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8"/>
  </p:notesMasterIdLst>
  <p:handoutMasterIdLst>
    <p:handoutMasterId r:id="rId39"/>
  </p:handoutMasterIdLst>
  <p:sldIdLst>
    <p:sldId id="300" r:id="rId4"/>
    <p:sldId id="301" r:id="rId5"/>
    <p:sldId id="345" r:id="rId6"/>
    <p:sldId id="346" r:id="rId7"/>
    <p:sldId id="347" r:id="rId8"/>
    <p:sldId id="349" r:id="rId9"/>
    <p:sldId id="350" r:id="rId10"/>
    <p:sldId id="351" r:id="rId11"/>
    <p:sldId id="352" r:id="rId12"/>
    <p:sldId id="353" r:id="rId13"/>
    <p:sldId id="354" r:id="rId14"/>
    <p:sldId id="348" r:id="rId15"/>
    <p:sldId id="356" r:id="rId16"/>
    <p:sldId id="355" r:id="rId17"/>
    <p:sldId id="358" r:id="rId18"/>
    <p:sldId id="357" r:id="rId19"/>
    <p:sldId id="359" r:id="rId20"/>
    <p:sldId id="360" r:id="rId21"/>
    <p:sldId id="361" r:id="rId22"/>
    <p:sldId id="362" r:id="rId23"/>
    <p:sldId id="363" r:id="rId24"/>
    <p:sldId id="364" r:id="rId25"/>
    <p:sldId id="365" r:id="rId26"/>
    <p:sldId id="366" r:id="rId27"/>
    <p:sldId id="367" r:id="rId28"/>
    <p:sldId id="368" r:id="rId29"/>
    <p:sldId id="369" r:id="rId30"/>
    <p:sldId id="370" r:id="rId31"/>
    <p:sldId id="327" r:id="rId32"/>
    <p:sldId id="321" r:id="rId33"/>
    <p:sldId id="374" r:id="rId34"/>
    <p:sldId id="371" r:id="rId35"/>
    <p:sldId id="372" r:id="rId36"/>
    <p:sldId id="373" r:id="rId3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45"/>
            <p14:sldId id="346"/>
            <p14:sldId id="347"/>
            <p14:sldId id="349"/>
            <p14:sldId id="350"/>
            <p14:sldId id="351"/>
            <p14:sldId id="352"/>
            <p14:sldId id="353"/>
            <p14:sldId id="354"/>
            <p14:sldId id="348"/>
            <p14:sldId id="356"/>
            <p14:sldId id="355"/>
            <p14:sldId id="358"/>
            <p14:sldId id="357"/>
            <p14:sldId id="359"/>
            <p14:sldId id="360"/>
            <p14:sldId id="361"/>
            <p14:sldId id="362"/>
            <p14:sldId id="363"/>
            <p14:sldId id="364"/>
            <p14:sldId id="365"/>
            <p14:sldId id="366"/>
            <p14:sldId id="367"/>
            <p14:sldId id="368"/>
            <p14:sldId id="369"/>
            <p14:sldId id="370"/>
          </p14:sldIdLst>
        </p14:section>
        <p14:section name="Appendix: Image Descriptions for Unsighted Students" id="{66F88932-32D6-46A7-908F-09A5BDBB5C13}">
          <p14:sldIdLst>
            <p14:sldId id="327"/>
            <p14:sldId id="321"/>
            <p14:sldId id="374"/>
            <p14:sldId id="371"/>
            <p14:sldId id="372"/>
            <p14:sldId id="373"/>
          </p14:sldIdLst>
        </p14:section>
      </p14:sectionLst>
    </p:ext>
    <p:ext uri="{EFAFB233-063F-42B5-8137-9DF3F51BA10A}">
      <p15:sldGuideLst xmlns:p15="http://schemas.microsoft.com/office/powerpoint/2012/main">
        <p15:guide id="1" orient="horz" pos="1152" userDrawn="1">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2D"/>
    <a:srgbClr val="404040"/>
    <a:srgbClr val="008A3E"/>
    <a:srgbClr val="4A741A"/>
    <a:srgbClr val="432D5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69" autoAdjust="0"/>
    <p:restoredTop sz="96357" autoAdjust="0"/>
  </p:normalViewPr>
  <p:slideViewPr>
    <p:cSldViewPr>
      <p:cViewPr varScale="1">
        <p:scale>
          <a:sx n="78" d="100"/>
          <a:sy n="78" d="100"/>
        </p:scale>
        <p:origin x="1891" y="58"/>
      </p:cViewPr>
      <p:guideLst>
        <p:guide orient="horz" pos="1152"/>
        <p:guide pos="2016"/>
      </p:guideLst>
    </p:cSldViewPr>
  </p:slideViewPr>
  <p:outlineViewPr>
    <p:cViewPr>
      <p:scale>
        <a:sx n="66" d="100"/>
        <a:sy n="66" d="100"/>
      </p:scale>
      <p:origin x="0" y="-8628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7-</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7-</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7-</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7-</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8.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5.xml"/><Relationship Id="rId1" Type="http://schemas.openxmlformats.org/officeDocument/2006/relationships/vmlDrawing" Target="../drawings/vmlDrawing2.vml"/><Relationship Id="rId4" Type="http://schemas.openxmlformats.org/officeDocument/2006/relationships/image" Target="../media/image15.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7</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cap="none" dirty="0">
                <a:solidFill>
                  <a:schemeClr val="tx1"/>
                </a:solidFill>
              </a:rPr>
              <a:t>LEAN THINKING AND LEAN SYSTEMS</a:t>
            </a:r>
            <a:endParaRPr lang="en-US" sz="3200" cap="none"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5" y="287338"/>
            <a:ext cx="7940676" cy="1449387"/>
          </a:xfrm>
        </p:spPr>
        <p:txBody>
          <a:bodyPr>
            <a:normAutofit/>
          </a:bodyPr>
          <a:lstStyle/>
          <a:p>
            <a:r>
              <a:rPr lang="en-US" sz="4000" dirty="0"/>
              <a:t>Water Flows Smoothly...</a:t>
            </a:r>
            <a:br>
              <a:rPr lang="en-US" sz="4000" dirty="0"/>
            </a:br>
            <a:r>
              <a:rPr lang="en-US" sz="4000" dirty="0"/>
              <a:t>Once Problems Resolved</a:t>
            </a:r>
            <a:endParaRPr lang="en-US" sz="4000" baseline="0" dirty="0"/>
          </a:p>
        </p:txBody>
      </p:sp>
      <p:pic>
        <p:nvPicPr>
          <p:cNvPr id="6" name="Picture 5" descr="Similar to previous two illustrations except the &quot;rocks&quot; now are much smaller in size, all well below the water level line, and the label &quot;problems reduced/solved&quot; indicated.">
            <a:extLst>
              <a:ext uri="{FF2B5EF4-FFF2-40B4-BE49-F238E27FC236}">
                <a16:creationId xmlns:a16="http://schemas.microsoft.com/office/drawing/2014/main" id="{3AC00C76-C77E-4674-BF1C-CBE34FD9F754}"/>
              </a:ext>
            </a:extLst>
          </p:cNvPr>
          <p:cNvPicPr>
            <a:picLocks noChangeAspect="1"/>
          </p:cNvPicPr>
          <p:nvPr/>
        </p:nvPicPr>
        <p:blipFill>
          <a:blip r:embed="rId2"/>
          <a:stretch>
            <a:fillRect/>
          </a:stretch>
        </p:blipFill>
        <p:spPr>
          <a:xfrm>
            <a:off x="1426313" y="1911544"/>
            <a:ext cx="6334407" cy="3771182"/>
          </a:xfrm>
          <a:prstGeom prst="rect">
            <a:avLst/>
          </a:prstGeom>
        </p:spPr>
      </p:pic>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5784568"/>
            <a:ext cx="7543800" cy="387632"/>
          </a:xfrm>
        </p:spPr>
        <p:txBody>
          <a:bodyPr/>
          <a:lstStyle/>
          <a:p>
            <a:r>
              <a:rPr lang="en-US" dirty="0">
                <a:solidFill>
                  <a:schemeClr val="tx1"/>
                </a:solidFill>
              </a:rPr>
              <a:t>Water level indicates level of inventory in the system</a:t>
            </a:r>
          </a:p>
        </p:txBody>
      </p:sp>
    </p:spTree>
    <p:extLst>
      <p:ext uri="{BB962C8B-B14F-4D97-AF65-F5344CB8AC3E}">
        <p14:creationId xmlns:p14="http://schemas.microsoft.com/office/powerpoint/2010/main" val="1197041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5" y="287338"/>
            <a:ext cx="7788275" cy="1449387"/>
          </a:xfrm>
        </p:spPr>
        <p:txBody>
          <a:bodyPr>
            <a:normAutofit/>
          </a:bodyPr>
          <a:lstStyle/>
          <a:p>
            <a:r>
              <a:rPr lang="en-US" sz="4000" dirty="0"/>
              <a:t>Customer Pull: Push versus Pull System </a:t>
            </a:r>
            <a:r>
              <a:rPr lang="en-US" sz="2800" dirty="0"/>
              <a:t>(Figure 7.3)</a:t>
            </a:r>
            <a:endParaRPr lang="en-US" sz="2800" baseline="0" dirty="0"/>
          </a:p>
        </p:txBody>
      </p:sp>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1905000"/>
            <a:ext cx="2530475" cy="3429000"/>
          </a:xfrm>
        </p:spPr>
        <p:txBody>
          <a:bodyPr/>
          <a:lstStyle/>
          <a:p>
            <a:pPr marL="292608" indent="-292608">
              <a:buClr>
                <a:schemeClr val="accent1">
                  <a:lumMod val="75000"/>
                </a:schemeClr>
              </a:buClr>
              <a:buFont typeface="Arial" panose="020B0604020202020204" pitchFamily="34" charset="0"/>
              <a:buChar char="•"/>
            </a:pPr>
            <a:r>
              <a:rPr lang="en-US" sz="1800" dirty="0"/>
              <a:t>Downstream customer signals need for good or service.</a:t>
            </a:r>
          </a:p>
          <a:p>
            <a:pPr marL="292608" indent="-292608">
              <a:buClr>
                <a:schemeClr val="accent1">
                  <a:lumMod val="75000"/>
                </a:schemeClr>
              </a:buClr>
              <a:buFont typeface="Arial" panose="020B0604020202020204" pitchFamily="34" charset="0"/>
              <a:buChar char="•"/>
            </a:pPr>
            <a:r>
              <a:rPr lang="en-US" sz="1800" dirty="0"/>
              <a:t>Signal is sent upstream that production is needed.</a:t>
            </a:r>
          </a:p>
          <a:p>
            <a:pPr marL="292608" indent="-292608">
              <a:buClr>
                <a:schemeClr val="accent1">
                  <a:lumMod val="75000"/>
                </a:schemeClr>
              </a:buClr>
              <a:buFont typeface="Arial" panose="020B0604020202020204" pitchFamily="34" charset="0"/>
              <a:buChar char="•"/>
            </a:pPr>
            <a:r>
              <a:rPr lang="en-US" sz="1800" dirty="0"/>
              <a:t>No upstream process is authorized to produce until customer pulls, thus minimizing inventory in the system.</a:t>
            </a:r>
          </a:p>
        </p:txBody>
      </p:sp>
      <p:pic>
        <p:nvPicPr>
          <p:cNvPr id="5" name="Picture 4" descr="An illustration of the push versus pull systems in lean thinking.&#10;">
            <a:extLst>
              <a:ext uri="{FF2B5EF4-FFF2-40B4-BE49-F238E27FC236}">
                <a16:creationId xmlns:a16="http://schemas.microsoft.com/office/drawing/2014/main" id="{4B0B40A2-3D1A-497C-96E0-2238CCFEACE0}"/>
              </a:ext>
            </a:extLst>
          </p:cNvPr>
          <p:cNvPicPr>
            <a:picLocks noChangeAspect="1"/>
          </p:cNvPicPr>
          <p:nvPr/>
        </p:nvPicPr>
        <p:blipFill>
          <a:blip r:embed="rId2"/>
          <a:stretch>
            <a:fillRect/>
          </a:stretch>
        </p:blipFill>
        <p:spPr>
          <a:xfrm>
            <a:off x="3733434" y="2248950"/>
            <a:ext cx="4877531" cy="2360099"/>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1662511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0D5E0-B6B5-4627-9F15-12531DFD257F}"/>
              </a:ext>
            </a:extLst>
          </p:cNvPr>
          <p:cNvSpPr>
            <a:spLocks noGrp="1"/>
          </p:cNvSpPr>
          <p:nvPr>
            <p:ph type="title"/>
          </p:nvPr>
        </p:nvSpPr>
        <p:spPr/>
        <p:txBody>
          <a:bodyPr>
            <a:normAutofit/>
          </a:bodyPr>
          <a:lstStyle/>
          <a:p>
            <a:r>
              <a:rPr lang="en-US" sz="4000" dirty="0"/>
              <a:t>Strive for Perfection: Quality in a Lean System</a:t>
            </a:r>
          </a:p>
        </p:txBody>
      </p:sp>
      <p:sp>
        <p:nvSpPr>
          <p:cNvPr id="3" name="Content Placeholder 2">
            <a:extLst>
              <a:ext uri="{FF2B5EF4-FFF2-40B4-BE49-F238E27FC236}">
                <a16:creationId xmlns:a16="http://schemas.microsoft.com/office/drawing/2014/main" id="{072D62A2-6135-4551-93A0-CF8519ECBC98}"/>
              </a:ext>
            </a:extLst>
          </p:cNvPr>
          <p:cNvSpPr>
            <a:spLocks noGrp="1"/>
          </p:cNvSpPr>
          <p:nvPr>
            <p:ph idx="1"/>
          </p:nvPr>
        </p:nvSpPr>
        <p:spPr>
          <a:xfrm>
            <a:off x="822325" y="1846263"/>
            <a:ext cx="2682875" cy="668337"/>
          </a:xfrm>
        </p:spPr>
        <p:txBody>
          <a:bodyPr/>
          <a:lstStyle/>
          <a:p>
            <a:r>
              <a:rPr lang="en-US" dirty="0"/>
              <a:t>Quality is essential </a:t>
            </a:r>
            <a:r>
              <a:rPr lang="en-US" u="sng" dirty="0"/>
              <a:t>input</a:t>
            </a:r>
            <a:r>
              <a:rPr lang="en-US" dirty="0"/>
              <a:t> into lean system.</a:t>
            </a:r>
          </a:p>
        </p:txBody>
      </p:sp>
      <p:sp>
        <p:nvSpPr>
          <p:cNvPr id="4" name="Content Placeholder 3">
            <a:extLst>
              <a:ext uri="{FF2B5EF4-FFF2-40B4-BE49-F238E27FC236}">
                <a16:creationId xmlns:a16="http://schemas.microsoft.com/office/drawing/2014/main" id="{21161356-6897-4BF5-AD93-A8715006DAE4}"/>
              </a:ext>
            </a:extLst>
          </p:cNvPr>
          <p:cNvSpPr>
            <a:spLocks noGrp="1"/>
          </p:cNvSpPr>
          <p:nvPr>
            <p:ph idx="11"/>
          </p:nvPr>
        </p:nvSpPr>
        <p:spPr>
          <a:xfrm>
            <a:off x="1278148" y="2649792"/>
            <a:ext cx="1998452" cy="381000"/>
          </a:xfrm>
        </p:spPr>
        <p:txBody>
          <a:bodyPr/>
          <a:lstStyle/>
          <a:p>
            <a:r>
              <a:rPr lang="en-US" dirty="0"/>
              <a:t>Defects are waste.</a:t>
            </a:r>
          </a:p>
        </p:txBody>
      </p:sp>
      <p:sp>
        <p:nvSpPr>
          <p:cNvPr id="5" name="Content Placeholder 4">
            <a:extLst>
              <a:ext uri="{FF2B5EF4-FFF2-40B4-BE49-F238E27FC236}">
                <a16:creationId xmlns:a16="http://schemas.microsoft.com/office/drawing/2014/main" id="{EA6D27B8-10DD-4635-B37F-922991870473}"/>
              </a:ext>
            </a:extLst>
          </p:cNvPr>
          <p:cNvSpPr>
            <a:spLocks noGrp="1"/>
          </p:cNvSpPr>
          <p:nvPr>
            <p:ph idx="12"/>
          </p:nvPr>
        </p:nvSpPr>
        <p:spPr>
          <a:xfrm>
            <a:off x="2497348" y="3200400"/>
            <a:ext cx="2303252" cy="668337"/>
          </a:xfrm>
        </p:spPr>
        <p:txBody>
          <a:bodyPr/>
          <a:lstStyle/>
          <a:p>
            <a:r>
              <a:rPr lang="en-US" dirty="0"/>
              <a:t>No inventory to cover up mistakes.</a:t>
            </a:r>
          </a:p>
        </p:txBody>
      </p:sp>
      <p:sp>
        <p:nvSpPr>
          <p:cNvPr id="6" name="Content Placeholder 5">
            <a:extLst>
              <a:ext uri="{FF2B5EF4-FFF2-40B4-BE49-F238E27FC236}">
                <a16:creationId xmlns:a16="http://schemas.microsoft.com/office/drawing/2014/main" id="{B372EDFB-CB9C-4BAB-8543-7618C677DFF5}"/>
              </a:ext>
            </a:extLst>
          </p:cNvPr>
          <p:cNvSpPr>
            <a:spLocks noGrp="1"/>
          </p:cNvSpPr>
          <p:nvPr>
            <p:ph idx="13"/>
          </p:nvPr>
        </p:nvSpPr>
        <p:spPr>
          <a:xfrm>
            <a:off x="3733800" y="3994101"/>
            <a:ext cx="2836652" cy="1294067"/>
          </a:xfrm>
        </p:spPr>
        <p:txBody>
          <a:bodyPr/>
          <a:lstStyle/>
          <a:p>
            <a:r>
              <a:rPr lang="en-US" dirty="0"/>
              <a:t>System designed to expose errors; correct them at their source (so not repeated in the future).</a:t>
            </a:r>
          </a:p>
        </p:txBody>
      </p:sp>
      <p:sp>
        <p:nvSpPr>
          <p:cNvPr id="7" name="Content Placeholder 6">
            <a:extLst>
              <a:ext uri="{FF2B5EF4-FFF2-40B4-BE49-F238E27FC236}">
                <a16:creationId xmlns:a16="http://schemas.microsoft.com/office/drawing/2014/main" id="{58F75B46-ECCB-4557-8BF2-6C13444791C5}"/>
              </a:ext>
            </a:extLst>
          </p:cNvPr>
          <p:cNvSpPr>
            <a:spLocks noGrp="1"/>
          </p:cNvSpPr>
          <p:nvPr>
            <p:ph idx="14"/>
          </p:nvPr>
        </p:nvSpPr>
        <p:spPr>
          <a:xfrm>
            <a:off x="5526717" y="5410200"/>
            <a:ext cx="2836653" cy="609600"/>
          </a:xfrm>
        </p:spPr>
        <p:txBody>
          <a:bodyPr/>
          <a:lstStyle/>
          <a:p>
            <a:r>
              <a:rPr lang="en-US" dirty="0"/>
              <a:t>Continuous improvement of the process.</a:t>
            </a:r>
          </a:p>
        </p:txBody>
      </p:sp>
    </p:spTree>
    <p:extLst>
      <p:ext uri="{BB962C8B-B14F-4D97-AF65-F5344CB8AC3E}">
        <p14:creationId xmlns:p14="http://schemas.microsoft.com/office/powerpoint/2010/main" val="1267730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4D290-5596-4479-878E-6DCE746CD8AB}"/>
              </a:ext>
            </a:extLst>
          </p:cNvPr>
          <p:cNvSpPr>
            <a:spLocks noGrp="1"/>
          </p:cNvSpPr>
          <p:nvPr>
            <p:ph type="title"/>
          </p:nvPr>
        </p:nvSpPr>
        <p:spPr/>
        <p:txBody>
          <a:bodyPr>
            <a:normAutofit/>
          </a:bodyPr>
          <a:lstStyle/>
          <a:p>
            <a:r>
              <a:rPr lang="en-US" sz="4000" dirty="0"/>
              <a:t>5 Whys Technique</a:t>
            </a:r>
          </a:p>
        </p:txBody>
      </p:sp>
      <p:sp>
        <p:nvSpPr>
          <p:cNvPr id="3" name="Content Placeholder 2">
            <a:extLst>
              <a:ext uri="{FF2B5EF4-FFF2-40B4-BE49-F238E27FC236}">
                <a16:creationId xmlns:a16="http://schemas.microsoft.com/office/drawing/2014/main" id="{289932C1-E8C1-47B4-A2F5-A1B5847E9FF8}"/>
              </a:ext>
            </a:extLst>
          </p:cNvPr>
          <p:cNvSpPr>
            <a:spLocks noGrp="1"/>
          </p:cNvSpPr>
          <p:nvPr>
            <p:ph idx="1"/>
          </p:nvPr>
        </p:nvSpPr>
        <p:spPr>
          <a:xfrm>
            <a:off x="822325" y="1846264"/>
            <a:ext cx="7543800" cy="1692910"/>
          </a:xfrm>
        </p:spPr>
        <p:txBody>
          <a:bodyPr/>
          <a:lstStyle/>
          <a:p>
            <a:r>
              <a:rPr lang="en-US" sz="2200" dirty="0"/>
              <a:t>Explores cause-and-effect relationships that underlie problems</a:t>
            </a:r>
          </a:p>
          <a:p>
            <a:pPr algn="ctr"/>
            <a:r>
              <a:rPr lang="en-US" sz="2200" dirty="0"/>
              <a:t>(</a:t>
            </a:r>
            <a:r>
              <a:rPr lang="en-US" sz="2200" b="1" dirty="0">
                <a:solidFill>
                  <a:schemeClr val="bg2">
                    <a:lumMod val="50000"/>
                  </a:schemeClr>
                </a:solidFill>
              </a:rPr>
              <a:t>root causes</a:t>
            </a:r>
            <a:r>
              <a:rPr lang="en-US" sz="2200" dirty="0"/>
              <a:t>)</a:t>
            </a:r>
          </a:p>
          <a:p>
            <a:r>
              <a:rPr lang="en-US" sz="2200" dirty="0"/>
              <a:t>Enables root causes to be identified/resolved</a:t>
            </a:r>
          </a:p>
          <a:p>
            <a:r>
              <a:rPr lang="en-US" sz="2200" dirty="0"/>
              <a:t>Example: </a:t>
            </a:r>
            <a:r>
              <a:rPr lang="en-US" sz="2200" i="1" u="sng" dirty="0"/>
              <a:t>Truck won’t start</a:t>
            </a:r>
            <a:r>
              <a:rPr lang="en-US" sz="2200" dirty="0"/>
              <a:t>.</a:t>
            </a:r>
          </a:p>
        </p:txBody>
      </p:sp>
      <p:sp>
        <p:nvSpPr>
          <p:cNvPr id="4" name="Content Placeholder 3">
            <a:extLst>
              <a:ext uri="{FF2B5EF4-FFF2-40B4-BE49-F238E27FC236}">
                <a16:creationId xmlns:a16="http://schemas.microsoft.com/office/drawing/2014/main" id="{B7A2655E-2F29-46A6-A51C-2C5487C7D29D}"/>
              </a:ext>
            </a:extLst>
          </p:cNvPr>
          <p:cNvSpPr>
            <a:spLocks noGrp="1"/>
          </p:cNvSpPr>
          <p:nvPr>
            <p:ph idx="11"/>
          </p:nvPr>
        </p:nvSpPr>
        <p:spPr>
          <a:xfrm>
            <a:off x="820948" y="3610896"/>
            <a:ext cx="6037052" cy="2408904"/>
          </a:xfrm>
        </p:spPr>
        <p:txBody>
          <a:bodyPr/>
          <a:lstStyle/>
          <a:p>
            <a:pPr marL="292608" indent="-292608">
              <a:buClr>
                <a:schemeClr val="accent1">
                  <a:lumMod val="75000"/>
                </a:schemeClr>
              </a:buClr>
              <a:buFont typeface="Arial" panose="020B0604020202020204" pitchFamily="34" charset="0"/>
              <a:buChar char="•"/>
            </a:pPr>
            <a:r>
              <a:rPr lang="en-US" dirty="0"/>
              <a:t>Why? </a:t>
            </a:r>
            <a:r>
              <a:rPr lang="en-US" i="1" dirty="0"/>
              <a:t>Battery is dead</a:t>
            </a:r>
            <a:r>
              <a:rPr lang="en-US" dirty="0"/>
              <a:t>.</a:t>
            </a:r>
          </a:p>
          <a:p>
            <a:pPr marL="292608" indent="-292608">
              <a:buClr>
                <a:schemeClr val="accent1">
                  <a:lumMod val="75000"/>
                </a:schemeClr>
              </a:buClr>
              <a:buFont typeface="Arial" panose="020B0604020202020204" pitchFamily="34" charset="0"/>
              <a:buChar char="•"/>
            </a:pPr>
            <a:r>
              <a:rPr lang="en-US" dirty="0"/>
              <a:t>Why? </a:t>
            </a:r>
            <a:r>
              <a:rPr lang="en-US" i="1" dirty="0"/>
              <a:t>Alternator is not functioning</a:t>
            </a:r>
            <a:r>
              <a:rPr lang="en-US" dirty="0"/>
              <a:t>.</a:t>
            </a:r>
          </a:p>
          <a:p>
            <a:pPr marL="292608" indent="-292608">
              <a:buClr>
                <a:schemeClr val="accent1">
                  <a:lumMod val="75000"/>
                </a:schemeClr>
              </a:buClr>
              <a:buFont typeface="Arial" panose="020B0604020202020204" pitchFamily="34" charset="0"/>
              <a:buChar char="•"/>
            </a:pPr>
            <a:r>
              <a:rPr lang="en-US" dirty="0"/>
              <a:t>Why? </a:t>
            </a:r>
            <a:r>
              <a:rPr lang="en-US" i="1" dirty="0"/>
              <a:t>Alternator belt is broken</a:t>
            </a:r>
            <a:r>
              <a:rPr lang="en-US" dirty="0"/>
              <a:t>.</a:t>
            </a:r>
          </a:p>
          <a:p>
            <a:pPr marL="292608" indent="-292608">
              <a:buClr>
                <a:schemeClr val="accent1">
                  <a:lumMod val="75000"/>
                </a:schemeClr>
              </a:buClr>
              <a:buFont typeface="Arial" panose="020B0604020202020204" pitchFamily="34" charset="0"/>
              <a:buChar char="•"/>
            </a:pPr>
            <a:r>
              <a:rPr lang="en-US" dirty="0"/>
              <a:t>Why? </a:t>
            </a:r>
            <a:r>
              <a:rPr lang="en-US" i="1" dirty="0"/>
              <a:t>Truck was not maintained as recommended</a:t>
            </a:r>
            <a:r>
              <a:rPr lang="en-US" dirty="0"/>
              <a:t>.</a:t>
            </a:r>
          </a:p>
          <a:p>
            <a:pPr marL="292608" indent="-292608">
              <a:buClr>
                <a:schemeClr val="accent1">
                  <a:lumMod val="75000"/>
                </a:schemeClr>
              </a:buClr>
              <a:buFont typeface="Arial" panose="020B0604020202020204" pitchFamily="34" charset="0"/>
              <a:buChar char="•"/>
            </a:pPr>
            <a:r>
              <a:rPr lang="en-US" dirty="0"/>
              <a:t>Why? </a:t>
            </a:r>
            <a:r>
              <a:rPr lang="en-US" i="1" dirty="0"/>
              <a:t>Truck is old; no replacement parts available</a:t>
            </a:r>
            <a:r>
              <a:rPr lang="en-US" dirty="0"/>
              <a:t>.</a:t>
            </a:r>
          </a:p>
          <a:p>
            <a:pPr marL="292608" indent="-292608">
              <a:buClr>
                <a:schemeClr val="accent1">
                  <a:lumMod val="75000"/>
                </a:schemeClr>
              </a:buClr>
              <a:buFont typeface="Arial" panose="020B0604020202020204" pitchFamily="34" charset="0"/>
              <a:buChar char="•"/>
            </a:pPr>
            <a:r>
              <a:rPr lang="en-US" dirty="0"/>
              <a:t>Solution? </a:t>
            </a:r>
            <a:r>
              <a:rPr lang="en-US" i="1" dirty="0"/>
              <a:t>Find source for parts, or purchase new truck</a:t>
            </a:r>
            <a:r>
              <a:rPr lang="en-US" dirty="0"/>
              <a:t>.</a:t>
            </a:r>
          </a:p>
        </p:txBody>
      </p:sp>
      <p:pic>
        <p:nvPicPr>
          <p:cNvPr id="6" name="Picture 5">
            <a:extLst>
              <a:ext uri="{FF2B5EF4-FFF2-40B4-BE49-F238E27FC236}">
                <a16:creationId xmlns:a16="http://schemas.microsoft.com/office/drawing/2014/main" id="{12777E78-A8A1-4F2C-B242-B23CC385458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267526" y="2895600"/>
            <a:ext cx="2121011" cy="1775545"/>
          </a:xfrm>
          <a:prstGeom prst="rect">
            <a:avLst/>
          </a:prstGeom>
        </p:spPr>
      </p:pic>
    </p:spTree>
    <p:extLst>
      <p:ext uri="{BB962C8B-B14F-4D97-AF65-F5344CB8AC3E}">
        <p14:creationId xmlns:p14="http://schemas.microsoft.com/office/powerpoint/2010/main" val="730255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87C64-356A-4072-A310-BFFA4300D539}"/>
              </a:ext>
            </a:extLst>
          </p:cNvPr>
          <p:cNvSpPr>
            <a:spLocks noGrp="1"/>
          </p:cNvSpPr>
          <p:nvPr>
            <p:ph type="title"/>
          </p:nvPr>
        </p:nvSpPr>
        <p:spPr/>
        <p:txBody>
          <a:bodyPr>
            <a:normAutofit/>
          </a:bodyPr>
          <a:lstStyle/>
          <a:p>
            <a:r>
              <a:rPr lang="en-US" sz="4000" dirty="0"/>
              <a:t>5S Technique</a:t>
            </a:r>
          </a:p>
        </p:txBody>
      </p:sp>
      <p:sp>
        <p:nvSpPr>
          <p:cNvPr id="3" name="Content Placeholder 2">
            <a:extLst>
              <a:ext uri="{FF2B5EF4-FFF2-40B4-BE49-F238E27FC236}">
                <a16:creationId xmlns:a16="http://schemas.microsoft.com/office/drawing/2014/main" id="{2E87AF0F-CA4F-49F5-8CC9-63DCE9B152B8}"/>
              </a:ext>
            </a:extLst>
          </p:cNvPr>
          <p:cNvSpPr>
            <a:spLocks noGrp="1"/>
          </p:cNvSpPr>
          <p:nvPr>
            <p:ph idx="1"/>
          </p:nvPr>
        </p:nvSpPr>
        <p:spPr>
          <a:xfrm>
            <a:off x="822324" y="1846263"/>
            <a:ext cx="7788275" cy="896937"/>
          </a:xfrm>
        </p:spPr>
        <p:txBody>
          <a:bodyPr/>
          <a:lstStyle/>
          <a:p>
            <a:r>
              <a:rPr lang="en-US" sz="2200" dirty="0"/>
              <a:t>Organize workspace to improve employee morale, safety, efficiency.</a:t>
            </a:r>
          </a:p>
          <a:p>
            <a:r>
              <a:rPr lang="en-US" sz="2200" dirty="0"/>
              <a:t>Reduces time looking for “things.”</a:t>
            </a:r>
          </a:p>
        </p:txBody>
      </p:sp>
      <p:graphicFrame>
        <p:nvGraphicFramePr>
          <p:cNvPr id="6" name="Table 6">
            <a:extLst>
              <a:ext uri="{FF2B5EF4-FFF2-40B4-BE49-F238E27FC236}">
                <a16:creationId xmlns:a16="http://schemas.microsoft.com/office/drawing/2014/main" id="{B90A910B-078C-42BE-A983-2256C0284DCB}"/>
              </a:ext>
            </a:extLst>
          </p:cNvPr>
          <p:cNvGraphicFramePr>
            <a:graphicFrameLocks noGrp="1"/>
          </p:cNvGraphicFramePr>
          <p:nvPr>
            <p:extLst>
              <p:ext uri="{D42A27DB-BD31-4B8C-83A1-F6EECF244321}">
                <p14:modId xmlns:p14="http://schemas.microsoft.com/office/powerpoint/2010/main" val="528486167"/>
              </p:ext>
            </p:extLst>
          </p:nvPr>
        </p:nvGraphicFramePr>
        <p:xfrm>
          <a:off x="822324" y="3200400"/>
          <a:ext cx="5486400" cy="2286000"/>
        </p:xfrm>
        <a:graphic>
          <a:graphicData uri="http://schemas.openxmlformats.org/drawingml/2006/table">
            <a:tbl>
              <a:tblPr firstRow="1" bandRow="1">
                <a:tableStyleId>{2D5ABB26-0587-4C30-8999-92F81FD0307C}</a:tableStyleId>
              </a:tblPr>
              <a:tblGrid>
                <a:gridCol w="1600200">
                  <a:extLst>
                    <a:ext uri="{9D8B030D-6E8A-4147-A177-3AD203B41FA5}">
                      <a16:colId xmlns:a16="http://schemas.microsoft.com/office/drawing/2014/main" val="2636391196"/>
                    </a:ext>
                  </a:extLst>
                </a:gridCol>
                <a:gridCol w="3886200">
                  <a:extLst>
                    <a:ext uri="{9D8B030D-6E8A-4147-A177-3AD203B41FA5}">
                      <a16:colId xmlns:a16="http://schemas.microsoft.com/office/drawing/2014/main" val="732374367"/>
                    </a:ext>
                  </a:extLst>
                </a:gridCol>
              </a:tblGrid>
              <a:tr h="370840">
                <a:tc>
                  <a:txBody>
                    <a:bodyPr/>
                    <a:lstStyle/>
                    <a:p>
                      <a:pPr marL="292608" indent="-292608">
                        <a:buClr>
                          <a:schemeClr val="accent1">
                            <a:lumMod val="75000"/>
                          </a:schemeClr>
                        </a:buClr>
                        <a:buFont typeface="Arial" panose="020B0604020202020204" pitchFamily="34" charset="0"/>
                        <a:buChar char="•"/>
                      </a:pPr>
                      <a:r>
                        <a:rPr lang="en-US" altLang="en-US" sz="2400" dirty="0"/>
                        <a:t>Seiri.</a:t>
                      </a:r>
                      <a:endParaRPr lang="en-IN" sz="2400" dirty="0"/>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altLang="en-US" sz="2400" dirty="0"/>
                        <a:t>to </a:t>
                      </a:r>
                      <a:r>
                        <a:rPr lang="en-US" altLang="en-US" sz="2400" dirty="0">
                          <a:solidFill>
                            <a:srgbClr val="00642D"/>
                          </a:solidFill>
                        </a:rPr>
                        <a:t>Sort</a:t>
                      </a:r>
                      <a:r>
                        <a:rPr lang="en-US" altLang="en-US" sz="2400" dirty="0"/>
                        <a:t> (keep, toss)</a:t>
                      </a:r>
                      <a:endParaRPr lang="en-IN" sz="2400" dirty="0"/>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3179368054"/>
                  </a:ext>
                </a:extLst>
              </a:tr>
              <a:tr h="370840">
                <a:tc>
                  <a:txBody>
                    <a:bodyPr/>
                    <a:lstStyle/>
                    <a:p>
                      <a:pPr marL="292608" indent="-292608">
                        <a:buClr>
                          <a:schemeClr val="accent1">
                            <a:lumMod val="75000"/>
                          </a:schemeClr>
                        </a:buClr>
                        <a:buFont typeface="Arial" panose="020B0604020202020204" pitchFamily="34" charset="0"/>
                        <a:buChar char="•"/>
                      </a:pPr>
                      <a:r>
                        <a:rPr lang="en-US" altLang="en-US" sz="2400" dirty="0"/>
                        <a:t>Seiton.</a:t>
                      </a:r>
                      <a:endParaRPr lang="en-IN" sz="2400" dirty="0"/>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r>
                        <a:rPr lang="en-US" altLang="en-US" sz="2400" dirty="0"/>
                        <a:t>to </a:t>
                      </a:r>
                      <a:r>
                        <a:rPr lang="en-US" altLang="en-US" sz="2400" dirty="0">
                          <a:solidFill>
                            <a:srgbClr val="00642D"/>
                          </a:solidFill>
                        </a:rPr>
                        <a:t>Straighten</a:t>
                      </a:r>
                      <a:r>
                        <a:rPr lang="en-US" altLang="en-US" sz="2400" dirty="0"/>
                        <a:t> or set in order</a:t>
                      </a:r>
                      <a:endParaRPr lang="en-IN" sz="2400" dirty="0"/>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87999619"/>
                  </a:ext>
                </a:extLst>
              </a:tr>
              <a:tr h="370840">
                <a:tc>
                  <a:txBody>
                    <a:bodyPr/>
                    <a:lstStyle/>
                    <a:p>
                      <a:pPr marL="292608" indent="-292608">
                        <a:buClr>
                          <a:schemeClr val="accent1">
                            <a:lumMod val="75000"/>
                          </a:schemeClr>
                        </a:buClr>
                        <a:buFont typeface="Arial" panose="020B0604020202020204" pitchFamily="34" charset="0"/>
                        <a:buChar char="•"/>
                      </a:pPr>
                      <a:r>
                        <a:rPr lang="en-US" altLang="en-US" sz="2400" dirty="0"/>
                        <a:t>Seiso.</a:t>
                      </a:r>
                      <a:endParaRPr lang="en-IN" sz="2400" dirty="0"/>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r>
                        <a:rPr lang="en-US" altLang="en-US" sz="2400" dirty="0"/>
                        <a:t>to </a:t>
                      </a:r>
                      <a:r>
                        <a:rPr lang="en-US" altLang="en-US" sz="2400" dirty="0">
                          <a:solidFill>
                            <a:srgbClr val="00642D"/>
                          </a:solidFill>
                        </a:rPr>
                        <a:t>Shine</a:t>
                      </a:r>
                      <a:r>
                        <a:rPr lang="en-US" altLang="en-US" sz="2400" dirty="0"/>
                        <a:t>, sweep, or clean</a:t>
                      </a:r>
                      <a:endParaRPr lang="en-IN" sz="2400" dirty="0"/>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618893027"/>
                  </a:ext>
                </a:extLst>
              </a:tr>
              <a:tr h="370840">
                <a:tc>
                  <a:txBody>
                    <a:bodyPr/>
                    <a:lstStyle/>
                    <a:p>
                      <a:pPr marL="292608" indent="-292608">
                        <a:buClr>
                          <a:schemeClr val="accent1">
                            <a:lumMod val="75000"/>
                          </a:schemeClr>
                        </a:buClr>
                        <a:buFont typeface="Arial" panose="020B0604020202020204" pitchFamily="34" charset="0"/>
                        <a:buChar char="•"/>
                      </a:pPr>
                      <a:r>
                        <a:rPr lang="en-US" altLang="en-US" sz="2400" dirty="0"/>
                        <a:t>Seiketsu.</a:t>
                      </a:r>
                      <a:endParaRPr lang="en-IN" sz="2400" dirty="0"/>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r>
                        <a:rPr lang="en-US" altLang="en-US" sz="2400" dirty="0"/>
                        <a:t>to </a:t>
                      </a:r>
                      <a:r>
                        <a:rPr lang="en-US" altLang="en-US" sz="2400" dirty="0">
                          <a:solidFill>
                            <a:srgbClr val="00642D"/>
                          </a:solidFill>
                        </a:rPr>
                        <a:t>Standardize</a:t>
                      </a:r>
                      <a:endParaRPr lang="en-IN" sz="2400" dirty="0">
                        <a:solidFill>
                          <a:srgbClr val="00642D"/>
                        </a:solidFill>
                      </a:endParaRPr>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102842469"/>
                  </a:ext>
                </a:extLst>
              </a:tr>
              <a:tr h="370840">
                <a:tc>
                  <a:txBody>
                    <a:bodyPr/>
                    <a:lstStyle/>
                    <a:p>
                      <a:pPr marL="292608" indent="-292608">
                        <a:buClr>
                          <a:schemeClr val="accent1">
                            <a:lumMod val="75000"/>
                          </a:schemeClr>
                        </a:buClr>
                        <a:buFont typeface="Arial" panose="020B0604020202020204" pitchFamily="34" charset="0"/>
                        <a:buChar char="•"/>
                      </a:pPr>
                      <a:r>
                        <a:rPr lang="en-US" altLang="en-US" sz="2400" dirty="0"/>
                        <a:t>Shitsuke.</a:t>
                      </a:r>
                      <a:endParaRPr lang="en-IN" sz="2400" dirty="0"/>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ltLang="en-US" sz="2400" dirty="0"/>
                        <a:t>to </a:t>
                      </a:r>
                      <a:r>
                        <a:rPr lang="en-US" altLang="en-US" sz="2400" dirty="0">
                          <a:solidFill>
                            <a:srgbClr val="00642D"/>
                          </a:solidFill>
                        </a:rPr>
                        <a:t>Sustain</a:t>
                      </a:r>
                      <a:r>
                        <a:rPr lang="en-US" altLang="en-US" sz="2400" dirty="0"/>
                        <a:t> (maintain)</a:t>
                      </a:r>
                      <a:endParaRPr lang="en-IN" sz="2400" dirty="0"/>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618357"/>
                  </a:ext>
                </a:extLst>
              </a:tr>
            </a:tbl>
          </a:graphicData>
        </a:graphic>
      </p:graphicFrame>
    </p:spTree>
    <p:extLst>
      <p:ext uri="{BB962C8B-B14F-4D97-AF65-F5344CB8AC3E}">
        <p14:creationId xmlns:p14="http://schemas.microsoft.com/office/powerpoint/2010/main" val="4065009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35387-2294-43FA-BD90-63A2D8310F85}"/>
              </a:ext>
            </a:extLst>
          </p:cNvPr>
          <p:cNvSpPr>
            <a:spLocks noGrp="1"/>
          </p:cNvSpPr>
          <p:nvPr>
            <p:ph type="title"/>
          </p:nvPr>
        </p:nvSpPr>
        <p:spPr/>
        <p:txBody>
          <a:bodyPr>
            <a:normAutofit/>
          </a:bodyPr>
          <a:lstStyle/>
          <a:p>
            <a:r>
              <a:rPr lang="en-US" sz="4000" dirty="0"/>
              <a:t>Example: 5S Technique</a:t>
            </a:r>
          </a:p>
        </p:txBody>
      </p:sp>
      <p:sp>
        <p:nvSpPr>
          <p:cNvPr id="3" name="Content Placeholder 2">
            <a:extLst>
              <a:ext uri="{FF2B5EF4-FFF2-40B4-BE49-F238E27FC236}">
                <a16:creationId xmlns:a16="http://schemas.microsoft.com/office/drawing/2014/main" id="{E7D9C5D8-822E-4F8C-8866-B6158F2CAC27}"/>
              </a:ext>
            </a:extLst>
          </p:cNvPr>
          <p:cNvSpPr>
            <a:spLocks noGrp="1"/>
          </p:cNvSpPr>
          <p:nvPr>
            <p:ph idx="1"/>
          </p:nvPr>
        </p:nvSpPr>
        <p:spPr>
          <a:xfrm>
            <a:off x="822325" y="1846264"/>
            <a:ext cx="7543800" cy="439396"/>
          </a:xfrm>
        </p:spPr>
        <p:txBody>
          <a:bodyPr/>
          <a:lstStyle/>
          <a:p>
            <a:r>
              <a:rPr lang="en-US" sz="2400" dirty="0">
                <a:solidFill>
                  <a:schemeClr val="tx1"/>
                </a:solidFill>
              </a:rPr>
              <a:t>Storage of chemicals in production area</a:t>
            </a:r>
          </a:p>
        </p:txBody>
      </p:sp>
      <p:pic>
        <p:nvPicPr>
          <p:cNvPr id="11" name="Picture 10" descr="Image of chemicals on shelves and things are crowded, in disarray, sloppy.">
            <a:extLst>
              <a:ext uri="{FF2B5EF4-FFF2-40B4-BE49-F238E27FC236}">
                <a16:creationId xmlns:a16="http://schemas.microsoft.com/office/drawing/2014/main" id="{9AABA47B-4448-44A3-A9E8-3F09DBC819FB}"/>
              </a:ext>
            </a:extLst>
          </p:cNvPr>
          <p:cNvPicPr>
            <a:picLocks noChangeAspect="1"/>
          </p:cNvPicPr>
          <p:nvPr/>
        </p:nvPicPr>
        <p:blipFill>
          <a:blip r:embed="rId2"/>
          <a:stretch>
            <a:fillRect/>
          </a:stretch>
        </p:blipFill>
        <p:spPr>
          <a:xfrm>
            <a:off x="838200" y="2524733"/>
            <a:ext cx="2792724" cy="1811647"/>
          </a:xfrm>
          <a:prstGeom prst="rect">
            <a:avLst/>
          </a:prstGeom>
        </p:spPr>
      </p:pic>
      <p:sp>
        <p:nvSpPr>
          <p:cNvPr id="4" name="Content Placeholder 3">
            <a:extLst>
              <a:ext uri="{FF2B5EF4-FFF2-40B4-BE49-F238E27FC236}">
                <a16:creationId xmlns:a16="http://schemas.microsoft.com/office/drawing/2014/main" id="{D1DB81C9-155B-4A12-9052-A074CE336B76}"/>
              </a:ext>
            </a:extLst>
          </p:cNvPr>
          <p:cNvSpPr>
            <a:spLocks noGrp="1"/>
          </p:cNvSpPr>
          <p:nvPr>
            <p:ph idx="11"/>
          </p:nvPr>
        </p:nvSpPr>
        <p:spPr>
          <a:xfrm>
            <a:off x="820948" y="4464149"/>
            <a:ext cx="3674853" cy="1541463"/>
          </a:xfrm>
        </p:spPr>
        <p:txBody>
          <a:bodyPr/>
          <a:lstStyle/>
          <a:p>
            <a:pPr>
              <a:defRPr/>
            </a:pPr>
            <a:r>
              <a:rPr lang="en-US" b="1" dirty="0">
                <a:solidFill>
                  <a:srgbClr val="C00000"/>
                </a:solidFill>
              </a:rPr>
              <a:t>Before</a:t>
            </a:r>
          </a:p>
          <a:p>
            <a:pPr marL="292608" indent="-292608">
              <a:buClr>
                <a:schemeClr val="accent1">
                  <a:lumMod val="75000"/>
                </a:schemeClr>
              </a:buClr>
              <a:buFont typeface="Arial" panose="020B0604020202020204" pitchFamily="34" charset="0"/>
              <a:buChar char="•"/>
              <a:defRPr/>
            </a:pPr>
            <a:r>
              <a:rPr lang="en-US" dirty="0">
                <a:solidFill>
                  <a:schemeClr val="tx1"/>
                </a:solidFill>
              </a:rPr>
              <a:t>Quantities greater than needed.</a:t>
            </a:r>
          </a:p>
          <a:p>
            <a:pPr marL="292608" indent="-292608">
              <a:buClr>
                <a:schemeClr val="accent1">
                  <a:lumMod val="75000"/>
                </a:schemeClr>
              </a:buClr>
              <a:buFont typeface="Arial" panose="020B0604020202020204" pitchFamily="34" charset="0"/>
              <a:buChar char="•"/>
              <a:defRPr/>
            </a:pPr>
            <a:r>
              <a:rPr lang="en-US" dirty="0">
                <a:solidFill>
                  <a:schemeClr val="tx1"/>
                </a:solidFill>
              </a:rPr>
              <a:t>Difficult to see what is missing.</a:t>
            </a:r>
          </a:p>
          <a:p>
            <a:pPr marL="292608" indent="-292608">
              <a:buClr>
                <a:schemeClr val="accent1">
                  <a:lumMod val="75000"/>
                </a:schemeClr>
              </a:buClr>
              <a:buFont typeface="Arial" panose="020B0604020202020204" pitchFamily="34" charset="0"/>
              <a:buChar char="•"/>
              <a:defRPr/>
            </a:pPr>
            <a:r>
              <a:rPr lang="en-US" dirty="0">
                <a:solidFill>
                  <a:schemeClr val="tx1"/>
                </a:solidFill>
              </a:rPr>
              <a:t>Hard to find anything.</a:t>
            </a:r>
          </a:p>
        </p:txBody>
      </p:sp>
      <p:pic>
        <p:nvPicPr>
          <p:cNvPr id="13" name="Picture 12" descr="Image of some chemicals on shelves and they are organized clearly, uncrowded, labeled properly, and stacked neatly.">
            <a:extLst>
              <a:ext uri="{FF2B5EF4-FFF2-40B4-BE49-F238E27FC236}">
                <a16:creationId xmlns:a16="http://schemas.microsoft.com/office/drawing/2014/main" id="{6406B749-689D-45CA-BB9A-EDCE9A8B58EC}"/>
              </a:ext>
            </a:extLst>
          </p:cNvPr>
          <p:cNvPicPr>
            <a:picLocks noChangeAspect="1"/>
          </p:cNvPicPr>
          <p:nvPr/>
        </p:nvPicPr>
        <p:blipFill>
          <a:blip r:embed="rId3"/>
          <a:stretch>
            <a:fillRect/>
          </a:stretch>
        </p:blipFill>
        <p:spPr>
          <a:xfrm>
            <a:off x="4724400" y="2514600"/>
            <a:ext cx="2633244" cy="1765193"/>
          </a:xfrm>
          <a:prstGeom prst="rect">
            <a:avLst/>
          </a:prstGeom>
        </p:spPr>
      </p:pic>
      <p:sp>
        <p:nvSpPr>
          <p:cNvPr id="5" name="Content Placeholder 4">
            <a:extLst>
              <a:ext uri="{FF2B5EF4-FFF2-40B4-BE49-F238E27FC236}">
                <a16:creationId xmlns:a16="http://schemas.microsoft.com/office/drawing/2014/main" id="{ED83D485-D74D-4772-8628-0FE87CEDCB8A}"/>
              </a:ext>
            </a:extLst>
          </p:cNvPr>
          <p:cNvSpPr>
            <a:spLocks noGrp="1"/>
          </p:cNvSpPr>
          <p:nvPr>
            <p:ph idx="12"/>
          </p:nvPr>
        </p:nvSpPr>
        <p:spPr>
          <a:xfrm>
            <a:off x="4728937" y="4464149"/>
            <a:ext cx="3715171" cy="1541463"/>
          </a:xfrm>
        </p:spPr>
        <p:txBody>
          <a:bodyPr/>
          <a:lstStyle/>
          <a:p>
            <a:pPr>
              <a:defRPr/>
            </a:pPr>
            <a:r>
              <a:rPr lang="en-US" b="1" dirty="0">
                <a:solidFill>
                  <a:srgbClr val="C00000"/>
                </a:solidFill>
              </a:rPr>
              <a:t>After</a:t>
            </a:r>
          </a:p>
          <a:p>
            <a:pPr marL="292608" indent="-292608">
              <a:buClr>
                <a:schemeClr val="accent1">
                  <a:lumMod val="75000"/>
                </a:schemeClr>
              </a:buClr>
              <a:buFont typeface="Arial" panose="020B0604020202020204" pitchFamily="34" charset="0"/>
              <a:buChar char="•"/>
              <a:defRPr/>
            </a:pPr>
            <a:r>
              <a:rPr lang="en-US" dirty="0">
                <a:solidFill>
                  <a:schemeClr val="tx1"/>
                </a:solidFill>
              </a:rPr>
              <a:t>Appropriately sized quantities.</a:t>
            </a:r>
          </a:p>
          <a:p>
            <a:pPr marL="292608" indent="-292608">
              <a:buClr>
                <a:schemeClr val="accent1">
                  <a:lumMod val="75000"/>
                </a:schemeClr>
              </a:buClr>
              <a:buFont typeface="Arial" panose="020B0604020202020204" pitchFamily="34" charset="0"/>
              <a:buChar char="•"/>
              <a:defRPr/>
            </a:pPr>
            <a:r>
              <a:rPr lang="en-US" dirty="0">
                <a:solidFill>
                  <a:schemeClr val="tx1"/>
                </a:solidFill>
              </a:rPr>
              <a:t>Quickly see what is missing.</a:t>
            </a:r>
          </a:p>
          <a:p>
            <a:pPr marL="292608" indent="-292608">
              <a:buClr>
                <a:schemeClr val="accent1">
                  <a:lumMod val="75000"/>
                </a:schemeClr>
              </a:buClr>
              <a:buFont typeface="Arial" panose="020B0604020202020204" pitchFamily="34" charset="0"/>
              <a:buChar char="•"/>
              <a:defRPr/>
            </a:pPr>
            <a:r>
              <a:rPr lang="en-US" dirty="0">
                <a:solidFill>
                  <a:schemeClr val="tx1"/>
                </a:solidFill>
              </a:rPr>
              <a:t>Easy to find anything.</a:t>
            </a:r>
          </a:p>
        </p:txBody>
      </p:sp>
    </p:spTree>
    <p:extLst>
      <p:ext uri="{BB962C8B-B14F-4D97-AF65-F5344CB8AC3E}">
        <p14:creationId xmlns:p14="http://schemas.microsoft.com/office/powerpoint/2010/main" val="432242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0B1AE-33F6-48EE-A458-D3E0BF2859DF}"/>
              </a:ext>
            </a:extLst>
          </p:cNvPr>
          <p:cNvSpPr>
            <a:spLocks noGrp="1"/>
          </p:cNvSpPr>
          <p:nvPr>
            <p:ph type="title"/>
          </p:nvPr>
        </p:nvSpPr>
        <p:spPr/>
        <p:txBody>
          <a:bodyPr>
            <a:normAutofit/>
          </a:bodyPr>
          <a:lstStyle/>
          <a:p>
            <a:r>
              <a:rPr lang="en-US" sz="4000" dirty="0"/>
              <a:t>Creating Flow</a:t>
            </a:r>
          </a:p>
        </p:txBody>
      </p:sp>
      <p:sp>
        <p:nvSpPr>
          <p:cNvPr id="3" name="Content Placeholder 2">
            <a:extLst>
              <a:ext uri="{FF2B5EF4-FFF2-40B4-BE49-F238E27FC236}">
                <a16:creationId xmlns:a16="http://schemas.microsoft.com/office/drawing/2014/main" id="{0CF8F241-4058-4412-B0D6-DE52A24AABD7}"/>
              </a:ext>
            </a:extLst>
          </p:cNvPr>
          <p:cNvSpPr>
            <a:spLocks noGrp="1"/>
          </p:cNvSpPr>
          <p:nvPr>
            <p:ph idx="1"/>
          </p:nvPr>
        </p:nvSpPr>
        <p:spPr>
          <a:xfrm>
            <a:off x="822325" y="1846263"/>
            <a:ext cx="7543800" cy="4097337"/>
          </a:xfrm>
        </p:spPr>
        <p:txBody>
          <a:bodyPr/>
          <a:lstStyle/>
          <a:p>
            <a:pPr marL="292608" indent="-292608">
              <a:buClr>
                <a:schemeClr val="accent1">
                  <a:lumMod val="75000"/>
                </a:schemeClr>
              </a:buClr>
              <a:buFont typeface="Arial" panose="020B0604020202020204" pitchFamily="34" charset="0"/>
              <a:buChar char="•"/>
            </a:pPr>
            <a:r>
              <a:rPr lang="en-US" sz="2800" dirty="0"/>
              <a:t>Stabilize master schedule.</a:t>
            </a:r>
          </a:p>
          <a:p>
            <a:pPr marL="292608" indent="-292608">
              <a:buClr>
                <a:schemeClr val="accent1">
                  <a:lumMod val="75000"/>
                </a:schemeClr>
              </a:buClr>
              <a:buFont typeface="Arial" panose="020B0604020202020204" pitchFamily="34" charset="0"/>
              <a:buChar char="•"/>
            </a:pPr>
            <a:r>
              <a:rPr lang="en-US" sz="2800" dirty="0"/>
              <a:t>Reduce setup times and lot sizes.</a:t>
            </a:r>
          </a:p>
          <a:p>
            <a:pPr marL="292608" indent="-292608">
              <a:buClr>
                <a:schemeClr val="accent1">
                  <a:lumMod val="75000"/>
                </a:schemeClr>
              </a:buClr>
              <a:buFont typeface="Arial" panose="020B0604020202020204" pitchFamily="34" charset="0"/>
              <a:buChar char="•"/>
            </a:pPr>
            <a:r>
              <a:rPr lang="en-US" sz="2800" dirty="0"/>
              <a:t>Change to cellular layout and preventative maintenance.</a:t>
            </a:r>
          </a:p>
          <a:p>
            <a:pPr marL="292608" indent="-292608">
              <a:buClr>
                <a:schemeClr val="accent1">
                  <a:lumMod val="75000"/>
                </a:schemeClr>
              </a:buClr>
              <a:buFont typeface="Arial" panose="020B0604020202020204" pitchFamily="34" charset="0"/>
              <a:buChar char="•"/>
            </a:pPr>
            <a:r>
              <a:rPr lang="en-US" sz="2800" dirty="0"/>
              <a:t>Cross-train and engage workers.</a:t>
            </a:r>
          </a:p>
        </p:txBody>
      </p:sp>
    </p:spTree>
    <p:extLst>
      <p:ext uri="{BB962C8B-B14F-4D97-AF65-F5344CB8AC3E}">
        <p14:creationId xmlns:p14="http://schemas.microsoft.com/office/powerpoint/2010/main" val="41285758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0B1AE-33F6-48EE-A458-D3E0BF2859DF}"/>
              </a:ext>
            </a:extLst>
          </p:cNvPr>
          <p:cNvSpPr>
            <a:spLocks noGrp="1"/>
          </p:cNvSpPr>
          <p:nvPr>
            <p:ph type="title"/>
          </p:nvPr>
        </p:nvSpPr>
        <p:spPr/>
        <p:txBody>
          <a:bodyPr>
            <a:normAutofit/>
          </a:bodyPr>
          <a:lstStyle/>
          <a:p>
            <a:r>
              <a:rPr lang="en-US" sz="4000" dirty="0"/>
              <a:t>Stabilize the Master Schedule</a:t>
            </a:r>
          </a:p>
        </p:txBody>
      </p:sp>
      <p:sp>
        <p:nvSpPr>
          <p:cNvPr id="3" name="Content Placeholder 2">
            <a:extLst>
              <a:ext uri="{FF2B5EF4-FFF2-40B4-BE49-F238E27FC236}">
                <a16:creationId xmlns:a16="http://schemas.microsoft.com/office/drawing/2014/main" id="{0CF8F241-4058-4412-B0D6-DE52A24AABD7}"/>
              </a:ext>
            </a:extLst>
          </p:cNvPr>
          <p:cNvSpPr>
            <a:spLocks noGrp="1"/>
          </p:cNvSpPr>
          <p:nvPr>
            <p:ph idx="1"/>
          </p:nvPr>
        </p:nvSpPr>
        <p:spPr>
          <a:xfrm>
            <a:off x="822325" y="1846263"/>
            <a:ext cx="7543800" cy="4097337"/>
          </a:xfrm>
        </p:spPr>
        <p:txBody>
          <a:bodyPr/>
          <a:lstStyle/>
          <a:p>
            <a:pPr marL="292608" indent="-292608" eaLnBrk="1" hangingPunct="1">
              <a:buClr>
                <a:schemeClr val="accent1">
                  <a:lumMod val="75000"/>
                </a:schemeClr>
              </a:buClr>
              <a:buFont typeface="Arial" panose="020B0604020202020204" pitchFamily="34" charset="0"/>
              <a:buChar char="•"/>
            </a:pPr>
            <a:r>
              <a:rPr lang="en-US" altLang="en-US" sz="2600" dirty="0"/>
              <a:t>Production horizon set according to demand.</a:t>
            </a:r>
          </a:p>
          <a:p>
            <a:pPr marL="292608" indent="-292608" eaLnBrk="1" hangingPunct="1">
              <a:buClr>
                <a:schemeClr val="accent1">
                  <a:lumMod val="75000"/>
                </a:schemeClr>
              </a:buClr>
              <a:buFont typeface="Arial" panose="020B0604020202020204" pitchFamily="34" charset="0"/>
              <a:buChar char="•"/>
            </a:pPr>
            <a:r>
              <a:rPr lang="en-US" altLang="en-US" sz="2600" dirty="0"/>
              <a:t>Production schedule repeated each day.</a:t>
            </a:r>
          </a:p>
          <a:p>
            <a:pPr marL="292608" indent="-292608" eaLnBrk="1" hangingPunct="1">
              <a:buClr>
                <a:schemeClr val="accent1">
                  <a:lumMod val="75000"/>
                </a:schemeClr>
              </a:buClr>
              <a:buFont typeface="Arial" panose="020B0604020202020204" pitchFamily="34" charset="0"/>
              <a:buChar char="•"/>
            </a:pPr>
            <a:r>
              <a:rPr lang="en-US" altLang="en-US" sz="2600" dirty="0">
                <a:solidFill>
                  <a:srgbClr val="0070C0"/>
                </a:solidFill>
              </a:rPr>
              <a:t>Uniform load:</a:t>
            </a:r>
            <a:r>
              <a:rPr lang="en-US" altLang="en-US" sz="2600" dirty="0">
                <a:solidFill>
                  <a:srgbClr val="FFC000"/>
                </a:solidFill>
              </a:rPr>
              <a:t> </a:t>
            </a:r>
            <a:r>
              <a:rPr lang="en-US" altLang="en-US" sz="2600" dirty="0"/>
              <a:t>level work load across workers/machines.</a:t>
            </a:r>
            <a:endParaRPr lang="en-US" altLang="en-US" sz="2600" dirty="0">
              <a:solidFill>
                <a:srgbClr val="FFC000"/>
              </a:solidFill>
            </a:endParaRPr>
          </a:p>
          <a:p>
            <a:pPr marL="292608" indent="-292608" eaLnBrk="1" hangingPunct="1">
              <a:buClr>
                <a:schemeClr val="accent1">
                  <a:lumMod val="75000"/>
                </a:schemeClr>
              </a:buClr>
              <a:buFont typeface="Arial" panose="020B0604020202020204" pitchFamily="34" charset="0"/>
              <a:buChar char="•"/>
            </a:pPr>
            <a:r>
              <a:rPr lang="en-US" altLang="en-US" sz="2600" dirty="0">
                <a:solidFill>
                  <a:srgbClr val="0070C0"/>
                </a:solidFill>
              </a:rPr>
              <a:t>Takt time:</a:t>
            </a:r>
            <a:r>
              <a:rPr lang="en-US" altLang="en-US" sz="2600" dirty="0"/>
              <a:t> match supply (production rate) to demand rate.</a:t>
            </a:r>
          </a:p>
          <a:p>
            <a:pPr marL="292608" indent="-292608" eaLnBrk="1" hangingPunct="1">
              <a:buClr>
                <a:schemeClr val="accent1">
                  <a:lumMod val="75000"/>
                </a:schemeClr>
              </a:buClr>
              <a:buFont typeface="Arial" panose="020B0604020202020204" pitchFamily="34" charset="0"/>
              <a:buChar char="•"/>
            </a:pPr>
            <a:r>
              <a:rPr lang="en-US" altLang="en-US" sz="2600" dirty="0"/>
              <a:t>Produce planned quantity each day, and no more.</a:t>
            </a:r>
          </a:p>
          <a:p>
            <a:pPr marL="292608" indent="-292608" eaLnBrk="1" hangingPunct="1">
              <a:buClr>
                <a:schemeClr val="accent1">
                  <a:lumMod val="75000"/>
                </a:schemeClr>
              </a:buClr>
              <a:buFont typeface="Arial" panose="020B0604020202020204" pitchFamily="34" charset="0"/>
              <a:buChar char="•"/>
            </a:pPr>
            <a:r>
              <a:rPr lang="en-US" altLang="en-US" sz="2600" dirty="0"/>
              <a:t>These concepts are desirable, but not essential, to a lean system.</a:t>
            </a:r>
            <a:endParaRPr lang="en-US" sz="2600" dirty="0"/>
          </a:p>
        </p:txBody>
      </p:sp>
    </p:spTree>
    <p:extLst>
      <p:ext uri="{BB962C8B-B14F-4D97-AF65-F5344CB8AC3E}">
        <p14:creationId xmlns:p14="http://schemas.microsoft.com/office/powerpoint/2010/main" val="44328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E752-2C0D-47AB-9FBB-EE636FF14467}"/>
              </a:ext>
            </a:extLst>
          </p:cNvPr>
          <p:cNvSpPr>
            <a:spLocks noGrp="1"/>
          </p:cNvSpPr>
          <p:nvPr>
            <p:ph type="title"/>
          </p:nvPr>
        </p:nvSpPr>
        <p:spPr/>
        <p:txBody>
          <a:bodyPr>
            <a:normAutofit/>
          </a:bodyPr>
          <a:lstStyle/>
          <a:p>
            <a:r>
              <a:rPr lang="en-US" altLang="en-US" sz="4000" dirty="0">
                <a:solidFill>
                  <a:schemeClr val="tx1">
                    <a:lumMod val="75000"/>
                    <a:lumOff val="25000"/>
                  </a:schemeClr>
                </a:solidFill>
              </a:rPr>
              <a:t>Reduce Setup Time </a:t>
            </a:r>
            <a:r>
              <a:rPr lang="en-US" altLang="en-US" sz="4000" i="1" dirty="0">
                <a:solidFill>
                  <a:schemeClr val="tx1">
                    <a:lumMod val="75000"/>
                    <a:lumOff val="25000"/>
                  </a:schemeClr>
                </a:solidFill>
              </a:rPr>
              <a:t>and</a:t>
            </a:r>
            <a:r>
              <a:rPr lang="en-US" altLang="en-US" sz="4000" dirty="0">
                <a:solidFill>
                  <a:schemeClr val="tx1">
                    <a:lumMod val="75000"/>
                    <a:lumOff val="25000"/>
                  </a:schemeClr>
                </a:solidFill>
              </a:rPr>
              <a:t> Lot Size</a:t>
            </a:r>
            <a:endParaRPr lang="en-US" sz="4000" dirty="0"/>
          </a:p>
        </p:txBody>
      </p:sp>
      <p:sp>
        <p:nvSpPr>
          <p:cNvPr id="3" name="Content Placeholder 2">
            <a:extLst>
              <a:ext uri="{FF2B5EF4-FFF2-40B4-BE49-F238E27FC236}">
                <a16:creationId xmlns:a16="http://schemas.microsoft.com/office/drawing/2014/main" id="{240C8ADC-1E67-46C1-B27C-C85B5573AF31}"/>
              </a:ext>
            </a:extLst>
          </p:cNvPr>
          <p:cNvSpPr>
            <a:spLocks noGrp="1"/>
          </p:cNvSpPr>
          <p:nvPr>
            <p:ph idx="1"/>
          </p:nvPr>
        </p:nvSpPr>
        <p:spPr>
          <a:xfrm>
            <a:off x="822325" y="1846263"/>
            <a:ext cx="7543800" cy="1579153"/>
          </a:xfrm>
        </p:spPr>
        <p:txBody>
          <a:bodyPr/>
          <a:lstStyle/>
          <a:p>
            <a:r>
              <a:rPr lang="en-US" sz="2200" dirty="0"/>
              <a:t>Reducing setup time…</a:t>
            </a:r>
          </a:p>
          <a:p>
            <a:pPr marL="292608" indent="-292608">
              <a:buClr>
                <a:schemeClr val="accent1">
                  <a:lumMod val="75000"/>
                </a:schemeClr>
              </a:buClr>
              <a:buFont typeface="Arial" panose="020B0604020202020204" pitchFamily="34" charset="0"/>
              <a:buChar char="•"/>
            </a:pPr>
            <a:r>
              <a:rPr lang="en-US" dirty="0"/>
              <a:t>Increases available capacity.</a:t>
            </a:r>
          </a:p>
          <a:p>
            <a:pPr marL="292608" indent="-292608">
              <a:buClr>
                <a:schemeClr val="accent1">
                  <a:lumMod val="75000"/>
                </a:schemeClr>
              </a:buClr>
              <a:buFont typeface="Arial" panose="020B0604020202020204" pitchFamily="34" charset="0"/>
              <a:buChar char="•"/>
            </a:pPr>
            <a:r>
              <a:rPr lang="en-US" dirty="0"/>
              <a:t>Increases flexibility to meet schedule changes.</a:t>
            </a:r>
          </a:p>
          <a:p>
            <a:pPr marL="292608" indent="-292608">
              <a:buClr>
                <a:schemeClr val="accent1">
                  <a:lumMod val="75000"/>
                </a:schemeClr>
              </a:buClr>
              <a:buFont typeface="Arial" panose="020B0604020202020204" pitchFamily="34" charset="0"/>
              <a:buChar char="•"/>
            </a:pPr>
            <a:r>
              <a:rPr lang="en-US" dirty="0"/>
              <a:t>Reduces inventory.</a:t>
            </a:r>
          </a:p>
        </p:txBody>
      </p:sp>
      <p:sp>
        <p:nvSpPr>
          <p:cNvPr id="4" name="Content Placeholder 3">
            <a:extLst>
              <a:ext uri="{FF2B5EF4-FFF2-40B4-BE49-F238E27FC236}">
                <a16:creationId xmlns:a16="http://schemas.microsoft.com/office/drawing/2014/main" id="{C59FAAEB-57D0-407A-A212-FE4DD55C42F0}"/>
              </a:ext>
            </a:extLst>
          </p:cNvPr>
          <p:cNvSpPr>
            <a:spLocks noGrp="1"/>
          </p:cNvSpPr>
          <p:nvPr>
            <p:ph idx="11"/>
          </p:nvPr>
        </p:nvSpPr>
        <p:spPr>
          <a:xfrm>
            <a:off x="820948" y="3487877"/>
            <a:ext cx="7543800" cy="1941037"/>
          </a:xfrm>
        </p:spPr>
        <p:txBody>
          <a:bodyPr/>
          <a:lstStyle/>
          <a:p>
            <a:r>
              <a:rPr lang="en-US" sz="2200" dirty="0"/>
              <a:t>Setup types</a:t>
            </a:r>
          </a:p>
          <a:p>
            <a:pPr marL="292608" indent="-292608">
              <a:buClr>
                <a:schemeClr val="accent1">
                  <a:lumMod val="75000"/>
                </a:schemeClr>
              </a:buClr>
              <a:buFont typeface="Arial" panose="020B0604020202020204" pitchFamily="34" charset="0"/>
              <a:buChar char="•"/>
            </a:pPr>
            <a:r>
              <a:rPr lang="en-US" dirty="0"/>
              <a:t>Single (single digit minutes).</a:t>
            </a:r>
          </a:p>
          <a:p>
            <a:pPr marL="292608" indent="-292608">
              <a:buClr>
                <a:schemeClr val="accent1">
                  <a:lumMod val="75000"/>
                </a:schemeClr>
              </a:buClr>
              <a:buFont typeface="Arial" panose="020B0604020202020204" pitchFamily="34" charset="0"/>
              <a:buChar char="•"/>
            </a:pPr>
            <a:r>
              <a:rPr lang="en-US" dirty="0"/>
              <a:t>One-touch (less then 1 min; 2-step process).</a:t>
            </a:r>
          </a:p>
          <a:p>
            <a:pPr marL="621792" indent="-320040">
              <a:buClr>
                <a:schemeClr val="accent1">
                  <a:lumMod val="75000"/>
                </a:schemeClr>
              </a:buClr>
              <a:buFont typeface="Arial" panose="020B0604020202020204" pitchFamily="34" charset="0"/>
              <a:buChar char="•"/>
            </a:pPr>
            <a:r>
              <a:rPr lang="en-US" sz="1800" dirty="0"/>
              <a:t>Internal (while machine stopped).</a:t>
            </a:r>
          </a:p>
          <a:p>
            <a:pPr marL="621792" indent="-320040">
              <a:buClr>
                <a:schemeClr val="accent1">
                  <a:lumMod val="75000"/>
                </a:schemeClr>
              </a:buClr>
              <a:buFont typeface="Arial" panose="020B0604020202020204" pitchFamily="34" charset="0"/>
              <a:buChar char="•"/>
            </a:pPr>
            <a:r>
              <a:rPr lang="en-US" sz="1800" dirty="0"/>
              <a:t>External (while machine operating).</a:t>
            </a:r>
          </a:p>
        </p:txBody>
      </p:sp>
      <p:sp>
        <p:nvSpPr>
          <p:cNvPr id="5" name="Content Placeholder 4">
            <a:extLst>
              <a:ext uri="{FF2B5EF4-FFF2-40B4-BE49-F238E27FC236}">
                <a16:creationId xmlns:a16="http://schemas.microsoft.com/office/drawing/2014/main" id="{94498E40-F032-48C0-B5CD-FD78FF3FBCBF}"/>
              </a:ext>
            </a:extLst>
          </p:cNvPr>
          <p:cNvSpPr>
            <a:spLocks noGrp="1"/>
          </p:cNvSpPr>
          <p:nvPr>
            <p:ph idx="12"/>
          </p:nvPr>
        </p:nvSpPr>
        <p:spPr>
          <a:xfrm>
            <a:off x="820948" y="5497158"/>
            <a:ext cx="7543800" cy="761999"/>
          </a:xfrm>
        </p:spPr>
        <p:txBody>
          <a:bodyPr/>
          <a:lstStyle/>
          <a:p>
            <a:r>
              <a:rPr lang="en-US" sz="2200" dirty="0"/>
              <a:t>Lot size reduction</a:t>
            </a:r>
          </a:p>
          <a:p>
            <a:pPr marL="292608" indent="-292608">
              <a:buFont typeface="Arial" panose="020B0604020202020204" pitchFamily="34" charset="0"/>
              <a:buChar char="•"/>
            </a:pPr>
            <a:r>
              <a:rPr lang="en-US" dirty="0"/>
              <a:t>Goal: single unit production.</a:t>
            </a:r>
          </a:p>
        </p:txBody>
      </p:sp>
    </p:spTree>
    <p:extLst>
      <p:ext uri="{BB962C8B-B14F-4D97-AF65-F5344CB8AC3E}">
        <p14:creationId xmlns:p14="http://schemas.microsoft.com/office/powerpoint/2010/main" val="3605928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5" y="287338"/>
            <a:ext cx="7788275" cy="1449387"/>
          </a:xfrm>
        </p:spPr>
        <p:txBody>
          <a:bodyPr>
            <a:normAutofit/>
          </a:bodyPr>
          <a:lstStyle/>
          <a:p>
            <a:r>
              <a:rPr lang="en-US" altLang="en-US" sz="4000" dirty="0">
                <a:solidFill>
                  <a:schemeClr val="tx1">
                    <a:lumMod val="75000"/>
                    <a:lumOff val="25000"/>
                  </a:schemeClr>
                </a:solidFill>
              </a:rPr>
              <a:t>Cellular Layout </a:t>
            </a:r>
            <a:r>
              <a:rPr lang="en-US" altLang="en-US" sz="2800" dirty="0">
                <a:solidFill>
                  <a:schemeClr val="tx1">
                    <a:lumMod val="75000"/>
                    <a:lumOff val="25000"/>
                  </a:schemeClr>
                </a:solidFill>
              </a:rPr>
              <a:t>(Figure 7.4)</a:t>
            </a:r>
            <a:endParaRPr lang="en-US" sz="2800" baseline="0" dirty="0"/>
          </a:p>
        </p:txBody>
      </p:sp>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1843548"/>
            <a:ext cx="2987675" cy="3871452"/>
          </a:xfrm>
        </p:spPr>
        <p:txBody>
          <a:bodyPr/>
          <a:lstStyle/>
          <a:p>
            <a:pPr marL="292608" indent="-292608">
              <a:buClr>
                <a:schemeClr val="accent1">
                  <a:lumMod val="75000"/>
                </a:schemeClr>
              </a:buClr>
              <a:buFont typeface="Arial" panose="020B0604020202020204" pitchFamily="34" charset="0"/>
              <a:buChar char="•"/>
            </a:pPr>
            <a:r>
              <a:rPr lang="en-US" altLang="en-US" dirty="0"/>
              <a:t>Inventory kept on shop floor close to where it is used.</a:t>
            </a:r>
          </a:p>
          <a:p>
            <a:pPr marL="292608" indent="-292608">
              <a:buClr>
                <a:schemeClr val="accent1">
                  <a:lumMod val="75000"/>
                </a:schemeClr>
              </a:buClr>
              <a:buFont typeface="Arial" panose="020B0604020202020204" pitchFamily="34" charset="0"/>
              <a:buChar char="•"/>
            </a:pPr>
            <a:r>
              <a:rPr lang="en-US" altLang="en-US" dirty="0"/>
              <a:t>Eliminates wasted transportation moving materials.</a:t>
            </a:r>
          </a:p>
          <a:p>
            <a:pPr marL="292608" indent="-292608">
              <a:buClr>
                <a:schemeClr val="accent1">
                  <a:lumMod val="75000"/>
                </a:schemeClr>
              </a:buClr>
              <a:buFont typeface="Arial" panose="020B0604020202020204" pitchFamily="34" charset="0"/>
              <a:buChar char="•"/>
            </a:pPr>
            <a:r>
              <a:rPr lang="en-US" altLang="en-US" dirty="0"/>
              <a:t>Work centers organized into group technology layout - </a:t>
            </a:r>
            <a:r>
              <a:rPr lang="en-US" altLang="en-US" b="1" dirty="0"/>
              <a:t>cellular manufacturing</a:t>
            </a:r>
            <a:r>
              <a:rPr lang="en-US" altLang="en-US" dirty="0"/>
              <a:t>.</a:t>
            </a:r>
          </a:p>
          <a:p>
            <a:pPr marL="292608" indent="-292608">
              <a:buClr>
                <a:schemeClr val="accent1">
                  <a:lumMod val="75000"/>
                </a:schemeClr>
              </a:buClr>
              <a:buFont typeface="Arial" panose="020B0604020202020204" pitchFamily="34" charset="0"/>
              <a:buChar char="•"/>
            </a:pPr>
            <a:r>
              <a:rPr lang="en-US" altLang="en-US" dirty="0"/>
              <a:t>U-shape ensures flow without interruption.</a:t>
            </a:r>
            <a:endParaRPr lang="en-US" dirty="0"/>
          </a:p>
        </p:txBody>
      </p:sp>
      <p:pic>
        <p:nvPicPr>
          <p:cNvPr id="6" name="Picture 5" descr="An illustration of cellular manufacturing in a U-shaped Cell.&#10;">
            <a:extLst>
              <a:ext uri="{FF2B5EF4-FFF2-40B4-BE49-F238E27FC236}">
                <a16:creationId xmlns:a16="http://schemas.microsoft.com/office/drawing/2014/main" id="{F12A1F89-8874-4902-8F93-67D8762B506F}"/>
              </a:ext>
            </a:extLst>
          </p:cNvPr>
          <p:cNvPicPr>
            <a:picLocks noChangeAspect="1"/>
          </p:cNvPicPr>
          <p:nvPr/>
        </p:nvPicPr>
        <p:blipFill>
          <a:blip r:embed="rId2"/>
          <a:stretch>
            <a:fillRect/>
          </a:stretch>
        </p:blipFill>
        <p:spPr>
          <a:xfrm>
            <a:off x="3897685" y="2415874"/>
            <a:ext cx="4920179" cy="2805764"/>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287423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7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7712075" cy="4249737"/>
          </a:xfrm>
        </p:spPr>
        <p:txBody>
          <a:bodyPr/>
          <a:lstStyle/>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7.1 Describe the origins and evolution of lean thinking.</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7.2 Describe the five tenets of lean thinking and the seven forms of waste in a lean system.</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7.3 Explain why a stabilized master schedule is required for smooth flow.</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7.4 Explain how setup time, lot size, layout, and maintenance are related to lean thinking.</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7.5 Differentiate how employees are unique in lean systems.</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7.6 Design a Kanban system to achieve customer pull.</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7.7 Compare lean suppliers to traditional manufacturing suppliers.</a:t>
            </a:r>
          </a:p>
          <a:p>
            <a:pPr marL="292608" indent="-292608">
              <a:buClr>
                <a:schemeClr val="accent1">
                  <a:lumMod val="75000"/>
                </a:schemeClr>
              </a:buClr>
              <a:buFont typeface="Arial" panose="020B0604020202020204" pitchFamily="34" charset="0"/>
              <a:buChar char="•"/>
              <a:defRPr/>
            </a:pPr>
            <a:r>
              <a:rPr lang="en-US" dirty="0"/>
              <a:t>L</a:t>
            </a:r>
            <a:r>
              <a:rPr lang="en-US" sz="100" dirty="0"/>
              <a:t> </a:t>
            </a:r>
            <a:r>
              <a:rPr lang="en-US" dirty="0"/>
              <a:t>O 7.8 Explain how to implement a lean system.</a:t>
            </a:r>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FE752-2C0D-47AB-9FBB-EE636FF14467}"/>
              </a:ext>
            </a:extLst>
          </p:cNvPr>
          <p:cNvSpPr>
            <a:spLocks noGrp="1"/>
          </p:cNvSpPr>
          <p:nvPr>
            <p:ph type="title"/>
          </p:nvPr>
        </p:nvSpPr>
        <p:spPr/>
        <p:txBody>
          <a:bodyPr>
            <a:normAutofit/>
          </a:bodyPr>
          <a:lstStyle/>
          <a:p>
            <a:r>
              <a:rPr lang="en-US" altLang="en-US" sz="4000" dirty="0">
                <a:solidFill>
                  <a:schemeClr val="tx1">
                    <a:lumMod val="75000"/>
                    <a:lumOff val="25000"/>
                  </a:schemeClr>
                </a:solidFill>
              </a:rPr>
              <a:t>Engaging Workers</a:t>
            </a:r>
            <a:endParaRPr lang="en-US" sz="4000" dirty="0"/>
          </a:p>
        </p:txBody>
      </p:sp>
      <p:sp>
        <p:nvSpPr>
          <p:cNvPr id="3" name="Content Placeholder 2">
            <a:extLst>
              <a:ext uri="{FF2B5EF4-FFF2-40B4-BE49-F238E27FC236}">
                <a16:creationId xmlns:a16="http://schemas.microsoft.com/office/drawing/2014/main" id="{240C8ADC-1E67-46C1-B27C-C85B5573AF31}"/>
              </a:ext>
            </a:extLst>
          </p:cNvPr>
          <p:cNvSpPr>
            <a:spLocks noGrp="1"/>
          </p:cNvSpPr>
          <p:nvPr>
            <p:ph idx="1"/>
          </p:nvPr>
        </p:nvSpPr>
        <p:spPr>
          <a:xfrm>
            <a:off x="822325" y="1846263"/>
            <a:ext cx="7543800" cy="896937"/>
          </a:xfrm>
        </p:spPr>
        <p:txBody>
          <a:bodyPr/>
          <a:lstStyle/>
          <a:p>
            <a:pPr eaLnBrk="1" hangingPunct="1">
              <a:defRPr/>
            </a:pPr>
            <a:r>
              <a:rPr lang="en-US" altLang="en-US" sz="2400" dirty="0"/>
              <a:t>Multifunction, </a:t>
            </a:r>
            <a:r>
              <a:rPr lang="en-US" altLang="en-US" sz="2400" u="sng" dirty="0">
                <a:solidFill>
                  <a:schemeClr val="bg2">
                    <a:lumMod val="50000"/>
                  </a:schemeClr>
                </a:solidFill>
              </a:rPr>
              <a:t>cross-trained</a:t>
            </a:r>
            <a:r>
              <a:rPr lang="en-US" altLang="en-US" sz="2400" dirty="0"/>
              <a:t> workers</a:t>
            </a:r>
          </a:p>
          <a:p>
            <a:pPr lvl="1" eaLnBrk="1" hangingPunct="1">
              <a:buClr>
                <a:schemeClr val="accent1">
                  <a:lumMod val="75000"/>
                </a:schemeClr>
              </a:buClr>
              <a:defRPr/>
            </a:pPr>
            <a:r>
              <a:rPr lang="en-US" altLang="en-US" sz="2200" dirty="0"/>
              <a:t>Flexibility to move to busy work centers.</a:t>
            </a:r>
            <a:endParaRPr lang="en-US" sz="2200" dirty="0"/>
          </a:p>
        </p:txBody>
      </p:sp>
      <p:sp>
        <p:nvSpPr>
          <p:cNvPr id="4" name="Content Placeholder 3">
            <a:extLst>
              <a:ext uri="{FF2B5EF4-FFF2-40B4-BE49-F238E27FC236}">
                <a16:creationId xmlns:a16="http://schemas.microsoft.com/office/drawing/2014/main" id="{C59FAAEB-57D0-407A-A212-FE4DD55C42F0}"/>
              </a:ext>
            </a:extLst>
          </p:cNvPr>
          <p:cNvSpPr>
            <a:spLocks noGrp="1"/>
          </p:cNvSpPr>
          <p:nvPr>
            <p:ph idx="11"/>
          </p:nvPr>
        </p:nvSpPr>
        <p:spPr>
          <a:xfrm>
            <a:off x="820948" y="2928938"/>
            <a:ext cx="7543800" cy="2471433"/>
          </a:xfrm>
        </p:spPr>
        <p:txBody>
          <a:bodyPr/>
          <a:lstStyle/>
          <a:p>
            <a:r>
              <a:rPr lang="en-US" sz="2400" dirty="0"/>
              <a:t>New pay system to reflect skills variety</a:t>
            </a:r>
          </a:p>
          <a:p>
            <a:r>
              <a:rPr lang="en-US" sz="2400" dirty="0"/>
              <a:t>Workers contribute individually and collaboratively</a:t>
            </a:r>
          </a:p>
          <a:p>
            <a:pPr marL="292608" indent="-292608">
              <a:buClr>
                <a:schemeClr val="accent1">
                  <a:lumMod val="75000"/>
                </a:schemeClr>
              </a:buClr>
              <a:buFont typeface="Arial" panose="020B0604020202020204" pitchFamily="34" charset="0"/>
              <a:buChar char="•"/>
            </a:pPr>
            <a:r>
              <a:rPr lang="en-US" sz="2200" dirty="0"/>
              <a:t>Perform own maintenance and inspection.</a:t>
            </a:r>
          </a:p>
          <a:p>
            <a:pPr marL="292608" indent="-292608">
              <a:buClr>
                <a:schemeClr val="accent1">
                  <a:lumMod val="75000"/>
                </a:schemeClr>
              </a:buClr>
              <a:buFont typeface="Arial" panose="020B0604020202020204" pitchFamily="34" charset="0"/>
              <a:buChar char="•"/>
            </a:pPr>
            <a:r>
              <a:rPr lang="en-US" sz="2200" dirty="0"/>
              <a:t>Teamwork, problem solving.</a:t>
            </a:r>
          </a:p>
          <a:p>
            <a:pPr marL="292608" indent="-292608">
              <a:buClr>
                <a:schemeClr val="accent1">
                  <a:lumMod val="75000"/>
                </a:schemeClr>
              </a:buClr>
              <a:buFont typeface="Arial" panose="020B0604020202020204" pitchFamily="34" charset="0"/>
              <a:buChar char="•"/>
            </a:pPr>
            <a:r>
              <a:rPr lang="en-US" sz="2200" dirty="0"/>
              <a:t>Suggestion systems.</a:t>
            </a:r>
          </a:p>
        </p:txBody>
      </p:sp>
    </p:spTree>
    <p:extLst>
      <p:ext uri="{BB962C8B-B14F-4D97-AF65-F5344CB8AC3E}">
        <p14:creationId xmlns:p14="http://schemas.microsoft.com/office/powerpoint/2010/main" val="2251736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B903A-42BC-42F5-912D-D351BF6B6624}"/>
              </a:ext>
            </a:extLst>
          </p:cNvPr>
          <p:cNvSpPr>
            <a:spLocks noGrp="1"/>
          </p:cNvSpPr>
          <p:nvPr>
            <p:ph type="title"/>
          </p:nvPr>
        </p:nvSpPr>
        <p:spPr/>
        <p:txBody>
          <a:bodyPr>
            <a:normAutofit/>
          </a:bodyPr>
          <a:lstStyle/>
          <a:p>
            <a:r>
              <a:rPr lang="en-US" sz="4000" dirty="0"/>
              <a:t>Pull: Kanban System</a:t>
            </a:r>
          </a:p>
        </p:txBody>
      </p:sp>
      <p:sp>
        <p:nvSpPr>
          <p:cNvPr id="3" name="Content Placeholder 2">
            <a:extLst>
              <a:ext uri="{FF2B5EF4-FFF2-40B4-BE49-F238E27FC236}">
                <a16:creationId xmlns:a16="http://schemas.microsoft.com/office/drawing/2014/main" id="{84CE148A-2D50-43B2-9FDC-4194AB9F6CB4}"/>
              </a:ext>
            </a:extLst>
          </p:cNvPr>
          <p:cNvSpPr>
            <a:spLocks noGrp="1"/>
          </p:cNvSpPr>
          <p:nvPr>
            <p:ph idx="1"/>
          </p:nvPr>
        </p:nvSpPr>
        <p:spPr>
          <a:xfrm>
            <a:off x="822325" y="1846263"/>
            <a:ext cx="7543800" cy="4173537"/>
          </a:xfrm>
        </p:spPr>
        <p:txBody>
          <a:bodyPr/>
          <a:lstStyle/>
          <a:p>
            <a:pPr marL="292608" indent="-292608">
              <a:buClr>
                <a:schemeClr val="accent1">
                  <a:lumMod val="75000"/>
                </a:schemeClr>
              </a:buClr>
              <a:buFont typeface="Arial" panose="020B0604020202020204" pitchFamily="34" charset="0"/>
              <a:buChar char="•"/>
            </a:pPr>
            <a:r>
              <a:rPr lang="en-US" sz="2400" dirty="0"/>
              <a:t>Signals the need for more parts.</a:t>
            </a:r>
          </a:p>
          <a:p>
            <a:pPr marL="292608" indent="-292608">
              <a:buClr>
                <a:schemeClr val="accent1">
                  <a:lumMod val="75000"/>
                </a:schemeClr>
              </a:buClr>
              <a:buFont typeface="Arial" panose="020B0604020202020204" pitchFamily="34" charset="0"/>
              <a:buChar char="•"/>
            </a:pPr>
            <a:r>
              <a:rPr lang="en-US" sz="2400" dirty="0"/>
              <a:t>Uses simple cards or signals to control production and inventory.</a:t>
            </a:r>
          </a:p>
          <a:p>
            <a:pPr marL="292608" indent="-292608">
              <a:buClr>
                <a:schemeClr val="accent1">
                  <a:lumMod val="75000"/>
                </a:schemeClr>
              </a:buClr>
              <a:buFont typeface="Arial" panose="020B0604020202020204" pitchFamily="34" charset="0"/>
              <a:buChar char="•"/>
            </a:pPr>
            <a:r>
              <a:rPr lang="en-US" sz="2400" dirty="0"/>
              <a:t>Each work center receives production order (signal or card) from succeeding (downstream) work center.</a:t>
            </a:r>
          </a:p>
          <a:p>
            <a:pPr marL="292608" indent="-292608">
              <a:buClr>
                <a:schemeClr val="accent1">
                  <a:lumMod val="75000"/>
                </a:schemeClr>
              </a:buClr>
              <a:buFont typeface="Arial" panose="020B0604020202020204" pitchFamily="34" charset="0"/>
              <a:buChar char="•"/>
            </a:pPr>
            <a:r>
              <a:rPr lang="en-US" sz="2400" dirty="0"/>
              <a:t>Prevents buildup of inventory.</a:t>
            </a:r>
          </a:p>
          <a:p>
            <a:pPr marL="292608" indent="-292608">
              <a:buClr>
                <a:schemeClr val="accent1">
                  <a:lumMod val="75000"/>
                </a:schemeClr>
              </a:buClr>
              <a:buFont typeface="Arial" panose="020B0604020202020204" pitchFamily="34" charset="0"/>
              <a:buChar char="•"/>
            </a:pPr>
            <a:r>
              <a:rPr lang="en-US" sz="2400" dirty="0"/>
              <a:t>Reduces lead time.</a:t>
            </a:r>
          </a:p>
          <a:p>
            <a:pPr marL="292608" indent="-292608">
              <a:buClr>
                <a:schemeClr val="accent1">
                  <a:lumMod val="75000"/>
                </a:schemeClr>
              </a:buClr>
              <a:buFont typeface="Arial" panose="020B0604020202020204" pitchFamily="34" charset="0"/>
              <a:buChar char="•"/>
            </a:pPr>
            <a:r>
              <a:rPr lang="en-US" sz="2400" dirty="0"/>
              <a:t>Same concept applies to receiving deliveries from suppliers (supplier must wait for signal).</a:t>
            </a:r>
          </a:p>
        </p:txBody>
      </p:sp>
    </p:spTree>
    <p:extLst>
      <p:ext uri="{BB962C8B-B14F-4D97-AF65-F5344CB8AC3E}">
        <p14:creationId xmlns:p14="http://schemas.microsoft.com/office/powerpoint/2010/main" val="2734050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5" y="287338"/>
            <a:ext cx="7788275" cy="1449387"/>
          </a:xfrm>
        </p:spPr>
        <p:txBody>
          <a:bodyPr>
            <a:normAutofit/>
          </a:bodyPr>
          <a:lstStyle/>
          <a:p>
            <a:r>
              <a:rPr lang="en-US" altLang="en-US" sz="4000" dirty="0">
                <a:solidFill>
                  <a:schemeClr val="tx1">
                    <a:lumMod val="75000"/>
                    <a:lumOff val="25000"/>
                  </a:schemeClr>
                </a:solidFill>
              </a:rPr>
              <a:t>Kanban System </a:t>
            </a:r>
            <a:r>
              <a:rPr lang="en-US" altLang="en-US" sz="2800" dirty="0">
                <a:solidFill>
                  <a:schemeClr val="tx1">
                    <a:lumMod val="75000"/>
                    <a:lumOff val="25000"/>
                  </a:schemeClr>
                </a:solidFill>
              </a:rPr>
              <a:t>(Figure 7.5)</a:t>
            </a:r>
            <a:endParaRPr lang="en-US" sz="2800" baseline="0" dirty="0"/>
          </a:p>
        </p:txBody>
      </p:sp>
      <p:pic>
        <p:nvPicPr>
          <p:cNvPr id="7" name="Picture 6" descr="An illustration of the kanban method of production authorization and materials movement.&#10;">
            <a:extLst>
              <a:ext uri="{FF2B5EF4-FFF2-40B4-BE49-F238E27FC236}">
                <a16:creationId xmlns:a16="http://schemas.microsoft.com/office/drawing/2014/main" id="{8CDE61FD-5845-401C-B4A1-731E23923F4E}"/>
              </a:ext>
            </a:extLst>
          </p:cNvPr>
          <p:cNvPicPr>
            <a:picLocks noChangeAspect="1"/>
          </p:cNvPicPr>
          <p:nvPr/>
        </p:nvPicPr>
        <p:blipFill>
          <a:blip r:embed="rId2"/>
          <a:stretch>
            <a:fillRect/>
          </a:stretch>
        </p:blipFill>
        <p:spPr>
          <a:xfrm>
            <a:off x="914400" y="2128885"/>
            <a:ext cx="7603344" cy="3662315"/>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411653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93A15-8186-4B49-BB11-604CE1506697}"/>
              </a:ext>
            </a:extLst>
          </p:cNvPr>
          <p:cNvSpPr>
            <a:spLocks noGrp="1"/>
          </p:cNvSpPr>
          <p:nvPr>
            <p:ph type="title"/>
          </p:nvPr>
        </p:nvSpPr>
        <p:spPr/>
        <p:txBody>
          <a:bodyPr>
            <a:normAutofit/>
          </a:bodyPr>
          <a:lstStyle/>
          <a:p>
            <a:r>
              <a:rPr lang="en-US" sz="4000" dirty="0"/>
              <a:t>Kanban System</a:t>
            </a:r>
          </a:p>
        </p:txBody>
      </p:sp>
      <p:sp>
        <p:nvSpPr>
          <p:cNvPr id="3" name="Content Placeholder 2">
            <a:extLst>
              <a:ext uri="{FF2B5EF4-FFF2-40B4-BE49-F238E27FC236}">
                <a16:creationId xmlns:a16="http://schemas.microsoft.com/office/drawing/2014/main" id="{D1C965D3-A16B-4953-B7A9-DF0B19BF11FE}"/>
              </a:ext>
            </a:extLst>
          </p:cNvPr>
          <p:cNvSpPr>
            <a:spLocks noGrp="1"/>
          </p:cNvSpPr>
          <p:nvPr>
            <p:ph idx="1"/>
          </p:nvPr>
        </p:nvSpPr>
        <p:spPr>
          <a:xfrm>
            <a:off x="822324" y="1846263"/>
            <a:ext cx="7712075" cy="879474"/>
          </a:xfrm>
        </p:spPr>
        <p:txBody>
          <a:bodyPr/>
          <a:lstStyle/>
          <a:p>
            <a:pPr eaLnBrk="1" hangingPunct="1"/>
            <a:r>
              <a:rPr lang="en-US" altLang="en-US" sz="2400" dirty="0">
                <a:solidFill>
                  <a:srgbClr val="0070C0"/>
                </a:solidFill>
              </a:rPr>
              <a:t>Kanban:</a:t>
            </a:r>
            <a:r>
              <a:rPr lang="en-US" altLang="en-US" sz="2400" dirty="0"/>
              <a:t> “marker” (card, sign, empty container)</a:t>
            </a:r>
          </a:p>
          <a:p>
            <a:pPr eaLnBrk="1" hangingPunct="1"/>
            <a:r>
              <a:rPr lang="en-US" altLang="en-US" sz="2400" dirty="0">
                <a:solidFill>
                  <a:srgbClr val="0070C0"/>
                </a:solidFill>
              </a:rPr>
              <a:t>Visual control </a:t>
            </a:r>
            <a:r>
              <a:rPr lang="en-US" altLang="en-US" sz="2400" dirty="0"/>
              <a:t>system of cards and containers, or other signal.</a:t>
            </a:r>
            <a:endParaRPr lang="en-US" sz="2400" dirty="0"/>
          </a:p>
        </p:txBody>
      </p:sp>
      <p:sp>
        <p:nvSpPr>
          <p:cNvPr id="4" name="Content Placeholder 3">
            <a:extLst>
              <a:ext uri="{FF2B5EF4-FFF2-40B4-BE49-F238E27FC236}">
                <a16:creationId xmlns:a16="http://schemas.microsoft.com/office/drawing/2014/main" id="{30A40D2C-173C-40C9-9BB4-BBEF4F92985D}"/>
              </a:ext>
            </a:extLst>
          </p:cNvPr>
          <p:cNvSpPr>
            <a:spLocks noGrp="1"/>
          </p:cNvSpPr>
          <p:nvPr>
            <p:ph idx="11"/>
          </p:nvPr>
        </p:nvSpPr>
        <p:spPr>
          <a:xfrm>
            <a:off x="820948" y="3124201"/>
            <a:ext cx="7543800" cy="457199"/>
          </a:xfrm>
        </p:spPr>
        <p:txBody>
          <a:bodyPr/>
          <a:lstStyle/>
          <a:p>
            <a:r>
              <a:rPr lang="en-US" altLang="en-US" sz="2600" u="sng" dirty="0"/>
              <a:t>Number of </a:t>
            </a:r>
            <a:r>
              <a:rPr lang="en-US" altLang="en-US" sz="2600" b="1" u="sng" dirty="0"/>
              <a:t>containers</a:t>
            </a:r>
            <a:r>
              <a:rPr lang="en-US" altLang="en-US" sz="2600" u="sng" dirty="0"/>
              <a:t>:</a:t>
            </a:r>
            <a:endParaRPr lang="en-US" sz="2600" dirty="0"/>
          </a:p>
        </p:txBody>
      </p:sp>
      <p:graphicFrame>
        <p:nvGraphicFramePr>
          <p:cNvPr id="10" name="Object 9">
            <a:extLst>
              <a:ext uri="{FF2B5EF4-FFF2-40B4-BE49-F238E27FC236}">
                <a16:creationId xmlns:a16="http://schemas.microsoft.com/office/drawing/2014/main" id="{FFB5F8EA-BA75-4D29-9D21-5140F86BDE8A}"/>
              </a:ext>
            </a:extLst>
          </p:cNvPr>
          <p:cNvGraphicFramePr>
            <a:graphicFrameLocks noChangeAspect="1"/>
          </p:cNvGraphicFramePr>
          <p:nvPr>
            <p:extLst>
              <p:ext uri="{D42A27DB-BD31-4B8C-83A1-F6EECF244321}">
                <p14:modId xmlns:p14="http://schemas.microsoft.com/office/powerpoint/2010/main" val="1189885187"/>
              </p:ext>
            </p:extLst>
          </p:nvPr>
        </p:nvGraphicFramePr>
        <p:xfrm>
          <a:off x="919480" y="4004310"/>
          <a:ext cx="1061720" cy="796290"/>
        </p:xfrm>
        <a:graphic>
          <a:graphicData uri="http://schemas.openxmlformats.org/presentationml/2006/ole">
            <mc:AlternateContent xmlns:mc="http://schemas.openxmlformats.org/markup-compatibility/2006">
              <mc:Choice xmlns:v="urn:schemas-microsoft-com:vml" Requires="v">
                <p:oleObj spid="_x0000_s1146" name="Equation" r:id="rId3" imgW="965160" imgH="723600" progId="Equation.DSMT4">
                  <p:embed/>
                </p:oleObj>
              </mc:Choice>
              <mc:Fallback>
                <p:oleObj name="Equation" r:id="rId3" imgW="965160" imgH="723600" progId="Equation.DSMT4">
                  <p:embed/>
                  <p:pic>
                    <p:nvPicPr>
                      <p:cNvPr id="0" name=""/>
                      <p:cNvPicPr/>
                      <p:nvPr/>
                    </p:nvPicPr>
                    <p:blipFill>
                      <a:blip r:embed="rId4"/>
                      <a:stretch>
                        <a:fillRect/>
                      </a:stretch>
                    </p:blipFill>
                    <p:spPr>
                      <a:xfrm>
                        <a:off x="919480" y="4004310"/>
                        <a:ext cx="1061720" cy="79629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C4AE3E01-217B-440D-8F5A-154DF02611F1}"/>
              </a:ext>
            </a:extLst>
          </p:cNvPr>
          <p:cNvSpPr>
            <a:spLocks noGrp="1"/>
          </p:cNvSpPr>
          <p:nvPr>
            <p:ph idx="12"/>
          </p:nvPr>
        </p:nvSpPr>
        <p:spPr>
          <a:xfrm>
            <a:off x="2209800" y="3733800"/>
            <a:ext cx="5316748" cy="1430337"/>
          </a:xfrm>
        </p:spPr>
        <p:txBody>
          <a:bodyPr/>
          <a:lstStyle/>
          <a:p>
            <a:r>
              <a:rPr lang="en-US" sz="2400" b="1" dirty="0"/>
              <a:t>D = Demand rate (at work center)</a:t>
            </a:r>
          </a:p>
          <a:p>
            <a:r>
              <a:rPr lang="en-US" sz="2400" b="1" dirty="0"/>
              <a:t>T = Time for container to complete circuit</a:t>
            </a:r>
          </a:p>
          <a:p>
            <a:r>
              <a:rPr lang="en-US" sz="2400" b="1" dirty="0"/>
              <a:t>C = Container size (# units)</a:t>
            </a:r>
          </a:p>
        </p:txBody>
      </p:sp>
    </p:spTree>
    <p:extLst>
      <p:ext uri="{BB962C8B-B14F-4D97-AF65-F5344CB8AC3E}">
        <p14:creationId xmlns:p14="http://schemas.microsoft.com/office/powerpoint/2010/main" val="451165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8EAB7-4C0A-4B86-885A-7CC1A5868DEF}"/>
              </a:ext>
            </a:extLst>
          </p:cNvPr>
          <p:cNvSpPr>
            <a:spLocks noGrp="1"/>
          </p:cNvSpPr>
          <p:nvPr>
            <p:ph type="title"/>
          </p:nvPr>
        </p:nvSpPr>
        <p:spPr/>
        <p:txBody>
          <a:bodyPr>
            <a:normAutofit/>
          </a:bodyPr>
          <a:lstStyle/>
          <a:p>
            <a:r>
              <a:rPr lang="en-US" sz="4000" dirty="0"/>
              <a:t>Kanban Containers - Example</a:t>
            </a:r>
          </a:p>
        </p:txBody>
      </p:sp>
      <p:sp>
        <p:nvSpPr>
          <p:cNvPr id="3" name="Content Placeholder 2">
            <a:extLst>
              <a:ext uri="{FF2B5EF4-FFF2-40B4-BE49-F238E27FC236}">
                <a16:creationId xmlns:a16="http://schemas.microsoft.com/office/drawing/2014/main" id="{C304C0DD-CBE4-4900-BE96-EB09D6514E80}"/>
              </a:ext>
            </a:extLst>
          </p:cNvPr>
          <p:cNvSpPr>
            <a:spLocks noGrp="1"/>
          </p:cNvSpPr>
          <p:nvPr>
            <p:ph idx="1"/>
          </p:nvPr>
        </p:nvSpPr>
        <p:spPr>
          <a:xfrm>
            <a:off x="822325" y="1846263"/>
            <a:ext cx="7584256" cy="1582737"/>
          </a:xfrm>
        </p:spPr>
        <p:txBody>
          <a:bodyPr/>
          <a:lstStyle/>
          <a:p>
            <a:pPr marL="292608" indent="-292608">
              <a:buClr>
                <a:schemeClr val="accent1">
                  <a:lumMod val="75000"/>
                </a:schemeClr>
              </a:buClr>
              <a:buFont typeface="Arial" panose="020B0604020202020204" pitchFamily="34" charset="0"/>
              <a:buChar char="•"/>
            </a:pPr>
            <a:r>
              <a:rPr lang="en-US" dirty="0"/>
              <a:t>Demand at work center B is 5 parts per minute and a standard container holds 50 parts.</a:t>
            </a:r>
          </a:p>
          <a:p>
            <a:pPr marL="292608" indent="-292608">
              <a:buClr>
                <a:schemeClr val="accent1">
                  <a:lumMod val="75000"/>
                </a:schemeClr>
              </a:buClr>
              <a:buFont typeface="Arial" panose="020B0604020202020204" pitchFamily="34" charset="0"/>
              <a:buChar char="•"/>
            </a:pPr>
            <a:r>
              <a:rPr lang="en-US" dirty="0"/>
              <a:t>It takes 90 minutes for a container to make a complete circuit through work center A and work center B (and back to A), including all setup, run, move, and wait times.</a:t>
            </a:r>
          </a:p>
        </p:txBody>
      </p:sp>
      <p:sp>
        <p:nvSpPr>
          <p:cNvPr id="4" name="Content Placeholder 3">
            <a:extLst>
              <a:ext uri="{FF2B5EF4-FFF2-40B4-BE49-F238E27FC236}">
                <a16:creationId xmlns:a16="http://schemas.microsoft.com/office/drawing/2014/main" id="{2AE5A10D-D6CD-4B77-8F1C-1C0949B830BC}"/>
              </a:ext>
            </a:extLst>
          </p:cNvPr>
          <p:cNvSpPr>
            <a:spLocks noGrp="1"/>
          </p:cNvSpPr>
          <p:nvPr>
            <p:ph idx="11"/>
          </p:nvPr>
        </p:nvSpPr>
        <p:spPr>
          <a:xfrm>
            <a:off x="820948" y="3638550"/>
            <a:ext cx="7543800" cy="404811"/>
          </a:xfrm>
        </p:spPr>
        <p:txBody>
          <a:bodyPr/>
          <a:lstStyle/>
          <a:p>
            <a:r>
              <a:rPr lang="en-US" dirty="0"/>
              <a:t>The number of containers needed:</a:t>
            </a:r>
          </a:p>
        </p:txBody>
      </p:sp>
      <p:graphicFrame>
        <p:nvGraphicFramePr>
          <p:cNvPr id="10" name="Object 9">
            <a:extLst>
              <a:ext uri="{FF2B5EF4-FFF2-40B4-BE49-F238E27FC236}">
                <a16:creationId xmlns:a16="http://schemas.microsoft.com/office/drawing/2014/main" id="{528F36C9-C3AC-4828-88F5-C30D9928F9F0}"/>
              </a:ext>
            </a:extLst>
          </p:cNvPr>
          <p:cNvGraphicFramePr>
            <a:graphicFrameLocks noChangeAspect="1"/>
          </p:cNvGraphicFramePr>
          <p:nvPr>
            <p:extLst>
              <p:ext uri="{D42A27DB-BD31-4B8C-83A1-F6EECF244321}">
                <p14:modId xmlns:p14="http://schemas.microsoft.com/office/powerpoint/2010/main" val="2982516731"/>
              </p:ext>
            </p:extLst>
          </p:nvPr>
        </p:nvGraphicFramePr>
        <p:xfrm>
          <a:off x="1524000" y="4171949"/>
          <a:ext cx="2527300" cy="647700"/>
        </p:xfrm>
        <a:graphic>
          <a:graphicData uri="http://schemas.openxmlformats.org/presentationml/2006/ole">
            <mc:AlternateContent xmlns:mc="http://schemas.openxmlformats.org/markup-compatibility/2006">
              <mc:Choice xmlns:v="urn:schemas-microsoft-com:vml" Requires="v">
                <p:oleObj spid="_x0000_s2162" name="Equation" r:id="rId3" imgW="2527200" imgH="647640" progId="Equation.DSMT4">
                  <p:embed/>
                </p:oleObj>
              </mc:Choice>
              <mc:Fallback>
                <p:oleObj name="Equation" r:id="rId3" imgW="2527200" imgH="647640" progId="Equation.DSMT4">
                  <p:embed/>
                  <p:pic>
                    <p:nvPicPr>
                      <p:cNvPr id="5" name="Object 4">
                        <a:extLst>
                          <a:ext uri="{FF2B5EF4-FFF2-40B4-BE49-F238E27FC236}">
                            <a16:creationId xmlns:a16="http://schemas.microsoft.com/office/drawing/2014/main" id="{B213AB16-E142-442B-9F1C-338D4C9E45B0}"/>
                          </a:ext>
                        </a:extLst>
                      </p:cNvPr>
                      <p:cNvPicPr/>
                      <p:nvPr/>
                    </p:nvPicPr>
                    <p:blipFill>
                      <a:blip r:embed="rId4"/>
                      <a:stretch>
                        <a:fillRect/>
                      </a:stretch>
                    </p:blipFill>
                    <p:spPr>
                      <a:xfrm>
                        <a:off x="1524000" y="4171949"/>
                        <a:ext cx="2527300" cy="6477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97B1A636-CF0E-4F5C-B615-086849D1FCDD}"/>
              </a:ext>
            </a:extLst>
          </p:cNvPr>
          <p:cNvSpPr>
            <a:spLocks noGrp="1"/>
          </p:cNvSpPr>
          <p:nvPr>
            <p:ph idx="12"/>
          </p:nvPr>
        </p:nvSpPr>
        <p:spPr>
          <a:xfrm>
            <a:off x="820948" y="5029199"/>
            <a:ext cx="7543800" cy="1066801"/>
          </a:xfrm>
        </p:spPr>
        <p:txBody>
          <a:bodyPr/>
          <a:lstStyle/>
          <a:p>
            <a:r>
              <a:rPr lang="en-US" dirty="0"/>
              <a:t>The maximum inventory in the production system, a useful measure of how lean the system is:</a:t>
            </a:r>
          </a:p>
          <a:p>
            <a:r>
              <a:rPr lang="en-US" altLang="en-US" dirty="0"/>
              <a:t>Maximum inventory = </a:t>
            </a:r>
            <a:r>
              <a:rPr lang="en-US" altLang="en-US" i="1" dirty="0"/>
              <a:t>n</a:t>
            </a:r>
            <a:r>
              <a:rPr lang="en-US" altLang="en-US" sz="100" i="1" dirty="0"/>
              <a:t> </a:t>
            </a:r>
            <a:r>
              <a:rPr lang="en-US" altLang="en-US" i="1" dirty="0"/>
              <a:t>C</a:t>
            </a:r>
            <a:r>
              <a:rPr lang="en-US" altLang="en-US" dirty="0"/>
              <a:t> = </a:t>
            </a:r>
            <a:r>
              <a:rPr lang="en-US" altLang="en-US" i="1" dirty="0"/>
              <a:t>D</a:t>
            </a:r>
            <a:r>
              <a:rPr lang="en-US" altLang="en-US" sz="100" i="1" dirty="0"/>
              <a:t> </a:t>
            </a:r>
            <a:r>
              <a:rPr lang="en-US" altLang="en-US" i="1" dirty="0"/>
              <a:t>T = </a:t>
            </a:r>
            <a:r>
              <a:rPr lang="en-US" altLang="en-US" dirty="0"/>
              <a:t>(9 × 50) = (5 × 90)</a:t>
            </a:r>
            <a:endParaRPr lang="en-US" dirty="0"/>
          </a:p>
        </p:txBody>
      </p:sp>
    </p:spTree>
    <p:extLst>
      <p:ext uri="{BB962C8B-B14F-4D97-AF65-F5344CB8AC3E}">
        <p14:creationId xmlns:p14="http://schemas.microsoft.com/office/powerpoint/2010/main" val="2855224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3E73B-8FB0-4866-97AF-AA24DA13995C}"/>
              </a:ext>
            </a:extLst>
          </p:cNvPr>
          <p:cNvSpPr>
            <a:spLocks noGrp="1"/>
          </p:cNvSpPr>
          <p:nvPr>
            <p:ph type="title"/>
          </p:nvPr>
        </p:nvSpPr>
        <p:spPr/>
        <p:txBody>
          <a:bodyPr>
            <a:normAutofit/>
          </a:bodyPr>
          <a:lstStyle/>
          <a:p>
            <a:r>
              <a:rPr lang="en-US" sz="4000" dirty="0"/>
              <a:t>Supplier Relationships</a:t>
            </a:r>
          </a:p>
        </p:txBody>
      </p:sp>
      <p:sp>
        <p:nvSpPr>
          <p:cNvPr id="3" name="Content Placeholder 2">
            <a:extLst>
              <a:ext uri="{FF2B5EF4-FFF2-40B4-BE49-F238E27FC236}">
                <a16:creationId xmlns:a16="http://schemas.microsoft.com/office/drawing/2014/main" id="{F6CAFCE0-FCC6-4295-B7C5-6F2EFA065AE2}"/>
              </a:ext>
            </a:extLst>
          </p:cNvPr>
          <p:cNvSpPr>
            <a:spLocks noGrp="1"/>
          </p:cNvSpPr>
          <p:nvPr>
            <p:ph idx="1"/>
          </p:nvPr>
        </p:nvSpPr>
        <p:spPr>
          <a:xfrm>
            <a:off x="822325" y="1846263"/>
            <a:ext cx="7543800" cy="4325937"/>
          </a:xfrm>
        </p:spPr>
        <p:txBody>
          <a:bodyPr/>
          <a:lstStyle/>
          <a:p>
            <a:r>
              <a:rPr lang="en-US" sz="2400" dirty="0"/>
              <a:t>Viewed as the “external factory.”</a:t>
            </a:r>
          </a:p>
          <a:p>
            <a:r>
              <a:rPr lang="en-US" sz="2400" dirty="0"/>
              <a:t>Co-location, frequent deliveries.</a:t>
            </a:r>
          </a:p>
          <a:p>
            <a:r>
              <a:rPr lang="en-US" sz="2400" dirty="0"/>
              <a:t>Fewer suppliers.</a:t>
            </a:r>
          </a:p>
          <a:p>
            <a:pPr>
              <a:spcAft>
                <a:spcPts val="500"/>
              </a:spcAft>
            </a:pPr>
            <a:r>
              <a:rPr lang="en-US" sz="2400" dirty="0"/>
              <a:t>No inspection—high quality is assumed </a:t>
            </a:r>
            <a:r>
              <a:rPr lang="en-US" sz="2400" b="1" dirty="0"/>
              <a:t>(required).</a:t>
            </a:r>
          </a:p>
          <a:p>
            <a:r>
              <a:rPr lang="en-US" sz="2400" dirty="0"/>
              <a:t>Integrated supplier programs.</a:t>
            </a:r>
          </a:p>
          <a:p>
            <a:pPr marL="292608" indent="-292608">
              <a:buClr>
                <a:schemeClr val="accent1">
                  <a:lumMod val="75000"/>
                </a:schemeClr>
              </a:buClr>
              <a:buFont typeface="Arial" panose="020B0604020202020204" pitchFamily="34" charset="0"/>
              <a:buChar char="•"/>
            </a:pPr>
            <a:r>
              <a:rPr lang="en-US" sz="2200" dirty="0"/>
              <a:t>Early supplier selection.</a:t>
            </a:r>
          </a:p>
          <a:p>
            <a:pPr marL="292608" indent="-292608">
              <a:buClr>
                <a:schemeClr val="accent1">
                  <a:lumMod val="75000"/>
                </a:schemeClr>
              </a:buClr>
              <a:buFont typeface="Arial" panose="020B0604020202020204" pitchFamily="34" charset="0"/>
              <a:buChar char="•"/>
            </a:pPr>
            <a:r>
              <a:rPr lang="en-US" sz="2200" dirty="0"/>
              <a:t>Family-of-parts sourcing.</a:t>
            </a:r>
          </a:p>
          <a:p>
            <a:pPr marL="292608" indent="-292608">
              <a:buClr>
                <a:schemeClr val="accent1">
                  <a:lumMod val="75000"/>
                </a:schemeClr>
              </a:buClr>
              <a:buFont typeface="Arial" panose="020B0604020202020204" pitchFamily="34" charset="0"/>
              <a:buChar char="•"/>
            </a:pPr>
            <a:r>
              <a:rPr lang="en-US" sz="2200" dirty="0"/>
              <a:t>Long-term strategic relationship.</a:t>
            </a:r>
          </a:p>
          <a:p>
            <a:pPr marL="292608" indent="-292608">
              <a:buClr>
                <a:schemeClr val="accent1">
                  <a:lumMod val="75000"/>
                </a:schemeClr>
              </a:buClr>
              <a:buFont typeface="Arial" panose="020B0604020202020204" pitchFamily="34" charset="0"/>
              <a:buChar char="•"/>
            </a:pPr>
            <a:r>
              <a:rPr lang="en-US" sz="2200" dirty="0"/>
              <a:t>Reduce paperwork and inspection.</a:t>
            </a:r>
          </a:p>
        </p:txBody>
      </p:sp>
    </p:spTree>
    <p:extLst>
      <p:ext uri="{BB962C8B-B14F-4D97-AF65-F5344CB8AC3E}">
        <p14:creationId xmlns:p14="http://schemas.microsoft.com/office/powerpoint/2010/main" val="28619006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D83A4-4DA5-4C7B-80F0-47828E8F81C2}"/>
              </a:ext>
            </a:extLst>
          </p:cNvPr>
          <p:cNvSpPr>
            <a:spLocks noGrp="1"/>
          </p:cNvSpPr>
          <p:nvPr>
            <p:ph type="title"/>
          </p:nvPr>
        </p:nvSpPr>
        <p:spPr/>
        <p:txBody>
          <a:bodyPr>
            <a:normAutofit/>
          </a:bodyPr>
          <a:lstStyle/>
          <a:p>
            <a:r>
              <a:rPr lang="en-US" sz="4000" dirty="0"/>
              <a:t>Implementation: Kaizen Event</a:t>
            </a:r>
          </a:p>
        </p:txBody>
      </p:sp>
      <p:sp>
        <p:nvSpPr>
          <p:cNvPr id="3" name="Content Placeholder 2">
            <a:extLst>
              <a:ext uri="{FF2B5EF4-FFF2-40B4-BE49-F238E27FC236}">
                <a16:creationId xmlns:a16="http://schemas.microsoft.com/office/drawing/2014/main" id="{4C16A3AB-6926-436C-BC43-0E042D3013A5}"/>
              </a:ext>
            </a:extLst>
          </p:cNvPr>
          <p:cNvSpPr>
            <a:spLocks noGrp="1"/>
          </p:cNvSpPr>
          <p:nvPr>
            <p:ph idx="1"/>
          </p:nvPr>
        </p:nvSpPr>
        <p:spPr>
          <a:xfrm>
            <a:off x="822325" y="1846263"/>
            <a:ext cx="7543800" cy="1354137"/>
          </a:xfrm>
        </p:spPr>
        <p:txBody>
          <a:bodyPr/>
          <a:lstStyle/>
          <a:p>
            <a:pPr marL="292608" indent="-292608">
              <a:buClr>
                <a:schemeClr val="accent1">
                  <a:lumMod val="75000"/>
                </a:schemeClr>
              </a:buClr>
              <a:buFont typeface="Arial" panose="020B0604020202020204" pitchFamily="34" charset="0"/>
              <a:buChar char="•"/>
            </a:pPr>
            <a:r>
              <a:rPr lang="en-US" sz="2400" dirty="0"/>
              <a:t>Establish a cross-functional team.</a:t>
            </a:r>
          </a:p>
          <a:p>
            <a:pPr marL="292608" indent="-292608">
              <a:buClr>
                <a:schemeClr val="accent1">
                  <a:lumMod val="75000"/>
                </a:schemeClr>
              </a:buClr>
              <a:buFont typeface="Arial" panose="020B0604020202020204" pitchFamily="34" charset="0"/>
              <a:buChar char="•"/>
            </a:pPr>
            <a:r>
              <a:rPr lang="en-US" sz="2400" dirty="0"/>
              <a:t>Determine what customers value.</a:t>
            </a:r>
          </a:p>
          <a:p>
            <a:pPr marL="292608" indent="-292608">
              <a:buClr>
                <a:schemeClr val="accent1">
                  <a:lumMod val="75000"/>
                </a:schemeClr>
              </a:buClr>
              <a:buFont typeface="Arial" panose="020B0604020202020204" pitchFamily="34" charset="0"/>
              <a:buChar char="•"/>
            </a:pPr>
            <a:r>
              <a:rPr lang="en-US" sz="2400" dirty="0"/>
              <a:t>Construct value stream map.</a:t>
            </a:r>
          </a:p>
        </p:txBody>
      </p:sp>
      <p:sp>
        <p:nvSpPr>
          <p:cNvPr id="4" name="Content Placeholder 3">
            <a:extLst>
              <a:ext uri="{FF2B5EF4-FFF2-40B4-BE49-F238E27FC236}">
                <a16:creationId xmlns:a16="http://schemas.microsoft.com/office/drawing/2014/main" id="{7A53EF83-5513-4A54-812E-2C0E97945822}"/>
              </a:ext>
            </a:extLst>
          </p:cNvPr>
          <p:cNvSpPr>
            <a:spLocks noGrp="1"/>
          </p:cNvSpPr>
          <p:nvPr>
            <p:ph idx="11"/>
          </p:nvPr>
        </p:nvSpPr>
        <p:spPr>
          <a:xfrm>
            <a:off x="1143000" y="3276600"/>
            <a:ext cx="7221748" cy="381001"/>
          </a:xfrm>
        </p:spPr>
        <p:txBody>
          <a:bodyPr/>
          <a:lstStyle/>
          <a:p>
            <a:r>
              <a:rPr lang="en-US" sz="2200" dirty="0"/>
              <a:t>Eliminate waste (non-value-adding activities)</a:t>
            </a:r>
          </a:p>
        </p:txBody>
      </p:sp>
      <p:sp>
        <p:nvSpPr>
          <p:cNvPr id="5" name="Content Placeholder 4">
            <a:extLst>
              <a:ext uri="{FF2B5EF4-FFF2-40B4-BE49-F238E27FC236}">
                <a16:creationId xmlns:a16="http://schemas.microsoft.com/office/drawing/2014/main" id="{6A5245DB-BE20-4CAF-BF47-E398421226AB}"/>
              </a:ext>
            </a:extLst>
          </p:cNvPr>
          <p:cNvSpPr>
            <a:spLocks noGrp="1"/>
          </p:cNvSpPr>
          <p:nvPr>
            <p:ph idx="12"/>
          </p:nvPr>
        </p:nvSpPr>
        <p:spPr>
          <a:xfrm>
            <a:off x="822325" y="3852862"/>
            <a:ext cx="7543800" cy="1463674"/>
          </a:xfrm>
        </p:spPr>
        <p:txBody>
          <a:bodyPr/>
          <a:lstStyle/>
          <a:p>
            <a:pPr marL="292608" indent="-292608">
              <a:buClr>
                <a:schemeClr val="accent1">
                  <a:lumMod val="75000"/>
                </a:schemeClr>
              </a:buClr>
              <a:buFont typeface="Arial" panose="020B0604020202020204" pitchFamily="34" charset="0"/>
              <a:buChar char="•"/>
            </a:pPr>
            <a:r>
              <a:rPr lang="en-US" sz="2400" dirty="0"/>
              <a:t>Create smooth and error-free flow.</a:t>
            </a:r>
          </a:p>
          <a:p>
            <a:pPr marL="292608" indent="-292608">
              <a:buClr>
                <a:schemeClr val="accent1">
                  <a:lumMod val="75000"/>
                </a:schemeClr>
              </a:buClr>
              <a:buFont typeface="Arial" panose="020B0604020202020204" pitchFamily="34" charset="0"/>
              <a:buChar char="•"/>
            </a:pPr>
            <a:r>
              <a:rPr lang="en-US" sz="2400" dirty="0"/>
              <a:t>Use customer demand to pull work thru process.</a:t>
            </a:r>
          </a:p>
          <a:p>
            <a:pPr marL="292608" indent="-292608">
              <a:buClr>
                <a:schemeClr val="accent1">
                  <a:lumMod val="75000"/>
                </a:schemeClr>
              </a:buClr>
              <a:buFont typeface="Arial" panose="020B0604020202020204" pitchFamily="34" charset="0"/>
              <a:buChar char="•"/>
            </a:pPr>
            <a:r>
              <a:rPr lang="en-US" sz="2400" dirty="0"/>
              <a:t>Implement team ideas.</a:t>
            </a:r>
          </a:p>
        </p:txBody>
      </p:sp>
    </p:spTree>
    <p:extLst>
      <p:ext uri="{BB962C8B-B14F-4D97-AF65-F5344CB8AC3E}">
        <p14:creationId xmlns:p14="http://schemas.microsoft.com/office/powerpoint/2010/main" val="3054178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6C04-E681-4679-B0A8-BF9F77279FF5}"/>
              </a:ext>
            </a:extLst>
          </p:cNvPr>
          <p:cNvSpPr>
            <a:spLocks noGrp="1"/>
          </p:cNvSpPr>
          <p:nvPr>
            <p:ph type="title"/>
          </p:nvPr>
        </p:nvSpPr>
        <p:spPr/>
        <p:txBody>
          <a:bodyPr>
            <a:normAutofit/>
          </a:bodyPr>
          <a:lstStyle/>
          <a:p>
            <a:r>
              <a:rPr lang="en-US" sz="4000" b="1" dirty="0"/>
              <a:t>Chapter 7 Summary</a:t>
            </a:r>
          </a:p>
        </p:txBody>
      </p:sp>
      <p:sp>
        <p:nvSpPr>
          <p:cNvPr id="3" name="Content Placeholder 2">
            <a:extLst>
              <a:ext uri="{FF2B5EF4-FFF2-40B4-BE49-F238E27FC236}">
                <a16:creationId xmlns:a16="http://schemas.microsoft.com/office/drawing/2014/main" id="{3E22AEF4-E616-48B2-9395-F8834190F938}"/>
              </a:ext>
            </a:extLst>
          </p:cNvPr>
          <p:cNvSpPr>
            <a:spLocks noGrp="1"/>
          </p:cNvSpPr>
          <p:nvPr>
            <p:ph idx="1"/>
          </p:nvPr>
        </p:nvSpPr>
        <p:spPr>
          <a:xfrm>
            <a:off x="822324" y="1846263"/>
            <a:ext cx="7712075" cy="4173537"/>
          </a:xfrm>
        </p:spPr>
        <p:txBody>
          <a:bodyPr/>
          <a:lstStyle/>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7.1 Describe the origins and evolution of lean thinking.</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7.2 Describe the five tenets of lean thinking and the seven forms of waste in a lean system.</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7.3 Explain why a stabilized master schedule is required for smooth flow.</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7.4 Explain how setup time, lot size, layout, and maintenance are related to lean thinking.</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7.5 Differentiate how employees are unique in lean systems.</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7.6 Design a Kanban system to achieve customer pull.</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7.7 Compare lean suppliers to traditional manufacturing suppliers.</a:t>
            </a:r>
          </a:p>
          <a:p>
            <a:pPr marL="292608" indent="-292608">
              <a:buClr>
                <a:schemeClr val="accent1">
                  <a:lumMod val="75000"/>
                </a:schemeClr>
              </a:buClr>
              <a:buFont typeface="Arial" panose="020B0604020202020204" pitchFamily="34" charset="0"/>
              <a:buChar char="•"/>
            </a:pPr>
            <a:r>
              <a:rPr lang="en-US" dirty="0"/>
              <a:t>L</a:t>
            </a:r>
            <a:r>
              <a:rPr lang="en-US" sz="100" dirty="0"/>
              <a:t> </a:t>
            </a:r>
            <a:r>
              <a:rPr lang="en-US" dirty="0"/>
              <a:t>O 7.8 Explain how to implement a lean system.</a:t>
            </a:r>
          </a:p>
        </p:txBody>
      </p:sp>
    </p:spTree>
    <p:extLst>
      <p:ext uri="{BB962C8B-B14F-4D97-AF65-F5344CB8AC3E}">
        <p14:creationId xmlns:p14="http://schemas.microsoft.com/office/powerpoint/2010/main" val="4113718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56C04-E681-4679-B0A8-BF9F77279FF5}"/>
              </a:ext>
            </a:extLst>
          </p:cNvPr>
          <p:cNvSpPr>
            <a:spLocks noGrp="1"/>
          </p:cNvSpPr>
          <p:nvPr>
            <p:ph type="title"/>
          </p:nvPr>
        </p:nvSpPr>
        <p:spPr/>
        <p:txBody>
          <a:bodyPr>
            <a:normAutofit/>
          </a:bodyPr>
          <a:lstStyle/>
          <a:p>
            <a:r>
              <a:rPr lang="en-US" sz="4000" b="1" dirty="0"/>
              <a:t>Questions for Discussion</a:t>
            </a:r>
          </a:p>
        </p:txBody>
      </p:sp>
      <p:sp>
        <p:nvSpPr>
          <p:cNvPr id="3" name="Content Placeholder 2">
            <a:extLst>
              <a:ext uri="{FF2B5EF4-FFF2-40B4-BE49-F238E27FC236}">
                <a16:creationId xmlns:a16="http://schemas.microsoft.com/office/drawing/2014/main" id="{3E22AEF4-E616-48B2-9395-F8834190F938}"/>
              </a:ext>
            </a:extLst>
          </p:cNvPr>
          <p:cNvSpPr>
            <a:spLocks noGrp="1"/>
          </p:cNvSpPr>
          <p:nvPr>
            <p:ph idx="1"/>
          </p:nvPr>
        </p:nvSpPr>
        <p:spPr>
          <a:xfrm>
            <a:off x="822324" y="1846263"/>
            <a:ext cx="7712075" cy="4325937"/>
          </a:xfrm>
        </p:spPr>
        <p:txBody>
          <a:bodyPr/>
          <a:lstStyle/>
          <a:p>
            <a:pPr marL="292608" indent="-292608">
              <a:buClr>
                <a:schemeClr val="accent1">
                  <a:lumMod val="75000"/>
                </a:schemeClr>
              </a:buClr>
              <a:buFont typeface="Arial" panose="020B0604020202020204" pitchFamily="34" charset="0"/>
              <a:buChar char="•"/>
            </a:pPr>
            <a:r>
              <a:rPr lang="en-US" dirty="0"/>
              <a:t>Why did lean (Toyota Production System) work so well in Japan after World War I</a:t>
            </a:r>
            <a:r>
              <a:rPr lang="en-US" sz="100" dirty="0"/>
              <a:t> </a:t>
            </a:r>
            <a:r>
              <a:rPr lang="en-US" dirty="0" err="1"/>
              <a:t>I</a:t>
            </a:r>
            <a:r>
              <a:rPr lang="en-US" dirty="0"/>
              <a:t>?</a:t>
            </a:r>
          </a:p>
          <a:p>
            <a:pPr marL="292608" indent="-292608">
              <a:buClr>
                <a:schemeClr val="accent1">
                  <a:lumMod val="75000"/>
                </a:schemeClr>
              </a:buClr>
              <a:buFont typeface="Arial" panose="020B0604020202020204" pitchFamily="34" charset="0"/>
              <a:buChar char="•"/>
            </a:pPr>
            <a:r>
              <a:rPr lang="en-US" dirty="0"/>
              <a:t>Choose one of the Japanese words from the 5 lean tenets and explain it in your own words.</a:t>
            </a:r>
          </a:p>
          <a:p>
            <a:pPr marL="292608" indent="-292608">
              <a:buClr>
                <a:schemeClr val="accent1">
                  <a:lumMod val="75000"/>
                </a:schemeClr>
              </a:buClr>
              <a:buFont typeface="Arial" panose="020B0604020202020204" pitchFamily="34" charset="0"/>
              <a:buChar char="•"/>
            </a:pPr>
            <a:r>
              <a:rPr lang="en-US" dirty="0"/>
              <a:t>Which of the 7 forms of waste can you observe at your favorite restaurants?</a:t>
            </a:r>
          </a:p>
          <a:p>
            <a:pPr marL="292608" indent="-292608">
              <a:buClr>
                <a:schemeClr val="accent1">
                  <a:lumMod val="75000"/>
                </a:schemeClr>
              </a:buClr>
              <a:buFont typeface="Arial" panose="020B0604020202020204" pitchFamily="34" charset="0"/>
              <a:buChar char="•"/>
            </a:pPr>
            <a:r>
              <a:rPr lang="en-US" dirty="0"/>
              <a:t>What does it mean to say that “inventory hides problems” in a production system?</a:t>
            </a:r>
          </a:p>
          <a:p>
            <a:pPr marL="292608" indent="-292608">
              <a:buClr>
                <a:schemeClr val="accent1">
                  <a:lumMod val="75000"/>
                </a:schemeClr>
              </a:buClr>
              <a:buFont typeface="Arial" panose="020B0604020202020204" pitchFamily="34" charset="0"/>
              <a:buChar char="•"/>
            </a:pPr>
            <a:r>
              <a:rPr lang="en-US" dirty="0"/>
              <a:t>Consider what “setup time” looks like in different industries: hospitals, quick oil change shops, restaurants, garment producing factories.</a:t>
            </a:r>
          </a:p>
          <a:p>
            <a:pPr marL="292608" indent="-292608">
              <a:buClr>
                <a:schemeClr val="accent1">
                  <a:lumMod val="75000"/>
                </a:schemeClr>
              </a:buClr>
              <a:buFont typeface="Arial" panose="020B0604020202020204" pitchFamily="34" charset="0"/>
              <a:buChar char="•"/>
            </a:pPr>
            <a:r>
              <a:rPr lang="en-US" dirty="0"/>
              <a:t>Make a mental list of how you would “5S” your own refrigerator. Then, share your ideas with classmates and compare how they approached this task.</a:t>
            </a:r>
          </a:p>
        </p:txBody>
      </p:sp>
    </p:spTree>
    <p:extLst>
      <p:ext uri="{BB962C8B-B14F-4D97-AF65-F5344CB8AC3E}">
        <p14:creationId xmlns:p14="http://schemas.microsoft.com/office/powerpoint/2010/main" val="2603136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4D290-5596-4479-878E-6DCE746CD8AB}"/>
              </a:ext>
            </a:extLst>
          </p:cNvPr>
          <p:cNvSpPr>
            <a:spLocks noGrp="1"/>
          </p:cNvSpPr>
          <p:nvPr>
            <p:ph type="title"/>
          </p:nvPr>
        </p:nvSpPr>
        <p:spPr/>
        <p:txBody>
          <a:bodyPr>
            <a:normAutofit/>
          </a:bodyPr>
          <a:lstStyle/>
          <a:p>
            <a:r>
              <a:rPr lang="en-US" sz="4000" dirty="0"/>
              <a:t>Evolution of Lean</a:t>
            </a:r>
          </a:p>
        </p:txBody>
      </p:sp>
      <p:sp>
        <p:nvSpPr>
          <p:cNvPr id="3" name="Content Placeholder 2">
            <a:extLst>
              <a:ext uri="{FF2B5EF4-FFF2-40B4-BE49-F238E27FC236}">
                <a16:creationId xmlns:a16="http://schemas.microsoft.com/office/drawing/2014/main" id="{289932C1-E8C1-47B4-A2F5-A1B5847E9FF8}"/>
              </a:ext>
            </a:extLst>
          </p:cNvPr>
          <p:cNvSpPr>
            <a:spLocks noGrp="1"/>
          </p:cNvSpPr>
          <p:nvPr>
            <p:ph idx="1"/>
          </p:nvPr>
        </p:nvSpPr>
        <p:spPr>
          <a:xfrm>
            <a:off x="822324" y="1846263"/>
            <a:ext cx="7864475" cy="1582737"/>
          </a:xfrm>
        </p:spPr>
        <p:txBody>
          <a:bodyPr/>
          <a:lstStyle/>
          <a:p>
            <a:r>
              <a:rPr lang="en-US" u="sng" dirty="0"/>
              <a:t>Toyota Production System (T</a:t>
            </a:r>
            <a:r>
              <a:rPr lang="en-US" sz="100" u="sng" dirty="0"/>
              <a:t> </a:t>
            </a:r>
            <a:r>
              <a:rPr lang="en-US" u="sng" dirty="0"/>
              <a:t>P</a:t>
            </a:r>
            <a:r>
              <a:rPr lang="en-US" sz="100" u="sng" dirty="0"/>
              <a:t> </a:t>
            </a:r>
            <a:r>
              <a:rPr lang="en-US" u="sng" dirty="0"/>
              <a:t>S)</a:t>
            </a:r>
          </a:p>
          <a:p>
            <a:pPr marL="292608" indent="-292608">
              <a:buFont typeface="Arial" panose="020B0604020202020204" pitchFamily="34" charset="0"/>
              <a:buChar char="•"/>
            </a:pPr>
            <a:r>
              <a:rPr lang="en-US" dirty="0"/>
              <a:t>Developed in Japan following W</a:t>
            </a:r>
            <a:r>
              <a:rPr lang="en-US" sz="100" dirty="0"/>
              <a:t> </a:t>
            </a:r>
            <a:r>
              <a:rPr lang="en-US" dirty="0" err="1"/>
              <a:t>W</a:t>
            </a:r>
            <a:r>
              <a:rPr lang="en-US" sz="100" dirty="0"/>
              <a:t> </a:t>
            </a:r>
            <a:r>
              <a:rPr lang="en-US" dirty="0"/>
              <a:t>I</a:t>
            </a:r>
            <a:r>
              <a:rPr lang="en-US" sz="100" dirty="0"/>
              <a:t> </a:t>
            </a:r>
            <a:r>
              <a:rPr lang="en-US" dirty="0" err="1"/>
              <a:t>I</a:t>
            </a:r>
            <a:r>
              <a:rPr lang="en-US" dirty="0"/>
              <a:t> (due to limited resources).</a:t>
            </a:r>
          </a:p>
          <a:p>
            <a:pPr marL="292608" indent="-292608">
              <a:buFont typeface="Arial" panose="020B0604020202020204" pitchFamily="34" charset="0"/>
              <a:buChar char="•"/>
            </a:pPr>
            <a:r>
              <a:rPr lang="en-US" dirty="0"/>
              <a:t>Also known as Just-in-Time (J</a:t>
            </a:r>
            <a:r>
              <a:rPr lang="en-US" sz="100" dirty="0"/>
              <a:t> </a:t>
            </a:r>
            <a:r>
              <a:rPr lang="en-US" dirty="0"/>
              <a:t>I</a:t>
            </a:r>
            <a:r>
              <a:rPr lang="en-US" sz="100" dirty="0"/>
              <a:t> </a:t>
            </a:r>
            <a:r>
              <a:rPr lang="en-US" dirty="0"/>
              <a:t>T) manufacturing.</a:t>
            </a:r>
          </a:p>
          <a:p>
            <a:pPr marL="292608" indent="-292608">
              <a:buFont typeface="Arial" panose="020B0604020202020204" pitchFamily="34" charset="0"/>
              <a:buChar char="•"/>
            </a:pPr>
            <a:r>
              <a:rPr lang="en-US" dirty="0"/>
              <a:t>Came to U.S. in 19</a:t>
            </a:r>
            <a:r>
              <a:rPr lang="en-US" sz="100" dirty="0"/>
              <a:t> </a:t>
            </a:r>
            <a:r>
              <a:rPr lang="en-US" dirty="0"/>
              <a:t>81 at Kawasaki motorcycle plant in Lincoln, Nebraska.</a:t>
            </a:r>
          </a:p>
        </p:txBody>
      </p:sp>
      <p:sp>
        <p:nvSpPr>
          <p:cNvPr id="4" name="Content Placeholder 3">
            <a:extLst>
              <a:ext uri="{FF2B5EF4-FFF2-40B4-BE49-F238E27FC236}">
                <a16:creationId xmlns:a16="http://schemas.microsoft.com/office/drawing/2014/main" id="{B7A2655E-2F29-46A6-A51C-2C5487C7D29D}"/>
              </a:ext>
            </a:extLst>
          </p:cNvPr>
          <p:cNvSpPr>
            <a:spLocks noGrp="1"/>
          </p:cNvSpPr>
          <p:nvPr>
            <p:ph idx="11"/>
          </p:nvPr>
        </p:nvSpPr>
        <p:spPr>
          <a:xfrm>
            <a:off x="822324" y="3744558"/>
            <a:ext cx="3749675" cy="2176462"/>
          </a:xfrm>
        </p:spPr>
        <p:txBody>
          <a:bodyPr/>
          <a:lstStyle/>
          <a:p>
            <a:pPr>
              <a:spcAft>
                <a:spcPts val="500"/>
              </a:spcAft>
            </a:pPr>
            <a:r>
              <a:rPr lang="en-US" dirty="0">
                <a:solidFill>
                  <a:schemeClr val="tx1"/>
                </a:solidFill>
              </a:rPr>
              <a:t>19</a:t>
            </a:r>
            <a:r>
              <a:rPr lang="en-US" sz="100" dirty="0">
                <a:solidFill>
                  <a:schemeClr val="tx1"/>
                </a:solidFill>
              </a:rPr>
              <a:t> </a:t>
            </a:r>
            <a:r>
              <a:rPr lang="en-US" dirty="0">
                <a:solidFill>
                  <a:schemeClr val="tx1"/>
                </a:solidFill>
              </a:rPr>
              <a:t>90s book,</a:t>
            </a:r>
          </a:p>
          <a:p>
            <a:pPr>
              <a:spcAft>
                <a:spcPts val="500"/>
              </a:spcAft>
            </a:pPr>
            <a:r>
              <a:rPr lang="en-US" dirty="0">
                <a:solidFill>
                  <a:schemeClr val="tx1"/>
                </a:solidFill>
              </a:rPr>
              <a:t>“The Machine that Changed the World” by Womack, Jones &amp; </a:t>
            </a:r>
            <a:r>
              <a:rPr lang="en-US" dirty="0" err="1">
                <a:solidFill>
                  <a:schemeClr val="tx1"/>
                </a:solidFill>
              </a:rPr>
              <a:t>Roos</a:t>
            </a:r>
            <a:endParaRPr lang="en-US" dirty="0">
              <a:solidFill>
                <a:schemeClr val="tx1"/>
              </a:solidFill>
            </a:endParaRPr>
          </a:p>
          <a:p>
            <a:pPr>
              <a:spcAft>
                <a:spcPts val="500"/>
              </a:spcAft>
            </a:pPr>
            <a:r>
              <a:rPr lang="en-US" dirty="0">
                <a:solidFill>
                  <a:schemeClr val="tx1"/>
                </a:solidFill>
              </a:rPr>
              <a:t>Popularized a new label:</a:t>
            </a:r>
          </a:p>
          <a:p>
            <a:pPr>
              <a:spcAft>
                <a:spcPts val="500"/>
              </a:spcAft>
            </a:pPr>
            <a:r>
              <a:rPr lang="en-US" b="1" dirty="0">
                <a:solidFill>
                  <a:schemeClr val="tx1"/>
                </a:solidFill>
              </a:rPr>
              <a:t>Lean Production</a:t>
            </a:r>
          </a:p>
        </p:txBody>
      </p:sp>
      <p:pic>
        <p:nvPicPr>
          <p:cNvPr id="6" name="Picture 5" descr="Toyota car on display&#10;&#10;Description automatically generated">
            <a:extLst>
              <a:ext uri="{FF2B5EF4-FFF2-40B4-BE49-F238E27FC236}">
                <a16:creationId xmlns:a16="http://schemas.microsoft.com/office/drawing/2014/main" id="{2F2419E8-C33F-408D-AD9A-B38F3AB9D2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3887788"/>
            <a:ext cx="284480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a:extLst>
              <a:ext uri="{FF2B5EF4-FFF2-40B4-BE49-F238E27FC236}">
                <a16:creationId xmlns:a16="http://schemas.microsoft.com/office/drawing/2014/main" id="{4E7BC871-1CBA-4650-903A-B975FE5932EA}"/>
              </a:ext>
            </a:extLst>
          </p:cNvPr>
          <p:cNvSpPr>
            <a:spLocks noChangeArrowheads="1"/>
          </p:cNvSpPr>
          <p:nvPr/>
        </p:nvSpPr>
        <p:spPr bwMode="auto">
          <a:xfrm>
            <a:off x="6170613" y="6016625"/>
            <a:ext cx="12541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11D1E"/>
                </a:solidFill>
                <a:latin typeface="Proxima Nova Lt"/>
              </a:rPr>
              <a:t>Walter Cicchetti/123RF </a:t>
            </a:r>
            <a:endParaRPr lang="en-US" altLang="en-US"/>
          </a:p>
        </p:txBody>
      </p:sp>
    </p:spTree>
    <p:extLst>
      <p:ext uri="{BB962C8B-B14F-4D97-AF65-F5344CB8AC3E}">
        <p14:creationId xmlns:p14="http://schemas.microsoft.com/office/powerpoint/2010/main" val="4229252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Example: Value Stream Mapping</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500" dirty="0"/>
              <a:t>This figure uses a series of horizontally arranged boxes to illustrates the steps involved in the process of visiting a doctor’s clinic and, below this, measures each step in terms of wait time and processing time. At the top of the figure is a long rectangular box that spans the length of the process, and is labeled “Information Flow.” Below this is a stick figure next to an arrow and labeled “Patient In. The first box and step of the process (moving left to right) is labeled “Check-in.” An arrow points horizontally rightward from here to a box labeled “Visit Prep,” and an arrow points rightward from there to a box labeled “Visit Doctor.” Two arrows point rightward from here to two boxes, one labeled “Pharmacy” and the other labeled “Blood Test.” To the right of these boxes is another stick figure next to an arrow pointing rightward labeled “Patient Out.” Below these boxes is a line that tracks the wait time and processing time of each step as well as the wait times that occur between each step. This begins with 15 minutes of wait time that precedes check-in. Check-in itself takes 5 minutes of processing time, followed by 40 minutes of wait time. Visit prep takes 8 minutes of processing time, followed by 20 minutes of wait time. Visit doctor takes 16 minutes of processing time, followed by 45 minutes of wait time. Pharmacy and blood test take 11 minutes of processing time. Total wait time equals 120 minutes, total processing time equals 40 minutes, and total throughput time equals 160 minutes. </a:t>
            </a:r>
            <a:endParaRPr lang="en-US" altLang="en-US" sz="15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Ensure Flow: Inventory Hides Problems </a:t>
            </a:r>
            <a:r>
              <a:rPr lang="en-US" sz="2800" dirty="0"/>
              <a:t>(Figure 7.2)</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2400" dirty="0"/>
              <a:t>The rock labels read as follows: inefficient layout, machine breakdown, unreliable supplier, lengthy setups, bad design, poor quality. These all appear below the water level line.</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8233525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Customer Pull: Push versus Pull System </a:t>
            </a:r>
            <a:r>
              <a:rPr lang="en-US" sz="2800" dirty="0"/>
              <a:t>(Figure 7.3)</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7867650" cy="3733800"/>
          </a:xfrm>
        </p:spPr>
        <p:txBody>
          <a:bodyPr/>
          <a:lstStyle/>
          <a:p>
            <a:pPr>
              <a:lnSpc>
                <a:spcPct val="100000"/>
              </a:lnSpc>
            </a:pPr>
            <a:r>
              <a:rPr lang="en-US" sz="2600" dirty="0"/>
              <a:t>A large arrow pointing to the right labeled Push is pointing to a jumbled pile of drum-shaped items. This represents the Push system where inventory is produced in large amounts and waits for customer demand. An illustration below shows an arrow pointing through a straight, horizontal line of the same objects. This represents the Pull system where businesses wait for demand from the customer before producing the product.</a:t>
            </a:r>
            <a:endParaRPr lang="en-US" altLang="en-US" sz="2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474015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Cellular Layout </a:t>
            </a:r>
            <a:r>
              <a:rPr lang="en-US" altLang="en-US" sz="2800" dirty="0">
                <a:solidFill>
                  <a:schemeClr val="tx1">
                    <a:lumMod val="75000"/>
                    <a:lumOff val="25000"/>
                  </a:schemeClr>
                </a:solidFill>
              </a:rPr>
              <a:t>(Figure 7.4)</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2600" dirty="0"/>
              <a:t>Five boxes are arranged in a U-shape with the open end of the U facing toward the left. The boxes are numbered sequentially as Station 1 through Station 5, starting at the top left and proceeding around the U with the bottom left box labeled Station 5. To the left of the top left box is the label: INPUT Components and Materials. To the left of the bottom left box is the label: OUTPUT Finished Goods.</a:t>
            </a:r>
            <a:endParaRPr lang="en-US" altLang="en-US" sz="2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531996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altLang="en-US" sz="4000" dirty="0">
                <a:solidFill>
                  <a:schemeClr val="tx1">
                    <a:lumMod val="75000"/>
                    <a:lumOff val="25000"/>
                  </a:schemeClr>
                </a:solidFill>
              </a:rPr>
              <a:t>Kanban System </a:t>
            </a:r>
            <a:r>
              <a:rPr lang="en-US" altLang="en-US" sz="2800" dirty="0">
                <a:solidFill>
                  <a:schemeClr val="tx1">
                    <a:lumMod val="75000"/>
                    <a:lumOff val="25000"/>
                  </a:schemeClr>
                </a:solidFill>
              </a:rPr>
              <a:t>(Figure 7.5)</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400" dirty="0"/>
              <a:t>At the upper left of the illustration is a T-shaped object labeled “Production kanban post.” Slightly below and to the right are two vertical boxes with a circle between the boxes and a red line across the top labeled “A.”</a:t>
            </a:r>
            <a:br>
              <a:rPr lang="en-US" sz="1400" dirty="0"/>
            </a:br>
            <a:r>
              <a:rPr lang="en-US" sz="1400" dirty="0"/>
              <a:t>A series of circular arrows flow counterclockwise around and through the three items and the arrows are labeled “Production card.” The left box is labeled “Input area” and the circular arrow is pointing to the circle. The circle has a drawing of a hand cart in the middle and is labeled “Work center A.” The circular arrow points to the right box which contains drawings of three handcarts and is labeled “Output area.” A drawing of a human figure pushing a handcart leads rightward to another set of two vertical boxes and a circle in the middle. A straight arrow below the human figure is labeled “In transit.” The left box in the second set of figures is also labeled “Input area” but it also has two drawings of handcarts in it. The middle circle in this set of figures is labeled “Work center B and it also contains a drawing of a handcart. The vertical box at the far right is labeled “Output area” and a line connecting the three figures is labeled B. A T-shaped figure at the bottom right is labeled “Withdrawal kanban post.” A second set of circular arrows flows in a clockwise direction and is labeled “Withdrawal card.” This arrow flows from the “Work center B” circle, passing through the “Withdrawal Kanban post” and back through the “Output area” rectangle of the first work center. It then passes through the “Input area” box of the second work center and back to the “Work center B” circle. This illustrates the constant flow of work within and between the various work centers.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596454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D318C-9563-423B-9485-C660FCCDE74D}"/>
              </a:ext>
            </a:extLst>
          </p:cNvPr>
          <p:cNvSpPr>
            <a:spLocks noGrp="1"/>
          </p:cNvSpPr>
          <p:nvPr>
            <p:ph type="title"/>
          </p:nvPr>
        </p:nvSpPr>
        <p:spPr/>
        <p:txBody>
          <a:bodyPr>
            <a:normAutofit/>
          </a:bodyPr>
          <a:lstStyle/>
          <a:p>
            <a:r>
              <a:rPr lang="en-US" sz="4000" dirty="0"/>
              <a:t>Lean Tenets</a:t>
            </a:r>
          </a:p>
        </p:txBody>
      </p:sp>
      <p:sp>
        <p:nvSpPr>
          <p:cNvPr id="3" name="Content Placeholder 2">
            <a:extLst>
              <a:ext uri="{FF2B5EF4-FFF2-40B4-BE49-F238E27FC236}">
                <a16:creationId xmlns:a16="http://schemas.microsoft.com/office/drawing/2014/main" id="{2C1DBFA1-6B02-4B54-A8BF-1C2F3AF03D53}"/>
              </a:ext>
            </a:extLst>
          </p:cNvPr>
          <p:cNvSpPr>
            <a:spLocks noGrp="1"/>
          </p:cNvSpPr>
          <p:nvPr>
            <p:ph idx="1"/>
          </p:nvPr>
        </p:nvSpPr>
        <p:spPr>
          <a:xfrm>
            <a:off x="822325" y="1846264"/>
            <a:ext cx="7543800" cy="820993"/>
          </a:xfrm>
        </p:spPr>
        <p:txBody>
          <a:bodyPr/>
          <a:lstStyle/>
          <a:p>
            <a:r>
              <a:rPr lang="en-US" sz="2200" dirty="0"/>
              <a:t>Create product/service value from customer perspective</a:t>
            </a:r>
          </a:p>
          <a:p>
            <a:pPr marL="292608" indent="-292608">
              <a:buClr>
                <a:schemeClr val="accent1">
                  <a:lumMod val="75000"/>
                </a:schemeClr>
              </a:buClr>
              <a:buFont typeface="Arial" panose="020B0604020202020204" pitchFamily="34" charset="0"/>
              <a:buChar char="•"/>
            </a:pPr>
            <a:r>
              <a:rPr lang="en-US" dirty="0"/>
              <a:t>Reduce waste – </a:t>
            </a:r>
            <a:r>
              <a:rPr lang="en-US" i="1" dirty="0">
                <a:solidFill>
                  <a:srgbClr val="0070C0"/>
                </a:solidFill>
              </a:rPr>
              <a:t>muda.</a:t>
            </a:r>
          </a:p>
        </p:txBody>
      </p:sp>
      <p:sp>
        <p:nvSpPr>
          <p:cNvPr id="4" name="Content Placeholder 3">
            <a:extLst>
              <a:ext uri="{FF2B5EF4-FFF2-40B4-BE49-F238E27FC236}">
                <a16:creationId xmlns:a16="http://schemas.microsoft.com/office/drawing/2014/main" id="{8E4AF138-71D5-4837-8783-08DCDBB48185}"/>
              </a:ext>
            </a:extLst>
          </p:cNvPr>
          <p:cNvSpPr>
            <a:spLocks noGrp="1"/>
          </p:cNvSpPr>
          <p:nvPr>
            <p:ph idx="11"/>
          </p:nvPr>
        </p:nvSpPr>
        <p:spPr>
          <a:xfrm>
            <a:off x="820948" y="2763123"/>
            <a:ext cx="7543800" cy="776489"/>
          </a:xfrm>
        </p:spPr>
        <p:txBody>
          <a:bodyPr/>
          <a:lstStyle/>
          <a:p>
            <a:r>
              <a:rPr lang="en-US" sz="2200" dirty="0"/>
              <a:t>Identify, study, improve the value stream</a:t>
            </a:r>
          </a:p>
          <a:p>
            <a:pPr marL="292608" indent="-292608">
              <a:buClr>
                <a:schemeClr val="accent1">
                  <a:lumMod val="75000"/>
                </a:schemeClr>
              </a:buClr>
              <a:buFont typeface="Arial" panose="020B0604020202020204" pitchFamily="34" charset="0"/>
              <a:buChar char="•"/>
            </a:pPr>
            <a:r>
              <a:rPr lang="en-US" dirty="0"/>
              <a:t>Observe the process – </a:t>
            </a:r>
            <a:r>
              <a:rPr lang="en-US" i="1" dirty="0">
                <a:solidFill>
                  <a:srgbClr val="0070C0"/>
                </a:solidFill>
              </a:rPr>
              <a:t>gemba.</a:t>
            </a:r>
          </a:p>
        </p:txBody>
      </p:sp>
      <p:sp>
        <p:nvSpPr>
          <p:cNvPr id="5" name="Content Placeholder 4">
            <a:extLst>
              <a:ext uri="{FF2B5EF4-FFF2-40B4-BE49-F238E27FC236}">
                <a16:creationId xmlns:a16="http://schemas.microsoft.com/office/drawing/2014/main" id="{418BE8F6-4F97-41B5-9BD9-F8E07CA1EB0E}"/>
              </a:ext>
            </a:extLst>
          </p:cNvPr>
          <p:cNvSpPr>
            <a:spLocks noGrp="1"/>
          </p:cNvSpPr>
          <p:nvPr>
            <p:ph idx="12"/>
          </p:nvPr>
        </p:nvSpPr>
        <p:spPr>
          <a:xfrm>
            <a:off x="820948" y="3635483"/>
            <a:ext cx="7543800" cy="774287"/>
          </a:xfrm>
        </p:spPr>
        <p:txBody>
          <a:bodyPr/>
          <a:lstStyle/>
          <a:p>
            <a:r>
              <a:rPr lang="en-US" sz="2200" dirty="0"/>
              <a:t>Ensure simple, smooth, error-free flow</a:t>
            </a:r>
          </a:p>
          <a:p>
            <a:pPr marL="292608" indent="-292608">
              <a:buClr>
                <a:schemeClr val="accent1">
                  <a:lumMod val="75000"/>
                </a:schemeClr>
              </a:buClr>
              <a:buFont typeface="Arial" panose="020B0604020202020204" pitchFamily="34" charset="0"/>
              <a:buChar char="•"/>
            </a:pPr>
            <a:r>
              <a:rPr lang="en-US" dirty="0"/>
              <a:t>Determine </a:t>
            </a:r>
            <a:r>
              <a:rPr lang="en-US" i="1" dirty="0">
                <a:solidFill>
                  <a:srgbClr val="0070C0"/>
                </a:solidFill>
              </a:rPr>
              <a:t>takt time.</a:t>
            </a:r>
          </a:p>
        </p:txBody>
      </p:sp>
      <p:sp>
        <p:nvSpPr>
          <p:cNvPr id="6" name="Content Placeholder 5">
            <a:extLst>
              <a:ext uri="{FF2B5EF4-FFF2-40B4-BE49-F238E27FC236}">
                <a16:creationId xmlns:a16="http://schemas.microsoft.com/office/drawing/2014/main" id="{457B4CA5-247B-4692-972E-1118556766CE}"/>
              </a:ext>
            </a:extLst>
          </p:cNvPr>
          <p:cNvSpPr>
            <a:spLocks noGrp="1"/>
          </p:cNvSpPr>
          <p:nvPr>
            <p:ph idx="13"/>
          </p:nvPr>
        </p:nvSpPr>
        <p:spPr>
          <a:xfrm>
            <a:off x="820948" y="4495800"/>
            <a:ext cx="7543800" cy="793958"/>
          </a:xfrm>
        </p:spPr>
        <p:txBody>
          <a:bodyPr/>
          <a:lstStyle/>
          <a:p>
            <a:r>
              <a:rPr lang="en-US" sz="2200" dirty="0"/>
              <a:t>Produce only what is pulled by customer</a:t>
            </a:r>
          </a:p>
          <a:p>
            <a:pPr marL="292608" indent="-292608">
              <a:buClr>
                <a:schemeClr val="accent1">
                  <a:lumMod val="75000"/>
                </a:schemeClr>
              </a:buClr>
              <a:buFont typeface="Arial" panose="020B0604020202020204" pitchFamily="34" charset="0"/>
              <a:buChar char="•"/>
            </a:pPr>
            <a:r>
              <a:rPr lang="en-US" dirty="0"/>
              <a:t>Use </a:t>
            </a:r>
            <a:r>
              <a:rPr lang="en-US" i="1" dirty="0">
                <a:solidFill>
                  <a:srgbClr val="0070C0"/>
                </a:solidFill>
              </a:rPr>
              <a:t>kanbans.</a:t>
            </a:r>
          </a:p>
        </p:txBody>
      </p:sp>
      <p:sp>
        <p:nvSpPr>
          <p:cNvPr id="7" name="Content Placeholder 6">
            <a:extLst>
              <a:ext uri="{FF2B5EF4-FFF2-40B4-BE49-F238E27FC236}">
                <a16:creationId xmlns:a16="http://schemas.microsoft.com/office/drawing/2014/main" id="{08904CE2-8E29-4F32-8789-F1DD4B504960}"/>
              </a:ext>
            </a:extLst>
          </p:cNvPr>
          <p:cNvSpPr>
            <a:spLocks noGrp="1"/>
          </p:cNvSpPr>
          <p:nvPr>
            <p:ph idx="14"/>
          </p:nvPr>
        </p:nvSpPr>
        <p:spPr>
          <a:xfrm>
            <a:off x="819571" y="5410200"/>
            <a:ext cx="7543800" cy="774287"/>
          </a:xfrm>
        </p:spPr>
        <p:txBody>
          <a:bodyPr/>
          <a:lstStyle/>
          <a:p>
            <a:r>
              <a:rPr lang="en-US" sz="2200" dirty="0"/>
              <a:t>Strive for perfection</a:t>
            </a:r>
          </a:p>
          <a:p>
            <a:pPr marL="292608" indent="-292608">
              <a:buClr>
                <a:schemeClr val="accent1">
                  <a:lumMod val="75000"/>
                </a:schemeClr>
              </a:buClr>
              <a:buFont typeface="Arial" panose="020B0604020202020204" pitchFamily="34" charset="0"/>
              <a:buChar char="•"/>
            </a:pPr>
            <a:r>
              <a:rPr lang="en-US" dirty="0"/>
              <a:t>Hold </a:t>
            </a:r>
            <a:r>
              <a:rPr lang="en-US" i="1" dirty="0">
                <a:solidFill>
                  <a:srgbClr val="0070C0"/>
                </a:solidFill>
              </a:rPr>
              <a:t>kaizen</a:t>
            </a:r>
            <a:r>
              <a:rPr lang="en-US" dirty="0"/>
              <a:t> events, </a:t>
            </a:r>
            <a:r>
              <a:rPr lang="en-US" i="1" dirty="0">
                <a:solidFill>
                  <a:srgbClr val="0070C0"/>
                </a:solidFill>
              </a:rPr>
              <a:t>5S</a:t>
            </a:r>
            <a:r>
              <a:rPr lang="en-US" dirty="0"/>
              <a:t>, </a:t>
            </a:r>
            <a:r>
              <a:rPr lang="en-US" i="1" dirty="0">
                <a:solidFill>
                  <a:srgbClr val="0070C0"/>
                </a:solidFill>
              </a:rPr>
              <a:t>5 Whys</a:t>
            </a:r>
            <a:r>
              <a:rPr lang="en-US" dirty="0"/>
              <a:t>.</a:t>
            </a:r>
          </a:p>
        </p:txBody>
      </p:sp>
    </p:spTree>
    <p:extLst>
      <p:ext uri="{BB962C8B-B14F-4D97-AF65-F5344CB8AC3E}">
        <p14:creationId xmlns:p14="http://schemas.microsoft.com/office/powerpoint/2010/main" val="2442714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37317-C78F-4227-8747-FCE2644048FD}"/>
              </a:ext>
            </a:extLst>
          </p:cNvPr>
          <p:cNvSpPr>
            <a:spLocks noGrp="1"/>
          </p:cNvSpPr>
          <p:nvPr>
            <p:ph type="title"/>
          </p:nvPr>
        </p:nvSpPr>
        <p:spPr/>
        <p:txBody>
          <a:bodyPr>
            <a:normAutofit/>
          </a:bodyPr>
          <a:lstStyle/>
          <a:p>
            <a:r>
              <a:rPr lang="en-US" sz="4000" dirty="0"/>
              <a:t>Create Value: Seven Forms of Waste</a:t>
            </a:r>
          </a:p>
        </p:txBody>
      </p:sp>
      <p:graphicFrame>
        <p:nvGraphicFramePr>
          <p:cNvPr id="10" name="Table 10">
            <a:extLst>
              <a:ext uri="{FF2B5EF4-FFF2-40B4-BE49-F238E27FC236}">
                <a16:creationId xmlns:a16="http://schemas.microsoft.com/office/drawing/2014/main" id="{D1B3ED5F-1FAA-4FA7-9C75-E76AA4A6500C}"/>
              </a:ext>
            </a:extLst>
          </p:cNvPr>
          <p:cNvGraphicFramePr>
            <a:graphicFrameLocks noGrp="1"/>
          </p:cNvGraphicFramePr>
          <p:nvPr>
            <p:extLst>
              <p:ext uri="{D42A27DB-BD31-4B8C-83A1-F6EECF244321}">
                <p14:modId xmlns:p14="http://schemas.microsoft.com/office/powerpoint/2010/main" val="1271762386"/>
              </p:ext>
            </p:extLst>
          </p:nvPr>
        </p:nvGraphicFramePr>
        <p:xfrm>
          <a:off x="990600" y="1976122"/>
          <a:ext cx="7543800" cy="3946432"/>
        </p:xfrm>
        <a:graphic>
          <a:graphicData uri="http://schemas.openxmlformats.org/drawingml/2006/table">
            <a:tbl>
              <a:tblPr firstRow="1" bandRow="1">
                <a:tableStyleId>{2D5ABB26-0587-4C30-8999-92F81FD0307C}</a:tableStyleId>
              </a:tblPr>
              <a:tblGrid>
                <a:gridCol w="7543800">
                  <a:extLst>
                    <a:ext uri="{9D8B030D-6E8A-4147-A177-3AD203B41FA5}">
                      <a16:colId xmlns:a16="http://schemas.microsoft.com/office/drawing/2014/main" val="2170363299"/>
                    </a:ext>
                  </a:extLst>
                </a:gridCol>
              </a:tblGrid>
              <a:tr h="588554">
                <a:tc>
                  <a:txBody>
                    <a:bodyPr/>
                    <a:lstStyle/>
                    <a:p>
                      <a:r>
                        <a:rPr lang="en-IN" sz="1600" b="1" dirty="0">
                          <a:solidFill>
                            <a:srgbClr val="4A741A"/>
                          </a:solidFill>
                        </a:rPr>
                        <a:t>Overproduction</a:t>
                      </a:r>
                      <a:r>
                        <a:rPr lang="en-IN" sz="1600" dirty="0"/>
                        <a:t>: Producing more than the demand for customers, resulting in unnecessary inventory, handling, paperwork, and warehouse space.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2726595"/>
                  </a:ext>
                </a:extLst>
              </a:tr>
              <a:tr h="588554">
                <a:tc>
                  <a:txBody>
                    <a:bodyPr/>
                    <a:lstStyle/>
                    <a:p>
                      <a:r>
                        <a:rPr lang="en-IN" sz="1600" b="1" dirty="0">
                          <a:solidFill>
                            <a:srgbClr val="4A741A"/>
                          </a:solidFill>
                        </a:rPr>
                        <a:t>Waiting time</a:t>
                      </a:r>
                      <a:r>
                        <a:rPr lang="en-IN" sz="1600" dirty="0"/>
                        <a:t>: Operators and machines waiting for parts or work to arrive from suppliers or other operations. Customers waiting in 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1015468"/>
                  </a:ext>
                </a:extLst>
              </a:tr>
              <a:tr h="588554">
                <a:tc>
                  <a:txBody>
                    <a:bodyPr/>
                    <a:lstStyle/>
                    <a:p>
                      <a:r>
                        <a:rPr lang="en-IN" sz="1600" b="1" dirty="0">
                          <a:solidFill>
                            <a:srgbClr val="4A741A"/>
                          </a:solidFill>
                        </a:rPr>
                        <a:t>Unnecessary transportation</a:t>
                      </a:r>
                      <a:r>
                        <a:rPr lang="en-IN" sz="1600" dirty="0"/>
                        <a:t>: Double or triple movement of materials due to poor layouts, lack of coordination, and poor workplace organization.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4348344"/>
                  </a:ext>
                </a:extLst>
              </a:tr>
              <a:tr h="588554">
                <a:tc>
                  <a:txBody>
                    <a:bodyPr/>
                    <a:lstStyle/>
                    <a:p>
                      <a:r>
                        <a:rPr lang="en-IN" sz="1600" b="1" dirty="0">
                          <a:solidFill>
                            <a:srgbClr val="4A741A"/>
                          </a:solidFill>
                        </a:rPr>
                        <a:t>Excess processing</a:t>
                      </a:r>
                      <a:r>
                        <a:rPr lang="en-IN" sz="1600" dirty="0"/>
                        <a:t>: Poor design or inadequate maintenance or processes, requiring additional labor or machine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916010"/>
                  </a:ext>
                </a:extLst>
              </a:tr>
              <a:tr h="588554">
                <a:tc>
                  <a:txBody>
                    <a:bodyPr/>
                    <a:lstStyle/>
                    <a:p>
                      <a:r>
                        <a:rPr lang="en-IN" sz="1600" b="1" dirty="0">
                          <a:solidFill>
                            <a:srgbClr val="4A741A"/>
                          </a:solidFill>
                        </a:rPr>
                        <a:t>Too much inventory</a:t>
                      </a:r>
                      <a:r>
                        <a:rPr lang="en-IN" sz="1600" dirty="0"/>
                        <a:t>: Excess inventory due to large lot sizes, obsolete items, poor forecasts, or improper production planning.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4597598"/>
                  </a:ext>
                </a:extLst>
              </a:tr>
              <a:tr h="415108">
                <a:tc>
                  <a:txBody>
                    <a:bodyPr/>
                    <a:lstStyle/>
                    <a:p>
                      <a:r>
                        <a:rPr lang="en-IN" sz="1600" b="1" dirty="0">
                          <a:solidFill>
                            <a:srgbClr val="4A741A"/>
                          </a:solidFill>
                        </a:rPr>
                        <a:t>Unnecessary motion</a:t>
                      </a:r>
                      <a:r>
                        <a:rPr lang="en-IN" sz="1600" dirty="0"/>
                        <a:t>: Wasted movements of people or extra walking to get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893737"/>
                  </a:ext>
                </a:extLst>
              </a:tr>
              <a:tr h="588554">
                <a:tc>
                  <a:txBody>
                    <a:bodyPr/>
                    <a:lstStyle/>
                    <a:p>
                      <a:r>
                        <a:rPr lang="en-IN" sz="1600" b="1" dirty="0">
                          <a:solidFill>
                            <a:srgbClr val="4A741A"/>
                          </a:solidFill>
                        </a:rPr>
                        <a:t>Defects</a:t>
                      </a:r>
                      <a:r>
                        <a:rPr lang="en-IN" sz="1600" dirty="0"/>
                        <a:t>: Use of material, labor, and capacity for production of defects, sorting out bad parts, or warranty costs with customers.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0477519"/>
                  </a:ext>
                </a:extLst>
              </a:tr>
            </a:tbl>
          </a:graphicData>
        </a:graphic>
      </p:graphicFrame>
    </p:spTree>
    <p:extLst>
      <p:ext uri="{BB962C8B-B14F-4D97-AF65-F5344CB8AC3E}">
        <p14:creationId xmlns:p14="http://schemas.microsoft.com/office/powerpoint/2010/main" val="1571822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4E3E-194A-4A18-AEB4-D65A6367B1EB}"/>
              </a:ext>
            </a:extLst>
          </p:cNvPr>
          <p:cNvSpPr>
            <a:spLocks noGrp="1"/>
          </p:cNvSpPr>
          <p:nvPr>
            <p:ph type="title"/>
          </p:nvPr>
        </p:nvSpPr>
        <p:spPr/>
        <p:txBody>
          <a:bodyPr>
            <a:normAutofit/>
          </a:bodyPr>
          <a:lstStyle/>
          <a:p>
            <a:r>
              <a:rPr lang="en-US" sz="4000" dirty="0"/>
              <a:t>Value Stream Mapping</a:t>
            </a:r>
          </a:p>
        </p:txBody>
      </p:sp>
      <p:sp>
        <p:nvSpPr>
          <p:cNvPr id="3" name="Content Placeholder 2">
            <a:extLst>
              <a:ext uri="{FF2B5EF4-FFF2-40B4-BE49-F238E27FC236}">
                <a16:creationId xmlns:a16="http://schemas.microsoft.com/office/drawing/2014/main" id="{99FA00B1-1B17-4614-A242-8206A7D78CC6}"/>
              </a:ext>
            </a:extLst>
          </p:cNvPr>
          <p:cNvSpPr>
            <a:spLocks noGrp="1"/>
          </p:cNvSpPr>
          <p:nvPr>
            <p:ph idx="1"/>
          </p:nvPr>
        </p:nvSpPr>
        <p:spPr>
          <a:xfrm>
            <a:off x="822325" y="1846263"/>
            <a:ext cx="7543800" cy="4249737"/>
          </a:xfrm>
        </p:spPr>
        <p:txBody>
          <a:bodyPr/>
          <a:lstStyle/>
          <a:p>
            <a:pPr marL="292608" indent="-292608">
              <a:buClr>
                <a:srgbClr val="AB620E"/>
              </a:buClr>
              <a:buFont typeface="Arial" panose="020B0604020202020204" pitchFamily="34" charset="0"/>
              <a:buChar char="•"/>
            </a:pPr>
            <a:r>
              <a:rPr lang="en-US" sz="2800" dirty="0"/>
              <a:t>Value stream is all processing steps to complete product/service.</a:t>
            </a:r>
          </a:p>
          <a:p>
            <a:pPr marL="292608" indent="-292608">
              <a:buClr>
                <a:srgbClr val="AB620E"/>
              </a:buClr>
              <a:buFont typeface="Arial" panose="020B0604020202020204" pitchFamily="34" charset="0"/>
              <a:buChar char="•"/>
            </a:pPr>
            <a:r>
              <a:rPr lang="en-US" sz="2800" dirty="0"/>
              <a:t>Extension of process flowcharting.</a:t>
            </a:r>
          </a:p>
          <a:p>
            <a:pPr marL="292608" indent="-292608">
              <a:buClr>
                <a:srgbClr val="AB620E"/>
              </a:buClr>
              <a:buFont typeface="Arial" panose="020B0604020202020204" pitchFamily="34" charset="0"/>
              <a:buChar char="•"/>
            </a:pPr>
            <a:r>
              <a:rPr lang="en-US" sz="2800" dirty="0"/>
              <a:t>Includes value-adding/non-value-adding activities.</a:t>
            </a:r>
          </a:p>
          <a:p>
            <a:pPr marL="292608" indent="-292608">
              <a:buClr>
                <a:srgbClr val="AB620E"/>
              </a:buClr>
              <a:buFont typeface="Arial" panose="020B0604020202020204" pitchFamily="34" charset="0"/>
              <a:buChar char="•"/>
            </a:pPr>
            <a:r>
              <a:rPr lang="en-US" sz="2800" dirty="0"/>
              <a:t>Requires direct observation of process – </a:t>
            </a:r>
            <a:r>
              <a:rPr lang="en-US" sz="2800" i="1" dirty="0">
                <a:solidFill>
                  <a:srgbClr val="0070C0"/>
                </a:solidFill>
              </a:rPr>
              <a:t>gemba</a:t>
            </a:r>
            <a:r>
              <a:rPr lang="en-US" sz="2800" dirty="0"/>
              <a:t>.</a:t>
            </a:r>
          </a:p>
          <a:p>
            <a:pPr marL="292608" indent="-292608">
              <a:buClr>
                <a:srgbClr val="AB620E"/>
              </a:buClr>
              <a:buFont typeface="Arial" panose="020B0604020202020204" pitchFamily="34" charset="0"/>
              <a:buChar char="•"/>
            </a:pPr>
            <a:r>
              <a:rPr lang="en-US" sz="2800" dirty="0"/>
              <a:t>“Is this step or task necessary in creating value for the customer?”</a:t>
            </a:r>
          </a:p>
          <a:p>
            <a:pPr marL="292608" indent="-292608">
              <a:buClr>
                <a:srgbClr val="AB620E"/>
              </a:buClr>
              <a:buFont typeface="Arial" panose="020B0604020202020204" pitchFamily="34" charset="0"/>
              <a:buChar char="•"/>
            </a:pPr>
            <a:r>
              <a:rPr lang="en-US" sz="2800" dirty="0"/>
              <a:t>Change and improve process.</a:t>
            </a:r>
          </a:p>
        </p:txBody>
      </p:sp>
    </p:spTree>
    <p:extLst>
      <p:ext uri="{BB962C8B-B14F-4D97-AF65-F5344CB8AC3E}">
        <p14:creationId xmlns:p14="http://schemas.microsoft.com/office/powerpoint/2010/main" val="3660757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Example: Value Stream Mapping</a:t>
            </a:r>
            <a:endParaRPr lang="en-US" sz="1000" baseline="0" dirty="0"/>
          </a:p>
        </p:txBody>
      </p:sp>
      <p:pic>
        <p:nvPicPr>
          <p:cNvPr id="6" name="Picture 5" descr="Illustration of a value stream map for a visit to a doctor’s clinic.&#10;">
            <a:extLst>
              <a:ext uri="{FF2B5EF4-FFF2-40B4-BE49-F238E27FC236}">
                <a16:creationId xmlns:a16="http://schemas.microsoft.com/office/drawing/2014/main" id="{FC19C0B7-E94D-45E4-9EA2-6AF8AAAF80EA}"/>
              </a:ext>
            </a:extLst>
          </p:cNvPr>
          <p:cNvPicPr>
            <a:picLocks noChangeAspect="1"/>
          </p:cNvPicPr>
          <p:nvPr/>
        </p:nvPicPr>
        <p:blipFill>
          <a:blip r:embed="rId2"/>
          <a:stretch>
            <a:fillRect/>
          </a:stretch>
        </p:blipFill>
        <p:spPr>
          <a:xfrm>
            <a:off x="1141645" y="1901307"/>
            <a:ext cx="6925258" cy="4025308"/>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927911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Ensure Flow: Inventory Hides Problems </a:t>
            </a:r>
            <a:r>
              <a:rPr lang="en-US" sz="2800" dirty="0"/>
              <a:t>(Figure 7.2)</a:t>
            </a:r>
            <a:endParaRPr lang="en-US" sz="2800" baseline="0" dirty="0"/>
          </a:p>
        </p:txBody>
      </p:sp>
      <p:pic>
        <p:nvPicPr>
          <p:cNvPr id="7" name="Picture 6" descr="Illustration of water level with six areas resembling rocks in a stream.">
            <a:extLst>
              <a:ext uri="{FF2B5EF4-FFF2-40B4-BE49-F238E27FC236}">
                <a16:creationId xmlns:a16="http://schemas.microsoft.com/office/drawing/2014/main" id="{C5EF7C05-03FF-4609-8748-9C4E2C7FBEB9}"/>
              </a:ext>
            </a:extLst>
          </p:cNvPr>
          <p:cNvPicPr>
            <a:picLocks noChangeAspect="1"/>
          </p:cNvPicPr>
          <p:nvPr/>
        </p:nvPicPr>
        <p:blipFill>
          <a:blip r:embed="rId2"/>
          <a:stretch>
            <a:fillRect/>
          </a:stretch>
        </p:blipFill>
        <p:spPr>
          <a:xfrm>
            <a:off x="1676400" y="1828800"/>
            <a:ext cx="6128968" cy="3652444"/>
          </a:xfrm>
          <a:prstGeom prst="rect">
            <a:avLst/>
          </a:prstGeom>
        </p:spPr>
      </p:pic>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5628713"/>
            <a:ext cx="7543800" cy="314887"/>
          </a:xfrm>
        </p:spPr>
        <p:txBody>
          <a:bodyPr/>
          <a:lstStyle/>
          <a:p>
            <a:r>
              <a:rPr lang="en-US" dirty="0">
                <a:solidFill>
                  <a:schemeClr val="tx1"/>
                </a:solidFill>
              </a:rPr>
              <a:t>Water level indicates level of inventory in the system</a:t>
            </a:r>
          </a:p>
        </p:txBody>
      </p:sp>
      <p:sp>
        <p:nvSpPr>
          <p:cNvPr id="16" name="Content Placeholder 15">
            <a:extLst>
              <a:ext uri="{FF2B5EF4-FFF2-40B4-BE49-F238E27FC236}">
                <a16:creationId xmlns:a16="http://schemas.microsoft.com/office/drawing/2014/main" id="{38AF4DF6-7CDF-40CB-B71E-672B6E6C4999}"/>
              </a:ext>
            </a:extLst>
          </p:cNvPr>
          <p:cNvSpPr>
            <a:spLocks noGrp="1"/>
          </p:cNvSpPr>
          <p:nvPr>
            <p:ph idx="16"/>
          </p:nvPr>
        </p:nvSpPr>
        <p:spPr>
          <a:xfrm>
            <a:off x="2971800" y="6037263"/>
            <a:ext cx="3352800" cy="211137"/>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3258825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5" y="287338"/>
            <a:ext cx="7940676" cy="1449387"/>
          </a:xfrm>
        </p:spPr>
        <p:txBody>
          <a:bodyPr>
            <a:normAutofit/>
          </a:bodyPr>
          <a:lstStyle/>
          <a:p>
            <a:r>
              <a:rPr lang="en-US" sz="4000" dirty="0"/>
              <a:t>Lower Inventory Level Exposes Problems</a:t>
            </a:r>
            <a:endParaRPr lang="en-US" sz="4000" baseline="0" dirty="0"/>
          </a:p>
        </p:txBody>
      </p:sp>
      <p:pic>
        <p:nvPicPr>
          <p:cNvPr id="5" name="Picture 4" descr="Same as previous illustration but the water level has lowered and the problem areas are starting to jut above the water line or nearer to it.">
            <a:extLst>
              <a:ext uri="{FF2B5EF4-FFF2-40B4-BE49-F238E27FC236}">
                <a16:creationId xmlns:a16="http://schemas.microsoft.com/office/drawing/2014/main" id="{5DF419E8-2F21-4100-ADC1-4B07DE301E3B}"/>
              </a:ext>
            </a:extLst>
          </p:cNvPr>
          <p:cNvPicPr>
            <a:picLocks noChangeAspect="1"/>
          </p:cNvPicPr>
          <p:nvPr/>
        </p:nvPicPr>
        <p:blipFill>
          <a:blip r:embed="rId2"/>
          <a:stretch>
            <a:fillRect/>
          </a:stretch>
        </p:blipFill>
        <p:spPr>
          <a:xfrm>
            <a:off x="1719724" y="1922328"/>
            <a:ext cx="5855160" cy="3765586"/>
          </a:xfrm>
          <a:prstGeom prst="rect">
            <a:avLst/>
          </a:prstGeom>
        </p:spPr>
      </p:pic>
      <p:sp>
        <p:nvSpPr>
          <p:cNvPr id="3" name="Content Placeholder 2">
            <a:extLst>
              <a:ext uri="{FF2B5EF4-FFF2-40B4-BE49-F238E27FC236}">
                <a16:creationId xmlns:a16="http://schemas.microsoft.com/office/drawing/2014/main" id="{F9B443A5-438E-400D-BA6F-C06517B9CDE1}"/>
              </a:ext>
            </a:extLst>
          </p:cNvPr>
          <p:cNvSpPr>
            <a:spLocks noGrp="1"/>
          </p:cNvSpPr>
          <p:nvPr>
            <p:ph idx="1"/>
          </p:nvPr>
        </p:nvSpPr>
        <p:spPr>
          <a:xfrm>
            <a:off x="822325" y="5784568"/>
            <a:ext cx="7543800" cy="387632"/>
          </a:xfrm>
        </p:spPr>
        <p:txBody>
          <a:bodyPr/>
          <a:lstStyle/>
          <a:p>
            <a:r>
              <a:rPr lang="en-US" dirty="0">
                <a:solidFill>
                  <a:schemeClr val="tx1"/>
                </a:solidFill>
              </a:rPr>
              <a:t>Water level indicates level of inventory in the system</a:t>
            </a:r>
          </a:p>
        </p:txBody>
      </p:sp>
    </p:spTree>
    <p:extLst>
      <p:ext uri="{BB962C8B-B14F-4D97-AF65-F5344CB8AC3E}">
        <p14:creationId xmlns:p14="http://schemas.microsoft.com/office/powerpoint/2010/main" val="3782291305"/>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5">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1747</TotalTime>
  <Words>2322</Words>
  <Application>Microsoft Office PowerPoint</Application>
  <PresentationFormat>On-screen Show (4:3)</PresentationFormat>
  <Paragraphs>217</Paragraphs>
  <Slides>34</Slides>
  <Notes>0</Notes>
  <HiddenSlides>6</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34</vt:i4>
      </vt:variant>
    </vt:vector>
  </HeadingPairs>
  <TitlesOfParts>
    <vt:vector size="45"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7</vt:lpstr>
      <vt:lpstr>Chapter 7 Learning Objectives</vt:lpstr>
      <vt:lpstr>Evolution of Lean</vt:lpstr>
      <vt:lpstr>Lean Tenets</vt:lpstr>
      <vt:lpstr>Create Value: Seven Forms of Waste</vt:lpstr>
      <vt:lpstr>Value Stream Mapping</vt:lpstr>
      <vt:lpstr>Example: Value Stream Mapping</vt:lpstr>
      <vt:lpstr>Ensure Flow: Inventory Hides Problems (Figure 7.2)</vt:lpstr>
      <vt:lpstr>Lower Inventory Level Exposes Problems</vt:lpstr>
      <vt:lpstr>Water Flows Smoothly... Once Problems Resolved</vt:lpstr>
      <vt:lpstr>Customer Pull: Push versus Pull System (Figure 7.3)</vt:lpstr>
      <vt:lpstr>Strive for Perfection: Quality in a Lean System</vt:lpstr>
      <vt:lpstr>5 Whys Technique</vt:lpstr>
      <vt:lpstr>5S Technique</vt:lpstr>
      <vt:lpstr>Example: 5S Technique</vt:lpstr>
      <vt:lpstr>Creating Flow</vt:lpstr>
      <vt:lpstr>Stabilize the Master Schedule</vt:lpstr>
      <vt:lpstr>Reduce Setup Time and Lot Size</vt:lpstr>
      <vt:lpstr>Cellular Layout (Figure 7.4)</vt:lpstr>
      <vt:lpstr>Engaging Workers</vt:lpstr>
      <vt:lpstr>Pull: Kanban System</vt:lpstr>
      <vt:lpstr>Kanban System (Figure 7.5)</vt:lpstr>
      <vt:lpstr>Kanban System</vt:lpstr>
      <vt:lpstr>Kanban Containers - Example</vt:lpstr>
      <vt:lpstr>Supplier Relationships</vt:lpstr>
      <vt:lpstr>Implementation: Kaizen Event</vt:lpstr>
      <vt:lpstr>Chapter 7 Summary</vt:lpstr>
      <vt:lpstr>Questions for Discussion</vt:lpstr>
      <vt:lpstr>Accessibility Content: Text Alternatives for Images</vt:lpstr>
      <vt:lpstr>Example: Value Stream Mapping – Text Alternative</vt:lpstr>
      <vt:lpstr>Ensure Flow: Inventory Hides Problems (Figure 7.2) – Text Alternative</vt:lpstr>
      <vt:lpstr>Customer Pull: Push versus Pull System (Figure 7.3) – Text Alternative</vt:lpstr>
      <vt:lpstr>Cellular Layout (Figure 7.4) – Text Alternative</vt:lpstr>
      <vt:lpstr>Kanban System (Figure 7.5)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426</cp:revision>
  <cp:lastPrinted>1999-04-07T23:38:54Z</cp:lastPrinted>
  <dcterms:created xsi:type="dcterms:W3CDTF">1999-03-28T03:57:01Z</dcterms:created>
  <dcterms:modified xsi:type="dcterms:W3CDTF">2020-03-31T19:37:23Z</dcterms:modified>
</cp:coreProperties>
</file>