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88" r:id="rId1"/>
    <p:sldMasterId id="2147483986" r:id="rId2"/>
    <p:sldMasterId id="2147484130" r:id="rId3"/>
  </p:sldMasterIdLst>
  <p:notesMasterIdLst>
    <p:notesMasterId r:id="rId36"/>
  </p:notesMasterIdLst>
  <p:handoutMasterIdLst>
    <p:handoutMasterId r:id="rId37"/>
  </p:handoutMasterIdLst>
  <p:sldIdLst>
    <p:sldId id="300" r:id="rId4"/>
    <p:sldId id="301" r:id="rId5"/>
    <p:sldId id="345" r:id="rId6"/>
    <p:sldId id="331" r:id="rId7"/>
    <p:sldId id="347" r:id="rId8"/>
    <p:sldId id="348" r:id="rId9"/>
    <p:sldId id="349" r:id="rId10"/>
    <p:sldId id="350" r:id="rId11"/>
    <p:sldId id="346" r:id="rId12"/>
    <p:sldId id="352" r:id="rId13"/>
    <p:sldId id="353" r:id="rId14"/>
    <p:sldId id="351" r:id="rId15"/>
    <p:sldId id="355" r:id="rId16"/>
    <p:sldId id="356" r:id="rId17"/>
    <p:sldId id="357" r:id="rId18"/>
    <p:sldId id="358" r:id="rId19"/>
    <p:sldId id="359" r:id="rId20"/>
    <p:sldId id="354" r:id="rId21"/>
    <p:sldId id="360" r:id="rId22"/>
    <p:sldId id="373" r:id="rId23"/>
    <p:sldId id="363" r:id="rId24"/>
    <p:sldId id="364" r:id="rId25"/>
    <p:sldId id="365" r:id="rId26"/>
    <p:sldId id="318" r:id="rId27"/>
    <p:sldId id="320" r:id="rId28"/>
    <p:sldId id="327" r:id="rId29"/>
    <p:sldId id="321" r:id="rId30"/>
    <p:sldId id="366" r:id="rId31"/>
    <p:sldId id="367" r:id="rId32"/>
    <p:sldId id="370" r:id="rId33"/>
    <p:sldId id="371" r:id="rId34"/>
    <p:sldId id="372" r:id="rId3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33318B5A-54EF-4BAA-B471-C150E9A9946E}">
          <p14:sldIdLst>
            <p14:sldId id="300"/>
            <p14:sldId id="301"/>
            <p14:sldId id="345"/>
            <p14:sldId id="331"/>
            <p14:sldId id="347"/>
            <p14:sldId id="348"/>
            <p14:sldId id="349"/>
            <p14:sldId id="350"/>
            <p14:sldId id="346"/>
            <p14:sldId id="352"/>
            <p14:sldId id="353"/>
            <p14:sldId id="351"/>
            <p14:sldId id="355"/>
            <p14:sldId id="356"/>
            <p14:sldId id="357"/>
            <p14:sldId id="358"/>
            <p14:sldId id="359"/>
            <p14:sldId id="354"/>
            <p14:sldId id="360"/>
            <p14:sldId id="373"/>
            <p14:sldId id="363"/>
            <p14:sldId id="364"/>
            <p14:sldId id="365"/>
            <p14:sldId id="318"/>
            <p14:sldId id="320"/>
          </p14:sldIdLst>
        </p14:section>
        <p14:section name="Appendix: Image Descriptions for Unsighted Students" id="{E0D7F440-B119-429F-93BE-92A788B18181}">
          <p14:sldIdLst>
            <p14:sldId id="327"/>
            <p14:sldId id="321"/>
            <p14:sldId id="366"/>
            <p14:sldId id="367"/>
            <p14:sldId id="370"/>
            <p14:sldId id="371"/>
            <p14:sldId id="372"/>
          </p14:sldIdLst>
        </p14:section>
      </p14:sectionLst>
    </p:ext>
    <p:ext uri="{EFAFB233-063F-42B5-8137-9DF3F51BA10A}">
      <p15:sldGuideLst xmlns:p15="http://schemas.microsoft.com/office/powerpoint/2012/main">
        <p15:guide id="1" orient="horz" pos="3840">
          <p15:clr>
            <a:srgbClr val="A4A3A4"/>
          </p15:clr>
        </p15:guide>
        <p15:guide id="2" pos="20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EAEAEA"/>
    <a:srgbClr val="FF99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82" autoAdjust="0"/>
    <p:restoredTop sz="94125" autoAdjust="0"/>
  </p:normalViewPr>
  <p:slideViewPr>
    <p:cSldViewPr>
      <p:cViewPr varScale="1">
        <p:scale>
          <a:sx n="77" d="100"/>
          <a:sy n="77" d="100"/>
        </p:scale>
        <p:origin x="1906" y="62"/>
      </p:cViewPr>
      <p:guideLst>
        <p:guide orient="horz" pos="3840"/>
        <p:guide pos="2016"/>
      </p:guideLst>
    </p:cSldViewPr>
  </p:slideViewPr>
  <p:outlineViewPr>
    <p:cViewPr>
      <p:scale>
        <a:sx n="75" d="100"/>
        <a:sy n="75" d="100"/>
      </p:scale>
      <p:origin x="0" y="-12510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F81060AE-71FC-427C-95DE-031CF24CF33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23555" name="Rectangle 3">
            <a:extLst>
              <a:ext uri="{FF2B5EF4-FFF2-40B4-BE49-F238E27FC236}">
                <a16:creationId xmlns:a16="http://schemas.microsoft.com/office/drawing/2014/main" id="{C8F3923C-B376-4574-9461-D2E5DD1A0C71}"/>
              </a:ext>
            </a:extLst>
          </p:cNvPr>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23556" name="Rectangle 4">
            <a:extLst>
              <a:ext uri="{FF2B5EF4-FFF2-40B4-BE49-F238E27FC236}">
                <a16:creationId xmlns:a16="http://schemas.microsoft.com/office/drawing/2014/main" id="{07BF0502-F18C-4D9E-8CA6-6801388107DC}"/>
              </a:ext>
            </a:extLst>
          </p:cNvPr>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23557" name="Rectangle 5">
            <a:extLst>
              <a:ext uri="{FF2B5EF4-FFF2-40B4-BE49-F238E27FC236}">
                <a16:creationId xmlns:a16="http://schemas.microsoft.com/office/drawing/2014/main" id="{02EF07CE-638A-4FC3-89BE-1250A423703A}"/>
              </a:ext>
            </a:extLst>
          </p:cNvPr>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1A29F75B-2663-4985-84F7-5FA69134580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9AD837EC-A8D2-4A3F-A797-E20B6DB36C88}"/>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18435" name="Rectangle 3">
            <a:extLst>
              <a:ext uri="{FF2B5EF4-FFF2-40B4-BE49-F238E27FC236}">
                <a16:creationId xmlns:a16="http://schemas.microsoft.com/office/drawing/2014/main" id="{A718CEF3-12E7-4214-A114-25DA18230A93}"/>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16388" name="Rectangle 4">
            <a:extLst>
              <a:ext uri="{FF2B5EF4-FFF2-40B4-BE49-F238E27FC236}">
                <a16:creationId xmlns:a16="http://schemas.microsoft.com/office/drawing/2014/main" id="{C4DC5E03-8989-4B01-8309-ED732B73440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7" name="Rectangle 5">
            <a:extLst>
              <a:ext uri="{FF2B5EF4-FFF2-40B4-BE49-F238E27FC236}">
                <a16:creationId xmlns:a16="http://schemas.microsoft.com/office/drawing/2014/main" id="{1EB1385F-6F50-4D83-9DF9-906A0C278680}"/>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438" name="Rectangle 6">
            <a:extLst>
              <a:ext uri="{FF2B5EF4-FFF2-40B4-BE49-F238E27FC236}">
                <a16:creationId xmlns:a16="http://schemas.microsoft.com/office/drawing/2014/main" id="{BAD4413E-4C76-4D50-8C1E-9BDDAE0766AB}"/>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18439" name="Rectangle 7">
            <a:extLst>
              <a:ext uri="{FF2B5EF4-FFF2-40B4-BE49-F238E27FC236}">
                <a16:creationId xmlns:a16="http://schemas.microsoft.com/office/drawing/2014/main" id="{71D12DD5-4D44-4B96-9E66-647790ED5529}"/>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2C9D6896-330A-44EC-9C31-AF25AB2523E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8">
            <a:extLst>
              <a:ext uri="{FF2B5EF4-FFF2-40B4-BE49-F238E27FC236}">
                <a16:creationId xmlns:a16="http://schemas.microsoft.com/office/drawing/2014/main" id="{271CF399-59B7-44F8-A6AC-D4B4509AA2BC}"/>
              </a:ext>
            </a:extLst>
          </p:cNvPr>
          <p:cNvSpPr>
            <a:spLocks noGrp="1" noChangeArrowheads="1"/>
          </p:cNvSpPr>
          <p:nvPr>
            <p:ph type="dt" sz="half" idx="10"/>
          </p:nvPr>
        </p:nvSpPr>
        <p:spPr>
          <a:ln/>
        </p:spPr>
        <p:txBody>
          <a:bodyPr/>
          <a:lstStyle>
            <a:lvl1pPr>
              <a:defRPr/>
            </a:lvl1pPr>
          </a:lstStyle>
          <a:p>
            <a:pPr>
              <a:defRPr/>
            </a:pPr>
            <a:fld id="{194095DF-745C-4E7D-97D2-DA2C053F2616}" type="datetime1">
              <a:rPr lang="en-US"/>
              <a:pPr>
                <a:defRPr/>
              </a:pPr>
              <a:t>3/31/2020</a:t>
            </a:fld>
            <a:endParaRPr lang="en-US"/>
          </a:p>
        </p:txBody>
      </p:sp>
      <p:sp>
        <p:nvSpPr>
          <p:cNvPr id="5" name="Rectangle 19">
            <a:extLst>
              <a:ext uri="{FF2B5EF4-FFF2-40B4-BE49-F238E27FC236}">
                <a16:creationId xmlns:a16="http://schemas.microsoft.com/office/drawing/2014/main" id="{CB0E813F-4E6F-43B4-B69C-5A269DEABE2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7EA9F967-0282-4EF2-BD9C-20007D6CE466}"/>
              </a:ext>
            </a:extLst>
          </p:cNvPr>
          <p:cNvSpPr>
            <a:spLocks noGrp="1" noChangeArrowheads="1"/>
          </p:cNvSpPr>
          <p:nvPr>
            <p:ph type="sldNum" sz="quarter" idx="12"/>
          </p:nvPr>
        </p:nvSpPr>
        <p:spPr>
          <a:ln/>
        </p:spPr>
        <p:txBody>
          <a:bodyPr/>
          <a:lstStyle>
            <a:lvl1pPr>
              <a:defRPr/>
            </a:lvl1pPr>
          </a:lstStyle>
          <a:p>
            <a:pPr>
              <a:defRPr/>
            </a:pPr>
            <a:fld id="{659C2E11-2DAD-48FB-ACE2-5456CCE9A4F5}" type="slidenum">
              <a:rPr lang="en-US" altLang="en-US"/>
              <a:pPr>
                <a:defRPr/>
              </a:pPr>
              <a:t>‹#›</a:t>
            </a:fld>
            <a:endParaRPr lang="en-US" altLang="en-US"/>
          </a:p>
        </p:txBody>
      </p:sp>
    </p:spTree>
    <p:extLst>
      <p:ext uri="{BB962C8B-B14F-4D97-AF65-F5344CB8AC3E}">
        <p14:creationId xmlns:p14="http://schemas.microsoft.com/office/powerpoint/2010/main" val="137021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792B64FD-13FE-406D-AFA2-AE37A4016B5A}"/>
              </a:ext>
            </a:extLst>
          </p:cNvPr>
          <p:cNvSpPr>
            <a:spLocks noGrp="1" noChangeArrowheads="1"/>
          </p:cNvSpPr>
          <p:nvPr>
            <p:ph type="dt" sz="half" idx="10"/>
          </p:nvPr>
        </p:nvSpPr>
        <p:spPr>
          <a:ln/>
        </p:spPr>
        <p:txBody>
          <a:bodyPr/>
          <a:lstStyle>
            <a:lvl1pPr>
              <a:defRPr/>
            </a:lvl1pPr>
          </a:lstStyle>
          <a:p>
            <a:pPr>
              <a:defRPr/>
            </a:pPr>
            <a:fld id="{606D79CE-96E6-42C6-A7D5-0552A93D8977}" type="datetime1">
              <a:rPr lang="en-US"/>
              <a:pPr>
                <a:defRPr/>
              </a:pPr>
              <a:t>3/31/2020</a:t>
            </a:fld>
            <a:endParaRPr lang="en-US"/>
          </a:p>
        </p:txBody>
      </p:sp>
      <p:sp>
        <p:nvSpPr>
          <p:cNvPr id="5" name="Rectangle 19">
            <a:extLst>
              <a:ext uri="{FF2B5EF4-FFF2-40B4-BE49-F238E27FC236}">
                <a16:creationId xmlns:a16="http://schemas.microsoft.com/office/drawing/2014/main" id="{36B25C0A-FD59-4012-BFDE-EC0A0BCEF1A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5206D30D-0A24-47C9-8BB1-7D3CACF24922}"/>
              </a:ext>
            </a:extLst>
          </p:cNvPr>
          <p:cNvSpPr>
            <a:spLocks noGrp="1" noChangeArrowheads="1"/>
          </p:cNvSpPr>
          <p:nvPr>
            <p:ph type="sldNum" sz="quarter" idx="12"/>
          </p:nvPr>
        </p:nvSpPr>
        <p:spPr>
          <a:ln/>
        </p:spPr>
        <p:txBody>
          <a:bodyPr/>
          <a:lstStyle>
            <a:lvl1pPr>
              <a:defRPr/>
            </a:lvl1pPr>
          </a:lstStyle>
          <a:p>
            <a:pPr>
              <a:defRPr/>
            </a:pPr>
            <a:fld id="{B1578C78-3A8C-46DD-957F-89CD9FCAE0F8}" type="slidenum">
              <a:rPr lang="en-US" altLang="en-US"/>
              <a:pPr>
                <a:defRPr/>
              </a:pPr>
              <a:t>‹#›</a:t>
            </a:fld>
            <a:endParaRPr lang="en-US" altLang="en-US"/>
          </a:p>
        </p:txBody>
      </p:sp>
    </p:spTree>
    <p:extLst>
      <p:ext uri="{BB962C8B-B14F-4D97-AF65-F5344CB8AC3E}">
        <p14:creationId xmlns:p14="http://schemas.microsoft.com/office/powerpoint/2010/main" val="1857576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1219200"/>
            <a:ext cx="177165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400" y="1219200"/>
            <a:ext cx="5162550" cy="4953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616D9295-AE47-4A75-BA77-A4909BBC5467}"/>
              </a:ext>
            </a:extLst>
          </p:cNvPr>
          <p:cNvSpPr>
            <a:spLocks noGrp="1" noChangeArrowheads="1"/>
          </p:cNvSpPr>
          <p:nvPr>
            <p:ph type="dt" sz="half" idx="10"/>
          </p:nvPr>
        </p:nvSpPr>
        <p:spPr>
          <a:ln/>
        </p:spPr>
        <p:txBody>
          <a:bodyPr/>
          <a:lstStyle>
            <a:lvl1pPr>
              <a:defRPr/>
            </a:lvl1pPr>
          </a:lstStyle>
          <a:p>
            <a:pPr>
              <a:defRPr/>
            </a:pPr>
            <a:fld id="{1AA63486-C77F-4EF8-86F8-8B46BFD07119}" type="datetime1">
              <a:rPr lang="en-US"/>
              <a:pPr>
                <a:defRPr/>
              </a:pPr>
              <a:t>3/31/2020</a:t>
            </a:fld>
            <a:endParaRPr lang="en-US"/>
          </a:p>
        </p:txBody>
      </p:sp>
      <p:sp>
        <p:nvSpPr>
          <p:cNvPr id="5" name="Rectangle 19">
            <a:extLst>
              <a:ext uri="{FF2B5EF4-FFF2-40B4-BE49-F238E27FC236}">
                <a16:creationId xmlns:a16="http://schemas.microsoft.com/office/drawing/2014/main" id="{537EF929-4298-41F4-B22F-EAE6732525A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93AE0A55-B869-4368-8A9F-CBABCE9A1EAC}"/>
              </a:ext>
            </a:extLst>
          </p:cNvPr>
          <p:cNvSpPr>
            <a:spLocks noGrp="1" noChangeArrowheads="1"/>
          </p:cNvSpPr>
          <p:nvPr>
            <p:ph type="sldNum" sz="quarter" idx="12"/>
          </p:nvPr>
        </p:nvSpPr>
        <p:spPr>
          <a:ln/>
        </p:spPr>
        <p:txBody>
          <a:bodyPr/>
          <a:lstStyle>
            <a:lvl1pPr>
              <a:defRPr/>
            </a:lvl1pPr>
          </a:lstStyle>
          <a:p>
            <a:pPr>
              <a:defRPr/>
            </a:pPr>
            <a:fld id="{97BF58BC-7696-4918-BBDA-46E9ADAC89DF}" type="slidenum">
              <a:rPr lang="en-US" altLang="en-US"/>
              <a:pPr>
                <a:defRPr/>
              </a:pPr>
              <a:t>‹#›</a:t>
            </a:fld>
            <a:endParaRPr lang="en-US" altLang="en-US"/>
          </a:p>
        </p:txBody>
      </p:sp>
    </p:spTree>
    <p:extLst>
      <p:ext uri="{BB962C8B-B14F-4D97-AF65-F5344CB8AC3E}">
        <p14:creationId xmlns:p14="http://schemas.microsoft.com/office/powerpoint/2010/main" val="196685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51777FD-B9FC-4301-8948-A57AADA32EC8}"/>
              </a:ext>
            </a:extLst>
          </p:cNvPr>
          <p:cNvSpPr>
            <a:spLocks noGrp="1"/>
          </p:cNvSpPr>
          <p:nvPr>
            <p:ph type="dt" sz="half" idx="10"/>
          </p:nvPr>
        </p:nvSpPr>
        <p:spPr/>
        <p:txBody>
          <a:bodyPr/>
          <a:lstStyle>
            <a:lvl1pPr>
              <a:defRPr/>
            </a:lvl1pPr>
          </a:lstStyle>
          <a:p>
            <a:pPr>
              <a:defRPr/>
            </a:pPr>
            <a:fld id="{8BF84D19-10F8-4F7D-A7B8-729D0CE74317}" type="datetime1">
              <a:rPr lang="en-US"/>
              <a:pPr>
                <a:defRPr/>
              </a:pPr>
              <a:t>3/31/2020</a:t>
            </a:fld>
            <a:endParaRPr lang="en-US"/>
          </a:p>
        </p:txBody>
      </p:sp>
      <p:sp>
        <p:nvSpPr>
          <p:cNvPr id="5" name="Footer Placeholder 4">
            <a:extLst>
              <a:ext uri="{FF2B5EF4-FFF2-40B4-BE49-F238E27FC236}">
                <a16:creationId xmlns:a16="http://schemas.microsoft.com/office/drawing/2014/main" id="{5931D468-6DD6-48C5-82D6-8AA8D079F5E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D29A7DA6-37F3-4E19-A882-9107F615820E}"/>
              </a:ext>
            </a:extLst>
          </p:cNvPr>
          <p:cNvSpPr>
            <a:spLocks noGrp="1"/>
          </p:cNvSpPr>
          <p:nvPr>
            <p:ph type="sldNum" sz="quarter" idx="12"/>
          </p:nvPr>
        </p:nvSpPr>
        <p:spPr/>
        <p:txBody>
          <a:bodyPr/>
          <a:lstStyle>
            <a:lvl1pPr>
              <a:defRPr/>
            </a:lvl1pPr>
          </a:lstStyle>
          <a:p>
            <a:pPr>
              <a:defRPr/>
            </a:pPr>
            <a:fld id="{E1D5C3E9-100E-438C-B985-E02998220C68}" type="slidenum">
              <a:rPr lang="en-US" altLang="en-US"/>
              <a:pPr>
                <a:defRPr/>
              </a:pPr>
              <a:t>‹#›</a:t>
            </a:fld>
            <a:endParaRPr lang="en-US" altLang="en-US"/>
          </a:p>
        </p:txBody>
      </p:sp>
    </p:spTree>
    <p:extLst>
      <p:ext uri="{BB962C8B-B14F-4D97-AF65-F5344CB8AC3E}">
        <p14:creationId xmlns:p14="http://schemas.microsoft.com/office/powerpoint/2010/main" val="3654808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345EFB-B246-4C74-A669-6C303D93E819}"/>
              </a:ext>
            </a:extLst>
          </p:cNvPr>
          <p:cNvSpPr>
            <a:spLocks noGrp="1"/>
          </p:cNvSpPr>
          <p:nvPr>
            <p:ph type="dt" sz="half" idx="10"/>
          </p:nvPr>
        </p:nvSpPr>
        <p:spPr/>
        <p:txBody>
          <a:bodyPr/>
          <a:lstStyle>
            <a:lvl1pPr>
              <a:defRPr/>
            </a:lvl1pPr>
          </a:lstStyle>
          <a:p>
            <a:pPr>
              <a:defRPr/>
            </a:pPr>
            <a:fld id="{476D4C33-047A-4936-9911-D16557497ADD}" type="datetime1">
              <a:rPr lang="en-US"/>
              <a:pPr>
                <a:defRPr/>
              </a:pPr>
              <a:t>3/31/2020</a:t>
            </a:fld>
            <a:endParaRPr lang="en-US"/>
          </a:p>
        </p:txBody>
      </p:sp>
      <p:sp>
        <p:nvSpPr>
          <p:cNvPr id="5" name="Footer Placeholder 4">
            <a:extLst>
              <a:ext uri="{FF2B5EF4-FFF2-40B4-BE49-F238E27FC236}">
                <a16:creationId xmlns:a16="http://schemas.microsoft.com/office/drawing/2014/main" id="{8429887D-A8FB-4B0B-8BAB-B50231DA93B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1AB821FE-5D38-42C8-8901-FB103ADB1167}"/>
              </a:ext>
            </a:extLst>
          </p:cNvPr>
          <p:cNvSpPr>
            <a:spLocks noGrp="1"/>
          </p:cNvSpPr>
          <p:nvPr>
            <p:ph type="sldNum" sz="quarter" idx="12"/>
          </p:nvPr>
        </p:nvSpPr>
        <p:spPr/>
        <p:txBody>
          <a:bodyPr/>
          <a:lstStyle>
            <a:lvl1pPr>
              <a:defRPr/>
            </a:lvl1pPr>
          </a:lstStyle>
          <a:p>
            <a:pPr>
              <a:defRPr/>
            </a:pPr>
            <a:fld id="{07A3F108-2015-4420-9D85-90B77B583565}" type="slidenum">
              <a:rPr lang="en-US" altLang="en-US"/>
              <a:pPr>
                <a:defRPr/>
              </a:pPr>
              <a:t>‹#›</a:t>
            </a:fld>
            <a:endParaRPr lang="en-US" altLang="en-US"/>
          </a:p>
        </p:txBody>
      </p:sp>
    </p:spTree>
    <p:extLst>
      <p:ext uri="{BB962C8B-B14F-4D97-AF65-F5344CB8AC3E}">
        <p14:creationId xmlns:p14="http://schemas.microsoft.com/office/powerpoint/2010/main" val="453140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30C098-C63F-4125-8A6B-391BA9C6BCE8}"/>
              </a:ext>
            </a:extLst>
          </p:cNvPr>
          <p:cNvSpPr>
            <a:spLocks noGrp="1"/>
          </p:cNvSpPr>
          <p:nvPr>
            <p:ph type="dt" sz="half" idx="10"/>
          </p:nvPr>
        </p:nvSpPr>
        <p:spPr/>
        <p:txBody>
          <a:bodyPr/>
          <a:lstStyle>
            <a:lvl1pPr>
              <a:defRPr/>
            </a:lvl1pPr>
          </a:lstStyle>
          <a:p>
            <a:pPr>
              <a:defRPr/>
            </a:pPr>
            <a:fld id="{2339036E-91EF-4E55-B517-BECA26BE1E92}" type="datetime1">
              <a:rPr lang="en-US"/>
              <a:pPr>
                <a:defRPr/>
              </a:pPr>
              <a:t>3/31/2020</a:t>
            </a:fld>
            <a:endParaRPr lang="en-US"/>
          </a:p>
        </p:txBody>
      </p:sp>
      <p:sp>
        <p:nvSpPr>
          <p:cNvPr id="5" name="Footer Placeholder 4">
            <a:extLst>
              <a:ext uri="{FF2B5EF4-FFF2-40B4-BE49-F238E27FC236}">
                <a16:creationId xmlns:a16="http://schemas.microsoft.com/office/drawing/2014/main" id="{D195AADD-D1DF-42C6-BBDA-4572908977CD}"/>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8CDEAD24-95D6-48B2-BCA2-48EE3EF438CA}"/>
              </a:ext>
            </a:extLst>
          </p:cNvPr>
          <p:cNvSpPr>
            <a:spLocks noGrp="1"/>
          </p:cNvSpPr>
          <p:nvPr>
            <p:ph type="sldNum" sz="quarter" idx="12"/>
          </p:nvPr>
        </p:nvSpPr>
        <p:spPr/>
        <p:txBody>
          <a:bodyPr/>
          <a:lstStyle>
            <a:lvl1pPr>
              <a:defRPr/>
            </a:lvl1pPr>
          </a:lstStyle>
          <a:p>
            <a:pPr>
              <a:defRPr/>
            </a:pPr>
            <a:fld id="{A98EF7F6-D930-4D9F-B17E-196A3E77BA3C}" type="slidenum">
              <a:rPr lang="en-US" altLang="en-US"/>
              <a:pPr>
                <a:defRPr/>
              </a:pPr>
              <a:t>‹#›</a:t>
            </a:fld>
            <a:endParaRPr lang="en-US" altLang="en-US"/>
          </a:p>
        </p:txBody>
      </p:sp>
    </p:spTree>
    <p:extLst>
      <p:ext uri="{BB962C8B-B14F-4D97-AF65-F5344CB8AC3E}">
        <p14:creationId xmlns:p14="http://schemas.microsoft.com/office/powerpoint/2010/main" val="3453776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20D6759-F1C3-4AF5-928B-36FFFC09E428}"/>
              </a:ext>
            </a:extLst>
          </p:cNvPr>
          <p:cNvSpPr>
            <a:spLocks noGrp="1"/>
          </p:cNvSpPr>
          <p:nvPr>
            <p:ph type="dt" sz="half" idx="10"/>
          </p:nvPr>
        </p:nvSpPr>
        <p:spPr/>
        <p:txBody>
          <a:bodyPr/>
          <a:lstStyle>
            <a:lvl1pPr>
              <a:defRPr/>
            </a:lvl1pPr>
          </a:lstStyle>
          <a:p>
            <a:pPr>
              <a:defRPr/>
            </a:pPr>
            <a:fld id="{5474EBA3-5DB9-4E7A-83F5-B839184660B0}" type="datetime1">
              <a:rPr lang="en-US"/>
              <a:pPr>
                <a:defRPr/>
              </a:pPr>
              <a:t>3/31/2020</a:t>
            </a:fld>
            <a:endParaRPr lang="en-US"/>
          </a:p>
        </p:txBody>
      </p:sp>
      <p:sp>
        <p:nvSpPr>
          <p:cNvPr id="6" name="Footer Placeholder 4">
            <a:extLst>
              <a:ext uri="{FF2B5EF4-FFF2-40B4-BE49-F238E27FC236}">
                <a16:creationId xmlns:a16="http://schemas.microsoft.com/office/drawing/2014/main" id="{AE0AEC01-6C9E-4731-8398-714C2235A8D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53875120-320F-4D18-8383-E002280829C0}"/>
              </a:ext>
            </a:extLst>
          </p:cNvPr>
          <p:cNvSpPr>
            <a:spLocks noGrp="1"/>
          </p:cNvSpPr>
          <p:nvPr>
            <p:ph type="sldNum" sz="quarter" idx="12"/>
          </p:nvPr>
        </p:nvSpPr>
        <p:spPr/>
        <p:txBody>
          <a:bodyPr/>
          <a:lstStyle>
            <a:lvl1pPr>
              <a:defRPr/>
            </a:lvl1pPr>
          </a:lstStyle>
          <a:p>
            <a:pPr>
              <a:defRPr/>
            </a:pPr>
            <a:fld id="{492959BF-4FDD-482A-BA8D-04D7FD5C105F}" type="slidenum">
              <a:rPr lang="en-US" altLang="en-US"/>
              <a:pPr>
                <a:defRPr/>
              </a:pPr>
              <a:t>‹#›</a:t>
            </a:fld>
            <a:endParaRPr lang="en-US" altLang="en-US"/>
          </a:p>
        </p:txBody>
      </p:sp>
    </p:spTree>
    <p:extLst>
      <p:ext uri="{BB962C8B-B14F-4D97-AF65-F5344CB8AC3E}">
        <p14:creationId xmlns:p14="http://schemas.microsoft.com/office/powerpoint/2010/main" val="3116005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B2807865-FE83-446D-B63C-EA3CF537B994}"/>
              </a:ext>
            </a:extLst>
          </p:cNvPr>
          <p:cNvSpPr>
            <a:spLocks noGrp="1"/>
          </p:cNvSpPr>
          <p:nvPr>
            <p:ph type="dt" sz="half" idx="10"/>
          </p:nvPr>
        </p:nvSpPr>
        <p:spPr/>
        <p:txBody>
          <a:bodyPr/>
          <a:lstStyle>
            <a:lvl1pPr>
              <a:defRPr/>
            </a:lvl1pPr>
          </a:lstStyle>
          <a:p>
            <a:pPr>
              <a:defRPr/>
            </a:pPr>
            <a:fld id="{C036C8B8-C129-47E3-A423-EE0579DF86CA}" type="datetime1">
              <a:rPr lang="en-US"/>
              <a:pPr>
                <a:defRPr/>
              </a:pPr>
              <a:t>3/31/2020</a:t>
            </a:fld>
            <a:endParaRPr lang="en-US"/>
          </a:p>
        </p:txBody>
      </p:sp>
      <p:sp>
        <p:nvSpPr>
          <p:cNvPr id="8" name="Footer Placeholder 4">
            <a:extLst>
              <a:ext uri="{FF2B5EF4-FFF2-40B4-BE49-F238E27FC236}">
                <a16:creationId xmlns:a16="http://schemas.microsoft.com/office/drawing/2014/main" id="{518BD207-605E-4E37-BC3A-FDD1B5916733}"/>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9" name="Slide Number Placeholder 5">
            <a:extLst>
              <a:ext uri="{FF2B5EF4-FFF2-40B4-BE49-F238E27FC236}">
                <a16:creationId xmlns:a16="http://schemas.microsoft.com/office/drawing/2014/main" id="{B350BA30-0AB4-4AFD-9A97-D0CBD29C6259}"/>
              </a:ext>
            </a:extLst>
          </p:cNvPr>
          <p:cNvSpPr>
            <a:spLocks noGrp="1"/>
          </p:cNvSpPr>
          <p:nvPr>
            <p:ph type="sldNum" sz="quarter" idx="12"/>
          </p:nvPr>
        </p:nvSpPr>
        <p:spPr/>
        <p:txBody>
          <a:bodyPr/>
          <a:lstStyle>
            <a:lvl1pPr>
              <a:defRPr/>
            </a:lvl1pPr>
          </a:lstStyle>
          <a:p>
            <a:pPr>
              <a:defRPr/>
            </a:pPr>
            <a:fld id="{11120F74-6F1A-42EF-9E3E-A52C522EF93C}" type="slidenum">
              <a:rPr lang="en-US" altLang="en-US"/>
              <a:pPr>
                <a:defRPr/>
              </a:pPr>
              <a:t>‹#›</a:t>
            </a:fld>
            <a:endParaRPr lang="en-US" altLang="en-US"/>
          </a:p>
        </p:txBody>
      </p:sp>
    </p:spTree>
    <p:extLst>
      <p:ext uri="{BB962C8B-B14F-4D97-AF65-F5344CB8AC3E}">
        <p14:creationId xmlns:p14="http://schemas.microsoft.com/office/powerpoint/2010/main" val="1042818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CD1140BD-BE4A-43FF-BE26-2EE1D0309933}"/>
              </a:ext>
            </a:extLst>
          </p:cNvPr>
          <p:cNvSpPr>
            <a:spLocks noGrp="1"/>
          </p:cNvSpPr>
          <p:nvPr>
            <p:ph type="dt" sz="half" idx="10"/>
          </p:nvPr>
        </p:nvSpPr>
        <p:spPr/>
        <p:txBody>
          <a:bodyPr/>
          <a:lstStyle>
            <a:lvl1pPr>
              <a:defRPr/>
            </a:lvl1pPr>
          </a:lstStyle>
          <a:p>
            <a:pPr>
              <a:defRPr/>
            </a:pPr>
            <a:fld id="{3AD56935-E398-46B1-A5C9-D6C358B2F969}" type="datetime1">
              <a:rPr lang="en-US"/>
              <a:pPr>
                <a:defRPr/>
              </a:pPr>
              <a:t>3/31/2020</a:t>
            </a:fld>
            <a:endParaRPr lang="en-US"/>
          </a:p>
        </p:txBody>
      </p:sp>
      <p:sp>
        <p:nvSpPr>
          <p:cNvPr id="4" name="Footer Placeholder 4">
            <a:extLst>
              <a:ext uri="{FF2B5EF4-FFF2-40B4-BE49-F238E27FC236}">
                <a16:creationId xmlns:a16="http://schemas.microsoft.com/office/drawing/2014/main" id="{FE246606-7691-4F94-A743-056881F8382C}"/>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5" name="Slide Number Placeholder 5">
            <a:extLst>
              <a:ext uri="{FF2B5EF4-FFF2-40B4-BE49-F238E27FC236}">
                <a16:creationId xmlns:a16="http://schemas.microsoft.com/office/drawing/2014/main" id="{00FB95DA-BB16-4687-A450-72C8B800EB34}"/>
              </a:ext>
            </a:extLst>
          </p:cNvPr>
          <p:cNvSpPr>
            <a:spLocks noGrp="1"/>
          </p:cNvSpPr>
          <p:nvPr>
            <p:ph type="sldNum" sz="quarter" idx="12"/>
          </p:nvPr>
        </p:nvSpPr>
        <p:spPr/>
        <p:txBody>
          <a:bodyPr/>
          <a:lstStyle>
            <a:lvl1pPr>
              <a:defRPr/>
            </a:lvl1pPr>
          </a:lstStyle>
          <a:p>
            <a:pPr>
              <a:defRPr/>
            </a:pPr>
            <a:fld id="{A3222939-606B-495C-A408-837943E62C0D}" type="slidenum">
              <a:rPr lang="en-US" altLang="en-US"/>
              <a:pPr>
                <a:defRPr/>
              </a:pPr>
              <a:t>‹#›</a:t>
            </a:fld>
            <a:endParaRPr lang="en-US" altLang="en-US"/>
          </a:p>
        </p:txBody>
      </p:sp>
    </p:spTree>
    <p:extLst>
      <p:ext uri="{BB962C8B-B14F-4D97-AF65-F5344CB8AC3E}">
        <p14:creationId xmlns:p14="http://schemas.microsoft.com/office/powerpoint/2010/main" val="706229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2E5FB0C-2154-42AB-9629-9ED12B4B0F37}"/>
              </a:ext>
            </a:extLst>
          </p:cNvPr>
          <p:cNvSpPr>
            <a:spLocks noGrp="1"/>
          </p:cNvSpPr>
          <p:nvPr>
            <p:ph type="dt" sz="half" idx="10"/>
          </p:nvPr>
        </p:nvSpPr>
        <p:spPr/>
        <p:txBody>
          <a:bodyPr/>
          <a:lstStyle>
            <a:lvl1pPr>
              <a:defRPr/>
            </a:lvl1pPr>
          </a:lstStyle>
          <a:p>
            <a:pPr>
              <a:defRPr/>
            </a:pPr>
            <a:fld id="{0CFEFB4C-DA63-47CD-89A6-9CE7A9F2BEA5}" type="datetime1">
              <a:rPr lang="en-US"/>
              <a:pPr>
                <a:defRPr/>
              </a:pPr>
              <a:t>3/31/2020</a:t>
            </a:fld>
            <a:endParaRPr lang="en-US"/>
          </a:p>
        </p:txBody>
      </p:sp>
      <p:sp>
        <p:nvSpPr>
          <p:cNvPr id="3" name="Footer Placeholder 4">
            <a:extLst>
              <a:ext uri="{FF2B5EF4-FFF2-40B4-BE49-F238E27FC236}">
                <a16:creationId xmlns:a16="http://schemas.microsoft.com/office/drawing/2014/main" id="{275D1102-3E0E-470E-A759-8807CEC1CCE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4" name="Slide Number Placeholder 5">
            <a:extLst>
              <a:ext uri="{FF2B5EF4-FFF2-40B4-BE49-F238E27FC236}">
                <a16:creationId xmlns:a16="http://schemas.microsoft.com/office/drawing/2014/main" id="{AD4A630B-277C-4EFE-875C-3BE584FC370B}"/>
              </a:ext>
            </a:extLst>
          </p:cNvPr>
          <p:cNvSpPr>
            <a:spLocks noGrp="1"/>
          </p:cNvSpPr>
          <p:nvPr>
            <p:ph type="sldNum" sz="quarter" idx="12"/>
          </p:nvPr>
        </p:nvSpPr>
        <p:spPr/>
        <p:txBody>
          <a:bodyPr/>
          <a:lstStyle>
            <a:lvl1pPr>
              <a:defRPr/>
            </a:lvl1pPr>
          </a:lstStyle>
          <a:p>
            <a:pPr>
              <a:defRPr/>
            </a:pPr>
            <a:fld id="{FEF1D3ED-8B6F-4B2A-B410-3DC962B4F934}" type="slidenum">
              <a:rPr lang="en-US" altLang="en-US"/>
              <a:pPr>
                <a:defRPr/>
              </a:pPr>
              <a:t>‹#›</a:t>
            </a:fld>
            <a:endParaRPr lang="en-US" altLang="en-US"/>
          </a:p>
        </p:txBody>
      </p:sp>
    </p:spTree>
    <p:extLst>
      <p:ext uri="{BB962C8B-B14F-4D97-AF65-F5344CB8AC3E}">
        <p14:creationId xmlns:p14="http://schemas.microsoft.com/office/powerpoint/2010/main" val="41073528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9D58401-AA0D-4CE5-8BC9-5AE24B19F1EE}"/>
              </a:ext>
            </a:extLst>
          </p:cNvPr>
          <p:cNvSpPr>
            <a:spLocks noGrp="1"/>
          </p:cNvSpPr>
          <p:nvPr>
            <p:ph type="dt" sz="half" idx="10"/>
          </p:nvPr>
        </p:nvSpPr>
        <p:spPr/>
        <p:txBody>
          <a:bodyPr/>
          <a:lstStyle>
            <a:lvl1pPr>
              <a:defRPr/>
            </a:lvl1pPr>
          </a:lstStyle>
          <a:p>
            <a:pPr>
              <a:defRPr/>
            </a:pPr>
            <a:fld id="{C9C59264-2855-4A85-A2BA-271AA1FA0D1F}" type="datetime1">
              <a:rPr lang="en-US"/>
              <a:pPr>
                <a:defRPr/>
              </a:pPr>
              <a:t>3/31/2020</a:t>
            </a:fld>
            <a:endParaRPr lang="en-US"/>
          </a:p>
        </p:txBody>
      </p:sp>
      <p:sp>
        <p:nvSpPr>
          <p:cNvPr id="6" name="Footer Placeholder 4">
            <a:extLst>
              <a:ext uri="{FF2B5EF4-FFF2-40B4-BE49-F238E27FC236}">
                <a16:creationId xmlns:a16="http://schemas.microsoft.com/office/drawing/2014/main" id="{B24D6753-619C-40BF-B3FB-F7CD8C04E61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011C249F-87A8-4851-A442-1E2C10CF8A6C}"/>
              </a:ext>
            </a:extLst>
          </p:cNvPr>
          <p:cNvSpPr>
            <a:spLocks noGrp="1"/>
          </p:cNvSpPr>
          <p:nvPr>
            <p:ph type="sldNum" sz="quarter" idx="12"/>
          </p:nvPr>
        </p:nvSpPr>
        <p:spPr/>
        <p:txBody>
          <a:bodyPr/>
          <a:lstStyle>
            <a:lvl1pPr>
              <a:defRPr/>
            </a:lvl1pPr>
          </a:lstStyle>
          <a:p>
            <a:pPr>
              <a:defRPr/>
            </a:pPr>
            <a:fld id="{6D731155-45D4-4642-873D-A8DA2CD6F2B7}" type="slidenum">
              <a:rPr lang="en-US" altLang="en-US"/>
              <a:pPr>
                <a:defRPr/>
              </a:pPr>
              <a:t>‹#›</a:t>
            </a:fld>
            <a:endParaRPr lang="en-US" altLang="en-US"/>
          </a:p>
        </p:txBody>
      </p:sp>
    </p:spTree>
    <p:extLst>
      <p:ext uri="{BB962C8B-B14F-4D97-AF65-F5344CB8AC3E}">
        <p14:creationId xmlns:p14="http://schemas.microsoft.com/office/powerpoint/2010/main" val="2470326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8854A22A-462A-4C48-9F35-DF0805A1EE4B}"/>
              </a:ext>
            </a:extLst>
          </p:cNvPr>
          <p:cNvSpPr>
            <a:spLocks noGrp="1" noChangeArrowheads="1"/>
          </p:cNvSpPr>
          <p:nvPr>
            <p:ph type="dt" sz="half" idx="10"/>
          </p:nvPr>
        </p:nvSpPr>
        <p:spPr>
          <a:ln/>
        </p:spPr>
        <p:txBody>
          <a:bodyPr/>
          <a:lstStyle>
            <a:lvl1pPr>
              <a:defRPr/>
            </a:lvl1pPr>
          </a:lstStyle>
          <a:p>
            <a:pPr>
              <a:defRPr/>
            </a:pPr>
            <a:fld id="{8C580A8D-55AF-4407-AB32-1F4588DE20D4}" type="datetime1">
              <a:rPr lang="en-US"/>
              <a:pPr>
                <a:defRPr/>
              </a:pPr>
              <a:t>3/31/2020</a:t>
            </a:fld>
            <a:endParaRPr lang="en-US"/>
          </a:p>
        </p:txBody>
      </p:sp>
      <p:sp>
        <p:nvSpPr>
          <p:cNvPr id="5" name="Rectangle 19">
            <a:extLst>
              <a:ext uri="{FF2B5EF4-FFF2-40B4-BE49-F238E27FC236}">
                <a16:creationId xmlns:a16="http://schemas.microsoft.com/office/drawing/2014/main" id="{CCA1DB33-3377-44E5-9A3B-8A0110E627A3}"/>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D8A17828-A61E-4103-92F0-F4DBA61194EA}"/>
              </a:ext>
            </a:extLst>
          </p:cNvPr>
          <p:cNvSpPr>
            <a:spLocks noGrp="1" noChangeArrowheads="1"/>
          </p:cNvSpPr>
          <p:nvPr>
            <p:ph type="sldNum" sz="quarter" idx="12"/>
          </p:nvPr>
        </p:nvSpPr>
        <p:spPr>
          <a:ln/>
        </p:spPr>
        <p:txBody>
          <a:bodyPr/>
          <a:lstStyle>
            <a:lvl1pPr>
              <a:defRPr/>
            </a:lvl1pPr>
          </a:lstStyle>
          <a:p>
            <a:pPr>
              <a:defRPr/>
            </a:pPr>
            <a:fld id="{9A79FD19-A407-4D50-AE35-33587048C7FD}" type="slidenum">
              <a:rPr lang="en-US" altLang="en-US"/>
              <a:pPr>
                <a:defRPr/>
              </a:pPr>
              <a:t>‹#›</a:t>
            </a:fld>
            <a:endParaRPr lang="en-US" altLang="en-US"/>
          </a:p>
        </p:txBody>
      </p:sp>
    </p:spTree>
    <p:extLst>
      <p:ext uri="{BB962C8B-B14F-4D97-AF65-F5344CB8AC3E}">
        <p14:creationId xmlns:p14="http://schemas.microsoft.com/office/powerpoint/2010/main" val="36342321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B159C7B-89FE-441A-AE55-1A0D913A670D}"/>
              </a:ext>
            </a:extLst>
          </p:cNvPr>
          <p:cNvSpPr>
            <a:spLocks noGrp="1"/>
          </p:cNvSpPr>
          <p:nvPr>
            <p:ph type="dt" sz="half" idx="10"/>
          </p:nvPr>
        </p:nvSpPr>
        <p:spPr/>
        <p:txBody>
          <a:bodyPr/>
          <a:lstStyle>
            <a:lvl1pPr>
              <a:defRPr/>
            </a:lvl1pPr>
          </a:lstStyle>
          <a:p>
            <a:pPr>
              <a:defRPr/>
            </a:pPr>
            <a:fld id="{05B4B074-D40A-41E9-8A4D-1DD6054AB9D2}" type="datetime1">
              <a:rPr lang="en-US"/>
              <a:pPr>
                <a:defRPr/>
              </a:pPr>
              <a:t>3/31/2020</a:t>
            </a:fld>
            <a:endParaRPr lang="en-US"/>
          </a:p>
        </p:txBody>
      </p:sp>
      <p:sp>
        <p:nvSpPr>
          <p:cNvPr id="6" name="Footer Placeholder 4">
            <a:extLst>
              <a:ext uri="{FF2B5EF4-FFF2-40B4-BE49-F238E27FC236}">
                <a16:creationId xmlns:a16="http://schemas.microsoft.com/office/drawing/2014/main" id="{E765EA30-5E7A-45A7-8D5E-33015E1C01B5}"/>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D658ACD4-A322-4035-99F7-ACCA3A0A8BB1}"/>
              </a:ext>
            </a:extLst>
          </p:cNvPr>
          <p:cNvSpPr>
            <a:spLocks noGrp="1"/>
          </p:cNvSpPr>
          <p:nvPr>
            <p:ph type="sldNum" sz="quarter" idx="12"/>
          </p:nvPr>
        </p:nvSpPr>
        <p:spPr/>
        <p:txBody>
          <a:bodyPr/>
          <a:lstStyle>
            <a:lvl1pPr>
              <a:defRPr/>
            </a:lvl1pPr>
          </a:lstStyle>
          <a:p>
            <a:pPr>
              <a:defRPr/>
            </a:pPr>
            <a:fld id="{E2B77A7A-A7C4-4AE8-8EBC-2B22A6EB303D}" type="slidenum">
              <a:rPr lang="en-US" altLang="en-US"/>
              <a:pPr>
                <a:defRPr/>
              </a:pPr>
              <a:t>‹#›</a:t>
            </a:fld>
            <a:endParaRPr lang="en-US" altLang="en-US"/>
          </a:p>
        </p:txBody>
      </p:sp>
    </p:spTree>
    <p:extLst>
      <p:ext uri="{BB962C8B-B14F-4D97-AF65-F5344CB8AC3E}">
        <p14:creationId xmlns:p14="http://schemas.microsoft.com/office/powerpoint/2010/main" val="12664770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76A29-258E-4977-958A-82F5B6A2A0DD}"/>
              </a:ext>
            </a:extLst>
          </p:cNvPr>
          <p:cNvSpPr>
            <a:spLocks noGrp="1"/>
          </p:cNvSpPr>
          <p:nvPr>
            <p:ph type="dt" sz="half" idx="10"/>
          </p:nvPr>
        </p:nvSpPr>
        <p:spPr/>
        <p:txBody>
          <a:bodyPr/>
          <a:lstStyle>
            <a:lvl1pPr>
              <a:defRPr/>
            </a:lvl1pPr>
          </a:lstStyle>
          <a:p>
            <a:pPr>
              <a:defRPr/>
            </a:pPr>
            <a:fld id="{2BD045FC-17BE-4EE6-B9BC-E3E965C7BACB}" type="datetime1">
              <a:rPr lang="en-US"/>
              <a:pPr>
                <a:defRPr/>
              </a:pPr>
              <a:t>3/31/2020</a:t>
            </a:fld>
            <a:endParaRPr lang="en-US"/>
          </a:p>
        </p:txBody>
      </p:sp>
      <p:sp>
        <p:nvSpPr>
          <p:cNvPr id="5" name="Footer Placeholder 4">
            <a:extLst>
              <a:ext uri="{FF2B5EF4-FFF2-40B4-BE49-F238E27FC236}">
                <a16:creationId xmlns:a16="http://schemas.microsoft.com/office/drawing/2014/main" id="{10363223-8133-403D-8F8F-54C0F6BFCCF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C519E87-12CA-4E1B-88F2-DF752500C408}"/>
              </a:ext>
            </a:extLst>
          </p:cNvPr>
          <p:cNvSpPr>
            <a:spLocks noGrp="1"/>
          </p:cNvSpPr>
          <p:nvPr>
            <p:ph type="sldNum" sz="quarter" idx="12"/>
          </p:nvPr>
        </p:nvSpPr>
        <p:spPr/>
        <p:txBody>
          <a:bodyPr/>
          <a:lstStyle>
            <a:lvl1pPr>
              <a:defRPr/>
            </a:lvl1pPr>
          </a:lstStyle>
          <a:p>
            <a:pPr>
              <a:defRPr/>
            </a:pPr>
            <a:fld id="{476B3639-80AC-4D7D-A39D-244FA9C060C7}" type="slidenum">
              <a:rPr lang="en-US" altLang="en-US"/>
              <a:pPr>
                <a:defRPr/>
              </a:pPr>
              <a:t>‹#›</a:t>
            </a:fld>
            <a:endParaRPr lang="en-US" altLang="en-US"/>
          </a:p>
        </p:txBody>
      </p:sp>
    </p:spTree>
    <p:extLst>
      <p:ext uri="{BB962C8B-B14F-4D97-AF65-F5344CB8AC3E}">
        <p14:creationId xmlns:p14="http://schemas.microsoft.com/office/powerpoint/2010/main" val="1196110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DC8CC2-9E04-4493-9546-1E32C1EE4370}"/>
              </a:ext>
            </a:extLst>
          </p:cNvPr>
          <p:cNvSpPr>
            <a:spLocks noGrp="1"/>
          </p:cNvSpPr>
          <p:nvPr>
            <p:ph type="dt" sz="half" idx="10"/>
          </p:nvPr>
        </p:nvSpPr>
        <p:spPr/>
        <p:txBody>
          <a:bodyPr/>
          <a:lstStyle>
            <a:lvl1pPr>
              <a:defRPr/>
            </a:lvl1pPr>
          </a:lstStyle>
          <a:p>
            <a:pPr>
              <a:defRPr/>
            </a:pPr>
            <a:fld id="{BFE5B573-CE31-4C44-83A4-1451A025CAA8}" type="datetime1">
              <a:rPr lang="en-US"/>
              <a:pPr>
                <a:defRPr/>
              </a:pPr>
              <a:t>3/31/2020</a:t>
            </a:fld>
            <a:endParaRPr lang="en-US"/>
          </a:p>
        </p:txBody>
      </p:sp>
      <p:sp>
        <p:nvSpPr>
          <p:cNvPr id="5" name="Footer Placeholder 4">
            <a:extLst>
              <a:ext uri="{FF2B5EF4-FFF2-40B4-BE49-F238E27FC236}">
                <a16:creationId xmlns:a16="http://schemas.microsoft.com/office/drawing/2014/main" id="{7DF56C5F-4AEB-4EC0-B1B2-A15529FFE2A4}"/>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4C98D2D7-ADEE-4DF0-876A-7583B725A041}"/>
              </a:ext>
            </a:extLst>
          </p:cNvPr>
          <p:cNvSpPr>
            <a:spLocks noGrp="1"/>
          </p:cNvSpPr>
          <p:nvPr>
            <p:ph type="sldNum" sz="quarter" idx="12"/>
          </p:nvPr>
        </p:nvSpPr>
        <p:spPr/>
        <p:txBody>
          <a:bodyPr/>
          <a:lstStyle>
            <a:lvl1pPr>
              <a:defRPr/>
            </a:lvl1pPr>
          </a:lstStyle>
          <a:p>
            <a:pPr>
              <a:defRPr/>
            </a:pPr>
            <a:fld id="{B838EEE2-2FE8-4480-B08E-26441F46FE7A}" type="slidenum">
              <a:rPr lang="en-US" altLang="en-US"/>
              <a:pPr>
                <a:defRPr/>
              </a:pPr>
              <a:t>‹#›</a:t>
            </a:fld>
            <a:endParaRPr lang="en-US" altLang="en-US"/>
          </a:p>
        </p:txBody>
      </p:sp>
    </p:spTree>
    <p:extLst>
      <p:ext uri="{BB962C8B-B14F-4D97-AF65-F5344CB8AC3E}">
        <p14:creationId xmlns:p14="http://schemas.microsoft.com/office/powerpoint/2010/main" val="3593417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7F365A-4DDB-4717-A9FC-0E77A7AE0A28}"/>
              </a:ext>
            </a:extLst>
          </p:cNvPr>
          <p:cNvSpPr/>
          <p:nvPr userDrawn="1"/>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E390A63-E719-4205-AA03-135C3F514614}"/>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931A2E79-D516-40E6-BCBC-BFD70CEB076D}"/>
              </a:ext>
            </a:extLst>
          </p:cNvPr>
          <p:cNvCxnSpPr/>
          <p:nvPr/>
        </p:nvCxnSpPr>
        <p:spPr>
          <a:xfrm>
            <a:off x="822325" y="4360863"/>
            <a:ext cx="418147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hort Copyright">
            <a:extLst>
              <a:ext uri="{FF2B5EF4-FFF2-40B4-BE49-F238E27FC236}">
                <a16:creationId xmlns:a16="http://schemas.microsoft.com/office/drawing/2014/main" id="{5B4F02F2-D61F-4EC4-91D7-0BC9FD88515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6-</a:t>
            </a:r>
            <a:fld id="{38FAC352-1F16-40BD-9319-889162353E1A}"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11" name="Content Placeholder 10">
            <a:extLst>
              <a:ext uri="{FF2B5EF4-FFF2-40B4-BE49-F238E27FC236}">
                <a16:creationId xmlns:a16="http://schemas.microsoft.com/office/drawing/2014/main" id="{4F593DF6-34C6-4992-849E-163F5B6947F9}"/>
              </a:ext>
            </a:extLst>
          </p:cNvPr>
          <p:cNvSpPr>
            <a:spLocks noGrp="1"/>
          </p:cNvSpPr>
          <p:nvPr>
            <p:ph sz="quarter" idx="13"/>
          </p:nvPr>
        </p:nvSpPr>
        <p:spPr>
          <a:xfrm>
            <a:off x="685800" y="5715000"/>
            <a:ext cx="7772400" cy="384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02184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6-</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08157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428"/>
            <a:ext cx="31908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6-</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lvl1pPr marL="0" indent="0">
              <a:spcBef>
                <a:spcPts val="1000"/>
              </a:spcBef>
              <a:spcAft>
                <a:spcPts val="0"/>
              </a:spcAft>
              <a:buNone/>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14421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5DF50E-0E8C-44D9-9BE3-90F97579A13E}"/>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36F6D2F7-613A-4777-8D34-B43B69D65F1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91FF4263-F6E3-4A3E-A7E6-209C1F48E680}"/>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Short Copyright">
            <a:extLst>
              <a:ext uri="{FF2B5EF4-FFF2-40B4-BE49-F238E27FC236}">
                <a16:creationId xmlns:a16="http://schemas.microsoft.com/office/drawing/2014/main" id="{8AEFB0BE-AC6F-4659-9AC0-F6EFDFE5B9C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DA74F0F6-FC1E-4399-8F02-BB04F3EAC9CB}"/>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91CE16F9-2D63-42CE-8054-5858519FF943}"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Date Placeholder 3">
            <a:extLst>
              <a:ext uri="{FF2B5EF4-FFF2-40B4-BE49-F238E27FC236}">
                <a16:creationId xmlns:a16="http://schemas.microsoft.com/office/drawing/2014/main" id="{3C471A6D-7498-44CB-947A-DACB86DBE6C7}"/>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EB64B160-5EFB-44FB-ADCE-65FFD3DEBCCE}" type="datetime1">
              <a:rPr lang="en-US"/>
              <a:pPr>
                <a:defRPr/>
              </a:pPr>
              <a:t>3/31/2020</a:t>
            </a:fld>
            <a:endParaRPr lang="en-US"/>
          </a:p>
        </p:txBody>
      </p:sp>
      <p:sp>
        <p:nvSpPr>
          <p:cNvPr id="10" name="Footer Placeholder 4">
            <a:extLst>
              <a:ext uri="{FF2B5EF4-FFF2-40B4-BE49-F238E27FC236}">
                <a16:creationId xmlns:a16="http://schemas.microsoft.com/office/drawing/2014/main" id="{9747D993-99A0-4BC6-A858-C63E628DA6B6}"/>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4618478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hort Copyright">
            <a:extLst>
              <a:ext uri="{FF2B5EF4-FFF2-40B4-BE49-F238E27FC236}">
                <a16:creationId xmlns:a16="http://schemas.microsoft.com/office/drawing/2014/main" id="{37ED16F2-636E-4B86-97EF-06B475B01E4C}"/>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6" name="Short Copyright">
            <a:extLst>
              <a:ext uri="{FF2B5EF4-FFF2-40B4-BE49-F238E27FC236}">
                <a16:creationId xmlns:a16="http://schemas.microsoft.com/office/drawing/2014/main" id="{DE811E1D-1EC5-4B56-9F1B-ED4E5484E4B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DAD64777-ACA4-444A-A155-4D26C961B4DE}" type="slidenum">
              <a:rPr lang="en-US" altLang="en-US" sz="800" smtClean="0">
                <a:solidFill>
                  <a:schemeClr val="bg1"/>
                </a:solidFill>
              </a:rPr>
              <a:pPr>
                <a:defRPr/>
              </a:pPr>
              <a:t>‹#›</a:t>
            </a:fld>
            <a:endParaRPr lang="en-US" altLang="en-US" sz="800" dirty="0">
              <a:solidFill>
                <a:schemeClr val="bg1"/>
              </a:solidFill>
            </a:endParaRPr>
          </a:p>
        </p:txBody>
      </p:sp>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CA07547-3729-4A5B-A979-F264B443E3ED}"/>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B80A78-2367-4BE1-BC5F-394F5C5BC41E}" type="datetime1">
              <a:rPr lang="en-US"/>
              <a:pPr>
                <a:defRPr/>
              </a:pPr>
              <a:t>3/31/2020</a:t>
            </a:fld>
            <a:endParaRPr lang="en-US"/>
          </a:p>
        </p:txBody>
      </p:sp>
      <p:sp>
        <p:nvSpPr>
          <p:cNvPr id="9" name="Footer Placeholder 4">
            <a:extLst>
              <a:ext uri="{FF2B5EF4-FFF2-40B4-BE49-F238E27FC236}">
                <a16:creationId xmlns:a16="http://schemas.microsoft.com/office/drawing/2014/main" id="{FFCD6FAD-93C4-4B59-9F59-D5A1D326FD2A}"/>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870751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hort Copyright">
            <a:extLst>
              <a:ext uri="{FF2B5EF4-FFF2-40B4-BE49-F238E27FC236}">
                <a16:creationId xmlns:a16="http://schemas.microsoft.com/office/drawing/2014/main" id="{74AAA5AE-D788-4762-9D7E-6B6159E90034}"/>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1BA0463F-4C8A-4F84-BB8C-DC42A95621D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05C22572-FF07-457D-9B6F-5EEE20C3259D}" type="slidenum">
              <a:rPr lang="en-US" altLang="en-US" sz="800" smtClean="0">
                <a:solidFill>
                  <a:schemeClr val="bg1"/>
                </a:solidFill>
              </a:rPr>
              <a:pPr>
                <a:defRPr/>
              </a:pPr>
              <a:t>‹#›</a:t>
            </a:fld>
            <a:endParaRPr lang="en-US" altLang="en-US" sz="800" dirty="0">
              <a:solidFill>
                <a:schemeClr val="bg1"/>
              </a:solidFill>
            </a:endParaRPr>
          </a:p>
        </p:txBody>
      </p:sp>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E81BB932-051F-4FDE-91D6-3FBAE4F2F50C}"/>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54F86AAD-180A-45EA-830F-28B0BBF49043}" type="datetime1">
              <a:rPr lang="en-US"/>
              <a:pPr>
                <a:defRPr/>
              </a:pPr>
              <a:t>3/31/2020</a:t>
            </a:fld>
            <a:endParaRPr lang="en-US"/>
          </a:p>
        </p:txBody>
      </p:sp>
      <p:sp>
        <p:nvSpPr>
          <p:cNvPr id="11" name="Footer Placeholder 4">
            <a:extLst>
              <a:ext uri="{FF2B5EF4-FFF2-40B4-BE49-F238E27FC236}">
                <a16:creationId xmlns:a16="http://schemas.microsoft.com/office/drawing/2014/main" id="{3014A130-F9FF-45FE-A61C-7394439FFF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5512203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hort Copyright">
            <a:extLst>
              <a:ext uri="{FF2B5EF4-FFF2-40B4-BE49-F238E27FC236}">
                <a16:creationId xmlns:a16="http://schemas.microsoft.com/office/drawing/2014/main" id="{CBA15B80-0848-492D-B9A6-E58A391F16D1}"/>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4" name="Short Copyright">
            <a:extLst>
              <a:ext uri="{FF2B5EF4-FFF2-40B4-BE49-F238E27FC236}">
                <a16:creationId xmlns:a16="http://schemas.microsoft.com/office/drawing/2014/main" id="{803A67E4-C6A4-4308-8064-EA8AE78B584F}"/>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0676A28F-A354-4A6F-873B-331F8285BA3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5" name="Date Placeholder 3">
            <a:extLst>
              <a:ext uri="{FF2B5EF4-FFF2-40B4-BE49-F238E27FC236}">
                <a16:creationId xmlns:a16="http://schemas.microsoft.com/office/drawing/2014/main" id="{6193C9DC-C901-4C05-9267-0A8D2092BC1F}"/>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C8E9D435-5432-4276-951E-17A8CDDFEA30}" type="datetime1">
              <a:rPr lang="en-US"/>
              <a:pPr>
                <a:defRPr/>
              </a:pPr>
              <a:t>3/31/2020</a:t>
            </a:fld>
            <a:endParaRPr lang="en-US"/>
          </a:p>
        </p:txBody>
      </p:sp>
      <p:sp>
        <p:nvSpPr>
          <p:cNvPr id="6" name="Footer Placeholder 4">
            <a:extLst>
              <a:ext uri="{FF2B5EF4-FFF2-40B4-BE49-F238E27FC236}">
                <a16:creationId xmlns:a16="http://schemas.microsoft.com/office/drawing/2014/main" id="{84EC3597-DEAD-429B-AC1B-116BF21DE47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403082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8">
            <a:extLst>
              <a:ext uri="{FF2B5EF4-FFF2-40B4-BE49-F238E27FC236}">
                <a16:creationId xmlns:a16="http://schemas.microsoft.com/office/drawing/2014/main" id="{0F4A1A40-A0BE-4BF9-B39E-82571E1A85DA}"/>
              </a:ext>
            </a:extLst>
          </p:cNvPr>
          <p:cNvSpPr>
            <a:spLocks noGrp="1" noChangeArrowheads="1"/>
          </p:cNvSpPr>
          <p:nvPr>
            <p:ph type="dt" sz="half" idx="10"/>
          </p:nvPr>
        </p:nvSpPr>
        <p:spPr>
          <a:ln/>
        </p:spPr>
        <p:txBody>
          <a:bodyPr/>
          <a:lstStyle>
            <a:lvl1pPr>
              <a:defRPr/>
            </a:lvl1pPr>
          </a:lstStyle>
          <a:p>
            <a:pPr>
              <a:defRPr/>
            </a:pPr>
            <a:fld id="{2EF0334C-8DDC-4745-8870-241E9D15EFFA}" type="datetime1">
              <a:rPr lang="en-US"/>
              <a:pPr>
                <a:defRPr/>
              </a:pPr>
              <a:t>3/31/2020</a:t>
            </a:fld>
            <a:endParaRPr lang="en-US"/>
          </a:p>
        </p:txBody>
      </p:sp>
      <p:sp>
        <p:nvSpPr>
          <p:cNvPr id="5" name="Rectangle 19">
            <a:extLst>
              <a:ext uri="{FF2B5EF4-FFF2-40B4-BE49-F238E27FC236}">
                <a16:creationId xmlns:a16="http://schemas.microsoft.com/office/drawing/2014/main" id="{6F491118-7F43-4DDA-8307-611A6E9418C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600E8A00-5583-4554-B903-DB819DD49D6F}"/>
              </a:ext>
            </a:extLst>
          </p:cNvPr>
          <p:cNvSpPr>
            <a:spLocks noGrp="1" noChangeArrowheads="1"/>
          </p:cNvSpPr>
          <p:nvPr>
            <p:ph type="sldNum" sz="quarter" idx="12"/>
          </p:nvPr>
        </p:nvSpPr>
        <p:spPr>
          <a:ln/>
        </p:spPr>
        <p:txBody>
          <a:bodyPr/>
          <a:lstStyle>
            <a:lvl1pPr>
              <a:defRPr/>
            </a:lvl1pPr>
          </a:lstStyle>
          <a:p>
            <a:pPr>
              <a:defRPr/>
            </a:pPr>
            <a:fld id="{131413A2-5667-4FC5-9CED-2B6D5A573B27}" type="slidenum">
              <a:rPr lang="en-US" altLang="en-US"/>
              <a:pPr>
                <a:defRPr/>
              </a:pPr>
              <a:t>‹#›</a:t>
            </a:fld>
            <a:endParaRPr lang="en-US" altLang="en-US"/>
          </a:p>
        </p:txBody>
      </p:sp>
    </p:spTree>
    <p:extLst>
      <p:ext uri="{BB962C8B-B14F-4D97-AF65-F5344CB8AC3E}">
        <p14:creationId xmlns:p14="http://schemas.microsoft.com/office/powerpoint/2010/main" val="24458893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3B1986-C060-4CC0-A59A-78A56396EFB9}"/>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47DC9F0B-7619-418D-82FA-642D3BA08C10}"/>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hort Copyright">
            <a:extLst>
              <a:ext uri="{FF2B5EF4-FFF2-40B4-BE49-F238E27FC236}">
                <a16:creationId xmlns:a16="http://schemas.microsoft.com/office/drawing/2014/main" id="{12833991-75D9-45D0-9C0A-DEEC2EA3CB03}"/>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399D3D5-2EB6-4252-B335-FE0852AC76D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E556E7DD-52F7-4FB0-961C-FBDAE2F297B9}" type="slidenum">
              <a:rPr lang="en-US" altLang="en-US" sz="800" smtClean="0">
                <a:solidFill>
                  <a:schemeClr val="bg1"/>
                </a:solidFill>
              </a:rPr>
              <a:pPr>
                <a:defRPr/>
              </a:pPr>
              <a:t>‹#›</a:t>
            </a:fld>
            <a:endParaRPr lang="en-US" altLang="en-US" sz="800" dirty="0">
              <a:solidFill>
                <a:schemeClr val="bg1"/>
              </a:solidFill>
            </a:endParaRPr>
          </a:p>
        </p:txBody>
      </p:sp>
      <p:sp>
        <p:nvSpPr>
          <p:cNvPr id="6" name="Date Placeholder 6">
            <a:extLst>
              <a:ext uri="{FF2B5EF4-FFF2-40B4-BE49-F238E27FC236}">
                <a16:creationId xmlns:a16="http://schemas.microsoft.com/office/drawing/2014/main" id="{66B384BB-1895-4559-9E5A-070CEA6A59E4}"/>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1A26D98-F211-4663-9C0E-19DA17D88C2C}" type="datetime1">
              <a:rPr lang="en-US"/>
              <a:pPr>
                <a:defRPr/>
              </a:pPr>
              <a:t>3/31/2020</a:t>
            </a:fld>
            <a:endParaRPr lang="en-US"/>
          </a:p>
        </p:txBody>
      </p:sp>
      <p:sp>
        <p:nvSpPr>
          <p:cNvPr id="7" name="Footer Placeholder 7">
            <a:extLst>
              <a:ext uri="{FF2B5EF4-FFF2-40B4-BE49-F238E27FC236}">
                <a16:creationId xmlns:a16="http://schemas.microsoft.com/office/drawing/2014/main" id="{2DABAC1A-0413-415B-9561-92ADD1255919}"/>
              </a:ext>
            </a:extLst>
          </p:cNvPr>
          <p:cNvSpPr>
            <a:spLocks noGrp="1"/>
          </p:cNvSpPr>
          <p:nvPr>
            <p:ph type="ftr" sz="quarter" idx="11"/>
          </p:nvPr>
        </p:nvSpPr>
        <p:spPr>
          <a:xfrm>
            <a:off x="2765425" y="6459538"/>
            <a:ext cx="3616325" cy="365125"/>
          </a:xfrm>
          <a:prstGeom prst="rect">
            <a:avLst/>
          </a:prstGeom>
        </p:spPr>
        <p:txBody>
          <a:bodyPr/>
          <a:lstStyle>
            <a:lvl1pPr>
              <a:defRPr>
                <a:solidFill>
                  <a:srgbClr val="FFFFFF"/>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2435511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9CA4D2-2264-46E3-9E82-6D669105CAFF}"/>
              </a:ext>
            </a:extLst>
          </p:cNvPr>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FFEEC0AC-BE58-467D-8C32-E2DFCF793E4A}"/>
              </a:ext>
            </a:extLst>
          </p:cNvPr>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hort Copyright">
            <a:extLst>
              <a:ext uri="{FF2B5EF4-FFF2-40B4-BE49-F238E27FC236}">
                <a16:creationId xmlns:a16="http://schemas.microsoft.com/office/drawing/2014/main" id="{7DC9D3A3-0E1A-4F33-A566-00B7BC36FD7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t>3-</a:t>
            </a:r>
            <a:fld id="{6787E202-C1E2-4DAD-B59E-B478447EBC38}" type="slidenum">
              <a:rPr lang="en-US" altLang="en-US" sz="800" smtClean="0"/>
              <a:pPr>
                <a:defRPr/>
              </a:pPr>
              <a:t>‹#›</a:t>
            </a:fld>
            <a:endParaRPr lang="en-US" altLang="en-US" sz="800" dirty="0"/>
          </a:p>
        </p:txBody>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4">
            <a:extLst>
              <a:ext uri="{FF2B5EF4-FFF2-40B4-BE49-F238E27FC236}">
                <a16:creationId xmlns:a16="http://schemas.microsoft.com/office/drawing/2014/main" id="{E21BA48F-6D44-40D5-90C9-08A2449E9BC0}"/>
              </a:ext>
            </a:extLst>
          </p:cNvPr>
          <p:cNvSpPr>
            <a:spLocks noGrp="1"/>
          </p:cNvSpPr>
          <p:nvPr>
            <p:ph type="dt" sz="half" idx="10"/>
          </p:nvPr>
        </p:nvSpPr>
        <p:spPr>
          <a:xfrm>
            <a:off x="349250" y="6459538"/>
            <a:ext cx="1963738" cy="365125"/>
          </a:xfrm>
          <a:prstGeom prst="rect">
            <a:avLst/>
          </a:prstGeom>
        </p:spPr>
        <p:txBody>
          <a:bodyPr/>
          <a:lstStyle>
            <a:lvl1pPr algn="l">
              <a:defRPr/>
            </a:lvl1pPr>
          </a:lstStyle>
          <a:p>
            <a:pPr>
              <a:defRPr/>
            </a:pPr>
            <a:fld id="{C26D0257-2144-489C-8691-B089191C95B7}" type="datetime1">
              <a:rPr lang="en-US"/>
              <a:pPr>
                <a:defRPr/>
              </a:pPr>
              <a:t>3/31/2020</a:t>
            </a:fld>
            <a:endParaRPr lang="en-US"/>
          </a:p>
        </p:txBody>
      </p:sp>
      <p:sp>
        <p:nvSpPr>
          <p:cNvPr id="9" name="Footer Placeholder 5">
            <a:extLst>
              <a:ext uri="{FF2B5EF4-FFF2-40B4-BE49-F238E27FC236}">
                <a16:creationId xmlns:a16="http://schemas.microsoft.com/office/drawing/2014/main" id="{483F283E-1C13-45EB-A471-FF50303859C0}"/>
              </a:ext>
            </a:extLst>
          </p:cNvPr>
          <p:cNvSpPr>
            <a:spLocks noGrp="1"/>
          </p:cNvSpPr>
          <p:nvPr>
            <p:ph type="ftr" sz="quarter" idx="11"/>
          </p:nvPr>
        </p:nvSpPr>
        <p:spPr>
          <a:xfrm>
            <a:off x="3600450" y="6459538"/>
            <a:ext cx="3486150" cy="365125"/>
          </a:xfrm>
          <a:prstGeom prst="rect">
            <a:avLst/>
          </a:prstGeom>
        </p:spPr>
        <p:txBody>
          <a:bodyPr/>
          <a:lstStyle>
            <a:lvl1pPr algn="l">
              <a:defRPr>
                <a:solidFill>
                  <a:schemeClr val="tx2"/>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9425143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039D790-5E10-4DF5-9959-85AAB4720AFD}"/>
              </a:ext>
            </a:extLst>
          </p:cNvPr>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D3B2BE2-F709-4EF8-92D6-BAF250BB5FE0}"/>
              </a:ext>
            </a:extLst>
          </p:cNvPr>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a:extLst>
              <a:ext uri="{FF2B5EF4-FFF2-40B4-BE49-F238E27FC236}">
                <a16:creationId xmlns:a16="http://schemas.microsoft.com/office/drawing/2014/main" id="{EBB77C36-689F-4444-93E7-828F9541587B}"/>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8DCEB06-8477-4231-9E07-721BDEDC1206}" type="datetime1">
              <a:rPr lang="en-US"/>
              <a:pPr>
                <a:defRPr/>
              </a:pPr>
              <a:t>3/31/2020</a:t>
            </a:fld>
            <a:endParaRPr lang="en-US"/>
          </a:p>
        </p:txBody>
      </p:sp>
      <p:sp>
        <p:nvSpPr>
          <p:cNvPr id="8" name="Footer Placeholder 5">
            <a:extLst>
              <a:ext uri="{FF2B5EF4-FFF2-40B4-BE49-F238E27FC236}">
                <a16:creationId xmlns:a16="http://schemas.microsoft.com/office/drawing/2014/main" id="{D63EBD04-0446-42A6-87B1-3A1A1B161A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
        <p:nvSpPr>
          <p:cNvPr id="9" name="Slide Number Placeholder 6">
            <a:extLst>
              <a:ext uri="{FF2B5EF4-FFF2-40B4-BE49-F238E27FC236}">
                <a16:creationId xmlns:a16="http://schemas.microsoft.com/office/drawing/2014/main" id="{8F626C36-207C-4CCF-A706-5B6B361935E0}"/>
              </a:ext>
            </a:extLst>
          </p:cNvPr>
          <p:cNvSpPr>
            <a:spLocks noGrp="1"/>
          </p:cNvSpPr>
          <p:nvPr>
            <p:ph type="sldNum" sz="quarter" idx="12"/>
          </p:nvPr>
        </p:nvSpPr>
        <p:spPr/>
        <p:txBody>
          <a:bodyPr/>
          <a:lstStyle>
            <a:lvl1pPr>
              <a:defRPr/>
            </a:lvl1pPr>
          </a:lstStyle>
          <a:p>
            <a:pPr>
              <a:defRPr/>
            </a:pPr>
            <a:fld id="{38542734-8058-45C7-8E8F-56A48665C62A}" type="slidenum">
              <a:rPr lang="en-US" altLang="en-US"/>
              <a:pPr>
                <a:defRPr/>
              </a:pPr>
              <a:t>‹#›</a:t>
            </a:fld>
            <a:endParaRPr lang="en-US" altLang="en-US"/>
          </a:p>
        </p:txBody>
      </p:sp>
    </p:spTree>
    <p:extLst>
      <p:ext uri="{BB962C8B-B14F-4D97-AF65-F5344CB8AC3E}">
        <p14:creationId xmlns:p14="http://schemas.microsoft.com/office/powerpoint/2010/main" val="2453073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04AFB1A8-C335-44C0-8026-6D1D9C8FD3C5}"/>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F680E1A-C68E-4CA5-82C0-F48FFF02E363}"/>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2362B06F-DB04-4CD7-AA99-1C98FD5B8802}"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78F6B753-3412-4AD6-815C-35F19B6F43D3}"/>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0AA00710-356B-4728-AC3F-29498F0A86CE}" type="datetime1">
              <a:rPr lang="en-US"/>
              <a:pPr>
                <a:defRPr/>
              </a:pPr>
              <a:t>3/31/2020</a:t>
            </a:fld>
            <a:endParaRPr lang="en-US"/>
          </a:p>
        </p:txBody>
      </p:sp>
      <p:sp>
        <p:nvSpPr>
          <p:cNvPr id="7" name="Footer Placeholder 4">
            <a:extLst>
              <a:ext uri="{FF2B5EF4-FFF2-40B4-BE49-F238E27FC236}">
                <a16:creationId xmlns:a16="http://schemas.microsoft.com/office/drawing/2014/main" id="{B2C5D656-1BA3-47B2-96A6-24EF45293ABE}"/>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0444197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034925-4741-40B3-B003-C1230D9C7CD0}"/>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D873749-CA8A-4639-8165-27B73C3FA8C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hort Copyright">
            <a:extLst>
              <a:ext uri="{FF2B5EF4-FFF2-40B4-BE49-F238E27FC236}">
                <a16:creationId xmlns:a16="http://schemas.microsoft.com/office/drawing/2014/main" id="{A0E21E5E-84F8-4388-A04C-460B62A7C6B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7" name="Short Copyright">
            <a:extLst>
              <a:ext uri="{FF2B5EF4-FFF2-40B4-BE49-F238E27FC236}">
                <a16:creationId xmlns:a16="http://schemas.microsoft.com/office/drawing/2014/main" id="{0ABF4B14-621E-4C9D-A458-29ECD61AD46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4649DC5B-7E30-4961-AB75-19044E0A3605}" type="slidenum">
              <a:rPr lang="en-US" altLang="en-US" sz="800" smtClean="0">
                <a:solidFill>
                  <a:schemeClr val="bg1"/>
                </a:solidFill>
              </a:rPr>
              <a:pPr>
                <a:defRPr/>
              </a:pPr>
              <a:t>‹#›</a:t>
            </a:fld>
            <a:endParaRPr lang="en-US" altLang="en-US" sz="800" dirty="0">
              <a:solidFill>
                <a:schemeClr val="bg1"/>
              </a:solidFill>
            </a:endParaRPr>
          </a:p>
        </p:txBody>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F09B3392-178F-4E78-A121-0658FF70071A}"/>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ED8AFD-1FB3-4E4B-9D41-4765A2579935}" type="datetime1">
              <a:rPr lang="en-US"/>
              <a:pPr>
                <a:defRPr/>
              </a:pPr>
              <a:t>3/31/2020</a:t>
            </a:fld>
            <a:endParaRPr lang="en-US"/>
          </a:p>
        </p:txBody>
      </p:sp>
      <p:sp>
        <p:nvSpPr>
          <p:cNvPr id="9" name="Footer Placeholder 4">
            <a:extLst>
              <a:ext uri="{FF2B5EF4-FFF2-40B4-BE49-F238E27FC236}">
                <a16:creationId xmlns:a16="http://schemas.microsoft.com/office/drawing/2014/main" id="{58EEE19C-DB25-4A6E-A825-63AF3D67C2CC}"/>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397588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49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8">
            <a:extLst>
              <a:ext uri="{FF2B5EF4-FFF2-40B4-BE49-F238E27FC236}">
                <a16:creationId xmlns:a16="http://schemas.microsoft.com/office/drawing/2014/main" id="{FE87BB7D-3E62-4C8A-8D83-312E87C629C8}"/>
              </a:ext>
            </a:extLst>
          </p:cNvPr>
          <p:cNvSpPr>
            <a:spLocks noGrp="1" noChangeArrowheads="1"/>
          </p:cNvSpPr>
          <p:nvPr>
            <p:ph type="dt" sz="half" idx="10"/>
          </p:nvPr>
        </p:nvSpPr>
        <p:spPr>
          <a:ln/>
        </p:spPr>
        <p:txBody>
          <a:bodyPr/>
          <a:lstStyle>
            <a:lvl1pPr>
              <a:defRPr/>
            </a:lvl1pPr>
          </a:lstStyle>
          <a:p>
            <a:pPr>
              <a:defRPr/>
            </a:pPr>
            <a:fld id="{6543475E-BD86-4ABB-9AFB-8D95F26E4DCC}" type="datetime1">
              <a:rPr lang="en-US"/>
              <a:pPr>
                <a:defRPr/>
              </a:pPr>
              <a:t>3/31/2020</a:t>
            </a:fld>
            <a:endParaRPr lang="en-US"/>
          </a:p>
        </p:txBody>
      </p:sp>
      <p:sp>
        <p:nvSpPr>
          <p:cNvPr id="6" name="Rectangle 19">
            <a:extLst>
              <a:ext uri="{FF2B5EF4-FFF2-40B4-BE49-F238E27FC236}">
                <a16:creationId xmlns:a16="http://schemas.microsoft.com/office/drawing/2014/main" id="{1ED3FFE8-BD16-415B-A63A-9B425BE3776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BACF53FD-6B59-4D1C-9F0D-AFADCEE0CEF2}"/>
              </a:ext>
            </a:extLst>
          </p:cNvPr>
          <p:cNvSpPr>
            <a:spLocks noGrp="1" noChangeArrowheads="1"/>
          </p:cNvSpPr>
          <p:nvPr>
            <p:ph type="sldNum" sz="quarter" idx="12"/>
          </p:nvPr>
        </p:nvSpPr>
        <p:spPr>
          <a:ln/>
        </p:spPr>
        <p:txBody>
          <a:bodyPr/>
          <a:lstStyle>
            <a:lvl1pPr>
              <a:defRPr/>
            </a:lvl1pPr>
          </a:lstStyle>
          <a:p>
            <a:pPr>
              <a:defRPr/>
            </a:pPr>
            <a:fld id="{741B0378-602B-47F7-9791-BF44A4506AFC}" type="slidenum">
              <a:rPr lang="en-US" altLang="en-US"/>
              <a:pPr>
                <a:defRPr/>
              </a:pPr>
              <a:t>‹#›</a:t>
            </a:fld>
            <a:endParaRPr lang="en-US" altLang="en-US"/>
          </a:p>
        </p:txBody>
      </p:sp>
    </p:spTree>
    <p:extLst>
      <p:ext uri="{BB962C8B-B14F-4D97-AF65-F5344CB8AC3E}">
        <p14:creationId xmlns:p14="http://schemas.microsoft.com/office/powerpoint/2010/main" val="490208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8">
            <a:extLst>
              <a:ext uri="{FF2B5EF4-FFF2-40B4-BE49-F238E27FC236}">
                <a16:creationId xmlns:a16="http://schemas.microsoft.com/office/drawing/2014/main" id="{4D52B771-54AA-4910-9CFB-DC8C64610147}"/>
              </a:ext>
            </a:extLst>
          </p:cNvPr>
          <p:cNvSpPr>
            <a:spLocks noGrp="1" noChangeArrowheads="1"/>
          </p:cNvSpPr>
          <p:nvPr>
            <p:ph type="dt" sz="half" idx="10"/>
          </p:nvPr>
        </p:nvSpPr>
        <p:spPr>
          <a:ln/>
        </p:spPr>
        <p:txBody>
          <a:bodyPr/>
          <a:lstStyle>
            <a:lvl1pPr>
              <a:defRPr/>
            </a:lvl1pPr>
          </a:lstStyle>
          <a:p>
            <a:pPr>
              <a:defRPr/>
            </a:pPr>
            <a:fld id="{D2003C9B-4AE9-4A54-81BA-3FACF12747F8}" type="datetime1">
              <a:rPr lang="en-US"/>
              <a:pPr>
                <a:defRPr/>
              </a:pPr>
              <a:t>3/31/2020</a:t>
            </a:fld>
            <a:endParaRPr lang="en-US"/>
          </a:p>
        </p:txBody>
      </p:sp>
      <p:sp>
        <p:nvSpPr>
          <p:cNvPr id="8" name="Rectangle 19">
            <a:extLst>
              <a:ext uri="{FF2B5EF4-FFF2-40B4-BE49-F238E27FC236}">
                <a16:creationId xmlns:a16="http://schemas.microsoft.com/office/drawing/2014/main" id="{E2E68909-91BC-48BE-8270-CD7A9209C06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9" name="Rectangle 20">
            <a:extLst>
              <a:ext uri="{FF2B5EF4-FFF2-40B4-BE49-F238E27FC236}">
                <a16:creationId xmlns:a16="http://schemas.microsoft.com/office/drawing/2014/main" id="{80BC174D-DB0F-4FBC-BB5B-D7D66D81DBE4}"/>
              </a:ext>
            </a:extLst>
          </p:cNvPr>
          <p:cNvSpPr>
            <a:spLocks noGrp="1" noChangeArrowheads="1"/>
          </p:cNvSpPr>
          <p:nvPr>
            <p:ph type="sldNum" sz="quarter" idx="12"/>
          </p:nvPr>
        </p:nvSpPr>
        <p:spPr>
          <a:ln/>
        </p:spPr>
        <p:txBody>
          <a:bodyPr/>
          <a:lstStyle>
            <a:lvl1pPr>
              <a:defRPr/>
            </a:lvl1pPr>
          </a:lstStyle>
          <a:p>
            <a:pPr>
              <a:defRPr/>
            </a:pPr>
            <a:fld id="{381E0EE6-1709-4000-95F0-765F34789FCA}" type="slidenum">
              <a:rPr lang="en-US" altLang="en-US"/>
              <a:pPr>
                <a:defRPr/>
              </a:pPr>
              <a:t>‹#›</a:t>
            </a:fld>
            <a:endParaRPr lang="en-US" altLang="en-US"/>
          </a:p>
        </p:txBody>
      </p:sp>
    </p:spTree>
    <p:extLst>
      <p:ext uri="{BB962C8B-B14F-4D97-AF65-F5344CB8AC3E}">
        <p14:creationId xmlns:p14="http://schemas.microsoft.com/office/powerpoint/2010/main" val="3150843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8">
            <a:extLst>
              <a:ext uri="{FF2B5EF4-FFF2-40B4-BE49-F238E27FC236}">
                <a16:creationId xmlns:a16="http://schemas.microsoft.com/office/drawing/2014/main" id="{1883AC4A-DC83-457B-82E8-E27A0853534F}"/>
              </a:ext>
            </a:extLst>
          </p:cNvPr>
          <p:cNvSpPr>
            <a:spLocks noGrp="1" noChangeArrowheads="1"/>
          </p:cNvSpPr>
          <p:nvPr>
            <p:ph type="dt" sz="half" idx="10"/>
          </p:nvPr>
        </p:nvSpPr>
        <p:spPr>
          <a:ln/>
        </p:spPr>
        <p:txBody>
          <a:bodyPr/>
          <a:lstStyle>
            <a:lvl1pPr>
              <a:defRPr/>
            </a:lvl1pPr>
          </a:lstStyle>
          <a:p>
            <a:pPr>
              <a:defRPr/>
            </a:pPr>
            <a:fld id="{112A3609-E824-4743-AE2A-17433DB5A4DD}" type="datetime1">
              <a:rPr lang="en-US"/>
              <a:pPr>
                <a:defRPr/>
              </a:pPr>
              <a:t>3/31/2020</a:t>
            </a:fld>
            <a:endParaRPr lang="en-US"/>
          </a:p>
        </p:txBody>
      </p:sp>
      <p:sp>
        <p:nvSpPr>
          <p:cNvPr id="4" name="Rectangle 19">
            <a:extLst>
              <a:ext uri="{FF2B5EF4-FFF2-40B4-BE49-F238E27FC236}">
                <a16:creationId xmlns:a16="http://schemas.microsoft.com/office/drawing/2014/main" id="{B519659A-137D-4DE7-8294-117EA348D1BD}"/>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5" name="Rectangle 20">
            <a:extLst>
              <a:ext uri="{FF2B5EF4-FFF2-40B4-BE49-F238E27FC236}">
                <a16:creationId xmlns:a16="http://schemas.microsoft.com/office/drawing/2014/main" id="{FF151562-21DA-4DD3-B369-EB71C9EB5A51}"/>
              </a:ext>
            </a:extLst>
          </p:cNvPr>
          <p:cNvSpPr>
            <a:spLocks noGrp="1" noChangeArrowheads="1"/>
          </p:cNvSpPr>
          <p:nvPr>
            <p:ph type="sldNum" sz="quarter" idx="12"/>
          </p:nvPr>
        </p:nvSpPr>
        <p:spPr>
          <a:ln/>
        </p:spPr>
        <p:txBody>
          <a:bodyPr/>
          <a:lstStyle>
            <a:lvl1pPr>
              <a:defRPr/>
            </a:lvl1pPr>
          </a:lstStyle>
          <a:p>
            <a:pPr>
              <a:defRPr/>
            </a:pPr>
            <a:fld id="{C1901A03-0A4C-451B-B18D-2E0351D83B43}" type="slidenum">
              <a:rPr lang="en-US" altLang="en-US"/>
              <a:pPr>
                <a:defRPr/>
              </a:pPr>
              <a:t>‹#›</a:t>
            </a:fld>
            <a:endParaRPr lang="en-US" altLang="en-US"/>
          </a:p>
        </p:txBody>
      </p:sp>
    </p:spTree>
    <p:extLst>
      <p:ext uri="{BB962C8B-B14F-4D97-AF65-F5344CB8AC3E}">
        <p14:creationId xmlns:p14="http://schemas.microsoft.com/office/powerpoint/2010/main" val="96149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8">
            <a:extLst>
              <a:ext uri="{FF2B5EF4-FFF2-40B4-BE49-F238E27FC236}">
                <a16:creationId xmlns:a16="http://schemas.microsoft.com/office/drawing/2014/main" id="{69DE9725-227D-48D0-99E6-3D8BE1357C30}"/>
              </a:ext>
            </a:extLst>
          </p:cNvPr>
          <p:cNvSpPr>
            <a:spLocks noGrp="1" noChangeArrowheads="1"/>
          </p:cNvSpPr>
          <p:nvPr>
            <p:ph type="dt" sz="half" idx="10"/>
          </p:nvPr>
        </p:nvSpPr>
        <p:spPr>
          <a:ln/>
        </p:spPr>
        <p:txBody>
          <a:bodyPr/>
          <a:lstStyle>
            <a:lvl1pPr>
              <a:defRPr/>
            </a:lvl1pPr>
          </a:lstStyle>
          <a:p>
            <a:pPr>
              <a:defRPr/>
            </a:pPr>
            <a:fld id="{F5B30565-ED6A-4FD0-8FE5-8DC682431782}" type="datetime1">
              <a:rPr lang="en-US"/>
              <a:pPr>
                <a:defRPr/>
              </a:pPr>
              <a:t>3/31/2020</a:t>
            </a:fld>
            <a:endParaRPr lang="en-US"/>
          </a:p>
        </p:txBody>
      </p:sp>
      <p:sp>
        <p:nvSpPr>
          <p:cNvPr id="3" name="Rectangle 19">
            <a:extLst>
              <a:ext uri="{FF2B5EF4-FFF2-40B4-BE49-F238E27FC236}">
                <a16:creationId xmlns:a16="http://schemas.microsoft.com/office/drawing/2014/main" id="{B914E752-7723-4BB1-A7D8-99A60AA9DBB1}"/>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4" name="Rectangle 20">
            <a:extLst>
              <a:ext uri="{FF2B5EF4-FFF2-40B4-BE49-F238E27FC236}">
                <a16:creationId xmlns:a16="http://schemas.microsoft.com/office/drawing/2014/main" id="{0DC5EA4A-0354-4765-9498-42076913CCA4}"/>
              </a:ext>
            </a:extLst>
          </p:cNvPr>
          <p:cNvSpPr>
            <a:spLocks noGrp="1" noChangeArrowheads="1"/>
          </p:cNvSpPr>
          <p:nvPr>
            <p:ph type="sldNum" sz="quarter" idx="12"/>
          </p:nvPr>
        </p:nvSpPr>
        <p:spPr>
          <a:ln/>
        </p:spPr>
        <p:txBody>
          <a:bodyPr/>
          <a:lstStyle>
            <a:lvl1pPr>
              <a:defRPr/>
            </a:lvl1pPr>
          </a:lstStyle>
          <a:p>
            <a:pPr>
              <a:defRPr/>
            </a:pPr>
            <a:fld id="{989AC5DB-B9B6-4ACD-874D-D6DD11FB083B}" type="slidenum">
              <a:rPr lang="en-US" altLang="en-US"/>
              <a:pPr>
                <a:defRPr/>
              </a:pPr>
              <a:t>‹#›</a:t>
            </a:fld>
            <a:endParaRPr lang="en-US" altLang="en-US"/>
          </a:p>
        </p:txBody>
      </p:sp>
    </p:spTree>
    <p:extLst>
      <p:ext uri="{BB962C8B-B14F-4D97-AF65-F5344CB8AC3E}">
        <p14:creationId xmlns:p14="http://schemas.microsoft.com/office/powerpoint/2010/main" val="3771805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71A8DAA5-FDDA-498D-A644-4CAE24EA157C}"/>
              </a:ext>
            </a:extLst>
          </p:cNvPr>
          <p:cNvSpPr>
            <a:spLocks noGrp="1" noChangeArrowheads="1"/>
          </p:cNvSpPr>
          <p:nvPr>
            <p:ph type="dt" sz="half" idx="10"/>
          </p:nvPr>
        </p:nvSpPr>
        <p:spPr>
          <a:ln/>
        </p:spPr>
        <p:txBody>
          <a:bodyPr/>
          <a:lstStyle>
            <a:lvl1pPr>
              <a:defRPr/>
            </a:lvl1pPr>
          </a:lstStyle>
          <a:p>
            <a:pPr>
              <a:defRPr/>
            </a:pPr>
            <a:fld id="{FD8EF8B9-107C-4613-8ECB-C4666819B0C8}" type="datetime1">
              <a:rPr lang="en-US"/>
              <a:pPr>
                <a:defRPr/>
              </a:pPr>
              <a:t>3/31/2020</a:t>
            </a:fld>
            <a:endParaRPr lang="en-US"/>
          </a:p>
        </p:txBody>
      </p:sp>
      <p:sp>
        <p:nvSpPr>
          <p:cNvPr id="6" name="Rectangle 19">
            <a:extLst>
              <a:ext uri="{FF2B5EF4-FFF2-40B4-BE49-F238E27FC236}">
                <a16:creationId xmlns:a16="http://schemas.microsoft.com/office/drawing/2014/main" id="{67312379-F6D5-4DE3-966D-18ECF91C88D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2427B9DF-B52C-49B0-9C5D-443182FA3687}"/>
              </a:ext>
            </a:extLst>
          </p:cNvPr>
          <p:cNvSpPr>
            <a:spLocks noGrp="1" noChangeArrowheads="1"/>
          </p:cNvSpPr>
          <p:nvPr>
            <p:ph type="sldNum" sz="quarter" idx="12"/>
          </p:nvPr>
        </p:nvSpPr>
        <p:spPr>
          <a:ln/>
        </p:spPr>
        <p:txBody>
          <a:bodyPr/>
          <a:lstStyle>
            <a:lvl1pPr>
              <a:defRPr/>
            </a:lvl1pPr>
          </a:lstStyle>
          <a:p>
            <a:pPr>
              <a:defRPr/>
            </a:pPr>
            <a:fld id="{6D3CFDF6-F81A-4408-89B2-6F701F86BF0E}" type="slidenum">
              <a:rPr lang="en-US" altLang="en-US"/>
              <a:pPr>
                <a:defRPr/>
              </a:pPr>
              <a:t>‹#›</a:t>
            </a:fld>
            <a:endParaRPr lang="en-US" altLang="en-US"/>
          </a:p>
        </p:txBody>
      </p:sp>
    </p:spTree>
    <p:extLst>
      <p:ext uri="{BB962C8B-B14F-4D97-AF65-F5344CB8AC3E}">
        <p14:creationId xmlns:p14="http://schemas.microsoft.com/office/powerpoint/2010/main" val="805871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CFE3440A-9A5A-4695-9443-F49ABFAD5FC7}"/>
              </a:ext>
            </a:extLst>
          </p:cNvPr>
          <p:cNvSpPr>
            <a:spLocks noGrp="1" noChangeArrowheads="1"/>
          </p:cNvSpPr>
          <p:nvPr>
            <p:ph type="dt" sz="half" idx="10"/>
          </p:nvPr>
        </p:nvSpPr>
        <p:spPr>
          <a:ln/>
        </p:spPr>
        <p:txBody>
          <a:bodyPr/>
          <a:lstStyle>
            <a:lvl1pPr>
              <a:defRPr/>
            </a:lvl1pPr>
          </a:lstStyle>
          <a:p>
            <a:pPr>
              <a:defRPr/>
            </a:pPr>
            <a:fld id="{25566E94-4169-4723-AE9A-E3B3BF8C2CEA}" type="datetime1">
              <a:rPr lang="en-US"/>
              <a:pPr>
                <a:defRPr/>
              </a:pPr>
              <a:t>3/31/2020</a:t>
            </a:fld>
            <a:endParaRPr lang="en-US"/>
          </a:p>
        </p:txBody>
      </p:sp>
      <p:sp>
        <p:nvSpPr>
          <p:cNvPr id="6" name="Rectangle 19">
            <a:extLst>
              <a:ext uri="{FF2B5EF4-FFF2-40B4-BE49-F238E27FC236}">
                <a16:creationId xmlns:a16="http://schemas.microsoft.com/office/drawing/2014/main" id="{F70BB1A3-2C77-4C4B-AF3D-1A8C95739C1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8D4CEF6F-D543-4038-8337-D4A080B59C34}"/>
              </a:ext>
            </a:extLst>
          </p:cNvPr>
          <p:cNvSpPr>
            <a:spLocks noGrp="1" noChangeArrowheads="1"/>
          </p:cNvSpPr>
          <p:nvPr>
            <p:ph type="sldNum" sz="quarter" idx="12"/>
          </p:nvPr>
        </p:nvSpPr>
        <p:spPr>
          <a:ln/>
        </p:spPr>
        <p:txBody>
          <a:bodyPr/>
          <a:lstStyle>
            <a:lvl1pPr>
              <a:defRPr/>
            </a:lvl1pPr>
          </a:lstStyle>
          <a:p>
            <a:pPr>
              <a:defRPr/>
            </a:pPr>
            <a:fld id="{4AE89A48-D644-48D0-9FCC-D5F42C1EB648}" type="slidenum">
              <a:rPr lang="en-US" altLang="en-US"/>
              <a:pPr>
                <a:defRPr/>
              </a:pPr>
              <a:t>‹#›</a:t>
            </a:fld>
            <a:endParaRPr lang="en-US" altLang="en-US"/>
          </a:p>
        </p:txBody>
      </p:sp>
    </p:spTree>
    <p:extLst>
      <p:ext uri="{BB962C8B-B14F-4D97-AF65-F5344CB8AC3E}">
        <p14:creationId xmlns:p14="http://schemas.microsoft.com/office/powerpoint/2010/main" val="2531835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3EC4C6E-4685-4B0A-BA0E-F5C5AB12D6C0}"/>
              </a:ext>
            </a:extLst>
          </p:cNvPr>
          <p:cNvSpPr>
            <a:spLocks noGrp="1" noChangeArrowheads="1"/>
          </p:cNvSpPr>
          <p:nvPr>
            <p:ph type="body" idx="1"/>
          </p:nvPr>
        </p:nvSpPr>
        <p:spPr bwMode="auto">
          <a:xfrm>
            <a:off x="1295400" y="2819400"/>
            <a:ext cx="7086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3">
            <a:extLst>
              <a:ext uri="{FF2B5EF4-FFF2-40B4-BE49-F238E27FC236}">
                <a16:creationId xmlns:a16="http://schemas.microsoft.com/office/drawing/2014/main" id="{F36DBA93-9600-4F47-903D-7A2CA18C49EC}"/>
              </a:ext>
            </a:extLst>
          </p:cNvPr>
          <p:cNvSpPr>
            <a:spLocks noChangeArrowheads="1"/>
          </p:cNvSpPr>
          <p:nvPr/>
        </p:nvSpPr>
        <p:spPr bwMode="auto">
          <a:xfrm>
            <a:off x="0" y="22860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8" name="Rectangle 4">
            <a:extLst>
              <a:ext uri="{FF2B5EF4-FFF2-40B4-BE49-F238E27FC236}">
                <a16:creationId xmlns:a16="http://schemas.microsoft.com/office/drawing/2014/main" id="{3416A08F-B3D3-405F-A3CE-F6ED7948B661}"/>
              </a:ext>
            </a:extLst>
          </p:cNvPr>
          <p:cNvSpPr>
            <a:spLocks noChangeArrowheads="1"/>
          </p:cNvSpPr>
          <p:nvPr/>
        </p:nvSpPr>
        <p:spPr bwMode="auto">
          <a:xfrm>
            <a:off x="533400" y="28194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9" name="Rectangle 5">
            <a:extLst>
              <a:ext uri="{FF2B5EF4-FFF2-40B4-BE49-F238E27FC236}">
                <a16:creationId xmlns:a16="http://schemas.microsoft.com/office/drawing/2014/main" id="{284C9788-169C-45A3-AA64-F00E8C733092}"/>
              </a:ext>
            </a:extLst>
          </p:cNvPr>
          <p:cNvSpPr>
            <a:spLocks noChangeArrowheads="1"/>
          </p:cNvSpPr>
          <p:nvPr/>
        </p:nvSpPr>
        <p:spPr bwMode="auto">
          <a:xfrm>
            <a:off x="1981200" y="533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0" name="Rectangle 6">
            <a:extLst>
              <a:ext uri="{FF2B5EF4-FFF2-40B4-BE49-F238E27FC236}">
                <a16:creationId xmlns:a16="http://schemas.microsoft.com/office/drawing/2014/main" id="{EE987296-1EA3-4870-BE41-8EE0FCDCDEC3}"/>
              </a:ext>
            </a:extLst>
          </p:cNvPr>
          <p:cNvSpPr>
            <a:spLocks noChangeArrowheads="1"/>
          </p:cNvSpPr>
          <p:nvPr/>
        </p:nvSpPr>
        <p:spPr bwMode="auto">
          <a:xfrm>
            <a:off x="762000" y="1066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1" name="Rectangle 7">
            <a:extLst>
              <a:ext uri="{FF2B5EF4-FFF2-40B4-BE49-F238E27FC236}">
                <a16:creationId xmlns:a16="http://schemas.microsoft.com/office/drawing/2014/main" id="{F76DE5AC-4A20-4244-AA94-949C31A05F12}"/>
              </a:ext>
            </a:extLst>
          </p:cNvPr>
          <p:cNvSpPr>
            <a:spLocks noChangeArrowheads="1"/>
          </p:cNvSpPr>
          <p:nvPr/>
        </p:nvSpPr>
        <p:spPr bwMode="auto">
          <a:xfrm>
            <a:off x="1143000" y="685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2" name="Rectangle 8">
            <a:extLst>
              <a:ext uri="{FF2B5EF4-FFF2-40B4-BE49-F238E27FC236}">
                <a16:creationId xmlns:a16="http://schemas.microsoft.com/office/drawing/2014/main" id="{8BF570AE-D666-4CEA-9B55-28776D4CDC91}"/>
              </a:ext>
            </a:extLst>
          </p:cNvPr>
          <p:cNvSpPr>
            <a:spLocks noChangeArrowheads="1"/>
          </p:cNvSpPr>
          <p:nvPr/>
        </p:nvSpPr>
        <p:spPr bwMode="auto">
          <a:xfrm>
            <a:off x="2362200" y="152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3" name="Rectangle 9">
            <a:extLst>
              <a:ext uri="{FF2B5EF4-FFF2-40B4-BE49-F238E27FC236}">
                <a16:creationId xmlns:a16="http://schemas.microsoft.com/office/drawing/2014/main" id="{35DE9BC4-1022-48F3-8E0E-7C9EC9E2D628}"/>
              </a:ext>
            </a:extLst>
          </p:cNvPr>
          <p:cNvSpPr>
            <a:spLocks noChangeArrowheads="1"/>
          </p:cNvSpPr>
          <p:nvPr/>
        </p:nvSpPr>
        <p:spPr bwMode="auto">
          <a:xfrm>
            <a:off x="0" y="755650"/>
            <a:ext cx="5867400" cy="762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4" name="Rectangle 10">
            <a:extLst>
              <a:ext uri="{FF2B5EF4-FFF2-40B4-BE49-F238E27FC236}">
                <a16:creationId xmlns:a16="http://schemas.microsoft.com/office/drawing/2014/main" id="{41CDF7A1-16C9-4BC6-9D60-C2A47BF785D8}"/>
              </a:ext>
            </a:extLst>
          </p:cNvPr>
          <p:cNvSpPr>
            <a:spLocks noChangeArrowheads="1"/>
          </p:cNvSpPr>
          <p:nvPr/>
        </p:nvSpPr>
        <p:spPr bwMode="auto">
          <a:xfrm>
            <a:off x="5715000" y="609600"/>
            <a:ext cx="304800" cy="3048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5" name="Rectangle 11">
            <a:extLst>
              <a:ext uri="{FF2B5EF4-FFF2-40B4-BE49-F238E27FC236}">
                <a16:creationId xmlns:a16="http://schemas.microsoft.com/office/drawing/2014/main" id="{885B6E56-261B-49D3-AC1E-169073B82DEA}"/>
              </a:ext>
            </a:extLst>
          </p:cNvPr>
          <p:cNvSpPr>
            <a:spLocks noChangeArrowheads="1"/>
          </p:cNvSpPr>
          <p:nvPr/>
        </p:nvSpPr>
        <p:spPr bwMode="auto">
          <a:xfrm>
            <a:off x="5562600" y="457200"/>
            <a:ext cx="304800" cy="304800"/>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6" name="Rectangle 12">
            <a:extLst>
              <a:ext uri="{FF2B5EF4-FFF2-40B4-BE49-F238E27FC236}">
                <a16:creationId xmlns:a16="http://schemas.microsoft.com/office/drawing/2014/main" id="{2B3588E8-4EFA-4A5B-8FE8-742650224AF6}"/>
              </a:ext>
            </a:extLst>
          </p:cNvPr>
          <p:cNvSpPr>
            <a:spLocks noChangeArrowheads="1"/>
          </p:cNvSpPr>
          <p:nvPr/>
        </p:nvSpPr>
        <p:spPr bwMode="auto">
          <a:xfrm>
            <a:off x="8458200" y="3962400"/>
            <a:ext cx="381000" cy="3810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7" name="Rectangle 13">
            <a:extLst>
              <a:ext uri="{FF2B5EF4-FFF2-40B4-BE49-F238E27FC236}">
                <a16:creationId xmlns:a16="http://schemas.microsoft.com/office/drawing/2014/main" id="{34C92D75-BA02-416E-9821-F4E45830E41A}"/>
              </a:ext>
            </a:extLst>
          </p:cNvPr>
          <p:cNvSpPr>
            <a:spLocks noChangeArrowheads="1"/>
          </p:cNvSpPr>
          <p:nvPr/>
        </p:nvSpPr>
        <p:spPr bwMode="auto">
          <a:xfrm>
            <a:off x="8686800" y="3657600"/>
            <a:ext cx="381000" cy="38100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grpSp>
        <p:nvGrpSpPr>
          <p:cNvPr id="2" name="Group 14">
            <a:extLst>
              <a:ext uri="{FF2B5EF4-FFF2-40B4-BE49-F238E27FC236}">
                <a16:creationId xmlns:a16="http://schemas.microsoft.com/office/drawing/2014/main" id="{1FB30278-1215-402C-83AD-2C38671C6E3E}"/>
              </a:ext>
            </a:extLst>
          </p:cNvPr>
          <p:cNvGrpSpPr>
            <a:grpSpLocks/>
          </p:cNvGrpSpPr>
          <p:nvPr/>
        </p:nvGrpSpPr>
        <p:grpSpPr bwMode="auto">
          <a:xfrm>
            <a:off x="0" y="2286000"/>
            <a:ext cx="1066800" cy="1066800"/>
            <a:chOff x="0" y="2496"/>
            <a:chExt cx="672" cy="672"/>
          </a:xfrm>
        </p:grpSpPr>
        <p:sp>
          <p:nvSpPr>
            <p:cNvPr id="1050" name="Rectangle 15">
              <a:extLst>
                <a:ext uri="{FF2B5EF4-FFF2-40B4-BE49-F238E27FC236}">
                  <a16:creationId xmlns:a16="http://schemas.microsoft.com/office/drawing/2014/main" id="{EED66178-2F35-4FF7-A4B8-DBB39E9D2F25}"/>
                </a:ext>
              </a:extLst>
            </p:cNvPr>
            <p:cNvSpPr>
              <a:spLocks noChangeArrowheads="1"/>
            </p:cNvSpPr>
            <p:nvPr/>
          </p:nvSpPr>
          <p:spPr bwMode="auto">
            <a:xfrm>
              <a:off x="0" y="2496"/>
              <a:ext cx="336" cy="336"/>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51" name="Rectangle 16">
              <a:extLst>
                <a:ext uri="{FF2B5EF4-FFF2-40B4-BE49-F238E27FC236}">
                  <a16:creationId xmlns:a16="http://schemas.microsoft.com/office/drawing/2014/main" id="{F0E76CB0-F01E-438F-BF76-75C63513C01C}"/>
                </a:ext>
              </a:extLst>
            </p:cNvPr>
            <p:cNvSpPr>
              <a:spLocks noChangeArrowheads="1"/>
            </p:cNvSpPr>
            <p:nvPr/>
          </p:nvSpPr>
          <p:spPr bwMode="auto">
            <a:xfrm>
              <a:off x="336" y="2832"/>
              <a:ext cx="336" cy="336"/>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39" name="Rectangle 17">
            <a:extLst>
              <a:ext uri="{FF2B5EF4-FFF2-40B4-BE49-F238E27FC236}">
                <a16:creationId xmlns:a16="http://schemas.microsoft.com/office/drawing/2014/main" id="{0CC75796-B4E1-4AD8-BFE5-36D21B2DA7BD}"/>
              </a:ext>
            </a:extLst>
          </p:cNvPr>
          <p:cNvSpPr>
            <a:spLocks noGrp="1" noChangeArrowheads="1"/>
          </p:cNvSpPr>
          <p:nvPr>
            <p:ph type="title"/>
          </p:nvPr>
        </p:nvSpPr>
        <p:spPr bwMode="auto">
          <a:xfrm>
            <a:off x="1295400" y="1219200"/>
            <a:ext cx="7086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2002" name="Rectangle 18">
            <a:extLst>
              <a:ext uri="{FF2B5EF4-FFF2-40B4-BE49-F238E27FC236}">
                <a16:creationId xmlns:a16="http://schemas.microsoft.com/office/drawing/2014/main" id="{B83698F8-3808-49C2-BB97-5F74BEDC8AF0}"/>
              </a:ext>
            </a:extLst>
          </p:cNvPr>
          <p:cNvSpPr>
            <a:spLocks noGrp="1" noChangeArrowheads="1"/>
          </p:cNvSpPr>
          <p:nvPr>
            <p:ph type="dt" sz="half" idx="2"/>
          </p:nvPr>
        </p:nvSpPr>
        <p:spPr bwMode="auto">
          <a:xfrm>
            <a:off x="6553200" y="6507163"/>
            <a:ext cx="18288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r" eaLnBrk="1" hangingPunct="1">
              <a:defRPr sz="1200">
                <a:solidFill>
                  <a:schemeClr val="folHlink"/>
                </a:solidFill>
                <a:latin typeface="+mn-lt"/>
              </a:defRPr>
            </a:lvl1pPr>
          </a:lstStyle>
          <a:p>
            <a:pPr>
              <a:defRPr/>
            </a:pPr>
            <a:fld id="{8C554EB6-9019-47A0-8876-70A0BA3A1FA3}" type="datetime1">
              <a:rPr lang="en-US"/>
              <a:pPr>
                <a:defRPr/>
              </a:pPr>
              <a:t>3/31/2020</a:t>
            </a:fld>
            <a:endParaRPr lang="en-US"/>
          </a:p>
        </p:txBody>
      </p:sp>
      <p:sp>
        <p:nvSpPr>
          <p:cNvPr id="42003" name="Rectangle 19">
            <a:extLst>
              <a:ext uri="{FF2B5EF4-FFF2-40B4-BE49-F238E27FC236}">
                <a16:creationId xmlns:a16="http://schemas.microsoft.com/office/drawing/2014/main" id="{A6A2FB14-F769-416D-B331-1E00761063BD}"/>
              </a:ext>
            </a:extLst>
          </p:cNvPr>
          <p:cNvSpPr>
            <a:spLocks noGrp="1" noChangeArrowheads="1"/>
          </p:cNvSpPr>
          <p:nvPr>
            <p:ph type="ftr" sz="quarter" idx="3"/>
          </p:nvPr>
        </p:nvSpPr>
        <p:spPr bwMode="auto">
          <a:xfrm>
            <a:off x="1295400" y="6507163"/>
            <a:ext cx="28956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eaLnBrk="1" hangingPunct="1">
              <a:defRPr sz="1200">
                <a:solidFill>
                  <a:schemeClr val="folHlink"/>
                </a:solidFill>
                <a:latin typeface="+mn-lt"/>
              </a:defRPr>
            </a:lvl1pPr>
          </a:lstStyle>
          <a:p>
            <a:pPr>
              <a:defRPr/>
            </a:pPr>
            <a:r>
              <a:rPr lang="en-US"/>
              <a:t>Copyright © 2022 by The McGraw-Hill Companies, Inc. All rights reserved.</a:t>
            </a:r>
          </a:p>
        </p:txBody>
      </p:sp>
      <p:sp>
        <p:nvSpPr>
          <p:cNvPr id="42004" name="Rectangle 20">
            <a:extLst>
              <a:ext uri="{FF2B5EF4-FFF2-40B4-BE49-F238E27FC236}">
                <a16:creationId xmlns:a16="http://schemas.microsoft.com/office/drawing/2014/main" id="{30FD4E3B-C8C9-4F13-BEAB-810D54D12031}"/>
              </a:ext>
            </a:extLst>
          </p:cNvPr>
          <p:cNvSpPr>
            <a:spLocks noGrp="1" noChangeArrowheads="1"/>
          </p:cNvSpPr>
          <p:nvPr>
            <p:ph type="sldNum" sz="quarter" idx="4"/>
          </p:nvPr>
        </p:nvSpPr>
        <p:spPr bwMode="auto">
          <a:xfrm>
            <a:off x="5791200" y="6172200"/>
            <a:ext cx="762000" cy="609600"/>
          </a:xfrm>
          <a:prstGeom prst="rect">
            <a:avLst/>
          </a:prstGeom>
          <a:solidFill>
            <a:schemeClr val="accent1"/>
          </a:solidFill>
          <a:ln w="57150">
            <a:solidFill>
              <a:schemeClr val="hlink"/>
            </a:solidFill>
            <a:miter lim="800000"/>
            <a:headEnd/>
            <a:tailEnd/>
          </a:ln>
          <a:effectLst/>
        </p:spPr>
        <p:txBody>
          <a:bodyPr vert="horz" wrap="none" lIns="91440" tIns="45720" rIns="91440" bIns="45720" numCol="1" anchor="ctr" anchorCtr="0" compatLnSpc="1">
            <a:prstTxWarp prst="textNoShape">
              <a:avLst/>
            </a:prstTxWarp>
          </a:bodyPr>
          <a:lstStyle>
            <a:lvl1pPr algn="ctr" eaLnBrk="1" hangingPunct="1">
              <a:defRPr sz="2800" b="1">
                <a:solidFill>
                  <a:schemeClr val="bg1"/>
                </a:solidFill>
                <a:latin typeface="Tahoma" panose="020B0604030504040204" pitchFamily="34" charset="0"/>
              </a:defRPr>
            </a:lvl1pPr>
          </a:lstStyle>
          <a:p>
            <a:pPr>
              <a:defRPr/>
            </a:pPr>
            <a:fld id="{FC0111AD-73A0-46DF-B1BE-F5A08160EBD0}" type="slidenum">
              <a:rPr lang="en-US" altLang="en-US"/>
              <a:pPr>
                <a:defRPr/>
              </a:pPr>
              <a:t>‹#›</a:t>
            </a:fld>
            <a:endParaRPr lang="en-US" altLang="en-US"/>
          </a:p>
        </p:txBody>
      </p:sp>
      <p:grpSp>
        <p:nvGrpSpPr>
          <p:cNvPr id="3" name="Group 21">
            <a:extLst>
              <a:ext uri="{FF2B5EF4-FFF2-40B4-BE49-F238E27FC236}">
                <a16:creationId xmlns:a16="http://schemas.microsoft.com/office/drawing/2014/main" id="{704BB92F-6E19-403F-9C87-28D059DCCF80}"/>
              </a:ext>
            </a:extLst>
          </p:cNvPr>
          <p:cNvGrpSpPr>
            <a:grpSpLocks/>
          </p:cNvGrpSpPr>
          <p:nvPr/>
        </p:nvGrpSpPr>
        <p:grpSpPr bwMode="auto">
          <a:xfrm>
            <a:off x="762000" y="152400"/>
            <a:ext cx="1981200" cy="1295400"/>
            <a:chOff x="3888" y="96"/>
            <a:chExt cx="1248" cy="816"/>
          </a:xfrm>
        </p:grpSpPr>
        <p:sp>
          <p:nvSpPr>
            <p:cNvPr id="1046" name="Rectangle 22">
              <a:extLst>
                <a:ext uri="{FF2B5EF4-FFF2-40B4-BE49-F238E27FC236}">
                  <a16:creationId xmlns:a16="http://schemas.microsoft.com/office/drawing/2014/main" id="{8D6901FC-93DD-4122-A026-D3C72D5B8143}"/>
                </a:ext>
              </a:extLst>
            </p:cNvPr>
            <p:cNvSpPr>
              <a:spLocks noChangeArrowheads="1"/>
            </p:cNvSpPr>
            <p:nvPr/>
          </p:nvSpPr>
          <p:spPr bwMode="auto">
            <a:xfrm>
              <a:off x="4656" y="336"/>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7" name="Rectangle 23">
              <a:extLst>
                <a:ext uri="{FF2B5EF4-FFF2-40B4-BE49-F238E27FC236}">
                  <a16:creationId xmlns:a16="http://schemas.microsoft.com/office/drawing/2014/main" id="{7537EC1D-BC37-4F1B-94DD-7ED3EFF7C04F}"/>
                </a:ext>
              </a:extLst>
            </p:cNvPr>
            <p:cNvSpPr>
              <a:spLocks noChangeArrowheads="1"/>
            </p:cNvSpPr>
            <p:nvPr/>
          </p:nvSpPr>
          <p:spPr bwMode="auto">
            <a:xfrm>
              <a:off x="3888" y="672"/>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8" name="Rectangle 24">
              <a:extLst>
                <a:ext uri="{FF2B5EF4-FFF2-40B4-BE49-F238E27FC236}">
                  <a16:creationId xmlns:a16="http://schemas.microsoft.com/office/drawing/2014/main" id="{53934DCB-C493-4EEF-8E73-89EC213FEB3E}"/>
                </a:ext>
              </a:extLst>
            </p:cNvPr>
            <p:cNvSpPr>
              <a:spLocks noChangeArrowheads="1"/>
            </p:cNvSpPr>
            <p:nvPr/>
          </p:nvSpPr>
          <p:spPr bwMode="auto">
            <a:xfrm>
              <a:off x="4128" y="432"/>
              <a:ext cx="240" cy="240"/>
            </a:xfrm>
            <a:prstGeom prst="rect">
              <a:avLst/>
            </a:prstGeom>
            <a:solidFill>
              <a:schemeClr val="tx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9" name="Rectangle 25">
              <a:extLst>
                <a:ext uri="{FF2B5EF4-FFF2-40B4-BE49-F238E27FC236}">
                  <a16:creationId xmlns:a16="http://schemas.microsoft.com/office/drawing/2014/main" id="{E7E4104E-8E38-43FE-8FE8-53E4B414D94B}"/>
                </a:ext>
              </a:extLst>
            </p:cNvPr>
            <p:cNvSpPr>
              <a:spLocks noChangeArrowheads="1"/>
            </p:cNvSpPr>
            <p:nvPr/>
          </p:nvSpPr>
          <p:spPr bwMode="auto">
            <a:xfrm>
              <a:off x="4896" y="96"/>
              <a:ext cx="240" cy="24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44" name="Rectangle 26">
            <a:extLst>
              <a:ext uri="{FF2B5EF4-FFF2-40B4-BE49-F238E27FC236}">
                <a16:creationId xmlns:a16="http://schemas.microsoft.com/office/drawing/2014/main" id="{B352BA91-8E1B-4B95-85B4-6238DD219815}"/>
              </a:ext>
            </a:extLst>
          </p:cNvPr>
          <p:cNvSpPr>
            <a:spLocks noChangeArrowheads="1"/>
          </p:cNvSpPr>
          <p:nvPr userDrawn="1"/>
        </p:nvSpPr>
        <p:spPr bwMode="auto">
          <a:xfrm>
            <a:off x="4911725" y="6613525"/>
            <a:ext cx="41941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Copyright © 2013 by The McGraw-Hill Companies, Inc. All rights reserved.</a:t>
            </a:r>
          </a:p>
        </p:txBody>
      </p:sp>
      <p:sp>
        <p:nvSpPr>
          <p:cNvPr id="1045" name="Rectangle 27">
            <a:extLst>
              <a:ext uri="{FF2B5EF4-FFF2-40B4-BE49-F238E27FC236}">
                <a16:creationId xmlns:a16="http://schemas.microsoft.com/office/drawing/2014/main" id="{BBA0876E-1A28-4B9D-97B9-86FB8A1783CE}"/>
              </a:ext>
            </a:extLst>
          </p:cNvPr>
          <p:cNvSpPr>
            <a:spLocks noChangeArrowheads="1"/>
          </p:cNvSpPr>
          <p:nvPr userDrawn="1"/>
        </p:nvSpPr>
        <p:spPr bwMode="auto">
          <a:xfrm>
            <a:off x="77788" y="6607175"/>
            <a:ext cx="1211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McGraw-Hill/Irwin</a:t>
            </a:r>
          </a:p>
        </p:txBody>
      </p:sp>
    </p:spTree>
  </p:cSld>
  <p:clrMap bg1="dk2" tx1="lt1" bg2="dk1" tx2="lt2" accent1="accent1" accent2="accent2" accent3="accent3" accent4="accent4" accent5="accent5" accent6="accent6" hlink="hlink" folHlink="folHlink"/>
  <p:sldLayoutIdLst>
    <p:sldLayoutId id="2147484811" r:id="rId1"/>
    <p:sldLayoutId id="2147484812" r:id="rId2"/>
    <p:sldLayoutId id="2147484813" r:id="rId3"/>
    <p:sldLayoutId id="2147484814" r:id="rId4"/>
    <p:sldLayoutId id="2147484815" r:id="rId5"/>
    <p:sldLayoutId id="2147484816" r:id="rId6"/>
    <p:sldLayoutId id="2147484817" r:id="rId7"/>
    <p:sldLayoutId id="2147484818" r:id="rId8"/>
    <p:sldLayoutId id="2147484819" r:id="rId9"/>
    <p:sldLayoutId id="2147484820" r:id="rId10"/>
    <p:sldLayoutId id="214748482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stCondLst>
                                            <p:cond delay="0"/>
                                          </p:stCondLst>
                                        </p:cTn>
                                        <p:tgtEl>
                                          <p:spTgt spid="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dt="0"/>
  <p:txStyles>
    <p:titleStyle>
      <a:lvl1pPr algn="l" rtl="0" eaLnBrk="0" fontAlgn="base" hangingPunct="0">
        <a:spcBef>
          <a:spcPct val="0"/>
        </a:spcBef>
        <a:spcAft>
          <a:spcPct val="0"/>
        </a:spcAft>
        <a:defRPr sz="4000">
          <a:solidFill>
            <a:schemeClr val="tx1"/>
          </a:solidFill>
          <a:latin typeface="+mj-lt"/>
          <a:ea typeface="+mj-ea"/>
          <a:cs typeface="+mj-cs"/>
        </a:defRPr>
      </a:lvl1pPr>
      <a:lvl2pPr algn="l" rtl="0" eaLnBrk="0" fontAlgn="base" hangingPunct="0">
        <a:spcBef>
          <a:spcPct val="0"/>
        </a:spcBef>
        <a:spcAft>
          <a:spcPct val="0"/>
        </a:spcAft>
        <a:defRPr sz="4000">
          <a:solidFill>
            <a:schemeClr val="tx1"/>
          </a:solidFill>
          <a:latin typeface="Tahoma" pitchFamily="34" charset="0"/>
        </a:defRPr>
      </a:lvl2pPr>
      <a:lvl3pPr algn="l" rtl="0" eaLnBrk="0" fontAlgn="base" hangingPunct="0">
        <a:spcBef>
          <a:spcPct val="0"/>
        </a:spcBef>
        <a:spcAft>
          <a:spcPct val="0"/>
        </a:spcAft>
        <a:defRPr sz="4000">
          <a:solidFill>
            <a:schemeClr val="tx1"/>
          </a:solidFill>
          <a:latin typeface="Tahoma" pitchFamily="34" charset="0"/>
        </a:defRPr>
      </a:lvl3pPr>
      <a:lvl4pPr algn="l" rtl="0" eaLnBrk="0" fontAlgn="base" hangingPunct="0">
        <a:spcBef>
          <a:spcPct val="0"/>
        </a:spcBef>
        <a:spcAft>
          <a:spcPct val="0"/>
        </a:spcAft>
        <a:defRPr sz="4000">
          <a:solidFill>
            <a:schemeClr val="tx1"/>
          </a:solidFill>
          <a:latin typeface="Tahoma" pitchFamily="34" charset="0"/>
        </a:defRPr>
      </a:lvl4pPr>
      <a:lvl5pPr algn="l" rtl="0" eaLnBrk="0" fontAlgn="base" hangingPunct="0">
        <a:spcBef>
          <a:spcPct val="0"/>
        </a:spcBef>
        <a:spcAft>
          <a:spcPct val="0"/>
        </a:spcAft>
        <a:defRPr sz="4000">
          <a:solidFill>
            <a:schemeClr val="tx1"/>
          </a:solidFill>
          <a:latin typeface="Tahoma" pitchFamily="34" charset="0"/>
        </a:defRPr>
      </a:lvl5pPr>
      <a:lvl6pPr marL="457200" algn="l" rtl="0" fontAlgn="base">
        <a:spcBef>
          <a:spcPct val="0"/>
        </a:spcBef>
        <a:spcAft>
          <a:spcPct val="0"/>
        </a:spcAft>
        <a:defRPr sz="4000">
          <a:solidFill>
            <a:schemeClr val="tx1"/>
          </a:solidFill>
          <a:latin typeface="Tahoma" pitchFamily="34" charset="0"/>
        </a:defRPr>
      </a:lvl6pPr>
      <a:lvl7pPr marL="914400" algn="l" rtl="0" fontAlgn="base">
        <a:spcBef>
          <a:spcPct val="0"/>
        </a:spcBef>
        <a:spcAft>
          <a:spcPct val="0"/>
        </a:spcAft>
        <a:defRPr sz="4000">
          <a:solidFill>
            <a:schemeClr val="tx1"/>
          </a:solidFill>
          <a:latin typeface="Tahoma" pitchFamily="34" charset="0"/>
        </a:defRPr>
      </a:lvl7pPr>
      <a:lvl8pPr marL="1371600" algn="l" rtl="0" fontAlgn="base">
        <a:spcBef>
          <a:spcPct val="0"/>
        </a:spcBef>
        <a:spcAft>
          <a:spcPct val="0"/>
        </a:spcAft>
        <a:defRPr sz="4000">
          <a:solidFill>
            <a:schemeClr val="tx1"/>
          </a:solidFill>
          <a:latin typeface="Tahoma" pitchFamily="34" charset="0"/>
        </a:defRPr>
      </a:lvl8pPr>
      <a:lvl9pPr marL="1828800" algn="l" rtl="0" fontAlgn="base">
        <a:spcBef>
          <a:spcPct val="0"/>
        </a:spcBef>
        <a:spcAft>
          <a:spcPct val="0"/>
        </a:spcAft>
        <a:defRPr sz="4000">
          <a:solidFill>
            <a:schemeClr val="tx1"/>
          </a:solidFill>
          <a:latin typeface="Tahoma" pitchFamily="34" charset="0"/>
        </a:defRPr>
      </a:lvl9pPr>
    </p:titleStyle>
    <p:bodyStyle>
      <a:lvl1pPr marL="342900" indent="-342900" algn="l" rtl="0" eaLnBrk="0" fontAlgn="base" hangingPunct="0">
        <a:spcBef>
          <a:spcPct val="20000"/>
        </a:spcBef>
        <a:spcAft>
          <a:spcPct val="0"/>
        </a:spcAft>
        <a:buClr>
          <a:schemeClr val="accent2"/>
        </a:buClr>
        <a:buSzPct val="75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Font typeface="Wingdings" panose="05000000000000000000"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bg2"/>
        </a:buClr>
        <a:buSzPct val="75000"/>
        <a:buFont typeface="Wingdings" panose="05000000000000000000"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tx2"/>
        </a:buClr>
        <a:buSzPct val="75000"/>
        <a:buFont typeface="Wingdings" panose="05000000000000000000" pitchFamily="2" charset="2"/>
        <a:buChar char="n"/>
        <a:defRPr>
          <a:solidFill>
            <a:schemeClr val="tx1"/>
          </a:solidFill>
          <a:latin typeface="+mn-lt"/>
        </a:defRPr>
      </a:lvl4pPr>
      <a:lvl5pPr marL="2057400" indent="-228600" algn="l" rtl="0" eaLnBrk="0" fontAlgn="base" hangingPunct="0">
        <a:spcBef>
          <a:spcPct val="20000"/>
        </a:spcBef>
        <a:spcAft>
          <a:spcPct val="0"/>
        </a:spcAft>
        <a:buClr>
          <a:schemeClr val="accent1"/>
        </a:buClr>
        <a:buSzPct val="75000"/>
        <a:buFont typeface="Wingdings" panose="05000000000000000000" pitchFamily="2" charset="2"/>
        <a:buChar char="n"/>
        <a:defRPr>
          <a:solidFill>
            <a:schemeClr val="tx1"/>
          </a:solidFill>
          <a:latin typeface="+mn-lt"/>
        </a:defRPr>
      </a:lvl5pPr>
      <a:lvl6pPr marL="25146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6pPr>
      <a:lvl7pPr marL="29718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7pPr>
      <a:lvl8pPr marL="34290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8pPr>
      <a:lvl9pPr marL="38862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5AF2C48D-330C-4087-91AD-FE8BE624543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CCF86C51-E528-4728-B4ED-7551BED7912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737E66BC-41F6-4BB9-A4D3-03D5347C845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fld id="{D3CC892E-4B59-4B77-B60C-D111EDEF0987}" type="datetime1">
              <a:rPr lang="en-US"/>
              <a:pPr>
                <a:defRPr/>
              </a:pPr>
              <a:t>3/31/2020</a:t>
            </a:fld>
            <a:endParaRPr lang="en-US"/>
          </a:p>
        </p:txBody>
      </p:sp>
      <p:sp>
        <p:nvSpPr>
          <p:cNvPr id="5" name="Footer Placeholder 4">
            <a:extLst>
              <a:ext uri="{FF2B5EF4-FFF2-40B4-BE49-F238E27FC236}">
                <a16:creationId xmlns:a16="http://schemas.microsoft.com/office/drawing/2014/main" id="{AF0F2276-4D72-4C69-AD0C-F888B69E07F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11AFA77-59B9-4A88-9115-84BD84A33B1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16984065-DAA5-4B5D-9EB6-6E3F5316FB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822" r:id="rId1"/>
    <p:sldLayoutId id="2147484823" r:id="rId2"/>
    <p:sldLayoutId id="2147484824" r:id="rId3"/>
    <p:sldLayoutId id="2147484825" r:id="rId4"/>
    <p:sldLayoutId id="2147484826" r:id="rId5"/>
    <p:sldLayoutId id="2147484827" r:id="rId6"/>
    <p:sldLayoutId id="2147484828" r:id="rId7"/>
    <p:sldLayoutId id="2147484829" r:id="rId8"/>
    <p:sldLayoutId id="2147484830" r:id="rId9"/>
    <p:sldLayoutId id="2147484831" r:id="rId10"/>
    <p:sldLayoutId id="2147484832"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FA0E5A-9466-4424-8A8E-953DF116127A}"/>
              </a:ext>
            </a:extLst>
          </p:cNvPr>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B09368CD-59FA-4238-846A-A1E58AC8ECE2}"/>
              </a:ext>
            </a:extLst>
          </p:cNvPr>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B11B924C-EAF2-45D8-85DE-11D11D00CFF7}"/>
              </a:ext>
            </a:extLst>
          </p:cNvPr>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077" name="Text Placeholder 2">
            <a:extLst>
              <a:ext uri="{FF2B5EF4-FFF2-40B4-BE49-F238E27FC236}">
                <a16:creationId xmlns:a16="http://schemas.microsoft.com/office/drawing/2014/main" id="{C5308094-202C-4414-8EC6-0CAC6DA68297}"/>
              </a:ext>
            </a:extLst>
          </p:cNvPr>
          <p:cNvSpPr>
            <a:spLocks noGrp="1"/>
          </p:cNvSpPr>
          <p:nvPr>
            <p:ph type="body" idx="1"/>
          </p:nvPr>
        </p:nvSpPr>
        <p:spPr bwMode="auto">
          <a:xfrm>
            <a:off x="822325" y="1846263"/>
            <a:ext cx="7543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00DA5527-CE1C-4A67-BE13-61896D36C8E7}"/>
              </a:ext>
            </a:extLst>
          </p:cNvPr>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a:defRPr sz="1050">
                <a:solidFill>
                  <a:srgbClr val="FFFFFF"/>
                </a:solidFill>
              </a:defRPr>
            </a:lvl1pPr>
          </a:lstStyle>
          <a:p>
            <a:pPr>
              <a:defRPr/>
            </a:pPr>
            <a:fld id="{262C750D-642E-4C38-8207-EE85890A91F6}"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7EEBDBED-4FC0-4927-B551-68EFC9E6F0A7}"/>
              </a:ext>
            </a:extLst>
          </p:cNvPr>
          <p:cNvCxnSpPr/>
          <p:nvPr/>
        </p:nvCxnSpPr>
        <p:spPr>
          <a:xfrm>
            <a:off x="895350" y="1738313"/>
            <a:ext cx="747553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4833" r:id="rId1"/>
    <p:sldLayoutId id="2147484834" r:id="rId2"/>
    <p:sldLayoutId id="2147484835" r:id="rId3"/>
    <p:sldLayoutId id="2147484836" r:id="rId4"/>
    <p:sldLayoutId id="2147484837" r:id="rId5"/>
    <p:sldLayoutId id="2147484838" r:id="rId6"/>
    <p:sldLayoutId id="2147484839" r:id="rId7"/>
    <p:sldLayoutId id="2147484840" r:id="rId8"/>
    <p:sldLayoutId id="2147484841" r:id="rId9"/>
    <p:sldLayoutId id="2147484842" r:id="rId10"/>
    <p:sldLayoutId id="2147484843" r:id="rId11"/>
    <p:sldLayoutId id="2147484844" r:id="rId12"/>
  </p:sldLayoutIdLst>
  <p:hf hd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5.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15.png"/><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5.xml"/><Relationship Id="rId4" Type="http://schemas.openxmlformats.org/officeDocument/2006/relationships/slide" Target="slide3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2.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12.xml"/><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8.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3.pn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5.xml"/><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8.pn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98350-4E51-4E26-B74C-81F194E0431C}"/>
              </a:ext>
            </a:extLst>
          </p:cNvPr>
          <p:cNvSpPr>
            <a:spLocks noGrp="1"/>
          </p:cNvSpPr>
          <p:nvPr>
            <p:ph type="ctrTitle"/>
          </p:nvPr>
        </p:nvSpPr>
        <p:spPr>
          <a:xfrm>
            <a:off x="822325" y="3048000"/>
            <a:ext cx="4205288" cy="1276350"/>
          </a:xfrm>
        </p:spPr>
        <p:txBody>
          <a:bodyPr/>
          <a:lstStyle/>
          <a:p>
            <a:pPr eaLnBrk="1" hangingPunct="1">
              <a:lnSpc>
                <a:spcPct val="80000"/>
              </a:lnSpc>
              <a:defRPr/>
            </a:pPr>
            <a:r>
              <a:rPr lang="en-US" altLang="en-US" b="1" noProof="0" dirty="0">
                <a:solidFill>
                  <a:schemeClr val="tx1"/>
                </a:solidFill>
              </a:rPr>
              <a:t>Chapter 6</a:t>
            </a:r>
            <a:endParaRPr lang="en-US" noProof="0" dirty="0"/>
          </a:p>
        </p:txBody>
      </p:sp>
      <p:sp>
        <p:nvSpPr>
          <p:cNvPr id="3" name="Subtitle 2">
            <a:extLst>
              <a:ext uri="{FF2B5EF4-FFF2-40B4-BE49-F238E27FC236}">
                <a16:creationId xmlns:a16="http://schemas.microsoft.com/office/drawing/2014/main" id="{D1469110-DD43-431C-8B65-07A526786650}"/>
              </a:ext>
            </a:extLst>
          </p:cNvPr>
          <p:cNvSpPr>
            <a:spLocks noGrp="1"/>
          </p:cNvSpPr>
          <p:nvPr>
            <p:ph type="subTitle" idx="1"/>
          </p:nvPr>
        </p:nvSpPr>
        <p:spPr>
          <a:xfrm>
            <a:off x="825500" y="4456113"/>
            <a:ext cx="4203700" cy="1143000"/>
          </a:xfrm>
        </p:spPr>
        <p:txBody>
          <a:bodyPr/>
          <a:lstStyle/>
          <a:p>
            <a:pPr>
              <a:defRPr/>
            </a:pPr>
            <a:r>
              <a:rPr lang="en-US" altLang="en-US" sz="3200" b="1" dirty="0">
                <a:solidFill>
                  <a:schemeClr val="tx1"/>
                </a:solidFill>
              </a:rPr>
              <a:t>Process-Flow Analysis</a:t>
            </a:r>
            <a:endParaRPr lang="en-US" sz="3200" noProof="0" dirty="0"/>
          </a:p>
        </p:txBody>
      </p:sp>
      <p:pic>
        <p:nvPicPr>
          <p:cNvPr id="18436" name="Picture 2" descr="Book cover image">
            <a:extLst>
              <a:ext uri="{FF2B5EF4-FFF2-40B4-BE49-F238E27FC236}">
                <a16:creationId xmlns:a16="http://schemas.microsoft.com/office/drawing/2014/main" id="{40BA9849-DF23-4D39-BD01-8D558E933C1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319213"/>
            <a:ext cx="3505200" cy="469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Content Placeholder 3">
            <a:extLst>
              <a:ext uri="{FF2B5EF4-FFF2-40B4-BE49-F238E27FC236}">
                <a16:creationId xmlns:a16="http://schemas.microsoft.com/office/drawing/2014/main" id="{40F19F76-3542-4D1C-AFBB-250FB6FF6C63}"/>
              </a:ext>
            </a:extLst>
          </p:cNvPr>
          <p:cNvSpPr>
            <a:spLocks noGrp="1"/>
          </p:cNvSpPr>
          <p:nvPr>
            <p:ph sz="quarter" idx="13"/>
          </p:nvPr>
        </p:nvSpPr>
        <p:spPr>
          <a:xfrm>
            <a:off x="457200" y="6427788"/>
            <a:ext cx="7391400" cy="384175"/>
          </a:xfrm>
        </p:spPr>
        <p:txBody>
          <a:bodyPr/>
          <a:lstStyle/>
          <a:p>
            <a:r>
              <a:rPr lang="en-US" altLang="en-US" sz="1200" noProof="0" dirty="0">
                <a:solidFill>
                  <a:schemeClr val="bg1"/>
                </a:solidFill>
              </a:rPr>
              <a:t>© 2021 McGraw Hill. All rights reserved. Authorized only for instructor use in the classroom. No reproduction or further distribution permitted without the prior written consent of McGraw Hill.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B6BBF-8888-41D3-8202-F40D92AC3F96}"/>
              </a:ext>
            </a:extLst>
          </p:cNvPr>
          <p:cNvSpPr>
            <a:spLocks noGrp="1"/>
          </p:cNvSpPr>
          <p:nvPr>
            <p:ph type="title"/>
          </p:nvPr>
        </p:nvSpPr>
        <p:spPr/>
        <p:txBody>
          <a:bodyPr>
            <a:normAutofit/>
          </a:bodyPr>
          <a:lstStyle/>
          <a:p>
            <a:r>
              <a:rPr lang="en-US" sz="4000" dirty="0"/>
              <a:t>Service Blueprint</a:t>
            </a:r>
          </a:p>
        </p:txBody>
      </p:sp>
      <p:sp>
        <p:nvSpPr>
          <p:cNvPr id="3" name="Content Placeholder 2">
            <a:extLst>
              <a:ext uri="{FF2B5EF4-FFF2-40B4-BE49-F238E27FC236}">
                <a16:creationId xmlns:a16="http://schemas.microsoft.com/office/drawing/2014/main" id="{5A8E9A83-7EB1-4DDB-A6D9-5BAFA0248EBD}"/>
              </a:ext>
            </a:extLst>
          </p:cNvPr>
          <p:cNvSpPr>
            <a:spLocks noGrp="1"/>
          </p:cNvSpPr>
          <p:nvPr>
            <p:ph idx="1"/>
          </p:nvPr>
        </p:nvSpPr>
        <p:spPr>
          <a:xfrm>
            <a:off x="4175125" y="1846263"/>
            <a:ext cx="4740275" cy="746125"/>
          </a:xfrm>
        </p:spPr>
        <p:txBody>
          <a:bodyPr/>
          <a:lstStyle/>
          <a:p>
            <a:r>
              <a:rPr lang="en-US" sz="2600" dirty="0"/>
              <a:t>What is the process for selecting and altering a suit at a retail store?</a:t>
            </a:r>
          </a:p>
        </p:txBody>
      </p:sp>
      <p:sp>
        <p:nvSpPr>
          <p:cNvPr id="4" name="Content Placeholder 3">
            <a:extLst>
              <a:ext uri="{FF2B5EF4-FFF2-40B4-BE49-F238E27FC236}">
                <a16:creationId xmlns:a16="http://schemas.microsoft.com/office/drawing/2014/main" id="{55A6A508-2E2F-488F-B8F2-0960811772E6}"/>
              </a:ext>
            </a:extLst>
          </p:cNvPr>
          <p:cNvSpPr>
            <a:spLocks noGrp="1"/>
          </p:cNvSpPr>
          <p:nvPr>
            <p:ph idx="11"/>
          </p:nvPr>
        </p:nvSpPr>
        <p:spPr>
          <a:xfrm>
            <a:off x="4173748" y="2895600"/>
            <a:ext cx="3370052" cy="2133600"/>
          </a:xfrm>
        </p:spPr>
        <p:txBody>
          <a:bodyPr/>
          <a:lstStyle/>
          <a:p>
            <a:r>
              <a:rPr lang="en-US" sz="2400" dirty="0"/>
              <a:t>What activities involved each of the following?</a:t>
            </a:r>
          </a:p>
          <a:p>
            <a:pPr marL="402336" indent="-402336">
              <a:buClr>
                <a:schemeClr val="accent1">
                  <a:lumMod val="75000"/>
                </a:schemeClr>
              </a:buClr>
              <a:buFont typeface="+mj-lt"/>
              <a:buAutoNum type="arabicPeriod"/>
            </a:pPr>
            <a:r>
              <a:rPr lang="en-US" sz="2400" dirty="0"/>
              <a:t>Customer.</a:t>
            </a:r>
          </a:p>
          <a:p>
            <a:pPr marL="402336" indent="-402336">
              <a:buClr>
                <a:schemeClr val="accent1">
                  <a:lumMod val="75000"/>
                </a:schemeClr>
              </a:buClr>
              <a:buFont typeface="+mj-lt"/>
              <a:buAutoNum type="arabicPeriod"/>
            </a:pPr>
            <a:r>
              <a:rPr lang="en-US" sz="2400" dirty="0"/>
              <a:t>Sales associate.</a:t>
            </a:r>
          </a:p>
          <a:p>
            <a:pPr marL="402336" indent="-402336">
              <a:buClr>
                <a:schemeClr val="accent1">
                  <a:lumMod val="75000"/>
                </a:schemeClr>
              </a:buClr>
              <a:buFont typeface="+mj-lt"/>
              <a:buAutoNum type="arabicPeriod"/>
            </a:pPr>
            <a:r>
              <a:rPr lang="en-US" sz="2400" dirty="0"/>
              <a:t>Tailor.</a:t>
            </a:r>
          </a:p>
        </p:txBody>
      </p:sp>
      <p:sp>
        <p:nvSpPr>
          <p:cNvPr id="5" name="Content Placeholder 4">
            <a:extLst>
              <a:ext uri="{FF2B5EF4-FFF2-40B4-BE49-F238E27FC236}">
                <a16:creationId xmlns:a16="http://schemas.microsoft.com/office/drawing/2014/main" id="{EF18206B-78D5-49B7-8766-64C8FCCD5F0B}"/>
              </a:ext>
            </a:extLst>
          </p:cNvPr>
          <p:cNvSpPr>
            <a:spLocks noGrp="1"/>
          </p:cNvSpPr>
          <p:nvPr>
            <p:ph idx="12"/>
          </p:nvPr>
        </p:nvSpPr>
        <p:spPr>
          <a:xfrm>
            <a:off x="4173748" y="5181600"/>
            <a:ext cx="3903452" cy="381000"/>
          </a:xfrm>
        </p:spPr>
        <p:txBody>
          <a:bodyPr/>
          <a:lstStyle/>
          <a:p>
            <a:pPr>
              <a:buClr>
                <a:schemeClr val="accent1">
                  <a:lumMod val="75000"/>
                </a:schemeClr>
              </a:buClr>
            </a:pPr>
            <a:r>
              <a:rPr lang="en-US" sz="2400" dirty="0"/>
              <a:t>Each needs a “swim lane.”</a:t>
            </a:r>
          </a:p>
        </p:txBody>
      </p:sp>
      <p:pic>
        <p:nvPicPr>
          <p:cNvPr id="7" name="Picture 5" descr="Man being measured for suit&#10;&#10;Description automatically generated">
            <a:extLst>
              <a:ext uri="{FF2B5EF4-FFF2-40B4-BE49-F238E27FC236}">
                <a16:creationId xmlns:a16="http://schemas.microsoft.com/office/drawing/2014/main" id="{938D878E-77E7-420D-9AF0-A55A0B431B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819746"/>
            <a:ext cx="3057525"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4">
            <a:extLst>
              <a:ext uri="{FF2B5EF4-FFF2-40B4-BE49-F238E27FC236}">
                <a16:creationId xmlns:a16="http://schemas.microsoft.com/office/drawing/2014/main" id="{BF910DBD-298F-4ED6-874B-8EA1EA5847D0}"/>
              </a:ext>
            </a:extLst>
          </p:cNvPr>
          <p:cNvSpPr>
            <a:spLocks noChangeArrowheads="1"/>
          </p:cNvSpPr>
          <p:nvPr/>
        </p:nvSpPr>
        <p:spPr bwMode="auto">
          <a:xfrm>
            <a:off x="1524000" y="4935883"/>
            <a:ext cx="13763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211D1E"/>
                </a:solidFill>
                <a:latin typeface="Proxima Nova Lt"/>
              </a:rPr>
              <a:t>Pressmaster/Shutterstock </a:t>
            </a:r>
            <a:endParaRPr lang="en-US" altLang="en-US"/>
          </a:p>
        </p:txBody>
      </p:sp>
    </p:spTree>
    <p:extLst>
      <p:ext uri="{BB962C8B-B14F-4D97-AF65-F5344CB8AC3E}">
        <p14:creationId xmlns:p14="http://schemas.microsoft.com/office/powerpoint/2010/main" val="2117452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2A9FE3-2662-4D05-809A-39BBAFAC719B}"/>
              </a:ext>
            </a:extLst>
          </p:cNvPr>
          <p:cNvSpPr>
            <a:spLocks noGrp="1"/>
          </p:cNvSpPr>
          <p:nvPr>
            <p:ph type="title"/>
          </p:nvPr>
        </p:nvSpPr>
        <p:spPr/>
        <p:txBody>
          <a:bodyPr>
            <a:normAutofit/>
          </a:bodyPr>
          <a:lstStyle/>
          <a:p>
            <a:r>
              <a:rPr lang="en-US" sz="4000" dirty="0"/>
              <a:t>Symbols for Flow-Process Chart</a:t>
            </a:r>
          </a:p>
        </p:txBody>
      </p:sp>
      <p:pic>
        <p:nvPicPr>
          <p:cNvPr id="10" name="Picture 9" descr="Solid filled circle">
            <a:extLst>
              <a:ext uri="{FF2B5EF4-FFF2-40B4-BE49-F238E27FC236}">
                <a16:creationId xmlns:a16="http://schemas.microsoft.com/office/drawing/2014/main" id="{9616DB3B-02FF-453B-8823-B0A07A6C1ECF}"/>
              </a:ext>
            </a:extLst>
          </p:cNvPr>
          <p:cNvPicPr>
            <a:picLocks noChangeAspect="1"/>
          </p:cNvPicPr>
          <p:nvPr/>
        </p:nvPicPr>
        <p:blipFill>
          <a:blip r:embed="rId2"/>
          <a:stretch>
            <a:fillRect/>
          </a:stretch>
        </p:blipFill>
        <p:spPr>
          <a:xfrm>
            <a:off x="1371600" y="1919874"/>
            <a:ext cx="548688" cy="548688"/>
          </a:xfrm>
          <a:prstGeom prst="rect">
            <a:avLst/>
          </a:prstGeom>
        </p:spPr>
      </p:pic>
      <p:sp>
        <p:nvSpPr>
          <p:cNvPr id="3" name="Content Placeholder 2">
            <a:extLst>
              <a:ext uri="{FF2B5EF4-FFF2-40B4-BE49-F238E27FC236}">
                <a16:creationId xmlns:a16="http://schemas.microsoft.com/office/drawing/2014/main" id="{439BE6D5-E0A6-4811-9A88-7593BF67E934}"/>
              </a:ext>
            </a:extLst>
          </p:cNvPr>
          <p:cNvSpPr>
            <a:spLocks noGrp="1"/>
          </p:cNvSpPr>
          <p:nvPr>
            <p:ph idx="1"/>
          </p:nvPr>
        </p:nvSpPr>
        <p:spPr>
          <a:xfrm>
            <a:off x="2514543" y="2001748"/>
            <a:ext cx="5851581" cy="426395"/>
          </a:xfrm>
        </p:spPr>
        <p:txBody>
          <a:bodyPr/>
          <a:lstStyle/>
          <a:p>
            <a:r>
              <a:rPr lang="en-US" altLang="en-US" sz="2400" dirty="0">
                <a:solidFill>
                  <a:srgbClr val="0070C0"/>
                </a:solidFill>
              </a:rPr>
              <a:t>Operation:</a:t>
            </a:r>
            <a:r>
              <a:rPr lang="en-US" altLang="en-US" sz="2400" dirty="0">
                <a:solidFill>
                  <a:srgbClr val="00B050"/>
                </a:solidFill>
              </a:rPr>
              <a:t> </a:t>
            </a:r>
            <a:r>
              <a:rPr lang="en-US" altLang="en-US" dirty="0"/>
              <a:t>task or work activity</a:t>
            </a:r>
          </a:p>
        </p:txBody>
      </p:sp>
      <p:pic>
        <p:nvPicPr>
          <p:cNvPr id="11" name="Picture 10" descr="Solid filled square">
            <a:extLst>
              <a:ext uri="{FF2B5EF4-FFF2-40B4-BE49-F238E27FC236}">
                <a16:creationId xmlns:a16="http://schemas.microsoft.com/office/drawing/2014/main" id="{D440FB42-1E9C-4F42-9E13-0025C85DD608}"/>
              </a:ext>
            </a:extLst>
          </p:cNvPr>
          <p:cNvPicPr>
            <a:picLocks noChangeAspect="1"/>
          </p:cNvPicPr>
          <p:nvPr/>
        </p:nvPicPr>
        <p:blipFill>
          <a:blip r:embed="rId3"/>
          <a:stretch>
            <a:fillRect/>
          </a:stretch>
        </p:blipFill>
        <p:spPr>
          <a:xfrm>
            <a:off x="1443490" y="2865980"/>
            <a:ext cx="469433" cy="469433"/>
          </a:xfrm>
          <a:prstGeom prst="rect">
            <a:avLst/>
          </a:prstGeom>
        </p:spPr>
      </p:pic>
      <p:sp>
        <p:nvSpPr>
          <p:cNvPr id="4" name="Content Placeholder 3">
            <a:extLst>
              <a:ext uri="{FF2B5EF4-FFF2-40B4-BE49-F238E27FC236}">
                <a16:creationId xmlns:a16="http://schemas.microsoft.com/office/drawing/2014/main" id="{E9E329F7-4344-4C62-A258-12A2CC6BD062}"/>
              </a:ext>
            </a:extLst>
          </p:cNvPr>
          <p:cNvSpPr>
            <a:spLocks noGrp="1"/>
          </p:cNvSpPr>
          <p:nvPr>
            <p:ph idx="11"/>
          </p:nvPr>
        </p:nvSpPr>
        <p:spPr>
          <a:xfrm>
            <a:off x="2514600" y="2877959"/>
            <a:ext cx="5850148" cy="515937"/>
          </a:xfrm>
        </p:spPr>
        <p:txBody>
          <a:bodyPr/>
          <a:lstStyle/>
          <a:p>
            <a:r>
              <a:rPr lang="en-US" altLang="en-US" sz="2400" dirty="0">
                <a:solidFill>
                  <a:srgbClr val="0070C0"/>
                </a:solidFill>
              </a:rPr>
              <a:t>Inspection:</a:t>
            </a:r>
            <a:r>
              <a:rPr lang="en-US" altLang="en-US" sz="2400" dirty="0">
                <a:solidFill>
                  <a:srgbClr val="FFC000"/>
                </a:solidFill>
              </a:rPr>
              <a:t> </a:t>
            </a:r>
            <a:r>
              <a:rPr lang="en-US" altLang="en-US" dirty="0"/>
              <a:t>checking product quantity or quality</a:t>
            </a:r>
          </a:p>
        </p:txBody>
      </p:sp>
      <p:pic>
        <p:nvPicPr>
          <p:cNvPr id="12" name="Picture 11" descr="Solid filled arrow pointing right">
            <a:extLst>
              <a:ext uri="{FF2B5EF4-FFF2-40B4-BE49-F238E27FC236}">
                <a16:creationId xmlns:a16="http://schemas.microsoft.com/office/drawing/2014/main" id="{C0A24254-8088-46A3-989F-05F21B68008E}"/>
              </a:ext>
            </a:extLst>
          </p:cNvPr>
          <p:cNvPicPr>
            <a:picLocks noChangeAspect="1"/>
          </p:cNvPicPr>
          <p:nvPr/>
        </p:nvPicPr>
        <p:blipFill>
          <a:blip r:embed="rId4"/>
          <a:stretch>
            <a:fillRect/>
          </a:stretch>
        </p:blipFill>
        <p:spPr>
          <a:xfrm>
            <a:off x="1295393" y="3757303"/>
            <a:ext cx="701101" cy="579170"/>
          </a:xfrm>
          <a:prstGeom prst="rect">
            <a:avLst/>
          </a:prstGeom>
        </p:spPr>
      </p:pic>
      <p:sp>
        <p:nvSpPr>
          <p:cNvPr id="5" name="Content Placeholder 4">
            <a:extLst>
              <a:ext uri="{FF2B5EF4-FFF2-40B4-BE49-F238E27FC236}">
                <a16:creationId xmlns:a16="http://schemas.microsoft.com/office/drawing/2014/main" id="{BB08A326-DDE8-4305-AED1-C7DF75F16DDA}"/>
              </a:ext>
            </a:extLst>
          </p:cNvPr>
          <p:cNvSpPr>
            <a:spLocks noGrp="1"/>
          </p:cNvSpPr>
          <p:nvPr>
            <p:ph idx="12"/>
          </p:nvPr>
        </p:nvSpPr>
        <p:spPr>
          <a:xfrm>
            <a:off x="2495185" y="3840805"/>
            <a:ext cx="6344015" cy="426395"/>
          </a:xfrm>
        </p:spPr>
        <p:txBody>
          <a:bodyPr/>
          <a:lstStyle/>
          <a:p>
            <a:r>
              <a:rPr lang="en-US" altLang="en-US" sz="2400" dirty="0">
                <a:solidFill>
                  <a:srgbClr val="0070C0"/>
                </a:solidFill>
              </a:rPr>
              <a:t>Transportation:</a:t>
            </a:r>
            <a:r>
              <a:rPr lang="en-US" altLang="en-US" sz="2400" dirty="0">
                <a:solidFill>
                  <a:srgbClr val="FFC000"/>
                </a:solidFill>
              </a:rPr>
              <a:t> </a:t>
            </a:r>
            <a:r>
              <a:rPr lang="en-US" altLang="en-US" dirty="0"/>
              <a:t>movement of material from point to point</a:t>
            </a:r>
          </a:p>
        </p:txBody>
      </p:sp>
      <p:pic>
        <p:nvPicPr>
          <p:cNvPr id="13" name="Picture 12" descr="Solid filled inverted triangle shape pointing downward">
            <a:extLst>
              <a:ext uri="{FF2B5EF4-FFF2-40B4-BE49-F238E27FC236}">
                <a16:creationId xmlns:a16="http://schemas.microsoft.com/office/drawing/2014/main" id="{318BC188-05C7-4729-B488-4C6F35D10A2B}"/>
              </a:ext>
            </a:extLst>
          </p:cNvPr>
          <p:cNvPicPr>
            <a:picLocks noChangeAspect="1"/>
          </p:cNvPicPr>
          <p:nvPr/>
        </p:nvPicPr>
        <p:blipFill>
          <a:blip r:embed="rId5"/>
          <a:stretch>
            <a:fillRect/>
          </a:stretch>
        </p:blipFill>
        <p:spPr>
          <a:xfrm>
            <a:off x="1286249" y="4648200"/>
            <a:ext cx="719390" cy="621846"/>
          </a:xfrm>
          <a:prstGeom prst="rect">
            <a:avLst/>
          </a:prstGeom>
        </p:spPr>
      </p:pic>
      <p:sp>
        <p:nvSpPr>
          <p:cNvPr id="6" name="Content Placeholder 5">
            <a:extLst>
              <a:ext uri="{FF2B5EF4-FFF2-40B4-BE49-F238E27FC236}">
                <a16:creationId xmlns:a16="http://schemas.microsoft.com/office/drawing/2014/main" id="{6437305C-5D21-415B-9A67-41A4D78051FD}"/>
              </a:ext>
            </a:extLst>
          </p:cNvPr>
          <p:cNvSpPr>
            <a:spLocks noGrp="1"/>
          </p:cNvSpPr>
          <p:nvPr>
            <p:ph idx="13"/>
          </p:nvPr>
        </p:nvSpPr>
        <p:spPr>
          <a:xfrm>
            <a:off x="2488949" y="4720101"/>
            <a:ext cx="6502651" cy="426395"/>
          </a:xfrm>
        </p:spPr>
        <p:txBody>
          <a:bodyPr/>
          <a:lstStyle/>
          <a:p>
            <a:r>
              <a:rPr lang="en-US" altLang="en-US" sz="2400" dirty="0">
                <a:solidFill>
                  <a:srgbClr val="0070C0"/>
                </a:solidFill>
              </a:rPr>
              <a:t>Storage: </a:t>
            </a:r>
            <a:r>
              <a:rPr lang="en-US" altLang="en-US" dirty="0"/>
              <a:t>inventory of materials awaiting next operation</a:t>
            </a:r>
          </a:p>
        </p:txBody>
      </p:sp>
      <p:pic>
        <p:nvPicPr>
          <p:cNvPr id="14" name="Picture 13" descr="Solid filled letter D shape">
            <a:extLst>
              <a:ext uri="{FF2B5EF4-FFF2-40B4-BE49-F238E27FC236}">
                <a16:creationId xmlns:a16="http://schemas.microsoft.com/office/drawing/2014/main" id="{F63A3A0E-9CB1-4DC9-8ED1-9A8770438B17}"/>
              </a:ext>
            </a:extLst>
          </p:cNvPr>
          <p:cNvPicPr>
            <a:picLocks noChangeAspect="1"/>
          </p:cNvPicPr>
          <p:nvPr/>
        </p:nvPicPr>
        <p:blipFill>
          <a:blip r:embed="rId6"/>
          <a:stretch>
            <a:fillRect/>
          </a:stretch>
        </p:blipFill>
        <p:spPr>
          <a:xfrm>
            <a:off x="1416219" y="5610951"/>
            <a:ext cx="469433" cy="469433"/>
          </a:xfrm>
          <a:prstGeom prst="rect">
            <a:avLst/>
          </a:prstGeom>
        </p:spPr>
      </p:pic>
      <p:sp>
        <p:nvSpPr>
          <p:cNvPr id="7" name="Content Placeholder 6">
            <a:extLst>
              <a:ext uri="{FF2B5EF4-FFF2-40B4-BE49-F238E27FC236}">
                <a16:creationId xmlns:a16="http://schemas.microsoft.com/office/drawing/2014/main" id="{771CD5B8-BB41-41D5-9252-DC253D33FFAF}"/>
              </a:ext>
            </a:extLst>
          </p:cNvPr>
          <p:cNvSpPr>
            <a:spLocks noGrp="1"/>
          </p:cNvSpPr>
          <p:nvPr>
            <p:ph idx="14"/>
          </p:nvPr>
        </p:nvSpPr>
        <p:spPr>
          <a:xfrm>
            <a:off x="2514655" y="5669622"/>
            <a:ext cx="5848715" cy="469034"/>
          </a:xfrm>
        </p:spPr>
        <p:txBody>
          <a:bodyPr/>
          <a:lstStyle/>
          <a:p>
            <a:r>
              <a:rPr lang="en-US" altLang="en-US" sz="2400" dirty="0">
                <a:solidFill>
                  <a:srgbClr val="0070C0"/>
                </a:solidFill>
              </a:rPr>
              <a:t>Delay:</a:t>
            </a:r>
            <a:r>
              <a:rPr lang="en-US" altLang="en-US" sz="2400" dirty="0">
                <a:solidFill>
                  <a:srgbClr val="FFC000"/>
                </a:solidFill>
              </a:rPr>
              <a:t> </a:t>
            </a:r>
            <a:r>
              <a:rPr lang="en-US" altLang="en-US" dirty="0"/>
              <a:t>delay in sequence of operations</a:t>
            </a:r>
          </a:p>
        </p:txBody>
      </p:sp>
    </p:spTree>
    <p:extLst>
      <p:ext uri="{BB962C8B-B14F-4D97-AF65-F5344CB8AC3E}">
        <p14:creationId xmlns:p14="http://schemas.microsoft.com/office/powerpoint/2010/main" val="11571612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a:xfrm>
            <a:off x="822324" y="287338"/>
            <a:ext cx="8093075" cy="1449387"/>
          </a:xfrm>
        </p:spPr>
        <p:txBody>
          <a:bodyPr>
            <a:normAutofit fontScale="90000"/>
          </a:bodyPr>
          <a:lstStyle/>
          <a:p>
            <a:r>
              <a:rPr lang="en-US" sz="4400" dirty="0"/>
              <a:t>Example Picking Operations at Grocery Store Distribution Center </a:t>
            </a:r>
            <a:r>
              <a:rPr lang="en-US" sz="2900" dirty="0"/>
              <a:t>(Figure 6.5)</a:t>
            </a:r>
          </a:p>
        </p:txBody>
      </p:sp>
      <p:pic>
        <p:nvPicPr>
          <p:cNvPr id="5" name="Picture 4" descr="A flow-process chart for the picking operations of a food supplier to grocery stores.&#10;">
            <a:extLst>
              <a:ext uri="{FF2B5EF4-FFF2-40B4-BE49-F238E27FC236}">
                <a16:creationId xmlns:a16="http://schemas.microsoft.com/office/drawing/2014/main" id="{EC71EA7D-852A-46A9-8A8D-7842AD1B065F}"/>
              </a:ext>
            </a:extLst>
          </p:cNvPr>
          <p:cNvPicPr>
            <a:picLocks noChangeAspect="1"/>
          </p:cNvPicPr>
          <p:nvPr/>
        </p:nvPicPr>
        <p:blipFill>
          <a:blip r:embed="rId2"/>
          <a:stretch>
            <a:fillRect/>
          </a:stretch>
        </p:blipFill>
        <p:spPr>
          <a:xfrm>
            <a:off x="2871476" y="1900023"/>
            <a:ext cx="3401047" cy="4058532"/>
          </a:xfrm>
          <a:prstGeom prst="rect">
            <a:avLst/>
          </a:prstGeom>
        </p:spPr>
      </p:pic>
      <p:sp>
        <p:nvSpPr>
          <p:cNvPr id="4" name="Content Placeholder 3">
            <a:extLst>
              <a:ext uri="{FF2B5EF4-FFF2-40B4-BE49-F238E27FC236}">
                <a16:creationId xmlns:a16="http://schemas.microsoft.com/office/drawing/2014/main" id="{32BD8159-AF7B-406D-95F7-22426EE3FE9B}"/>
              </a:ext>
            </a:extLst>
          </p:cNvPr>
          <p:cNvSpPr>
            <a:spLocks noGrp="1"/>
          </p:cNvSpPr>
          <p:nvPr>
            <p:ph idx="11"/>
          </p:nvPr>
        </p:nvSpPr>
        <p:spPr>
          <a:xfrm>
            <a:off x="2816352" y="6035040"/>
            <a:ext cx="3355848" cy="228600"/>
          </a:xfrm>
        </p:spPr>
        <p:txBody>
          <a:bodyPr/>
          <a:lstStyle/>
          <a:p>
            <a:pPr algn="ctr">
              <a:buNone/>
            </a:pPr>
            <a:r>
              <a:rPr lang="en-US" altLang="en-US" sz="1200" dirty="0">
                <a:solidFill>
                  <a:schemeClr val="tx1"/>
                </a:solidFill>
                <a:hlinkClick r:id="rId3" action="ppaction://hlinksldjump"/>
              </a:rPr>
              <a:t>Access the text alternative for slide images.</a:t>
            </a:r>
          </a:p>
        </p:txBody>
      </p:sp>
    </p:spTree>
    <p:extLst>
      <p:ext uri="{BB962C8B-B14F-4D97-AF65-F5344CB8AC3E}">
        <p14:creationId xmlns:p14="http://schemas.microsoft.com/office/powerpoint/2010/main" val="2785904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D663A-DB91-4551-AAD8-76B4BBC23C4F}"/>
              </a:ext>
            </a:extLst>
          </p:cNvPr>
          <p:cNvSpPr>
            <a:spLocks noGrp="1"/>
          </p:cNvSpPr>
          <p:nvPr>
            <p:ph type="title"/>
          </p:nvPr>
        </p:nvSpPr>
        <p:spPr/>
        <p:txBody>
          <a:bodyPr>
            <a:normAutofit/>
          </a:bodyPr>
          <a:lstStyle/>
          <a:p>
            <a:r>
              <a:rPr lang="en-US" sz="4000" dirty="0"/>
              <a:t>Questions to Ask in Process-Flow Analysis</a:t>
            </a:r>
          </a:p>
        </p:txBody>
      </p:sp>
      <p:sp>
        <p:nvSpPr>
          <p:cNvPr id="3" name="Content Placeholder 2">
            <a:extLst>
              <a:ext uri="{FF2B5EF4-FFF2-40B4-BE49-F238E27FC236}">
                <a16:creationId xmlns:a16="http://schemas.microsoft.com/office/drawing/2014/main" id="{8CE2AEC6-D029-48E4-AA7F-BA912344A52D}"/>
              </a:ext>
            </a:extLst>
          </p:cNvPr>
          <p:cNvSpPr>
            <a:spLocks noGrp="1"/>
          </p:cNvSpPr>
          <p:nvPr>
            <p:ph idx="1"/>
          </p:nvPr>
        </p:nvSpPr>
        <p:spPr>
          <a:xfrm>
            <a:off x="822325" y="1846263"/>
            <a:ext cx="7543800" cy="755383"/>
          </a:xfrm>
        </p:spPr>
        <p:txBody>
          <a:bodyPr/>
          <a:lstStyle/>
          <a:p>
            <a:r>
              <a:rPr lang="en-US" altLang="en-US" sz="2400" b="1" dirty="0">
                <a:solidFill>
                  <a:srgbClr val="0070C0"/>
                </a:solidFill>
              </a:rPr>
              <a:t>Flow:</a:t>
            </a:r>
            <a:r>
              <a:rPr lang="en-US" altLang="en-US" sz="2400" dirty="0">
                <a:solidFill>
                  <a:srgbClr val="FFC000"/>
                </a:solidFill>
              </a:rPr>
              <a:t> </a:t>
            </a:r>
            <a:r>
              <a:rPr lang="en-US" altLang="en-US" sz="2400" dirty="0">
                <a:solidFill>
                  <a:schemeClr val="tx1"/>
                </a:solidFill>
              </a:rPr>
              <a:t>Is it </a:t>
            </a:r>
            <a:r>
              <a:rPr lang="en-US" altLang="en-US" sz="2400" dirty="0"/>
              <a:t>balanced? Where is the bottleneck? Are all steps necessary? How jumbled is the flow?</a:t>
            </a:r>
            <a:endParaRPr lang="en-US" sz="2400" dirty="0"/>
          </a:p>
        </p:txBody>
      </p:sp>
      <p:sp>
        <p:nvSpPr>
          <p:cNvPr id="4" name="Content Placeholder 3">
            <a:extLst>
              <a:ext uri="{FF2B5EF4-FFF2-40B4-BE49-F238E27FC236}">
                <a16:creationId xmlns:a16="http://schemas.microsoft.com/office/drawing/2014/main" id="{11F27FF9-11B0-4577-9742-99E8E3DB3EED}"/>
              </a:ext>
            </a:extLst>
          </p:cNvPr>
          <p:cNvSpPr>
            <a:spLocks noGrp="1"/>
          </p:cNvSpPr>
          <p:nvPr>
            <p:ph idx="11"/>
          </p:nvPr>
        </p:nvSpPr>
        <p:spPr>
          <a:xfrm>
            <a:off x="820948" y="2677274"/>
            <a:ext cx="7543800" cy="755383"/>
          </a:xfrm>
        </p:spPr>
        <p:txBody>
          <a:bodyPr/>
          <a:lstStyle/>
          <a:p>
            <a:r>
              <a:rPr lang="en-US" altLang="en-US" sz="2400" b="1" dirty="0">
                <a:solidFill>
                  <a:srgbClr val="0070C0"/>
                </a:solidFill>
              </a:rPr>
              <a:t>Time: </a:t>
            </a:r>
            <a:r>
              <a:rPr lang="en-US" altLang="en-US" sz="2400" dirty="0"/>
              <a:t>How long to produce one unit? Can it be reduced? Is set-up time excessive? Is waiting time excessive?</a:t>
            </a:r>
            <a:endParaRPr lang="en-US" sz="2400" dirty="0"/>
          </a:p>
        </p:txBody>
      </p:sp>
      <p:sp>
        <p:nvSpPr>
          <p:cNvPr id="5" name="Content Placeholder 4">
            <a:extLst>
              <a:ext uri="{FF2B5EF4-FFF2-40B4-BE49-F238E27FC236}">
                <a16:creationId xmlns:a16="http://schemas.microsoft.com/office/drawing/2014/main" id="{E437F746-6838-4F41-8A3B-4407D07DF882}"/>
              </a:ext>
            </a:extLst>
          </p:cNvPr>
          <p:cNvSpPr>
            <a:spLocks noGrp="1"/>
          </p:cNvSpPr>
          <p:nvPr>
            <p:ph idx="12"/>
          </p:nvPr>
        </p:nvSpPr>
        <p:spPr>
          <a:xfrm>
            <a:off x="820948" y="3522091"/>
            <a:ext cx="7543800" cy="755383"/>
          </a:xfrm>
        </p:spPr>
        <p:txBody>
          <a:bodyPr/>
          <a:lstStyle/>
          <a:p>
            <a:r>
              <a:rPr lang="en-US" altLang="en-US" sz="2400" b="1" dirty="0">
                <a:solidFill>
                  <a:srgbClr val="0070C0"/>
                </a:solidFill>
              </a:rPr>
              <a:t>Quantity:</a:t>
            </a:r>
            <a:r>
              <a:rPr lang="en-US" altLang="en-US" sz="2400" dirty="0">
                <a:solidFill>
                  <a:srgbClr val="00B050"/>
                </a:solidFill>
              </a:rPr>
              <a:t> </a:t>
            </a:r>
            <a:r>
              <a:rPr lang="en-US" altLang="en-US" sz="2400" dirty="0"/>
              <a:t>Theoretical production amount? How easy to change? How many units actually produced?</a:t>
            </a:r>
            <a:endParaRPr lang="en-US" sz="2400" dirty="0"/>
          </a:p>
        </p:txBody>
      </p:sp>
      <p:sp>
        <p:nvSpPr>
          <p:cNvPr id="6" name="Content Placeholder 5">
            <a:extLst>
              <a:ext uri="{FF2B5EF4-FFF2-40B4-BE49-F238E27FC236}">
                <a16:creationId xmlns:a16="http://schemas.microsoft.com/office/drawing/2014/main" id="{12EB1FDF-FA40-4FBD-A423-7FAEBEAEA7DE}"/>
              </a:ext>
            </a:extLst>
          </p:cNvPr>
          <p:cNvSpPr>
            <a:spLocks noGrp="1"/>
          </p:cNvSpPr>
          <p:nvPr>
            <p:ph idx="13"/>
          </p:nvPr>
        </p:nvSpPr>
        <p:spPr>
          <a:xfrm>
            <a:off x="820948" y="4371137"/>
            <a:ext cx="7543800" cy="755383"/>
          </a:xfrm>
        </p:spPr>
        <p:txBody>
          <a:bodyPr/>
          <a:lstStyle/>
          <a:p>
            <a:r>
              <a:rPr lang="en-US" altLang="en-US" sz="2400" b="1" dirty="0">
                <a:solidFill>
                  <a:srgbClr val="0070C0"/>
                </a:solidFill>
              </a:rPr>
              <a:t>Quality:</a:t>
            </a:r>
            <a:r>
              <a:rPr lang="en-US" altLang="en-US" sz="2400" dirty="0">
                <a:solidFill>
                  <a:srgbClr val="FFC000"/>
                </a:solidFill>
              </a:rPr>
              <a:t> </a:t>
            </a:r>
            <a:r>
              <a:rPr lang="en-US" altLang="en-US" sz="2400" dirty="0"/>
              <a:t>Historical defect rate? Which steps contribute to defects? Where do errors occur?</a:t>
            </a:r>
            <a:endParaRPr lang="en-US" sz="2400" dirty="0"/>
          </a:p>
        </p:txBody>
      </p:sp>
      <p:sp>
        <p:nvSpPr>
          <p:cNvPr id="7" name="Content Placeholder 6">
            <a:extLst>
              <a:ext uri="{FF2B5EF4-FFF2-40B4-BE49-F238E27FC236}">
                <a16:creationId xmlns:a16="http://schemas.microsoft.com/office/drawing/2014/main" id="{47AE3A00-B17A-4813-A430-A74B89087BC4}"/>
              </a:ext>
            </a:extLst>
          </p:cNvPr>
          <p:cNvSpPr>
            <a:spLocks noGrp="1"/>
          </p:cNvSpPr>
          <p:nvPr>
            <p:ph idx="14"/>
          </p:nvPr>
        </p:nvSpPr>
        <p:spPr>
          <a:xfrm>
            <a:off x="819571" y="5207882"/>
            <a:ext cx="7543800" cy="1005414"/>
          </a:xfrm>
        </p:spPr>
        <p:txBody>
          <a:bodyPr/>
          <a:lstStyle/>
          <a:p>
            <a:r>
              <a:rPr lang="en-US" altLang="en-US" sz="2400" b="1" dirty="0">
                <a:solidFill>
                  <a:srgbClr val="0070C0"/>
                </a:solidFill>
              </a:rPr>
              <a:t>Cost:</a:t>
            </a:r>
            <a:r>
              <a:rPr lang="en-US" altLang="en-US" sz="2400" dirty="0">
                <a:solidFill>
                  <a:srgbClr val="00B050"/>
                </a:solidFill>
              </a:rPr>
              <a:t> </a:t>
            </a:r>
            <a:r>
              <a:rPr lang="en-US" altLang="en-US" sz="2400" dirty="0"/>
              <a:t>How much to produce one unit? What are cost buckets for one unit? Can some cost buckets be reduced or eliminated?</a:t>
            </a:r>
            <a:endParaRPr lang="en-US" sz="2400" dirty="0"/>
          </a:p>
        </p:txBody>
      </p:sp>
    </p:spTree>
    <p:extLst>
      <p:ext uri="{BB962C8B-B14F-4D97-AF65-F5344CB8AC3E}">
        <p14:creationId xmlns:p14="http://schemas.microsoft.com/office/powerpoint/2010/main" val="14139568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409B6-B6E9-45AF-B1DF-67A9F5A5D39A}"/>
              </a:ext>
            </a:extLst>
          </p:cNvPr>
          <p:cNvSpPr>
            <a:spLocks noGrp="1"/>
          </p:cNvSpPr>
          <p:nvPr>
            <p:ph type="title"/>
          </p:nvPr>
        </p:nvSpPr>
        <p:spPr/>
        <p:txBody>
          <a:bodyPr>
            <a:normAutofit/>
          </a:bodyPr>
          <a:lstStyle/>
          <a:p>
            <a:r>
              <a:rPr lang="en-US" sz="4000" dirty="0"/>
              <a:t>Measuring Process Flows </a:t>
            </a:r>
            <a:r>
              <a:rPr lang="en-US" sz="1000" baseline="0" dirty="0"/>
              <a:t>1</a:t>
            </a:r>
          </a:p>
        </p:txBody>
      </p:sp>
      <p:sp>
        <p:nvSpPr>
          <p:cNvPr id="3" name="Content Placeholder 2">
            <a:extLst>
              <a:ext uri="{FF2B5EF4-FFF2-40B4-BE49-F238E27FC236}">
                <a16:creationId xmlns:a16="http://schemas.microsoft.com/office/drawing/2014/main" id="{1D397BCD-C214-4CF0-B7AE-AD07316460C5}"/>
              </a:ext>
            </a:extLst>
          </p:cNvPr>
          <p:cNvSpPr>
            <a:spLocks noGrp="1"/>
          </p:cNvSpPr>
          <p:nvPr>
            <p:ph idx="1"/>
          </p:nvPr>
        </p:nvSpPr>
        <p:spPr/>
        <p:txBody>
          <a:bodyPr/>
          <a:lstStyle/>
          <a:p>
            <a:r>
              <a:rPr lang="en-US" sz="2400" dirty="0">
                <a:solidFill>
                  <a:srgbClr val="0070C0"/>
                </a:solidFill>
              </a:rPr>
              <a:t>System Capacity </a:t>
            </a:r>
            <a:r>
              <a:rPr lang="en-US" sz="2400" dirty="0">
                <a:solidFill>
                  <a:schemeClr val="tx1">
                    <a:lumMod val="75000"/>
                    <a:lumOff val="25000"/>
                  </a:schemeClr>
                </a:solidFill>
              </a:rPr>
              <a:t>= capacity of the most constraining resource</a:t>
            </a:r>
            <a:endParaRPr lang="en-US" sz="2400" dirty="0"/>
          </a:p>
        </p:txBody>
      </p:sp>
      <p:sp>
        <p:nvSpPr>
          <p:cNvPr id="4" name="Content Placeholder 3">
            <a:extLst>
              <a:ext uri="{FF2B5EF4-FFF2-40B4-BE49-F238E27FC236}">
                <a16:creationId xmlns:a16="http://schemas.microsoft.com/office/drawing/2014/main" id="{525266CC-125D-426C-A6E8-CDE8ABF34105}"/>
              </a:ext>
            </a:extLst>
          </p:cNvPr>
          <p:cNvSpPr>
            <a:spLocks noGrp="1"/>
          </p:cNvSpPr>
          <p:nvPr>
            <p:ph idx="11"/>
          </p:nvPr>
        </p:nvSpPr>
        <p:spPr>
          <a:xfrm>
            <a:off x="820948" y="2514600"/>
            <a:ext cx="7543800" cy="762000"/>
          </a:xfrm>
        </p:spPr>
        <p:txBody>
          <a:bodyPr/>
          <a:lstStyle/>
          <a:p>
            <a:pPr marL="0" lvl="1" indent="0" eaLnBrk="1" fontAlgn="auto" hangingPunct="1">
              <a:buNone/>
              <a:defRPr/>
            </a:pPr>
            <a:r>
              <a:rPr lang="en-US" sz="2400" dirty="0">
                <a:solidFill>
                  <a:schemeClr val="tx1">
                    <a:lumMod val="75000"/>
                    <a:lumOff val="25000"/>
                  </a:schemeClr>
                </a:solidFill>
              </a:rPr>
              <a:t>→ The single resource with the least capacity is called the </a:t>
            </a:r>
            <a:r>
              <a:rPr lang="en-US" sz="2400" b="1" dirty="0">
                <a:solidFill>
                  <a:srgbClr val="0070C0"/>
                </a:solidFill>
              </a:rPr>
              <a:t>bottleneck</a:t>
            </a:r>
            <a:endParaRPr lang="en-US" sz="2400" dirty="0"/>
          </a:p>
        </p:txBody>
      </p:sp>
      <p:sp>
        <p:nvSpPr>
          <p:cNvPr id="5" name="Content Placeholder 4">
            <a:extLst>
              <a:ext uri="{FF2B5EF4-FFF2-40B4-BE49-F238E27FC236}">
                <a16:creationId xmlns:a16="http://schemas.microsoft.com/office/drawing/2014/main" id="{20D13489-05DA-4E9A-8170-0E63FBB27739}"/>
              </a:ext>
            </a:extLst>
          </p:cNvPr>
          <p:cNvSpPr>
            <a:spLocks noGrp="1"/>
          </p:cNvSpPr>
          <p:nvPr>
            <p:ph idx="12"/>
          </p:nvPr>
        </p:nvSpPr>
        <p:spPr>
          <a:xfrm>
            <a:off x="820948" y="3581400"/>
            <a:ext cx="7543800" cy="515937"/>
          </a:xfrm>
        </p:spPr>
        <p:txBody>
          <a:bodyPr/>
          <a:lstStyle/>
          <a:p>
            <a:r>
              <a:rPr lang="en-US" sz="2400" dirty="0">
                <a:solidFill>
                  <a:srgbClr val="0070C0"/>
                </a:solidFill>
              </a:rPr>
              <a:t>Flow rate </a:t>
            </a:r>
            <a:r>
              <a:rPr lang="en-US" sz="2400" dirty="0">
                <a:solidFill>
                  <a:schemeClr val="tx1">
                    <a:lumMod val="75000"/>
                    <a:lumOff val="25000"/>
                  </a:schemeClr>
                </a:solidFill>
              </a:rPr>
              <a:t>= minimum (Supply, Demand, Capacity)</a:t>
            </a:r>
            <a:endParaRPr lang="en-US" sz="2400" dirty="0"/>
          </a:p>
        </p:txBody>
      </p:sp>
      <p:sp>
        <p:nvSpPr>
          <p:cNvPr id="6" name="Content Placeholder 5">
            <a:extLst>
              <a:ext uri="{FF2B5EF4-FFF2-40B4-BE49-F238E27FC236}">
                <a16:creationId xmlns:a16="http://schemas.microsoft.com/office/drawing/2014/main" id="{7A9E659F-78B7-4D59-87B7-72C4C5F7A832}"/>
              </a:ext>
            </a:extLst>
          </p:cNvPr>
          <p:cNvSpPr>
            <a:spLocks noGrp="1"/>
          </p:cNvSpPr>
          <p:nvPr>
            <p:ph idx="13"/>
          </p:nvPr>
        </p:nvSpPr>
        <p:spPr>
          <a:xfrm>
            <a:off x="820948" y="4225926"/>
            <a:ext cx="7543800" cy="803274"/>
          </a:xfrm>
        </p:spPr>
        <p:txBody>
          <a:bodyPr/>
          <a:lstStyle/>
          <a:p>
            <a:pPr marL="2401888" indent="-2401888"/>
            <a:r>
              <a:rPr lang="en-US" sz="2400" dirty="0">
                <a:solidFill>
                  <a:srgbClr val="0070C0"/>
                </a:solidFill>
              </a:rPr>
              <a:t>Throughput time </a:t>
            </a:r>
            <a:r>
              <a:rPr lang="en-US" sz="2400" dirty="0">
                <a:solidFill>
                  <a:schemeClr val="tx1">
                    <a:lumMod val="75000"/>
                    <a:lumOff val="25000"/>
                  </a:schemeClr>
                </a:solidFill>
              </a:rPr>
              <a:t>= from when processing begins until product or service is completed</a:t>
            </a:r>
            <a:endParaRPr lang="en-US" sz="2400" dirty="0"/>
          </a:p>
        </p:txBody>
      </p:sp>
    </p:spTree>
    <p:extLst>
      <p:ext uri="{BB962C8B-B14F-4D97-AF65-F5344CB8AC3E}">
        <p14:creationId xmlns:p14="http://schemas.microsoft.com/office/powerpoint/2010/main" val="71554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D0798-8217-45B5-A5AE-687D256FC4EB}"/>
              </a:ext>
            </a:extLst>
          </p:cNvPr>
          <p:cNvSpPr>
            <a:spLocks noGrp="1"/>
          </p:cNvSpPr>
          <p:nvPr>
            <p:ph type="title"/>
          </p:nvPr>
        </p:nvSpPr>
        <p:spPr/>
        <p:txBody>
          <a:bodyPr>
            <a:normAutofit/>
          </a:bodyPr>
          <a:lstStyle/>
          <a:p>
            <a:r>
              <a:rPr lang="en-US" sz="4000" dirty="0"/>
              <a:t>Measuring Process Flows </a:t>
            </a:r>
            <a:r>
              <a:rPr lang="en-US" sz="1000" baseline="0" dirty="0"/>
              <a:t>2</a:t>
            </a:r>
          </a:p>
        </p:txBody>
      </p:sp>
      <p:sp>
        <p:nvSpPr>
          <p:cNvPr id="3" name="Content Placeholder 2">
            <a:extLst>
              <a:ext uri="{FF2B5EF4-FFF2-40B4-BE49-F238E27FC236}">
                <a16:creationId xmlns:a16="http://schemas.microsoft.com/office/drawing/2014/main" id="{67860D56-EB00-4C62-93C0-261DA9381A2E}"/>
              </a:ext>
            </a:extLst>
          </p:cNvPr>
          <p:cNvSpPr>
            <a:spLocks noGrp="1"/>
          </p:cNvSpPr>
          <p:nvPr>
            <p:ph idx="1"/>
          </p:nvPr>
        </p:nvSpPr>
        <p:spPr>
          <a:xfrm>
            <a:off x="822325" y="1846263"/>
            <a:ext cx="1768475" cy="515937"/>
          </a:xfrm>
        </p:spPr>
        <p:txBody>
          <a:bodyPr/>
          <a:lstStyle/>
          <a:p>
            <a:r>
              <a:rPr lang="en-US" altLang="en-US" sz="2800" dirty="0">
                <a:solidFill>
                  <a:srgbClr val="0070C0"/>
                </a:solidFill>
              </a:rPr>
              <a:t>Little’s Law</a:t>
            </a:r>
            <a:endParaRPr lang="en-US" sz="2800" dirty="0"/>
          </a:p>
        </p:txBody>
      </p:sp>
      <p:sp>
        <p:nvSpPr>
          <p:cNvPr id="4" name="Content Placeholder 3">
            <a:extLst>
              <a:ext uri="{FF2B5EF4-FFF2-40B4-BE49-F238E27FC236}">
                <a16:creationId xmlns:a16="http://schemas.microsoft.com/office/drawing/2014/main" id="{E2A75721-9677-4C55-A228-21F660F90DA7}"/>
              </a:ext>
            </a:extLst>
          </p:cNvPr>
          <p:cNvSpPr>
            <a:spLocks noGrp="1"/>
          </p:cNvSpPr>
          <p:nvPr>
            <p:ph idx="11"/>
          </p:nvPr>
        </p:nvSpPr>
        <p:spPr>
          <a:xfrm>
            <a:off x="4038600" y="1856508"/>
            <a:ext cx="4326148" cy="458512"/>
          </a:xfrm>
        </p:spPr>
        <p:txBody>
          <a:bodyPr/>
          <a:lstStyle/>
          <a:p>
            <a:r>
              <a:rPr lang="en-US" altLang="en-US" sz="2800" dirty="0">
                <a:solidFill>
                  <a:schemeClr val="tx1">
                    <a:lumMod val="75000"/>
                    <a:lumOff val="25000"/>
                  </a:schemeClr>
                </a:solidFill>
              </a:rPr>
              <a:t>I = T × R</a:t>
            </a:r>
            <a:endParaRPr lang="en-US" sz="2800" dirty="0"/>
          </a:p>
        </p:txBody>
      </p:sp>
      <p:sp>
        <p:nvSpPr>
          <p:cNvPr id="5" name="Content Placeholder 4">
            <a:extLst>
              <a:ext uri="{FF2B5EF4-FFF2-40B4-BE49-F238E27FC236}">
                <a16:creationId xmlns:a16="http://schemas.microsoft.com/office/drawing/2014/main" id="{E5FBC82B-520C-4505-B989-537DD372C44C}"/>
              </a:ext>
            </a:extLst>
          </p:cNvPr>
          <p:cNvSpPr>
            <a:spLocks noGrp="1"/>
          </p:cNvSpPr>
          <p:nvPr>
            <p:ph idx="12"/>
          </p:nvPr>
        </p:nvSpPr>
        <p:spPr>
          <a:xfrm>
            <a:off x="820948" y="2743200"/>
            <a:ext cx="7543800" cy="1527970"/>
          </a:xfrm>
        </p:spPr>
        <p:txBody>
          <a:bodyPr/>
          <a:lstStyle/>
          <a:p>
            <a:pPr marL="0" lvl="1" indent="0" eaLnBrk="1" fontAlgn="auto" hangingPunct="1">
              <a:buFontTx/>
              <a:buNone/>
              <a:defRPr/>
            </a:pPr>
            <a:r>
              <a:rPr lang="en-US" altLang="en-US" sz="2800" dirty="0">
                <a:solidFill>
                  <a:schemeClr val="tx1">
                    <a:lumMod val="75000"/>
                    <a:lumOff val="25000"/>
                  </a:schemeClr>
                </a:solidFill>
              </a:rPr>
              <a:t>I = average number of things in the system</a:t>
            </a:r>
          </a:p>
          <a:p>
            <a:pPr marL="0" lvl="1" indent="0" eaLnBrk="1" fontAlgn="auto" hangingPunct="1">
              <a:buFontTx/>
              <a:buNone/>
              <a:defRPr/>
            </a:pPr>
            <a:r>
              <a:rPr lang="en-US" altLang="en-US" sz="2800" dirty="0">
                <a:solidFill>
                  <a:schemeClr val="tx1">
                    <a:lumMod val="75000"/>
                    <a:lumOff val="25000"/>
                  </a:schemeClr>
                </a:solidFill>
              </a:rPr>
              <a:t>T = average throughput time</a:t>
            </a:r>
          </a:p>
          <a:p>
            <a:pPr marL="0" lvl="1" indent="0" eaLnBrk="1" fontAlgn="auto" hangingPunct="1">
              <a:buFontTx/>
              <a:buNone/>
              <a:defRPr/>
            </a:pPr>
            <a:r>
              <a:rPr lang="en-US" altLang="en-US" sz="2800" dirty="0">
                <a:solidFill>
                  <a:schemeClr val="tx1">
                    <a:lumMod val="75000"/>
                    <a:lumOff val="25000"/>
                  </a:schemeClr>
                </a:solidFill>
              </a:rPr>
              <a:t>R = average flow rate into the process</a:t>
            </a:r>
            <a:endParaRPr lang="en-US" sz="2800" dirty="0"/>
          </a:p>
        </p:txBody>
      </p:sp>
      <p:sp>
        <p:nvSpPr>
          <p:cNvPr id="6" name="Content Placeholder 5">
            <a:extLst>
              <a:ext uri="{FF2B5EF4-FFF2-40B4-BE49-F238E27FC236}">
                <a16:creationId xmlns:a16="http://schemas.microsoft.com/office/drawing/2014/main" id="{FFCC6A15-BC13-4169-A975-22138C0A6FF8}"/>
              </a:ext>
            </a:extLst>
          </p:cNvPr>
          <p:cNvSpPr>
            <a:spLocks noGrp="1"/>
          </p:cNvSpPr>
          <p:nvPr>
            <p:ph idx="13"/>
          </p:nvPr>
        </p:nvSpPr>
        <p:spPr>
          <a:xfrm>
            <a:off x="820948" y="4572000"/>
            <a:ext cx="7543800" cy="1527970"/>
          </a:xfrm>
        </p:spPr>
        <p:txBody>
          <a:bodyPr/>
          <a:lstStyle/>
          <a:p>
            <a:pPr lvl="1" eaLnBrk="1" fontAlgn="auto" hangingPunct="1">
              <a:buClr>
                <a:schemeClr val="accent1">
                  <a:lumMod val="75000"/>
                </a:schemeClr>
              </a:buClr>
              <a:defRPr/>
            </a:pPr>
            <a:r>
              <a:rPr lang="en-US" altLang="en-US" sz="2800" dirty="0">
                <a:solidFill>
                  <a:schemeClr val="tx1">
                    <a:lumMod val="75000"/>
                    <a:lumOff val="25000"/>
                  </a:schemeClr>
                </a:solidFill>
              </a:rPr>
              <a:t>Relates number of items in the system (I) to arrival rate (R) and throughput time (T).</a:t>
            </a:r>
          </a:p>
          <a:p>
            <a:pPr lvl="1" eaLnBrk="1" fontAlgn="auto" hangingPunct="1">
              <a:buClr>
                <a:schemeClr val="accent1">
                  <a:lumMod val="75000"/>
                </a:schemeClr>
              </a:buClr>
              <a:defRPr/>
            </a:pPr>
            <a:r>
              <a:rPr lang="en-US" altLang="en-US" sz="2800" dirty="0">
                <a:solidFill>
                  <a:schemeClr val="tx1">
                    <a:lumMod val="75000"/>
                    <a:lumOff val="25000"/>
                  </a:schemeClr>
                </a:solidFill>
              </a:rPr>
              <a:t>Assumes system is in a “steady state.”</a:t>
            </a:r>
          </a:p>
        </p:txBody>
      </p:sp>
    </p:spTree>
    <p:extLst>
      <p:ext uri="{BB962C8B-B14F-4D97-AF65-F5344CB8AC3E}">
        <p14:creationId xmlns:p14="http://schemas.microsoft.com/office/powerpoint/2010/main" val="10491822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56F257-667D-4707-811F-800A87743057}"/>
              </a:ext>
            </a:extLst>
          </p:cNvPr>
          <p:cNvSpPr>
            <a:spLocks noGrp="1"/>
          </p:cNvSpPr>
          <p:nvPr>
            <p:ph type="title"/>
          </p:nvPr>
        </p:nvSpPr>
        <p:spPr/>
        <p:txBody>
          <a:bodyPr>
            <a:normAutofit/>
          </a:bodyPr>
          <a:lstStyle/>
          <a:p>
            <a:r>
              <a:rPr lang="en-US" sz="4000" dirty="0"/>
              <a:t>Little’s Law Example</a:t>
            </a:r>
          </a:p>
        </p:txBody>
      </p:sp>
      <p:sp>
        <p:nvSpPr>
          <p:cNvPr id="3" name="Content Placeholder 2">
            <a:extLst>
              <a:ext uri="{FF2B5EF4-FFF2-40B4-BE49-F238E27FC236}">
                <a16:creationId xmlns:a16="http://schemas.microsoft.com/office/drawing/2014/main" id="{E1F2F8FE-DFFC-46CC-B86B-A560614F21E7}"/>
              </a:ext>
            </a:extLst>
          </p:cNvPr>
          <p:cNvSpPr>
            <a:spLocks noGrp="1"/>
          </p:cNvSpPr>
          <p:nvPr>
            <p:ph idx="1"/>
          </p:nvPr>
        </p:nvSpPr>
        <p:spPr>
          <a:xfrm>
            <a:off x="822325" y="1846264"/>
            <a:ext cx="7543800" cy="1301748"/>
          </a:xfrm>
        </p:spPr>
        <p:txBody>
          <a:bodyPr/>
          <a:lstStyle/>
          <a:p>
            <a:r>
              <a:rPr lang="en-US" dirty="0"/>
              <a:t>People are in a line to get through security checks at a music festival. An average of 10 people per minute are processed. People spend 24 minutes in line, on average.</a:t>
            </a:r>
          </a:p>
          <a:p>
            <a:r>
              <a:rPr lang="en-US" dirty="0"/>
              <a:t>What is the average number of people in line?</a:t>
            </a:r>
          </a:p>
        </p:txBody>
      </p:sp>
      <p:sp>
        <p:nvSpPr>
          <p:cNvPr id="4" name="Content Placeholder 3">
            <a:extLst>
              <a:ext uri="{FF2B5EF4-FFF2-40B4-BE49-F238E27FC236}">
                <a16:creationId xmlns:a16="http://schemas.microsoft.com/office/drawing/2014/main" id="{6F3AF2AA-21E0-4633-8EC8-190F7102EFC2}"/>
              </a:ext>
            </a:extLst>
          </p:cNvPr>
          <p:cNvSpPr>
            <a:spLocks noGrp="1"/>
          </p:cNvSpPr>
          <p:nvPr>
            <p:ph idx="11"/>
          </p:nvPr>
        </p:nvSpPr>
        <p:spPr>
          <a:xfrm>
            <a:off x="820948" y="3200400"/>
            <a:ext cx="7543800" cy="838200"/>
          </a:xfrm>
        </p:spPr>
        <p:txBody>
          <a:bodyPr/>
          <a:lstStyle/>
          <a:p>
            <a:pPr marL="292608" indent="-292608">
              <a:buClr>
                <a:schemeClr val="accent1">
                  <a:lumMod val="75000"/>
                </a:schemeClr>
              </a:buClr>
              <a:buFont typeface="Arial" panose="020B0604020202020204" pitchFamily="34" charset="0"/>
              <a:buChar char="•"/>
            </a:pPr>
            <a:r>
              <a:rPr lang="en-US" dirty="0"/>
              <a:t>I = T × R.</a:t>
            </a:r>
          </a:p>
          <a:p>
            <a:pPr marL="292608" indent="-292608">
              <a:buClr>
                <a:schemeClr val="accent1">
                  <a:lumMod val="75000"/>
                </a:schemeClr>
              </a:buClr>
              <a:buFont typeface="Arial" panose="020B0604020202020204" pitchFamily="34" charset="0"/>
              <a:buChar char="•"/>
            </a:pPr>
            <a:r>
              <a:rPr lang="en-US" dirty="0"/>
              <a:t>I = 24 × 10 	→ I = 240 people in line, on average.</a:t>
            </a:r>
          </a:p>
        </p:txBody>
      </p:sp>
      <p:sp>
        <p:nvSpPr>
          <p:cNvPr id="5" name="Content Placeholder 4">
            <a:extLst>
              <a:ext uri="{FF2B5EF4-FFF2-40B4-BE49-F238E27FC236}">
                <a16:creationId xmlns:a16="http://schemas.microsoft.com/office/drawing/2014/main" id="{79B33B29-7559-4DB3-8436-4F41605B9A66}"/>
              </a:ext>
            </a:extLst>
          </p:cNvPr>
          <p:cNvSpPr>
            <a:spLocks noGrp="1"/>
          </p:cNvSpPr>
          <p:nvPr>
            <p:ph idx="12"/>
          </p:nvPr>
        </p:nvSpPr>
        <p:spPr>
          <a:xfrm>
            <a:off x="820948" y="4191000"/>
            <a:ext cx="7543800" cy="1066800"/>
          </a:xfrm>
        </p:spPr>
        <p:txBody>
          <a:bodyPr/>
          <a:lstStyle/>
          <a:p>
            <a:r>
              <a:rPr lang="en-US" dirty="0"/>
              <a:t>Same problem, but an average of 4 people per minute are processed, and the average number of people in line is 240.</a:t>
            </a:r>
          </a:p>
          <a:p>
            <a:r>
              <a:rPr lang="en-US" dirty="0"/>
              <a:t>What is the average time spent in line?</a:t>
            </a:r>
          </a:p>
        </p:txBody>
      </p:sp>
      <p:sp>
        <p:nvSpPr>
          <p:cNvPr id="6" name="Content Placeholder 5">
            <a:extLst>
              <a:ext uri="{FF2B5EF4-FFF2-40B4-BE49-F238E27FC236}">
                <a16:creationId xmlns:a16="http://schemas.microsoft.com/office/drawing/2014/main" id="{6B32DC50-A29B-4520-A9B2-57B16BF211E8}"/>
              </a:ext>
            </a:extLst>
          </p:cNvPr>
          <p:cNvSpPr>
            <a:spLocks noGrp="1"/>
          </p:cNvSpPr>
          <p:nvPr>
            <p:ph idx="13"/>
          </p:nvPr>
        </p:nvSpPr>
        <p:spPr>
          <a:xfrm>
            <a:off x="820948" y="5334000"/>
            <a:ext cx="7543800" cy="838200"/>
          </a:xfrm>
        </p:spPr>
        <p:txBody>
          <a:bodyPr/>
          <a:lstStyle/>
          <a:p>
            <a:pPr marL="292608" indent="-292608">
              <a:buClr>
                <a:schemeClr val="accent1">
                  <a:lumMod val="75000"/>
                </a:schemeClr>
              </a:buClr>
              <a:buFont typeface="Arial" panose="020B0604020202020204" pitchFamily="34" charset="0"/>
              <a:buChar char="•"/>
            </a:pPr>
            <a:r>
              <a:rPr lang="en-US" dirty="0"/>
              <a:t>T = I / R.</a:t>
            </a:r>
          </a:p>
          <a:p>
            <a:pPr marL="292608" indent="-292608">
              <a:buClr>
                <a:schemeClr val="accent1">
                  <a:lumMod val="75000"/>
                </a:schemeClr>
              </a:buClr>
              <a:buFont typeface="Arial" panose="020B0604020202020204" pitchFamily="34" charset="0"/>
              <a:buChar char="•"/>
            </a:pPr>
            <a:r>
              <a:rPr lang="en-US" dirty="0"/>
              <a:t>T = 240 / 4 	→ T = 60 minutes in line, on average.</a:t>
            </a:r>
          </a:p>
        </p:txBody>
      </p:sp>
    </p:spTree>
    <p:extLst>
      <p:ext uri="{BB962C8B-B14F-4D97-AF65-F5344CB8AC3E}">
        <p14:creationId xmlns:p14="http://schemas.microsoft.com/office/powerpoint/2010/main" val="17227720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1DCD2-D4C5-4866-A9C4-6034E6967D71}"/>
              </a:ext>
            </a:extLst>
          </p:cNvPr>
          <p:cNvSpPr>
            <a:spLocks noGrp="1"/>
          </p:cNvSpPr>
          <p:nvPr>
            <p:ph type="title"/>
          </p:nvPr>
        </p:nvSpPr>
        <p:spPr/>
        <p:txBody>
          <a:bodyPr>
            <a:normAutofit/>
          </a:bodyPr>
          <a:lstStyle/>
          <a:p>
            <a:r>
              <a:rPr lang="en-US" sz="4000" dirty="0"/>
              <a:t>Pizza U.S.A. example </a:t>
            </a:r>
            <a:r>
              <a:rPr lang="en-US" sz="2800" dirty="0"/>
              <a:t>(section 6.6)</a:t>
            </a:r>
          </a:p>
        </p:txBody>
      </p:sp>
      <p:pic>
        <p:nvPicPr>
          <p:cNvPr id="10" name="Picture 2">
            <a:extLst>
              <a:ext uri="{FF2B5EF4-FFF2-40B4-BE49-F238E27FC236}">
                <a16:creationId xmlns:a16="http://schemas.microsoft.com/office/drawing/2014/main" id="{DBA93DCA-ADE7-4AC7-9FD2-1BEB08F026EB}"/>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792" y="1228436"/>
            <a:ext cx="695351" cy="386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1" name="Table 10">
            <a:extLst>
              <a:ext uri="{FF2B5EF4-FFF2-40B4-BE49-F238E27FC236}">
                <a16:creationId xmlns:a16="http://schemas.microsoft.com/office/drawing/2014/main" id="{D0810B00-BCA5-4E62-8BCE-418603CD566F}"/>
              </a:ext>
            </a:extLst>
          </p:cNvPr>
          <p:cNvGraphicFramePr>
            <a:graphicFrameLocks noGrp="1"/>
          </p:cNvGraphicFramePr>
          <p:nvPr>
            <p:extLst>
              <p:ext uri="{D42A27DB-BD31-4B8C-83A1-F6EECF244321}">
                <p14:modId xmlns:p14="http://schemas.microsoft.com/office/powerpoint/2010/main" val="1662053169"/>
              </p:ext>
            </p:extLst>
          </p:nvPr>
        </p:nvGraphicFramePr>
        <p:xfrm>
          <a:off x="990600" y="2057400"/>
          <a:ext cx="6400803" cy="2502150"/>
        </p:xfrm>
        <a:graphic>
          <a:graphicData uri="http://schemas.openxmlformats.org/drawingml/2006/table">
            <a:tbl>
              <a:tblPr firstRow="1" bandRow="1">
                <a:tableStyleId>{5C22544A-7EE6-4342-B048-85BDC9FD1C3A}</a:tableStyleId>
              </a:tblPr>
              <a:tblGrid>
                <a:gridCol w="2948941">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1775462">
                  <a:extLst>
                    <a:ext uri="{9D8B030D-6E8A-4147-A177-3AD203B41FA5}">
                      <a16:colId xmlns:a16="http://schemas.microsoft.com/office/drawing/2014/main" val="20002"/>
                    </a:ext>
                  </a:extLst>
                </a:gridCol>
              </a:tblGrid>
              <a:tr h="137354">
                <a:tc>
                  <a:txBody>
                    <a:bodyPr/>
                    <a:lstStyle/>
                    <a:p>
                      <a:r>
                        <a:rPr lang="en-US" sz="1800" dirty="0">
                          <a:solidFill>
                            <a:schemeClr val="tx1"/>
                          </a:solidFill>
                        </a:rPr>
                        <a:t>Activity</a:t>
                      </a:r>
                    </a:p>
                  </a:txBody>
                  <a:tcPr marT="41565" marB="41565"/>
                </a:tc>
                <a:tc>
                  <a:txBody>
                    <a:bodyPr/>
                    <a:lstStyle/>
                    <a:p>
                      <a:pPr algn="ctr"/>
                      <a:r>
                        <a:rPr lang="en-US" sz="1800" dirty="0">
                          <a:solidFill>
                            <a:schemeClr val="tx1"/>
                          </a:solidFill>
                        </a:rPr>
                        <a:t>Minutes</a:t>
                      </a:r>
                    </a:p>
                  </a:txBody>
                  <a:tcPr marT="41565" marB="41565"/>
                </a:tc>
                <a:tc>
                  <a:txBody>
                    <a:bodyPr/>
                    <a:lstStyle/>
                    <a:p>
                      <a:pPr algn="ctr"/>
                      <a:r>
                        <a:rPr lang="en-US" sz="1800" dirty="0">
                          <a:solidFill>
                            <a:schemeClr val="tx1"/>
                          </a:solidFill>
                        </a:rPr>
                        <a:t>Who/What</a:t>
                      </a:r>
                    </a:p>
                  </a:txBody>
                  <a:tcPr marT="41565" marB="41565"/>
                </a:tc>
                <a:extLst>
                  <a:ext uri="{0D108BD9-81ED-4DB2-BD59-A6C34878D82A}">
                    <a16:rowId xmlns:a16="http://schemas.microsoft.com/office/drawing/2014/main" val="10000"/>
                  </a:ext>
                </a:extLst>
              </a:tr>
              <a:tr h="137354">
                <a:tc>
                  <a:txBody>
                    <a:bodyPr/>
                    <a:lstStyle/>
                    <a:p>
                      <a:r>
                        <a:rPr lang="en-US" sz="1800" dirty="0"/>
                        <a:t>Take the order</a:t>
                      </a:r>
                    </a:p>
                  </a:txBody>
                  <a:tcPr marT="41565" marB="41565"/>
                </a:tc>
                <a:tc>
                  <a:txBody>
                    <a:bodyPr/>
                    <a:lstStyle/>
                    <a:p>
                      <a:pPr algn="ctr"/>
                      <a:r>
                        <a:rPr lang="en-US" sz="1800" dirty="0"/>
                        <a:t>1</a:t>
                      </a:r>
                    </a:p>
                  </a:txBody>
                  <a:tcPr marT="41565" marB="41565"/>
                </a:tc>
                <a:tc>
                  <a:txBody>
                    <a:bodyPr/>
                    <a:lstStyle/>
                    <a:p>
                      <a:pPr algn="ctr"/>
                      <a:r>
                        <a:rPr lang="en-US" sz="1800" dirty="0"/>
                        <a:t>Assistant</a:t>
                      </a:r>
                    </a:p>
                  </a:txBody>
                  <a:tcPr marT="41565" marB="41565"/>
                </a:tc>
                <a:extLst>
                  <a:ext uri="{0D108BD9-81ED-4DB2-BD59-A6C34878D82A}">
                    <a16:rowId xmlns:a16="http://schemas.microsoft.com/office/drawing/2014/main" val="10001"/>
                  </a:ext>
                </a:extLst>
              </a:tr>
              <a:tr h="137354">
                <a:tc>
                  <a:txBody>
                    <a:bodyPr/>
                    <a:lstStyle/>
                    <a:p>
                      <a:r>
                        <a:rPr lang="en-US" sz="1800" dirty="0"/>
                        <a:t>Make the crust</a:t>
                      </a:r>
                    </a:p>
                  </a:txBody>
                  <a:tcPr marT="41565" marB="41565"/>
                </a:tc>
                <a:tc>
                  <a:txBody>
                    <a:bodyPr/>
                    <a:lstStyle/>
                    <a:p>
                      <a:pPr algn="ctr"/>
                      <a:r>
                        <a:rPr lang="en-US" sz="1800" dirty="0"/>
                        <a:t>3</a:t>
                      </a:r>
                    </a:p>
                  </a:txBody>
                  <a:tcPr marT="41565" marB="41565"/>
                </a:tc>
                <a:tc>
                  <a:txBody>
                    <a:bodyPr/>
                    <a:lstStyle/>
                    <a:p>
                      <a:pPr algn="ctr"/>
                      <a:r>
                        <a:rPr lang="en-US" sz="1800" dirty="0"/>
                        <a:t>Chef</a:t>
                      </a:r>
                    </a:p>
                  </a:txBody>
                  <a:tcPr marT="41565" marB="41565"/>
                </a:tc>
                <a:extLst>
                  <a:ext uri="{0D108BD9-81ED-4DB2-BD59-A6C34878D82A}">
                    <a16:rowId xmlns:a16="http://schemas.microsoft.com/office/drawing/2014/main" val="10002"/>
                  </a:ext>
                </a:extLst>
              </a:tr>
              <a:tr h="114703">
                <a:tc>
                  <a:txBody>
                    <a:bodyPr/>
                    <a:lstStyle/>
                    <a:p>
                      <a:r>
                        <a:rPr lang="en-US" sz="1800" dirty="0"/>
                        <a:t>Prepare</a:t>
                      </a:r>
                      <a:r>
                        <a:rPr lang="en-US" sz="1800" baseline="0" dirty="0"/>
                        <a:t> and </a:t>
                      </a:r>
                      <a:r>
                        <a:rPr lang="en-US" sz="1800" dirty="0"/>
                        <a:t>add</a:t>
                      </a:r>
                      <a:r>
                        <a:rPr lang="en-US" sz="1800" baseline="0" dirty="0"/>
                        <a:t> ingredients</a:t>
                      </a:r>
                      <a:endParaRPr lang="en-US" sz="1800" dirty="0"/>
                    </a:p>
                  </a:txBody>
                  <a:tcPr marT="41565" marB="41565"/>
                </a:tc>
                <a:tc>
                  <a:txBody>
                    <a:bodyPr/>
                    <a:lstStyle/>
                    <a:p>
                      <a:pPr algn="ctr"/>
                      <a:r>
                        <a:rPr lang="en-US" sz="1800" dirty="0"/>
                        <a:t>2</a:t>
                      </a:r>
                    </a:p>
                  </a:txBody>
                  <a:tcPr marT="41565" marB="41565"/>
                </a:tc>
                <a:tc>
                  <a:txBody>
                    <a:bodyPr/>
                    <a:lstStyle/>
                    <a:p>
                      <a:pPr algn="ctr"/>
                      <a:r>
                        <a:rPr lang="en-US" sz="1800" dirty="0"/>
                        <a:t>Chef</a:t>
                      </a:r>
                    </a:p>
                  </a:txBody>
                  <a:tcPr marT="41565" marB="41565"/>
                </a:tc>
                <a:extLst>
                  <a:ext uri="{0D108BD9-81ED-4DB2-BD59-A6C34878D82A}">
                    <a16:rowId xmlns:a16="http://schemas.microsoft.com/office/drawing/2014/main" val="10003"/>
                  </a:ext>
                </a:extLst>
              </a:tr>
              <a:tr h="137354">
                <a:tc>
                  <a:txBody>
                    <a:bodyPr/>
                    <a:lstStyle/>
                    <a:p>
                      <a:r>
                        <a:rPr lang="en-US" sz="1800" dirty="0"/>
                        <a:t>Bake the pizza</a:t>
                      </a:r>
                    </a:p>
                  </a:txBody>
                  <a:tcPr marT="41565" marB="41565"/>
                </a:tc>
                <a:tc>
                  <a:txBody>
                    <a:bodyPr/>
                    <a:lstStyle/>
                    <a:p>
                      <a:pPr algn="ctr"/>
                      <a:r>
                        <a:rPr lang="en-US" sz="1800" dirty="0"/>
                        <a:t>24</a:t>
                      </a:r>
                    </a:p>
                  </a:txBody>
                  <a:tcPr marT="41565" marB="41565"/>
                </a:tc>
                <a:tc>
                  <a:txBody>
                    <a:bodyPr/>
                    <a:lstStyle/>
                    <a:p>
                      <a:pPr algn="ctr"/>
                      <a:r>
                        <a:rPr lang="en-US" sz="1800" dirty="0"/>
                        <a:t>Oven</a:t>
                      </a:r>
                    </a:p>
                  </a:txBody>
                  <a:tcPr marT="41565" marB="41565"/>
                </a:tc>
                <a:extLst>
                  <a:ext uri="{0D108BD9-81ED-4DB2-BD59-A6C34878D82A}">
                    <a16:rowId xmlns:a16="http://schemas.microsoft.com/office/drawing/2014/main" val="10004"/>
                  </a:ext>
                </a:extLst>
              </a:tr>
              <a:tr h="204139">
                <a:tc>
                  <a:txBody>
                    <a:bodyPr/>
                    <a:lstStyle/>
                    <a:p>
                      <a:r>
                        <a:rPr lang="en-US" sz="1800" dirty="0"/>
                        <a:t>Cut pizza and box</a:t>
                      </a:r>
                      <a:r>
                        <a:rPr lang="en-US" sz="1800" baseline="0" dirty="0"/>
                        <a:t> the order</a:t>
                      </a:r>
                      <a:endParaRPr lang="en-US" sz="1800" dirty="0"/>
                    </a:p>
                  </a:txBody>
                  <a:tcPr marT="41565" marB="41565"/>
                </a:tc>
                <a:tc>
                  <a:txBody>
                    <a:bodyPr/>
                    <a:lstStyle/>
                    <a:p>
                      <a:pPr algn="ctr"/>
                      <a:r>
                        <a:rPr lang="en-US" sz="1800" dirty="0"/>
                        <a:t>1</a:t>
                      </a:r>
                    </a:p>
                  </a:txBody>
                  <a:tcPr marT="41565" marB="41565"/>
                </a:tc>
                <a:tc>
                  <a:txBody>
                    <a:bodyPr/>
                    <a:lstStyle/>
                    <a:p>
                      <a:pPr algn="ctr"/>
                      <a:r>
                        <a:rPr lang="en-US" sz="1800" dirty="0"/>
                        <a:t>Assistant</a:t>
                      </a:r>
                    </a:p>
                  </a:txBody>
                  <a:tcPr marT="41565" marB="41565"/>
                </a:tc>
                <a:extLst>
                  <a:ext uri="{0D108BD9-81ED-4DB2-BD59-A6C34878D82A}">
                    <a16:rowId xmlns:a16="http://schemas.microsoft.com/office/drawing/2014/main" val="10005"/>
                  </a:ext>
                </a:extLst>
              </a:tr>
              <a:tr h="137354">
                <a:tc>
                  <a:txBody>
                    <a:bodyPr/>
                    <a:lstStyle/>
                    <a:p>
                      <a:r>
                        <a:rPr lang="en-US" sz="1800" dirty="0"/>
                        <a:t>Take payment</a:t>
                      </a:r>
                    </a:p>
                  </a:txBody>
                  <a:tcPr marT="41565" marB="41565"/>
                </a:tc>
                <a:tc>
                  <a:txBody>
                    <a:bodyPr/>
                    <a:lstStyle/>
                    <a:p>
                      <a:pPr algn="ctr"/>
                      <a:r>
                        <a:rPr lang="en-US" sz="1800" dirty="0"/>
                        <a:t>1</a:t>
                      </a:r>
                    </a:p>
                  </a:txBody>
                  <a:tcPr marT="41565" marB="41565"/>
                </a:tc>
                <a:tc>
                  <a:txBody>
                    <a:bodyPr/>
                    <a:lstStyle/>
                    <a:p>
                      <a:pPr algn="ctr"/>
                      <a:r>
                        <a:rPr lang="en-US" sz="1800" dirty="0"/>
                        <a:t>Assistant</a:t>
                      </a:r>
                    </a:p>
                  </a:txBody>
                  <a:tcPr marT="41565" marB="41565"/>
                </a:tc>
                <a:extLst>
                  <a:ext uri="{0D108BD9-81ED-4DB2-BD59-A6C34878D82A}">
                    <a16:rowId xmlns:a16="http://schemas.microsoft.com/office/drawing/2014/main" val="10006"/>
                  </a:ext>
                </a:extLst>
              </a:tr>
            </a:tbl>
          </a:graphicData>
        </a:graphic>
      </p:graphicFrame>
      <p:sp>
        <p:nvSpPr>
          <p:cNvPr id="3" name="Content Placeholder 2">
            <a:extLst>
              <a:ext uri="{FF2B5EF4-FFF2-40B4-BE49-F238E27FC236}">
                <a16:creationId xmlns:a16="http://schemas.microsoft.com/office/drawing/2014/main" id="{A048857C-1FD8-4E0D-97A0-3694ED8B430F}"/>
              </a:ext>
            </a:extLst>
          </p:cNvPr>
          <p:cNvSpPr>
            <a:spLocks noGrp="1"/>
          </p:cNvSpPr>
          <p:nvPr>
            <p:ph idx="1"/>
          </p:nvPr>
        </p:nvSpPr>
        <p:spPr>
          <a:xfrm>
            <a:off x="822325" y="5046663"/>
            <a:ext cx="7543800" cy="1201737"/>
          </a:xfrm>
        </p:spPr>
        <p:txBody>
          <a:bodyPr/>
          <a:lstStyle/>
          <a:p>
            <a:r>
              <a:rPr lang="en-US" dirty="0"/>
              <a:t>Details: Assume all toppings added to every pizza.</a:t>
            </a:r>
          </a:p>
          <a:p>
            <a:pPr indent="809625"/>
            <a:r>
              <a:rPr lang="en-US" dirty="0"/>
              <a:t>Two employees working at a time.</a:t>
            </a:r>
          </a:p>
          <a:p>
            <a:pPr indent="809625"/>
            <a:r>
              <a:rPr lang="en-US" dirty="0"/>
              <a:t>Oven can bake up to 4 pizzas at a time.</a:t>
            </a:r>
          </a:p>
        </p:txBody>
      </p:sp>
    </p:spTree>
    <p:extLst>
      <p:ext uri="{BB962C8B-B14F-4D97-AF65-F5344CB8AC3E}">
        <p14:creationId xmlns:p14="http://schemas.microsoft.com/office/powerpoint/2010/main" val="20980431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p:txBody>
          <a:bodyPr>
            <a:normAutofit/>
          </a:bodyPr>
          <a:lstStyle/>
          <a:p>
            <a:r>
              <a:rPr lang="en-US" sz="4000" dirty="0"/>
              <a:t>Map the Process</a:t>
            </a:r>
            <a:endParaRPr lang="en-US" sz="1000" baseline="0" dirty="0"/>
          </a:p>
        </p:txBody>
      </p:sp>
      <p:pic>
        <p:nvPicPr>
          <p:cNvPr id="5" name="Picture 4">
            <a:extLst>
              <a:ext uri="{FF2B5EF4-FFF2-40B4-BE49-F238E27FC236}">
                <a16:creationId xmlns:a16="http://schemas.microsoft.com/office/drawing/2014/main" id="{26674894-96DA-467C-B3EB-F4689C08F407}"/>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199914" y="285029"/>
            <a:ext cx="1121761" cy="1853345"/>
          </a:xfrm>
          <a:prstGeom prst="rect">
            <a:avLst/>
          </a:prstGeom>
        </p:spPr>
      </p:pic>
      <p:pic>
        <p:nvPicPr>
          <p:cNvPr id="10" name="Picture 9" descr="Flowchart with two rows illustrating mapping the pizza making process. ">
            <a:extLst>
              <a:ext uri="{FF2B5EF4-FFF2-40B4-BE49-F238E27FC236}">
                <a16:creationId xmlns:a16="http://schemas.microsoft.com/office/drawing/2014/main" id="{B2835CB8-3DA2-4BB4-9CBE-1DEEEFA54588}"/>
              </a:ext>
            </a:extLst>
          </p:cNvPr>
          <p:cNvPicPr>
            <a:picLocks noChangeAspect="1"/>
          </p:cNvPicPr>
          <p:nvPr/>
        </p:nvPicPr>
        <p:blipFill>
          <a:blip r:embed="rId3"/>
          <a:stretch>
            <a:fillRect/>
          </a:stretch>
        </p:blipFill>
        <p:spPr>
          <a:xfrm>
            <a:off x="872744" y="2631491"/>
            <a:ext cx="7398510" cy="3007309"/>
          </a:xfrm>
          <a:prstGeom prst="rect">
            <a:avLst/>
          </a:prstGeom>
        </p:spPr>
      </p:pic>
      <p:sp>
        <p:nvSpPr>
          <p:cNvPr id="11" name="Content Placeholder 10">
            <a:extLst>
              <a:ext uri="{FF2B5EF4-FFF2-40B4-BE49-F238E27FC236}">
                <a16:creationId xmlns:a16="http://schemas.microsoft.com/office/drawing/2014/main" id="{AE104D72-5BB2-4BE7-A032-488E83826B12}"/>
              </a:ext>
            </a:extLst>
          </p:cNvPr>
          <p:cNvSpPr>
            <a:spLocks noGrp="1"/>
          </p:cNvSpPr>
          <p:nvPr>
            <p:ph idx="16"/>
          </p:nvPr>
        </p:nvSpPr>
        <p:spPr>
          <a:xfrm>
            <a:off x="2514600" y="6019800"/>
            <a:ext cx="4685314" cy="228600"/>
          </a:xfrm>
        </p:spPr>
        <p:txBody>
          <a:bodyPr/>
          <a:lstStyle/>
          <a:p>
            <a:pPr algn="ctr"/>
            <a:r>
              <a:rPr lang="en-US" altLang="en-US" sz="1200" dirty="0">
                <a:solidFill>
                  <a:schemeClr val="tx1"/>
                </a:solidFill>
                <a:hlinkClick r:id="rId4" action="ppaction://hlinksldjump"/>
              </a:rPr>
              <a:t>Access the text alternative for slide images.</a:t>
            </a:r>
            <a:endParaRPr lang="en-US" altLang="en-US" sz="1200" dirty="0">
              <a:solidFill>
                <a:schemeClr val="tx1"/>
              </a:solidFill>
            </a:endParaRPr>
          </a:p>
        </p:txBody>
      </p:sp>
    </p:spTree>
    <p:extLst>
      <p:ext uri="{BB962C8B-B14F-4D97-AF65-F5344CB8AC3E}">
        <p14:creationId xmlns:p14="http://schemas.microsoft.com/office/powerpoint/2010/main" val="40744063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6D3CEC-E4A5-4097-87CF-1D8420A642E4}"/>
              </a:ext>
            </a:extLst>
          </p:cNvPr>
          <p:cNvSpPr>
            <a:spLocks noGrp="1"/>
          </p:cNvSpPr>
          <p:nvPr>
            <p:ph type="title"/>
          </p:nvPr>
        </p:nvSpPr>
        <p:spPr/>
        <p:txBody>
          <a:bodyPr>
            <a:normAutofit/>
          </a:bodyPr>
          <a:lstStyle/>
          <a:p>
            <a:r>
              <a:rPr lang="en-US" sz="4000" dirty="0"/>
              <a:t>What Is the Throughput Time?</a:t>
            </a:r>
          </a:p>
        </p:txBody>
      </p:sp>
      <p:sp>
        <p:nvSpPr>
          <p:cNvPr id="3" name="Content Placeholder 2">
            <a:extLst>
              <a:ext uri="{FF2B5EF4-FFF2-40B4-BE49-F238E27FC236}">
                <a16:creationId xmlns:a16="http://schemas.microsoft.com/office/drawing/2014/main" id="{41CD9426-637D-4261-AFD2-8F767B5F4D4A}"/>
              </a:ext>
            </a:extLst>
          </p:cNvPr>
          <p:cNvSpPr>
            <a:spLocks noGrp="1"/>
          </p:cNvSpPr>
          <p:nvPr>
            <p:ph idx="1"/>
          </p:nvPr>
        </p:nvSpPr>
        <p:spPr>
          <a:xfrm>
            <a:off x="822325" y="1846263"/>
            <a:ext cx="6797676" cy="1201737"/>
          </a:xfrm>
        </p:spPr>
        <p:txBody>
          <a:bodyPr/>
          <a:lstStyle/>
          <a:p>
            <a:pPr marL="2798763" indent="-2798763"/>
            <a:r>
              <a:rPr lang="en-US" sz="2800" dirty="0"/>
              <a:t>Throughput time = time to </a:t>
            </a:r>
            <a:r>
              <a:rPr lang="en-US" sz="2800" b="1" dirty="0">
                <a:solidFill>
                  <a:srgbClr val="0070C0"/>
                </a:solidFill>
              </a:rPr>
              <a:t>complete one </a:t>
            </a:r>
            <a:r>
              <a:rPr lang="en-US" sz="2800" dirty="0"/>
              <a:t>product or service</a:t>
            </a:r>
          </a:p>
        </p:txBody>
      </p:sp>
      <p:sp>
        <p:nvSpPr>
          <p:cNvPr id="4" name="Content Placeholder 3">
            <a:extLst>
              <a:ext uri="{FF2B5EF4-FFF2-40B4-BE49-F238E27FC236}">
                <a16:creationId xmlns:a16="http://schemas.microsoft.com/office/drawing/2014/main" id="{B321389D-161E-4612-BFF0-B3FD05621B94}"/>
              </a:ext>
            </a:extLst>
          </p:cNvPr>
          <p:cNvSpPr>
            <a:spLocks noGrp="1"/>
          </p:cNvSpPr>
          <p:nvPr>
            <p:ph idx="11"/>
          </p:nvPr>
        </p:nvSpPr>
        <p:spPr>
          <a:xfrm>
            <a:off x="822325" y="3352800"/>
            <a:ext cx="4740276" cy="1105955"/>
          </a:xfrm>
        </p:spPr>
        <p:txBody>
          <a:bodyPr/>
          <a:lstStyle/>
          <a:p>
            <a:pPr algn="ctr">
              <a:defRPr/>
            </a:pPr>
            <a:r>
              <a:rPr lang="en-US" sz="2800" b="1" dirty="0">
                <a:solidFill>
                  <a:schemeClr val="tx1"/>
                </a:solidFill>
              </a:rPr>
              <a:t>Pizza throughput time?</a:t>
            </a:r>
          </a:p>
          <a:p>
            <a:pPr algn="ctr">
              <a:defRPr/>
            </a:pPr>
            <a:r>
              <a:rPr lang="en-US" sz="2800" b="1" dirty="0">
                <a:solidFill>
                  <a:schemeClr val="tx1"/>
                </a:solidFill>
              </a:rPr>
              <a:t>1 + 3 + 2 + 24 + 1 + 1 = 32 min.</a:t>
            </a:r>
          </a:p>
        </p:txBody>
      </p:sp>
    </p:spTree>
    <p:extLst>
      <p:ext uri="{BB962C8B-B14F-4D97-AF65-F5344CB8AC3E}">
        <p14:creationId xmlns:p14="http://schemas.microsoft.com/office/powerpoint/2010/main" val="26644489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lstStyle/>
          <a:p>
            <a:pPr>
              <a:defRPr/>
            </a:pPr>
            <a:r>
              <a:rPr lang="en-US" altLang="en-US" sz="4000" b="1" dirty="0">
                <a:solidFill>
                  <a:schemeClr val="tx1">
                    <a:lumMod val="75000"/>
                    <a:lumOff val="25000"/>
                  </a:schemeClr>
                </a:solidFill>
              </a:rPr>
              <a:t>Chapter 6 Learning Objectives</a:t>
            </a:r>
            <a:endParaRPr lang="en-US" sz="4000" noProof="0" dirty="0"/>
          </a:p>
        </p:txBody>
      </p:sp>
      <p:sp>
        <p:nvSpPr>
          <p:cNvPr id="3" name="Content Placeholder 2">
            <a:extLst>
              <a:ext uri="{FF2B5EF4-FFF2-40B4-BE49-F238E27FC236}">
                <a16:creationId xmlns:a16="http://schemas.microsoft.com/office/drawing/2014/main" id="{F9DA8477-DEC2-4690-8D56-B1237B6CA5FA}"/>
              </a:ext>
            </a:extLst>
          </p:cNvPr>
          <p:cNvSpPr>
            <a:spLocks noGrp="1"/>
          </p:cNvSpPr>
          <p:nvPr>
            <p:ph idx="1"/>
          </p:nvPr>
        </p:nvSpPr>
        <p:spPr>
          <a:xfrm>
            <a:off x="822325" y="1846263"/>
            <a:ext cx="7543800" cy="4249737"/>
          </a:xfrm>
        </p:spPr>
        <p:txBody>
          <a:bodyPr/>
          <a:lstStyle/>
          <a:p>
            <a:pPr marL="292608" indent="-292608">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L</a:t>
            </a:r>
            <a:r>
              <a:rPr lang="en-US" sz="100" dirty="0">
                <a:solidFill>
                  <a:schemeClr val="tx1">
                    <a:lumMod val="75000"/>
                    <a:lumOff val="25000"/>
                  </a:schemeClr>
                </a:solidFill>
              </a:rPr>
              <a:t> </a:t>
            </a:r>
            <a:r>
              <a:rPr lang="en-US" sz="2400" dirty="0">
                <a:solidFill>
                  <a:schemeClr val="tx1">
                    <a:lumMod val="75000"/>
                    <a:lumOff val="25000"/>
                  </a:schemeClr>
                </a:solidFill>
              </a:rPr>
              <a:t>O 6.1 Describe process thinking and system boundaries.</a:t>
            </a:r>
          </a:p>
          <a:p>
            <a:pPr marL="292608" indent="-292608">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L</a:t>
            </a:r>
            <a:r>
              <a:rPr lang="en-US" sz="100" dirty="0">
                <a:solidFill>
                  <a:schemeClr val="tx1">
                    <a:lumMod val="75000"/>
                    <a:lumOff val="25000"/>
                  </a:schemeClr>
                </a:solidFill>
              </a:rPr>
              <a:t> </a:t>
            </a:r>
            <a:r>
              <a:rPr lang="en-US" sz="2400" dirty="0">
                <a:solidFill>
                  <a:schemeClr val="tx1">
                    <a:lumMod val="75000"/>
                    <a:lumOff val="25000"/>
                  </a:schemeClr>
                </a:solidFill>
              </a:rPr>
              <a:t>O 6.2 Explain how the process view of business is cross-functional.</a:t>
            </a:r>
          </a:p>
          <a:p>
            <a:pPr marL="292608" indent="-292608">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L</a:t>
            </a:r>
            <a:r>
              <a:rPr lang="en-US" sz="100" dirty="0">
                <a:solidFill>
                  <a:schemeClr val="tx1">
                    <a:lumMod val="75000"/>
                    <a:lumOff val="25000"/>
                  </a:schemeClr>
                </a:solidFill>
              </a:rPr>
              <a:t> </a:t>
            </a:r>
            <a:r>
              <a:rPr lang="en-US" sz="2400" dirty="0">
                <a:solidFill>
                  <a:schemeClr val="tx1">
                    <a:lumMod val="75000"/>
                    <a:lumOff val="25000"/>
                  </a:schemeClr>
                </a:solidFill>
              </a:rPr>
              <a:t>O 6.3 Construct a process flowchart for a given process.</a:t>
            </a:r>
          </a:p>
          <a:p>
            <a:pPr marL="292608" indent="-292608">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L</a:t>
            </a:r>
            <a:r>
              <a:rPr lang="en-US" sz="100" dirty="0">
                <a:solidFill>
                  <a:schemeClr val="tx1">
                    <a:lumMod val="75000"/>
                    <a:lumOff val="25000"/>
                  </a:schemeClr>
                </a:solidFill>
              </a:rPr>
              <a:t> </a:t>
            </a:r>
            <a:r>
              <a:rPr lang="en-US" sz="2400" dirty="0">
                <a:solidFill>
                  <a:schemeClr val="tx1">
                    <a:lumMod val="75000"/>
                    <a:lumOff val="25000"/>
                  </a:schemeClr>
                </a:solidFill>
              </a:rPr>
              <a:t>O 6.4 Analyze a process by asking a wide variety of questions informed by the process flowchart.</a:t>
            </a:r>
          </a:p>
          <a:p>
            <a:pPr marL="292608" indent="-292608">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L</a:t>
            </a:r>
            <a:r>
              <a:rPr lang="en-US" sz="100" dirty="0">
                <a:solidFill>
                  <a:schemeClr val="tx1">
                    <a:lumMod val="75000"/>
                    <a:lumOff val="25000"/>
                  </a:schemeClr>
                </a:solidFill>
              </a:rPr>
              <a:t> </a:t>
            </a:r>
            <a:r>
              <a:rPr lang="en-US" sz="2400" dirty="0">
                <a:solidFill>
                  <a:schemeClr val="tx1">
                    <a:lumMod val="75000"/>
                    <a:lumOff val="25000"/>
                  </a:schemeClr>
                </a:solidFill>
              </a:rPr>
              <a:t>O 6.5 Calculate process-flow capabilities using analytics.</a:t>
            </a:r>
          </a:p>
          <a:p>
            <a:pPr marL="292608" indent="-292608">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L</a:t>
            </a:r>
            <a:r>
              <a:rPr lang="en-US" sz="100" dirty="0">
                <a:solidFill>
                  <a:schemeClr val="tx1">
                    <a:lumMod val="75000"/>
                    <a:lumOff val="25000"/>
                  </a:schemeClr>
                </a:solidFill>
              </a:rPr>
              <a:t> </a:t>
            </a:r>
            <a:r>
              <a:rPr lang="en-US" sz="2400" dirty="0">
                <a:solidFill>
                  <a:schemeClr val="tx1">
                    <a:lumMod val="75000"/>
                    <a:lumOff val="25000"/>
                  </a:schemeClr>
                </a:solidFill>
              </a:rPr>
              <a:t>O 6.6 Explain the principles of process redesign.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E2EE4A-06C7-4DEA-B0A4-9501024D3325}"/>
              </a:ext>
            </a:extLst>
          </p:cNvPr>
          <p:cNvSpPr>
            <a:spLocks noGrp="1"/>
          </p:cNvSpPr>
          <p:nvPr>
            <p:ph type="title"/>
          </p:nvPr>
        </p:nvSpPr>
        <p:spPr/>
        <p:txBody>
          <a:bodyPr>
            <a:normAutofit/>
          </a:bodyPr>
          <a:lstStyle/>
          <a:p>
            <a:r>
              <a:rPr lang="en-US" sz="4000" dirty="0"/>
              <a:t>What Is Process Capacity?</a:t>
            </a:r>
          </a:p>
        </p:txBody>
      </p:sp>
      <p:sp>
        <p:nvSpPr>
          <p:cNvPr id="9" name="Content Placeholder 8">
            <a:extLst>
              <a:ext uri="{FF2B5EF4-FFF2-40B4-BE49-F238E27FC236}">
                <a16:creationId xmlns:a16="http://schemas.microsoft.com/office/drawing/2014/main" id="{10910CEC-7561-4E07-8E31-E3F24241F0AB}"/>
              </a:ext>
            </a:extLst>
          </p:cNvPr>
          <p:cNvSpPr>
            <a:spLocks noGrp="1"/>
          </p:cNvSpPr>
          <p:nvPr>
            <p:ph idx="16"/>
          </p:nvPr>
        </p:nvSpPr>
        <p:spPr>
          <a:xfrm>
            <a:off x="820948" y="2057400"/>
            <a:ext cx="2531852" cy="533400"/>
          </a:xfrm>
        </p:spPr>
        <p:txBody>
          <a:bodyPr/>
          <a:lstStyle/>
          <a:p>
            <a:r>
              <a:rPr lang="en-US" sz="2800" dirty="0">
                <a:solidFill>
                  <a:schemeClr val="tx1"/>
                </a:solidFill>
              </a:rPr>
              <a:t>3 resources:</a:t>
            </a:r>
          </a:p>
        </p:txBody>
      </p:sp>
      <p:graphicFrame>
        <p:nvGraphicFramePr>
          <p:cNvPr id="11" name="Table 11">
            <a:extLst>
              <a:ext uri="{FF2B5EF4-FFF2-40B4-BE49-F238E27FC236}">
                <a16:creationId xmlns:a16="http://schemas.microsoft.com/office/drawing/2014/main" id="{F2F6014A-C7FF-40DD-8F6A-C48D4A0015B0}"/>
              </a:ext>
            </a:extLst>
          </p:cNvPr>
          <p:cNvGraphicFramePr>
            <a:graphicFrameLocks noGrp="1"/>
          </p:cNvGraphicFramePr>
          <p:nvPr>
            <p:extLst>
              <p:ext uri="{D42A27DB-BD31-4B8C-83A1-F6EECF244321}">
                <p14:modId xmlns:p14="http://schemas.microsoft.com/office/powerpoint/2010/main" val="2616389352"/>
              </p:ext>
            </p:extLst>
          </p:nvPr>
        </p:nvGraphicFramePr>
        <p:xfrm>
          <a:off x="820948" y="2743200"/>
          <a:ext cx="7180053" cy="2057400"/>
        </p:xfrm>
        <a:graphic>
          <a:graphicData uri="http://schemas.openxmlformats.org/drawingml/2006/table">
            <a:tbl>
              <a:tblPr firstRow="1" bandRow="1">
                <a:tableStyleId>{2D5ABB26-0587-4C30-8999-92F81FD0307C}</a:tableStyleId>
              </a:tblPr>
              <a:tblGrid>
                <a:gridCol w="1525762">
                  <a:extLst>
                    <a:ext uri="{9D8B030D-6E8A-4147-A177-3AD203B41FA5}">
                      <a16:colId xmlns:a16="http://schemas.microsoft.com/office/drawing/2014/main" val="3638620736"/>
                    </a:ext>
                  </a:extLst>
                </a:gridCol>
                <a:gridCol w="5654291">
                  <a:extLst>
                    <a:ext uri="{9D8B030D-6E8A-4147-A177-3AD203B41FA5}">
                      <a16:colId xmlns:a16="http://schemas.microsoft.com/office/drawing/2014/main" val="2447430320"/>
                    </a:ext>
                  </a:extLst>
                </a:gridCol>
              </a:tblGrid>
              <a:tr h="685800">
                <a:tc>
                  <a:txBody>
                    <a:bodyPr/>
                    <a:lstStyle/>
                    <a:p>
                      <a:r>
                        <a:rPr lang="en-US" altLang="en-US" sz="2200" b="1" u="sng" baseline="0" dirty="0">
                          <a:latin typeface="+mn-lt"/>
                        </a:rPr>
                        <a:t>Assistant</a:t>
                      </a:r>
                      <a:r>
                        <a:rPr lang="en-US" altLang="en-US" sz="2200" b="1" baseline="0" dirty="0">
                          <a:latin typeface="+mn-lt"/>
                        </a:rPr>
                        <a:t>:</a:t>
                      </a:r>
                      <a:endParaRPr lang="en-IN" sz="2200" baseline="0" dirty="0">
                        <a:latin typeface="+mn-lt"/>
                      </a:endParaRPr>
                    </a:p>
                  </a:txBody>
                  <a:tcPr marL="100584" marR="10058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en-US" sz="2200" baseline="0" dirty="0">
                          <a:latin typeface="+mn-lt"/>
                        </a:rPr>
                        <a:t>1 + 1 + 1 = 3 min. per pizza, 20 pizzas per hr.</a:t>
                      </a:r>
                      <a:endParaRPr lang="en-IN" sz="2200" baseline="0" dirty="0">
                        <a:latin typeface="+mn-lt"/>
                      </a:endParaRPr>
                    </a:p>
                  </a:txBody>
                  <a:tcPr marL="100584" marR="10058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63099752"/>
                  </a:ext>
                </a:extLst>
              </a:tr>
              <a:tr h="685800">
                <a:tc>
                  <a:txBody>
                    <a:bodyPr/>
                    <a:lstStyle/>
                    <a:p>
                      <a:r>
                        <a:rPr lang="en-US" altLang="en-US" sz="2200" b="1" u="sng" baseline="0" dirty="0">
                          <a:latin typeface="+mn-lt"/>
                        </a:rPr>
                        <a:t>Chef</a:t>
                      </a:r>
                      <a:r>
                        <a:rPr lang="en-US" altLang="en-US" sz="2200" b="1" baseline="0" dirty="0">
                          <a:latin typeface="+mn-lt"/>
                        </a:rPr>
                        <a:t>:</a:t>
                      </a:r>
                      <a:endParaRPr lang="en-IN" sz="2200" baseline="0" dirty="0">
                        <a:latin typeface="+mn-lt"/>
                      </a:endParaRPr>
                    </a:p>
                  </a:txBody>
                  <a:tcPr marL="100584" marR="10058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en-US" sz="2200" baseline="0" dirty="0">
                          <a:latin typeface="+mn-lt"/>
                        </a:rPr>
                        <a:t>3 + 2 = 5 min. per pizza, 12 pizzas per hr.</a:t>
                      </a:r>
                      <a:endParaRPr lang="en-IN" sz="2200" baseline="0" dirty="0">
                        <a:latin typeface="+mn-lt"/>
                      </a:endParaRPr>
                    </a:p>
                  </a:txBody>
                  <a:tcPr marL="100584" marR="10058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9698229"/>
                  </a:ext>
                </a:extLst>
              </a:tr>
              <a:tr h="685800">
                <a:tc>
                  <a:txBody>
                    <a:bodyPr/>
                    <a:lstStyle/>
                    <a:p>
                      <a:r>
                        <a:rPr lang="en-US" altLang="en-US" sz="2200" b="1" u="sng" baseline="0" dirty="0">
                          <a:latin typeface="+mn-lt"/>
                        </a:rPr>
                        <a:t>Oven</a:t>
                      </a:r>
                      <a:r>
                        <a:rPr lang="en-US" altLang="en-US" sz="2200" b="1" baseline="0" dirty="0">
                          <a:latin typeface="+mn-lt"/>
                        </a:rPr>
                        <a:t>:</a:t>
                      </a:r>
                      <a:endParaRPr lang="en-IN" sz="2200" baseline="0" dirty="0">
                        <a:latin typeface="+mn-lt"/>
                      </a:endParaRPr>
                    </a:p>
                  </a:txBody>
                  <a:tcPr marL="100584" marR="10058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en-US" sz="2200" baseline="0" dirty="0">
                          <a:latin typeface="+mn-lt"/>
                        </a:rPr>
                        <a:t>24/4 = 6 min. per pizza, 10 pizzas per hr.</a:t>
                      </a:r>
                      <a:endParaRPr lang="en-IN" sz="2200" baseline="0" dirty="0">
                        <a:latin typeface="+mn-lt"/>
                      </a:endParaRPr>
                    </a:p>
                  </a:txBody>
                  <a:tcPr marL="100584" marR="10058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27883335"/>
                  </a:ext>
                </a:extLst>
              </a:tr>
            </a:tbl>
          </a:graphicData>
        </a:graphic>
      </p:graphicFrame>
      <p:sp>
        <p:nvSpPr>
          <p:cNvPr id="4" name="Content Placeholder 3">
            <a:extLst>
              <a:ext uri="{FF2B5EF4-FFF2-40B4-BE49-F238E27FC236}">
                <a16:creationId xmlns:a16="http://schemas.microsoft.com/office/drawing/2014/main" id="{503D3156-F326-4B53-B8CD-B022DB106248}"/>
              </a:ext>
            </a:extLst>
          </p:cNvPr>
          <p:cNvSpPr>
            <a:spLocks noGrp="1"/>
          </p:cNvSpPr>
          <p:nvPr>
            <p:ph idx="11"/>
          </p:nvPr>
        </p:nvSpPr>
        <p:spPr>
          <a:xfrm>
            <a:off x="820948" y="4953000"/>
            <a:ext cx="7543800" cy="973137"/>
          </a:xfrm>
        </p:spPr>
        <p:txBody>
          <a:bodyPr/>
          <a:lstStyle/>
          <a:p>
            <a:r>
              <a:rPr lang="en-US" sz="2800" dirty="0"/>
              <a:t>Therefore…</a:t>
            </a:r>
          </a:p>
          <a:p>
            <a:r>
              <a:rPr lang="en-US" sz="2800" dirty="0"/>
              <a:t>process capacity (flow rate) = 10 pizzas/hour</a:t>
            </a:r>
          </a:p>
        </p:txBody>
      </p:sp>
    </p:spTree>
    <p:extLst>
      <p:ext uri="{BB962C8B-B14F-4D97-AF65-F5344CB8AC3E}">
        <p14:creationId xmlns:p14="http://schemas.microsoft.com/office/powerpoint/2010/main" val="38674556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789A12-8CFA-4A3F-8BAF-5B1DCD17A042}"/>
              </a:ext>
            </a:extLst>
          </p:cNvPr>
          <p:cNvSpPr>
            <a:spLocks noGrp="1"/>
          </p:cNvSpPr>
          <p:nvPr>
            <p:ph type="title"/>
          </p:nvPr>
        </p:nvSpPr>
        <p:spPr/>
        <p:txBody>
          <a:bodyPr>
            <a:normAutofit/>
          </a:bodyPr>
          <a:lstStyle/>
          <a:p>
            <a:r>
              <a:rPr lang="en-US" sz="4000" dirty="0"/>
              <a:t>What Is the Process Bottleneck?</a:t>
            </a:r>
          </a:p>
        </p:txBody>
      </p:sp>
      <p:sp>
        <p:nvSpPr>
          <p:cNvPr id="3" name="Content Placeholder 2">
            <a:extLst>
              <a:ext uri="{FF2B5EF4-FFF2-40B4-BE49-F238E27FC236}">
                <a16:creationId xmlns:a16="http://schemas.microsoft.com/office/drawing/2014/main" id="{4B720159-0CEA-4A32-B53E-C941D12CCABF}"/>
              </a:ext>
            </a:extLst>
          </p:cNvPr>
          <p:cNvSpPr>
            <a:spLocks noGrp="1"/>
          </p:cNvSpPr>
          <p:nvPr>
            <p:ph idx="1"/>
          </p:nvPr>
        </p:nvSpPr>
        <p:spPr>
          <a:xfrm>
            <a:off x="822325" y="1846263"/>
            <a:ext cx="7543800" cy="1811337"/>
          </a:xfrm>
        </p:spPr>
        <p:txBody>
          <a:bodyPr/>
          <a:lstStyle/>
          <a:p>
            <a:r>
              <a:rPr lang="en-US" sz="2400" dirty="0"/>
              <a:t>At an average process time of 6 min. per pizza…</a:t>
            </a:r>
          </a:p>
          <a:p>
            <a:r>
              <a:rPr lang="en-US" sz="2400" dirty="0"/>
              <a:t>the OVEN is the slowest activity…..</a:t>
            </a:r>
          </a:p>
          <a:p>
            <a:r>
              <a:rPr lang="en-US" sz="2400" dirty="0"/>
              <a:t>and that determines process capacity….</a:t>
            </a:r>
          </a:p>
          <a:p>
            <a:r>
              <a:rPr lang="en-US" sz="2400" dirty="0"/>
              <a:t>and is, therefore, the bottleneck.</a:t>
            </a:r>
          </a:p>
        </p:txBody>
      </p:sp>
      <p:sp>
        <p:nvSpPr>
          <p:cNvPr id="4" name="Content Placeholder 3">
            <a:extLst>
              <a:ext uri="{FF2B5EF4-FFF2-40B4-BE49-F238E27FC236}">
                <a16:creationId xmlns:a16="http://schemas.microsoft.com/office/drawing/2014/main" id="{301152E8-2518-47B2-8CAC-A6E903C551D8}"/>
              </a:ext>
            </a:extLst>
          </p:cNvPr>
          <p:cNvSpPr>
            <a:spLocks noGrp="1"/>
          </p:cNvSpPr>
          <p:nvPr>
            <p:ph idx="11"/>
          </p:nvPr>
        </p:nvSpPr>
        <p:spPr>
          <a:xfrm>
            <a:off x="820948" y="3810001"/>
            <a:ext cx="4284452" cy="1219200"/>
          </a:xfrm>
        </p:spPr>
        <p:txBody>
          <a:bodyPr/>
          <a:lstStyle/>
          <a:p>
            <a:r>
              <a:rPr lang="en-US" sz="2400" dirty="0"/>
              <a:t>The process cannot produce more than the slowest activity.</a:t>
            </a:r>
            <a:br>
              <a:rPr lang="en-US" sz="2400" dirty="0"/>
            </a:br>
            <a:r>
              <a:rPr lang="en-US" sz="2400" dirty="0"/>
              <a:t>(flow rate = 10 pizzas/hr)</a:t>
            </a:r>
          </a:p>
        </p:txBody>
      </p:sp>
      <p:pic>
        <p:nvPicPr>
          <p:cNvPr id="10" name="Picture 9">
            <a:extLst>
              <a:ext uri="{FF2B5EF4-FFF2-40B4-BE49-F238E27FC236}">
                <a16:creationId xmlns:a16="http://schemas.microsoft.com/office/drawing/2014/main" id="{5F88613A-4DF3-4077-B812-07F68D76722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943600" y="3783405"/>
            <a:ext cx="1804572" cy="1810669"/>
          </a:xfrm>
          <a:prstGeom prst="rect">
            <a:avLst/>
          </a:prstGeom>
        </p:spPr>
      </p:pic>
    </p:spTree>
    <p:extLst>
      <p:ext uri="{BB962C8B-B14F-4D97-AF65-F5344CB8AC3E}">
        <p14:creationId xmlns:p14="http://schemas.microsoft.com/office/powerpoint/2010/main" val="6530238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789A12-8CFA-4A3F-8BAF-5B1DCD17A042}"/>
              </a:ext>
            </a:extLst>
          </p:cNvPr>
          <p:cNvSpPr>
            <a:spLocks noGrp="1"/>
          </p:cNvSpPr>
          <p:nvPr>
            <p:ph type="title"/>
          </p:nvPr>
        </p:nvSpPr>
        <p:spPr/>
        <p:txBody>
          <a:bodyPr>
            <a:normAutofit/>
          </a:bodyPr>
          <a:lstStyle/>
          <a:p>
            <a:r>
              <a:rPr lang="en-US" sz="4000" dirty="0"/>
              <a:t>Process Redesign</a:t>
            </a:r>
          </a:p>
        </p:txBody>
      </p:sp>
      <p:sp>
        <p:nvSpPr>
          <p:cNvPr id="3" name="Content Placeholder 2">
            <a:extLst>
              <a:ext uri="{FF2B5EF4-FFF2-40B4-BE49-F238E27FC236}">
                <a16:creationId xmlns:a16="http://schemas.microsoft.com/office/drawing/2014/main" id="{4B720159-0CEA-4A32-B53E-C941D12CCABF}"/>
              </a:ext>
            </a:extLst>
          </p:cNvPr>
          <p:cNvSpPr>
            <a:spLocks noGrp="1"/>
          </p:cNvSpPr>
          <p:nvPr>
            <p:ph idx="1"/>
          </p:nvPr>
        </p:nvSpPr>
        <p:spPr>
          <a:xfrm>
            <a:off x="822325" y="1846263"/>
            <a:ext cx="7543800" cy="2269237"/>
          </a:xfrm>
        </p:spPr>
        <p:txBody>
          <a:bodyPr/>
          <a:lstStyle/>
          <a:p>
            <a:pPr marL="292608" indent="-292608">
              <a:buClr>
                <a:schemeClr val="accent1">
                  <a:lumMod val="75000"/>
                </a:schemeClr>
              </a:buClr>
              <a:buFont typeface="Arial" panose="020B0604020202020204" pitchFamily="34" charset="0"/>
              <a:buChar char="•"/>
            </a:pPr>
            <a:r>
              <a:rPr lang="en-US" sz="2800" dirty="0"/>
              <a:t>Identify, analyze, improve critical processes (may cross organizational boundaries).</a:t>
            </a:r>
          </a:p>
          <a:p>
            <a:pPr marL="292608" indent="-292608">
              <a:buClr>
                <a:schemeClr val="accent1">
                  <a:lumMod val="75000"/>
                </a:schemeClr>
              </a:buClr>
              <a:buFont typeface="Arial" panose="020B0604020202020204" pitchFamily="34" charset="0"/>
              <a:buChar char="•"/>
            </a:pPr>
            <a:r>
              <a:rPr lang="en-US" sz="2800" dirty="0"/>
              <a:t>Extreme cases: Complete process reconfiguration (eliminating many steps).</a:t>
            </a:r>
          </a:p>
          <a:p>
            <a:pPr marL="292608" indent="-292608">
              <a:buClr>
                <a:schemeClr val="accent1">
                  <a:lumMod val="75000"/>
                </a:schemeClr>
              </a:buClr>
              <a:buFont typeface="Arial" panose="020B0604020202020204" pitchFamily="34" charset="0"/>
              <a:buChar char="•"/>
            </a:pPr>
            <a:r>
              <a:rPr lang="en-US" sz="2800" dirty="0"/>
              <a:t>Business Process Reengineering (B</a:t>
            </a:r>
            <a:r>
              <a:rPr lang="en-US" sz="100" dirty="0"/>
              <a:t> </a:t>
            </a:r>
            <a:r>
              <a:rPr lang="en-US" sz="2800" dirty="0"/>
              <a:t>P</a:t>
            </a:r>
            <a:r>
              <a:rPr lang="en-US" sz="100" dirty="0"/>
              <a:t> </a:t>
            </a:r>
            <a:r>
              <a:rPr lang="en-US" sz="2800" dirty="0"/>
              <a:t>R).</a:t>
            </a:r>
          </a:p>
        </p:txBody>
      </p:sp>
      <p:pic>
        <p:nvPicPr>
          <p:cNvPr id="6" name="Picture 5">
            <a:extLst>
              <a:ext uri="{FF2B5EF4-FFF2-40B4-BE49-F238E27FC236}">
                <a16:creationId xmlns:a16="http://schemas.microsoft.com/office/drawing/2014/main" id="{196D00B1-E9BD-45DB-8E6A-E71E214F0A60}"/>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371600" y="4582032"/>
            <a:ext cx="2798307" cy="1024217"/>
          </a:xfrm>
          <a:prstGeom prst="rect">
            <a:avLst/>
          </a:prstGeom>
        </p:spPr>
      </p:pic>
      <p:sp>
        <p:nvSpPr>
          <p:cNvPr id="4" name="Content Placeholder 3">
            <a:extLst>
              <a:ext uri="{FF2B5EF4-FFF2-40B4-BE49-F238E27FC236}">
                <a16:creationId xmlns:a16="http://schemas.microsoft.com/office/drawing/2014/main" id="{301152E8-2518-47B2-8CAC-A6E903C551D8}"/>
              </a:ext>
            </a:extLst>
          </p:cNvPr>
          <p:cNvSpPr>
            <a:spLocks noGrp="1"/>
          </p:cNvSpPr>
          <p:nvPr>
            <p:ph idx="11"/>
          </p:nvPr>
        </p:nvSpPr>
        <p:spPr>
          <a:xfrm>
            <a:off x="4521766" y="4572000"/>
            <a:ext cx="2641034" cy="1006540"/>
          </a:xfrm>
        </p:spPr>
        <p:txBody>
          <a:bodyPr/>
          <a:lstStyle/>
          <a:p>
            <a:r>
              <a:rPr lang="en-US" sz="2400" dirty="0"/>
              <a:t>Check the text for a successful example from Credit Suisse.</a:t>
            </a:r>
          </a:p>
        </p:txBody>
      </p:sp>
    </p:spTree>
    <p:extLst>
      <p:ext uri="{BB962C8B-B14F-4D97-AF65-F5344CB8AC3E}">
        <p14:creationId xmlns:p14="http://schemas.microsoft.com/office/powerpoint/2010/main" val="23097066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31765-9952-4033-902C-2C9CDC830A23}"/>
              </a:ext>
            </a:extLst>
          </p:cNvPr>
          <p:cNvSpPr>
            <a:spLocks noGrp="1"/>
          </p:cNvSpPr>
          <p:nvPr>
            <p:ph type="title"/>
          </p:nvPr>
        </p:nvSpPr>
        <p:spPr/>
        <p:txBody>
          <a:bodyPr>
            <a:normAutofit/>
          </a:bodyPr>
          <a:lstStyle/>
          <a:p>
            <a:r>
              <a:rPr lang="en-US" sz="4000" dirty="0"/>
              <a:t>Principles of Process Redesign</a:t>
            </a:r>
          </a:p>
        </p:txBody>
      </p:sp>
      <p:sp>
        <p:nvSpPr>
          <p:cNvPr id="3" name="Content Placeholder 2">
            <a:extLst>
              <a:ext uri="{FF2B5EF4-FFF2-40B4-BE49-F238E27FC236}">
                <a16:creationId xmlns:a16="http://schemas.microsoft.com/office/drawing/2014/main" id="{B1F3611D-2A64-4E93-BDFA-A78E94E36564}"/>
              </a:ext>
            </a:extLst>
          </p:cNvPr>
          <p:cNvSpPr>
            <a:spLocks noGrp="1"/>
          </p:cNvSpPr>
          <p:nvPr>
            <p:ph idx="1"/>
          </p:nvPr>
        </p:nvSpPr>
        <p:spPr>
          <a:xfrm>
            <a:off x="822325" y="1846263"/>
            <a:ext cx="7543800" cy="1201737"/>
          </a:xfrm>
        </p:spPr>
        <p:txBody>
          <a:bodyPr/>
          <a:lstStyle/>
          <a:p>
            <a:pPr marL="292608" indent="-292608">
              <a:buClr>
                <a:schemeClr val="accent1">
                  <a:lumMod val="75000"/>
                </a:schemeClr>
              </a:buClr>
              <a:buFont typeface="Arial" panose="020B0604020202020204" pitchFamily="34" charset="0"/>
              <a:buChar char="•"/>
            </a:pPr>
            <a:r>
              <a:rPr lang="en-US" sz="2600" dirty="0"/>
              <a:t>Organize around outcomes, not tasks.</a:t>
            </a:r>
          </a:p>
          <a:p>
            <a:pPr marL="292608" indent="-292608">
              <a:buClr>
                <a:schemeClr val="accent1">
                  <a:lumMod val="75000"/>
                </a:schemeClr>
              </a:buClr>
              <a:buFont typeface="Arial" panose="020B0604020202020204" pitchFamily="34" charset="0"/>
              <a:buChar char="•"/>
            </a:pPr>
            <a:r>
              <a:rPr lang="en-US" sz="2600" dirty="0"/>
              <a:t>Have the people who do the work process their own information.</a:t>
            </a:r>
          </a:p>
        </p:txBody>
      </p:sp>
      <p:pic>
        <p:nvPicPr>
          <p:cNvPr id="10" name="Picture 9">
            <a:extLst>
              <a:ext uri="{FF2B5EF4-FFF2-40B4-BE49-F238E27FC236}">
                <a16:creationId xmlns:a16="http://schemas.microsoft.com/office/drawing/2014/main" id="{21FE213E-69DA-42D6-B3B4-F64B41366A5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143000" y="3259322"/>
            <a:ext cx="865707" cy="286537"/>
          </a:xfrm>
          <a:prstGeom prst="rect">
            <a:avLst/>
          </a:prstGeom>
        </p:spPr>
      </p:pic>
      <p:sp>
        <p:nvSpPr>
          <p:cNvPr id="4" name="Content Placeholder 3">
            <a:extLst>
              <a:ext uri="{FF2B5EF4-FFF2-40B4-BE49-F238E27FC236}">
                <a16:creationId xmlns:a16="http://schemas.microsoft.com/office/drawing/2014/main" id="{44CF8DB2-36A5-4CC9-B68F-1C20F699DC8C}"/>
              </a:ext>
            </a:extLst>
          </p:cNvPr>
          <p:cNvSpPr>
            <a:spLocks noGrp="1"/>
          </p:cNvSpPr>
          <p:nvPr>
            <p:ph idx="11"/>
          </p:nvPr>
        </p:nvSpPr>
        <p:spPr>
          <a:xfrm>
            <a:off x="2205444" y="3171187"/>
            <a:ext cx="6231148" cy="424870"/>
          </a:xfrm>
        </p:spPr>
        <p:txBody>
          <a:bodyPr/>
          <a:lstStyle/>
          <a:p>
            <a:r>
              <a:rPr lang="en-US" altLang="en-US" sz="2400" u="sng" dirty="0"/>
              <a:t>Avoid handoffs, whenever possible</a:t>
            </a:r>
            <a:r>
              <a:rPr lang="en-US" altLang="en-US" sz="2400" dirty="0"/>
              <a:t>.</a:t>
            </a:r>
            <a:endParaRPr lang="en-US" sz="2400" dirty="0"/>
          </a:p>
        </p:txBody>
      </p:sp>
      <p:sp>
        <p:nvSpPr>
          <p:cNvPr id="5" name="Content Placeholder 4">
            <a:extLst>
              <a:ext uri="{FF2B5EF4-FFF2-40B4-BE49-F238E27FC236}">
                <a16:creationId xmlns:a16="http://schemas.microsoft.com/office/drawing/2014/main" id="{CBDCC4D7-7D51-45E7-ACAC-76525285BFF2}"/>
              </a:ext>
            </a:extLst>
          </p:cNvPr>
          <p:cNvSpPr>
            <a:spLocks noGrp="1"/>
          </p:cNvSpPr>
          <p:nvPr>
            <p:ph idx="12"/>
          </p:nvPr>
        </p:nvSpPr>
        <p:spPr>
          <a:xfrm>
            <a:off x="820948" y="3657600"/>
            <a:ext cx="7543800" cy="755383"/>
          </a:xfrm>
        </p:spPr>
        <p:txBody>
          <a:bodyPr/>
          <a:lstStyle/>
          <a:p>
            <a:pPr marL="292608" indent="-292608">
              <a:buClr>
                <a:schemeClr val="accent1">
                  <a:lumMod val="75000"/>
                </a:schemeClr>
              </a:buClr>
              <a:buFont typeface="Arial" panose="020B0604020202020204" pitchFamily="34" charset="0"/>
              <a:buChar char="•"/>
            </a:pPr>
            <a:r>
              <a:rPr lang="en-US" altLang="en-US" sz="2600" dirty="0"/>
              <a:t>Put the decision point where work is performed, and build control into the process.</a:t>
            </a:r>
            <a:endParaRPr lang="en-US" sz="2600" dirty="0"/>
          </a:p>
        </p:txBody>
      </p:sp>
      <p:pic>
        <p:nvPicPr>
          <p:cNvPr id="11" name="Picture 10">
            <a:extLst>
              <a:ext uri="{FF2B5EF4-FFF2-40B4-BE49-F238E27FC236}">
                <a16:creationId xmlns:a16="http://schemas.microsoft.com/office/drawing/2014/main" id="{A8506B4B-E8B6-498D-9005-B18484996ADA}"/>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143000" y="4674906"/>
            <a:ext cx="865707" cy="286537"/>
          </a:xfrm>
          <a:prstGeom prst="rect">
            <a:avLst/>
          </a:prstGeom>
        </p:spPr>
      </p:pic>
      <p:sp>
        <p:nvSpPr>
          <p:cNvPr id="6" name="Content Placeholder 5">
            <a:extLst>
              <a:ext uri="{FF2B5EF4-FFF2-40B4-BE49-F238E27FC236}">
                <a16:creationId xmlns:a16="http://schemas.microsoft.com/office/drawing/2014/main" id="{C4C67708-CCE6-4605-8D3B-DBF6D01B973A}"/>
              </a:ext>
            </a:extLst>
          </p:cNvPr>
          <p:cNvSpPr>
            <a:spLocks noGrp="1"/>
          </p:cNvSpPr>
          <p:nvPr>
            <p:ph idx="13"/>
          </p:nvPr>
        </p:nvSpPr>
        <p:spPr>
          <a:xfrm>
            <a:off x="2205444" y="4578100"/>
            <a:ext cx="6231148" cy="450583"/>
          </a:xfrm>
        </p:spPr>
        <p:txBody>
          <a:bodyPr/>
          <a:lstStyle/>
          <a:p>
            <a:r>
              <a:rPr lang="en-US" altLang="en-US" sz="2400" u="sng" dirty="0"/>
              <a:t>Make decisions at lowest possible level</a:t>
            </a:r>
            <a:r>
              <a:rPr lang="en-US" altLang="en-US" sz="2400" dirty="0"/>
              <a:t>.</a:t>
            </a:r>
            <a:endParaRPr lang="en-US" sz="2400" dirty="0"/>
          </a:p>
        </p:txBody>
      </p:sp>
      <p:sp>
        <p:nvSpPr>
          <p:cNvPr id="7" name="Content Placeholder 6">
            <a:extLst>
              <a:ext uri="{FF2B5EF4-FFF2-40B4-BE49-F238E27FC236}">
                <a16:creationId xmlns:a16="http://schemas.microsoft.com/office/drawing/2014/main" id="{B85E63C4-F10F-47EB-A1A4-681A16448655}"/>
              </a:ext>
            </a:extLst>
          </p:cNvPr>
          <p:cNvSpPr>
            <a:spLocks noGrp="1"/>
          </p:cNvSpPr>
          <p:nvPr>
            <p:ph idx="14"/>
          </p:nvPr>
        </p:nvSpPr>
        <p:spPr>
          <a:xfrm>
            <a:off x="819571" y="5105400"/>
            <a:ext cx="7543800" cy="450583"/>
          </a:xfrm>
        </p:spPr>
        <p:txBody>
          <a:bodyPr/>
          <a:lstStyle/>
          <a:p>
            <a:pPr marL="292608" indent="-292608">
              <a:buClr>
                <a:schemeClr val="accent1">
                  <a:lumMod val="75000"/>
                </a:schemeClr>
              </a:buClr>
              <a:buFont typeface="Arial" panose="020B0604020202020204" pitchFamily="34" charset="0"/>
              <a:buChar char="•"/>
            </a:pPr>
            <a:r>
              <a:rPr lang="en-US" altLang="en-US" sz="2600" dirty="0"/>
              <a:t>Eliminate unnecessary steps in the process.</a:t>
            </a:r>
            <a:endParaRPr lang="en-US" sz="2600" dirty="0"/>
          </a:p>
        </p:txBody>
      </p:sp>
      <p:pic>
        <p:nvPicPr>
          <p:cNvPr id="12" name="Picture 11">
            <a:extLst>
              <a:ext uri="{FF2B5EF4-FFF2-40B4-BE49-F238E27FC236}">
                <a16:creationId xmlns:a16="http://schemas.microsoft.com/office/drawing/2014/main" id="{BFD488CC-EB02-42CE-BE5C-BE3391C6D6FE}"/>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143000" y="5766456"/>
            <a:ext cx="865707" cy="286537"/>
          </a:xfrm>
          <a:prstGeom prst="rect">
            <a:avLst/>
          </a:prstGeom>
        </p:spPr>
      </p:pic>
      <p:sp>
        <p:nvSpPr>
          <p:cNvPr id="8" name="Content Placeholder 7">
            <a:extLst>
              <a:ext uri="{FF2B5EF4-FFF2-40B4-BE49-F238E27FC236}">
                <a16:creationId xmlns:a16="http://schemas.microsoft.com/office/drawing/2014/main" id="{474C61CF-7099-4E16-B49A-BADEE181EC04}"/>
              </a:ext>
            </a:extLst>
          </p:cNvPr>
          <p:cNvSpPr>
            <a:spLocks noGrp="1"/>
          </p:cNvSpPr>
          <p:nvPr>
            <p:ph idx="15"/>
          </p:nvPr>
        </p:nvSpPr>
        <p:spPr>
          <a:xfrm>
            <a:off x="2205443" y="5696528"/>
            <a:ext cx="6229771" cy="426395"/>
          </a:xfrm>
        </p:spPr>
        <p:txBody>
          <a:bodyPr/>
          <a:lstStyle/>
          <a:p>
            <a:r>
              <a:rPr lang="en-US" altLang="en-US" sz="2400" u="sng" dirty="0"/>
              <a:t>Simplify, eliminate non-value-added activities</a:t>
            </a:r>
            <a:r>
              <a:rPr lang="en-US" altLang="en-US" sz="2400" dirty="0"/>
              <a:t>.</a:t>
            </a:r>
            <a:endParaRPr lang="en-US" sz="2400" dirty="0"/>
          </a:p>
        </p:txBody>
      </p:sp>
    </p:spTree>
    <p:extLst>
      <p:ext uri="{BB962C8B-B14F-4D97-AF65-F5344CB8AC3E}">
        <p14:creationId xmlns:p14="http://schemas.microsoft.com/office/powerpoint/2010/main" val="1600850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2702A-9E5F-4846-A590-2C50EB9793E7}"/>
              </a:ext>
            </a:extLst>
          </p:cNvPr>
          <p:cNvSpPr>
            <a:spLocks noGrp="1"/>
          </p:cNvSpPr>
          <p:nvPr>
            <p:ph type="title"/>
          </p:nvPr>
        </p:nvSpPr>
        <p:spPr/>
        <p:txBody>
          <a:bodyPr/>
          <a:lstStyle/>
          <a:p>
            <a:pPr>
              <a:defRPr/>
            </a:pPr>
            <a:r>
              <a:rPr lang="en-US" altLang="en-US" sz="4000" b="1" dirty="0">
                <a:solidFill>
                  <a:schemeClr val="tx1">
                    <a:lumMod val="75000"/>
                    <a:lumOff val="25000"/>
                  </a:schemeClr>
                </a:solidFill>
              </a:rPr>
              <a:t>Chapter 6 Summary</a:t>
            </a:r>
            <a:endParaRPr lang="en-US" sz="4000" b="1" noProof="0" dirty="0"/>
          </a:p>
        </p:txBody>
      </p:sp>
      <p:sp>
        <p:nvSpPr>
          <p:cNvPr id="36867" name="Content Placeholder 2">
            <a:extLst>
              <a:ext uri="{FF2B5EF4-FFF2-40B4-BE49-F238E27FC236}">
                <a16:creationId xmlns:a16="http://schemas.microsoft.com/office/drawing/2014/main" id="{E86A3AE2-55A8-4045-B6D3-909AD61B6B38}"/>
              </a:ext>
            </a:extLst>
          </p:cNvPr>
          <p:cNvSpPr>
            <a:spLocks noGrp="1"/>
          </p:cNvSpPr>
          <p:nvPr>
            <p:ph idx="1"/>
          </p:nvPr>
        </p:nvSpPr>
        <p:spPr/>
        <p:txBody>
          <a:bodyPr/>
          <a:lstStyle/>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400" dirty="0"/>
              <a:t>L</a:t>
            </a:r>
            <a:r>
              <a:rPr lang="en-US" altLang="en-US" sz="100" dirty="0"/>
              <a:t> </a:t>
            </a:r>
            <a:r>
              <a:rPr lang="en-US" altLang="en-US" sz="2400" dirty="0"/>
              <a:t>O 6.1 Describe process thinking and system boundaries.</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400" dirty="0"/>
              <a:t>L</a:t>
            </a:r>
            <a:r>
              <a:rPr lang="en-US" altLang="en-US" sz="100" dirty="0"/>
              <a:t> </a:t>
            </a:r>
            <a:r>
              <a:rPr lang="en-US" altLang="en-US" sz="2400" dirty="0"/>
              <a:t>O 6.2 Explain how the process view of business is cross-functional.</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400" dirty="0"/>
              <a:t>L</a:t>
            </a:r>
            <a:r>
              <a:rPr lang="en-US" altLang="en-US" sz="100" dirty="0"/>
              <a:t> </a:t>
            </a:r>
            <a:r>
              <a:rPr lang="en-US" altLang="en-US" sz="2400" dirty="0"/>
              <a:t>O 6.3 Construct a process flowchart for a given process.</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400" dirty="0"/>
              <a:t>L</a:t>
            </a:r>
            <a:r>
              <a:rPr lang="en-US" altLang="en-US" sz="100" dirty="0"/>
              <a:t> </a:t>
            </a:r>
            <a:r>
              <a:rPr lang="en-US" altLang="en-US" sz="2400" dirty="0"/>
              <a:t>O 6.4 Analyze a process by asking a wide variety of questions informed by the process flowchart.</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400" dirty="0"/>
              <a:t>L</a:t>
            </a:r>
            <a:r>
              <a:rPr lang="en-US" altLang="en-US" sz="100" dirty="0"/>
              <a:t> </a:t>
            </a:r>
            <a:r>
              <a:rPr lang="en-US" altLang="en-US" sz="2400" dirty="0"/>
              <a:t>O 6.5 Calculate process-flow capabilities using analytics.</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400" dirty="0"/>
              <a:t>L</a:t>
            </a:r>
            <a:r>
              <a:rPr lang="en-US" altLang="en-US" sz="100" dirty="0"/>
              <a:t> </a:t>
            </a:r>
            <a:r>
              <a:rPr lang="en-US" altLang="en-US" sz="2400" dirty="0"/>
              <a:t>O 6.6 Explain the principles of process redesign.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2702A-9E5F-4846-A590-2C50EB9793E7}"/>
              </a:ext>
            </a:extLst>
          </p:cNvPr>
          <p:cNvSpPr>
            <a:spLocks noGrp="1"/>
          </p:cNvSpPr>
          <p:nvPr>
            <p:ph type="title"/>
          </p:nvPr>
        </p:nvSpPr>
        <p:spPr/>
        <p:txBody>
          <a:bodyPr/>
          <a:lstStyle/>
          <a:p>
            <a:pPr>
              <a:defRPr/>
            </a:pPr>
            <a:r>
              <a:rPr lang="en-US" altLang="en-US" sz="4000" b="1" noProof="0" dirty="0">
                <a:solidFill>
                  <a:schemeClr val="tx1">
                    <a:lumMod val="75000"/>
                    <a:lumOff val="25000"/>
                  </a:schemeClr>
                </a:solidFill>
              </a:rPr>
              <a:t>Questions for Discussion</a:t>
            </a:r>
            <a:endParaRPr lang="en-US" sz="4000" b="1" noProof="0" dirty="0"/>
          </a:p>
        </p:txBody>
      </p:sp>
      <p:sp>
        <p:nvSpPr>
          <p:cNvPr id="37891" name="Content Placeholder 2">
            <a:extLst>
              <a:ext uri="{FF2B5EF4-FFF2-40B4-BE49-F238E27FC236}">
                <a16:creationId xmlns:a16="http://schemas.microsoft.com/office/drawing/2014/main" id="{0790771C-AC50-4421-A86C-FB899A29F289}"/>
              </a:ext>
            </a:extLst>
          </p:cNvPr>
          <p:cNvSpPr>
            <a:spLocks noGrp="1"/>
          </p:cNvSpPr>
          <p:nvPr>
            <p:ph idx="1"/>
          </p:nvPr>
        </p:nvSpPr>
        <p:spPr>
          <a:xfrm>
            <a:off x="822324" y="1846263"/>
            <a:ext cx="8016875" cy="4249737"/>
          </a:xfrm>
        </p:spPr>
        <p:txBody>
          <a:bodyPr/>
          <a:lstStyle/>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200" dirty="0"/>
              <a:t>Based on your work experience, can you define a “system” in which you have worked?</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200" dirty="0"/>
              <a:t>Draw a simple process map for a breakfast process such as making coffee or toast.</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200" dirty="0"/>
              <a:t>What sorts of “decisions” are involved in your breakfast process?</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200" dirty="0"/>
              <a:t>What is the bottleneck in your breakfast process?</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200" dirty="0"/>
              <a:t>Have a classmate review your breakfast process map and provide suggestions for improvement!</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200" dirty="0"/>
              <a:t>If you could redesign one of the processes on campus, which would you choose? What are some of your ideas?</a:t>
            </a:r>
            <a:endParaRPr lang="en-US" altLang="en-US" sz="2200" noProof="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DC212-609B-44EF-8075-2B46068384A3}"/>
              </a:ext>
            </a:extLst>
          </p:cNvPr>
          <p:cNvSpPr>
            <a:spLocks noGrp="1"/>
          </p:cNvSpPr>
          <p:nvPr>
            <p:ph type="title"/>
          </p:nvPr>
        </p:nvSpPr>
        <p:spPr/>
        <p:txBody>
          <a:bodyPr/>
          <a:lstStyle/>
          <a:p>
            <a:pPr>
              <a:defRPr/>
            </a:pPr>
            <a:r>
              <a:rPr lang="en-US" noProof="0" dirty="0"/>
              <a:t>Accessibility Content: Text Alternatives for Images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normAutofit/>
          </a:bodyPr>
          <a:lstStyle/>
          <a:p>
            <a:pPr>
              <a:defRPr/>
            </a:pPr>
            <a:r>
              <a:rPr lang="en-US" sz="4000" dirty="0"/>
              <a:t>Process View of Business</a:t>
            </a:r>
            <a:r>
              <a:rPr lang="en-US" sz="4000" noProof="0" dirty="0"/>
              <a:t> –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8096250" cy="3733800"/>
          </a:xfrm>
        </p:spPr>
        <p:txBody>
          <a:bodyPr/>
          <a:lstStyle/>
          <a:p>
            <a:pPr>
              <a:lnSpc>
                <a:spcPct val="100000"/>
              </a:lnSpc>
            </a:pPr>
            <a:r>
              <a:rPr lang="en-US" dirty="0"/>
              <a:t>This figure illustrates a horizontal organization process with a box labeled</a:t>
            </a:r>
            <a:br>
              <a:rPr lang="en-US" dirty="0"/>
            </a:br>
            <a:r>
              <a:rPr lang="en-US" dirty="0"/>
              <a:t>“C</a:t>
            </a:r>
            <a:r>
              <a:rPr lang="en-US" sz="100" dirty="0"/>
              <a:t> </a:t>
            </a:r>
            <a:r>
              <a:rPr lang="en-US" dirty="0"/>
              <a:t>E</a:t>
            </a:r>
            <a:r>
              <a:rPr lang="en-US" sz="100" dirty="0"/>
              <a:t> </a:t>
            </a:r>
            <a:r>
              <a:rPr lang="en-US" dirty="0"/>
              <a:t>O” at the top and three boxes—labeled (moving left to right) “Marketing,” “Operations,” and “Finance”—arranged horizontally below it. Under each of these boxes representing the various departments is a multi-tiered network of unlabeled and interconnected boxes, representing the various areas of function within each department. To the left of the figure is a shaded arrow labeled “Customer request” that points rightward to one of the unlabeled boxes under “Marketing.” A line travels through various boxes in multiple tiers of the marketing department structure, passes through various boxes of the operations department structure, and finally through various boxes in multiple tiers of the finance department structure, and emerges on the right side of the figure as an arrow labeled “Order fulfillment.”</a:t>
            </a:r>
            <a:endParaRPr lang="en-US" altLang="en-US"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3600" dirty="0"/>
              <a:t>Example: Selecting a Supplier </a:t>
            </a:r>
            <a:r>
              <a:rPr lang="en-US" sz="2400" dirty="0"/>
              <a:t>(Figure 6.2)</a:t>
            </a:r>
            <a:r>
              <a:rPr lang="en-US" sz="3800" noProof="0" dirty="0"/>
              <a:t> –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8020050" cy="3505200"/>
          </a:xfrm>
        </p:spPr>
        <p:txBody>
          <a:bodyPr/>
          <a:lstStyle/>
          <a:p>
            <a:pPr>
              <a:lnSpc>
                <a:spcPct val="100000"/>
              </a:lnSpc>
            </a:pPr>
            <a:r>
              <a:rPr lang="en-US" sz="1600" dirty="0"/>
              <a:t>This figure uses labeled boxes of various shapes connected with arrows in order to illustrate a process flowchart for selecting a buyer. The first box is in the shape of an oval and is labeled “Start.” An arrow points horizontally rightward to a rectangle labeled “Buyer receives request to by.” An arrow points vertically downward from here to a diamond-shaped box labeled “Information correct?” An arrow labeled “No” extends horizontally leftward and then vertically upward back to the first box labeled “Start,” and an arrow labeled “Yes” extends horizontally rightward and then vertically upward to a square labeled “Buyer identifies supplier.” An arrow extends horizontally rightward from here to a square labeled “Buyer calls supplier,” and an arrow points vertically downward from here to a diamond-shaped box labeled “Supplier capable?” An arrow labeled “No” extends horizontally leftward and then vertically upward back to the box labeled “Buyer identifies supplier,” and an arrow labeled “Yes” extends vertically downward and then horizontally leftward to a square labeled “Buyer selects supplier.” An arrow extends horizontally leftward from here to an oval labeled “End.” </a:t>
            </a:r>
            <a:endParaRPr lang="en-US" altLang="en-US" sz="16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35085894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normAutofit fontScale="90000"/>
          </a:bodyPr>
          <a:lstStyle/>
          <a:p>
            <a:pPr>
              <a:defRPr/>
            </a:pPr>
            <a:r>
              <a:rPr lang="en-US" sz="4000" dirty="0"/>
              <a:t>Example Picking Operations at Grocery Store Distribution Center </a:t>
            </a:r>
            <a:r>
              <a:rPr lang="en-US" sz="2400" dirty="0"/>
              <a:t>(Figure 6.5)</a:t>
            </a:r>
            <a:r>
              <a:rPr lang="en-US" sz="3800" noProof="0" dirty="0"/>
              <a:t> – Text Alternative </a:t>
            </a:r>
            <a:r>
              <a:rPr lang="en-US" sz="1100" noProof="0" dirty="0"/>
              <a:t>1</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8020050" cy="3733800"/>
          </a:xfrm>
        </p:spPr>
        <p:txBody>
          <a:bodyPr/>
          <a:lstStyle/>
          <a:p>
            <a:pPr>
              <a:lnSpc>
                <a:spcPct val="100000"/>
              </a:lnSpc>
            </a:pPr>
            <a:r>
              <a:rPr lang="en-US" altLang="en-US" sz="1600" dirty="0"/>
              <a:t>At the top of this flow process chart are three sections, arranged horizontally. The first section (moving left to right) includes the following information: Subject Charted: Produce, Dairy, Meat Depts.; Operation: Picking; Charted by: R</a:t>
            </a:r>
            <a:r>
              <a:rPr lang="en-US" altLang="en-US" sz="100" dirty="0"/>
              <a:t> </a:t>
            </a:r>
            <a:r>
              <a:rPr lang="en-US" altLang="en-US" sz="1600" dirty="0"/>
              <a:t>G</a:t>
            </a:r>
            <a:r>
              <a:rPr lang="en-US" altLang="en-US" sz="100" dirty="0"/>
              <a:t> </a:t>
            </a:r>
            <a:r>
              <a:rPr lang="en-US" altLang="en-US" sz="1600" dirty="0"/>
              <a:t>S; Chart No.: 01; Sheet: 1 of 1; Date: 1/8/13. The second section includes the header, “FLOW PROCESS CHART,” followed by four questions: Can I Eliminate? Can I Combine? Can I Change Sequence? Can I Simplify? The third section includes a table that contains four columns—Summary, Pres., Prop., and Save—and seven rows: Operations, Transports, Inspections, Delays, Storages, Time, and Distance. Data in this table appears only in the column labeled “Pres.” (Present), and includes the following: Operations = 7, Transports = 5, Inspections = 1, Delays = 5, Storages = 0, Time = (blank), and Distance = 215. The remainder of the flow process chart includes data in five columns: the first (moving left to right) is “Dist. in Feet,” the second is “Time in Min.,” the third is a series of symbols that correspond with an included symbol key (explained below), the fourth includes an option for “Present” or “Proposed” (“Present is selected) and the word “Description,” and the fifth is labeled “Notes.” The symbols column contains five symbols, which are described in a symbol key at the bottom of the figure. The first symbol is a circle, which means “Operation (a task or work activity);”</a:t>
            </a:r>
            <a:endParaRPr lang="en-US" altLang="en-US" sz="16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sz="1200" dirty="0">
                <a:hlinkClick r:id="rId3" action="ppaction://hlinksldjump"/>
              </a:rPr>
              <a:t>Advance to rest of text alternative.</a:t>
            </a:r>
          </a:p>
        </p:txBody>
      </p:sp>
    </p:spTree>
    <p:extLst>
      <p:ext uri="{BB962C8B-B14F-4D97-AF65-F5344CB8AC3E}">
        <p14:creationId xmlns:p14="http://schemas.microsoft.com/office/powerpoint/2010/main" val="6915576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473AF-1692-4F1D-A8D6-DB6F8FE0B48D}"/>
              </a:ext>
            </a:extLst>
          </p:cNvPr>
          <p:cNvSpPr>
            <a:spLocks noGrp="1"/>
          </p:cNvSpPr>
          <p:nvPr>
            <p:ph type="title"/>
          </p:nvPr>
        </p:nvSpPr>
        <p:spPr/>
        <p:txBody>
          <a:bodyPr>
            <a:normAutofit/>
          </a:bodyPr>
          <a:lstStyle/>
          <a:p>
            <a:r>
              <a:rPr lang="en-US" sz="4000" dirty="0"/>
              <a:t>Process Thinking</a:t>
            </a:r>
          </a:p>
        </p:txBody>
      </p:sp>
      <p:sp>
        <p:nvSpPr>
          <p:cNvPr id="3" name="Content Placeholder 2">
            <a:extLst>
              <a:ext uri="{FF2B5EF4-FFF2-40B4-BE49-F238E27FC236}">
                <a16:creationId xmlns:a16="http://schemas.microsoft.com/office/drawing/2014/main" id="{2226A82B-3262-4791-8D36-D22C9AB15E7E}"/>
              </a:ext>
            </a:extLst>
          </p:cNvPr>
          <p:cNvSpPr>
            <a:spLocks noGrp="1"/>
          </p:cNvSpPr>
          <p:nvPr>
            <p:ph idx="1"/>
          </p:nvPr>
        </p:nvSpPr>
        <p:spPr>
          <a:xfrm>
            <a:off x="822325" y="1846263"/>
            <a:ext cx="7543800" cy="1449387"/>
          </a:xfrm>
        </p:spPr>
        <p:txBody>
          <a:bodyPr/>
          <a:lstStyle/>
          <a:p>
            <a:r>
              <a:rPr lang="en-US" sz="2800" dirty="0"/>
              <a:t>All work is a process.</a:t>
            </a:r>
          </a:p>
          <a:p>
            <a:r>
              <a:rPr lang="en-US" sz="2800" dirty="0"/>
              <a:t>All business functions use processes.</a:t>
            </a:r>
          </a:p>
          <a:p>
            <a:r>
              <a:rPr lang="en-US" sz="2800" dirty="0"/>
              <a:t>System: Collection of interrelated elements where…</a:t>
            </a:r>
          </a:p>
        </p:txBody>
      </p:sp>
      <p:sp>
        <p:nvSpPr>
          <p:cNvPr id="4" name="Content Placeholder 3">
            <a:extLst>
              <a:ext uri="{FF2B5EF4-FFF2-40B4-BE49-F238E27FC236}">
                <a16:creationId xmlns:a16="http://schemas.microsoft.com/office/drawing/2014/main" id="{C27DB6ED-3A5B-4A86-BC29-5D032BC547C1}"/>
              </a:ext>
            </a:extLst>
          </p:cNvPr>
          <p:cNvSpPr>
            <a:spLocks noGrp="1"/>
          </p:cNvSpPr>
          <p:nvPr>
            <p:ph idx="11"/>
          </p:nvPr>
        </p:nvSpPr>
        <p:spPr>
          <a:xfrm>
            <a:off x="820948" y="3446463"/>
            <a:ext cx="7543800" cy="515937"/>
          </a:xfrm>
        </p:spPr>
        <p:txBody>
          <a:bodyPr/>
          <a:lstStyle/>
          <a:p>
            <a:pPr algn="ctr"/>
            <a:r>
              <a:rPr lang="en-US" sz="3000" b="1" dirty="0">
                <a:solidFill>
                  <a:srgbClr val="0070C0"/>
                </a:solidFill>
              </a:rPr>
              <a:t>Whole system &gt; Sum of parts</a:t>
            </a:r>
            <a:endParaRPr lang="en-US" sz="3000" dirty="0"/>
          </a:p>
        </p:txBody>
      </p:sp>
      <p:sp>
        <p:nvSpPr>
          <p:cNvPr id="5" name="Content Placeholder 4">
            <a:extLst>
              <a:ext uri="{FF2B5EF4-FFF2-40B4-BE49-F238E27FC236}">
                <a16:creationId xmlns:a16="http://schemas.microsoft.com/office/drawing/2014/main" id="{FB3D2099-7F9B-46FE-82D3-580F5BC0E90D}"/>
              </a:ext>
            </a:extLst>
          </p:cNvPr>
          <p:cNvSpPr>
            <a:spLocks noGrp="1"/>
          </p:cNvSpPr>
          <p:nvPr>
            <p:ph idx="12"/>
          </p:nvPr>
        </p:nvSpPr>
        <p:spPr>
          <a:xfrm>
            <a:off x="820948" y="4056063"/>
            <a:ext cx="7543800" cy="949325"/>
          </a:xfrm>
        </p:spPr>
        <p:txBody>
          <a:bodyPr/>
          <a:lstStyle/>
          <a:p>
            <a:r>
              <a:rPr lang="en-US" sz="2800" dirty="0"/>
              <a:t>Apply systems thinking to business.</a:t>
            </a:r>
          </a:p>
          <a:p>
            <a:pPr marL="292608" indent="-292608">
              <a:buClr>
                <a:srgbClr val="AB620E"/>
              </a:buClr>
              <a:buFont typeface="Arial" panose="020B0604020202020204" pitchFamily="34" charset="0"/>
              <a:buChar char="•"/>
            </a:pPr>
            <a:r>
              <a:rPr lang="en-US" sz="2600" dirty="0"/>
              <a:t>Define system boundaries.</a:t>
            </a:r>
          </a:p>
        </p:txBody>
      </p:sp>
      <p:sp>
        <p:nvSpPr>
          <p:cNvPr id="6" name="Content Placeholder 5">
            <a:extLst>
              <a:ext uri="{FF2B5EF4-FFF2-40B4-BE49-F238E27FC236}">
                <a16:creationId xmlns:a16="http://schemas.microsoft.com/office/drawing/2014/main" id="{93DE350D-85E6-413F-8A3F-F7B95E19C9FE}"/>
              </a:ext>
            </a:extLst>
          </p:cNvPr>
          <p:cNvSpPr>
            <a:spLocks noGrp="1"/>
          </p:cNvSpPr>
          <p:nvPr>
            <p:ph idx="13"/>
          </p:nvPr>
        </p:nvSpPr>
        <p:spPr>
          <a:xfrm>
            <a:off x="820948" y="5122863"/>
            <a:ext cx="7543800" cy="949325"/>
          </a:xfrm>
        </p:spPr>
        <p:txBody>
          <a:bodyPr/>
          <a:lstStyle/>
          <a:p>
            <a:r>
              <a:rPr lang="en-US" sz="2800" dirty="0"/>
              <a:t>Use cross-functional teams for systems analysis.</a:t>
            </a:r>
          </a:p>
          <a:p>
            <a:pPr marL="292608" indent="-292608">
              <a:buClr>
                <a:schemeClr val="accent1">
                  <a:lumMod val="75000"/>
                </a:schemeClr>
              </a:buClr>
              <a:buFont typeface="Arial" panose="020B0604020202020204" pitchFamily="34" charset="0"/>
              <a:buChar char="•"/>
            </a:pPr>
            <a:r>
              <a:rPr lang="en-US" sz="2600" dirty="0"/>
              <a:t>Include all affected functions.</a:t>
            </a:r>
          </a:p>
        </p:txBody>
      </p:sp>
    </p:spTree>
    <p:extLst>
      <p:ext uri="{BB962C8B-B14F-4D97-AF65-F5344CB8AC3E}">
        <p14:creationId xmlns:p14="http://schemas.microsoft.com/office/powerpoint/2010/main" val="37254484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normAutofit fontScale="90000"/>
          </a:bodyPr>
          <a:lstStyle/>
          <a:p>
            <a:pPr>
              <a:defRPr/>
            </a:pPr>
            <a:r>
              <a:rPr lang="en-US" sz="4000" dirty="0"/>
              <a:t>Example Picking Operations at Grocery Store Distribution Center </a:t>
            </a:r>
            <a:r>
              <a:rPr lang="en-US" sz="2400" dirty="0"/>
              <a:t>(Figure 6.5)</a:t>
            </a:r>
            <a:r>
              <a:rPr lang="en-US" sz="3800" dirty="0"/>
              <a:t> – Text Alternative </a:t>
            </a:r>
            <a:r>
              <a:rPr lang="en-US" sz="1100" dirty="0"/>
              <a:t>2</a:t>
            </a:r>
            <a:endParaRPr lang="en-US" sz="3800" noProof="0" dirty="0"/>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7943850" cy="3733800"/>
          </a:xfrm>
        </p:spPr>
        <p:txBody>
          <a:bodyPr/>
          <a:lstStyle/>
          <a:p>
            <a:pPr>
              <a:lnSpc>
                <a:spcPct val="100000"/>
              </a:lnSpc>
            </a:pPr>
            <a:r>
              <a:rPr lang="en-US" altLang="en-US" sz="1600" dirty="0"/>
              <a:t>the second symbol is a square, which means “Inspection (an inspection of the product for quantity or quality);” the third symbol is a rightward-pointing arrow, which means “Transportation (a movement of material from one point to another);” the fourth symbol is a downward-pointing triangle, which means “Storage (an inventory or storage of materials awaiting the next operation);” and the sixth symbol is a half-circle, or D shape, meaning “Delay (a delay in the sequence of operations.” In this column only one symbol is selected in each row. There are twenty-one rows, numbered in numeric order. They contain the following information (the “Notes” column is entirely blank): Row 1: Dist. in Feet = (blank), Time in Min. = 5, Symbol = Operation, Description = Computer prints order sheets. Row 2: Dist. in Feet = 90, Time in Min. = 60, Symbol = Transportation, Description = To the warehouse. Row 3: Dist. in Feet = (blank), Time in Min. = 120, Symbol = Delay, Description = On distribution desk. Row 4: Dist. in Feet = (blank), Time in Min. = 3, Symbol = Operation, Description = Separated according to work areas. Row 5: Dist. in Feet = 30, Time in Min. = 10, Symbol = Transportation, Description = Taken to start points. Row 6: Dist. in Feet = (blank), Time in Min. = 80, Symbol = Delay, Description = Wait for order picker.</a:t>
            </a:r>
            <a:endParaRPr lang="en-US" altLang="en-US" sz="16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sz="1200" dirty="0">
                <a:hlinkClick r:id="rId3" action="ppaction://hlinksldjump"/>
              </a:rPr>
              <a:t>Advance to rest of text alternative.</a:t>
            </a:r>
          </a:p>
        </p:txBody>
      </p:sp>
    </p:spTree>
    <p:extLst>
      <p:ext uri="{BB962C8B-B14F-4D97-AF65-F5344CB8AC3E}">
        <p14:creationId xmlns:p14="http://schemas.microsoft.com/office/powerpoint/2010/main" val="6650728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normAutofit fontScale="90000"/>
          </a:bodyPr>
          <a:lstStyle/>
          <a:p>
            <a:pPr>
              <a:defRPr/>
            </a:pPr>
            <a:r>
              <a:rPr lang="en-US" sz="4000" dirty="0"/>
              <a:t>Example Picking Operations at Grocery Store Distribution Center </a:t>
            </a:r>
            <a:r>
              <a:rPr lang="en-US" sz="2400" dirty="0"/>
              <a:t>(Figure 6.5)</a:t>
            </a:r>
            <a:r>
              <a:rPr lang="en-US" sz="3800" dirty="0"/>
              <a:t> – Text Alternative </a:t>
            </a:r>
            <a:r>
              <a:rPr lang="en-US" sz="1100" dirty="0"/>
              <a:t>3</a:t>
            </a:r>
            <a:endParaRPr lang="en-US" sz="3800" noProof="0" dirty="0"/>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7943850" cy="3733800"/>
          </a:xfrm>
        </p:spPr>
        <p:txBody>
          <a:bodyPr/>
          <a:lstStyle/>
          <a:p>
            <a:pPr>
              <a:lnSpc>
                <a:spcPct val="100000"/>
              </a:lnSpc>
            </a:pPr>
            <a:r>
              <a:rPr lang="en-US" altLang="en-US" sz="1600" dirty="0"/>
              <a:t>Row 7: Dist. in Feet = (blank), Time in Min. = 4, Symbol = Operation, Description = Picker separates them order by order. Row 8: Dist. in Feet = (blank), Time in Min. = 20, Symbol = Operation, Description = (Produce) picker fills order. Row 9: Dist. in Feet = 20, Time in Min. = 15, Symbol = Transportation, Description = To Dairy aisle. Row 10: Dist. in Feet = (blank), Time in Min. = 25, Symbol = Delay, Description = On conveyor waiting for picker. Row 11: Dist. in Feet = (blank), Time in Min. = 10, Symbol = Operation, Description = (Dairy) picker fills order. Row 12: Dist. in Feet = 30, Time in Min. = 30, Symbol = Transportation, Description = To Meat aisle. Row 13: Dist. in Feet = (blank), Time in Min. = 60, Symbol = Delay, Description = On conveyor waiting for picker. Row 14: Dist. in Feet = (blank), Time in Min. = 5, Symbol = Operation, Description = (Meat) picker fills order. Row 15: Dist. in Feet = 45, Time in Min. =15, Symbol = Transportation, Description = To inspection. Row 16: Dist. in Feet = (blank), Time in Min. = 4, Symbol = Inspection, Description = Inspected. Row 17: Dist. in Feet = (blank), Time in Min. = 10, Symbol = Operation, Description = Loaded onto carts route-by-route. Row 18: Dist. in Feet = (blank), Time in Min. = 50, Symbol = Delay, Description = Waits to be taken to the warehouse. Row 19: (blank) Row 20: Time in Min. = 526 Total Time Row 21: (blank)</a:t>
            </a:r>
            <a:endParaRPr lang="en-US" altLang="en-US" sz="16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2627706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normAutofit/>
          </a:bodyPr>
          <a:lstStyle/>
          <a:p>
            <a:pPr>
              <a:defRPr/>
            </a:pPr>
            <a:r>
              <a:rPr lang="en-US" sz="4000" dirty="0"/>
              <a:t>Map the Process – Text Alternative</a:t>
            </a:r>
            <a:endParaRPr lang="en-US" sz="4000" noProof="0" dirty="0"/>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7334250" cy="2819400"/>
          </a:xfrm>
        </p:spPr>
        <p:txBody>
          <a:bodyPr/>
          <a:lstStyle/>
          <a:p>
            <a:pPr>
              <a:lnSpc>
                <a:spcPct val="100000"/>
              </a:lnSpc>
            </a:pPr>
            <a:r>
              <a:rPr lang="en-US" altLang="en-US" sz="2400" dirty="0"/>
              <a:t>First row represents the Start, with first step to Take order (1 minute), then Make crust (3 minutes), next Prep/add ingredients (2 minutes), pointing down to Bake pizza (24 minutes), moving left to Cut/box pizza (1 minute), and lastly Take payment (1 minute), which leads to End point.</a:t>
            </a:r>
            <a:endParaRPr lang="en-US" altLang="en-US" sz="2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Tree>
    <p:extLst>
      <p:ext uri="{BB962C8B-B14F-4D97-AF65-F5344CB8AC3E}">
        <p14:creationId xmlns:p14="http://schemas.microsoft.com/office/powerpoint/2010/main" val="25006750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p:txBody>
          <a:bodyPr>
            <a:normAutofit/>
          </a:bodyPr>
          <a:lstStyle/>
          <a:p>
            <a:r>
              <a:rPr lang="en-US" sz="4000" dirty="0"/>
              <a:t>Process View of Business</a:t>
            </a:r>
            <a:endParaRPr lang="en-US" sz="1000" baseline="0" dirty="0"/>
          </a:p>
        </p:txBody>
      </p:sp>
      <p:pic>
        <p:nvPicPr>
          <p:cNvPr id="9" name="Picture 8" descr="A figure illustrating the process view of business.&#10;">
            <a:extLst>
              <a:ext uri="{FF2B5EF4-FFF2-40B4-BE49-F238E27FC236}">
                <a16:creationId xmlns:a16="http://schemas.microsoft.com/office/drawing/2014/main" id="{A8B6C638-B20C-48C6-8252-D7D4BDEF9CC2}"/>
              </a:ext>
            </a:extLst>
          </p:cNvPr>
          <p:cNvPicPr>
            <a:picLocks noChangeAspect="1"/>
          </p:cNvPicPr>
          <p:nvPr/>
        </p:nvPicPr>
        <p:blipFill>
          <a:blip r:embed="rId2"/>
          <a:stretch>
            <a:fillRect/>
          </a:stretch>
        </p:blipFill>
        <p:spPr>
          <a:xfrm>
            <a:off x="970073" y="2064737"/>
            <a:ext cx="7613231" cy="3802663"/>
          </a:xfrm>
          <a:prstGeom prst="rect">
            <a:avLst/>
          </a:prstGeom>
        </p:spPr>
      </p:pic>
      <p:sp>
        <p:nvSpPr>
          <p:cNvPr id="4" name="Content Placeholder 3">
            <a:extLst>
              <a:ext uri="{FF2B5EF4-FFF2-40B4-BE49-F238E27FC236}">
                <a16:creationId xmlns:a16="http://schemas.microsoft.com/office/drawing/2014/main" id="{32BD8159-AF7B-406D-95F7-22426EE3FE9B}"/>
              </a:ext>
            </a:extLst>
          </p:cNvPr>
          <p:cNvSpPr>
            <a:spLocks noGrp="1"/>
          </p:cNvSpPr>
          <p:nvPr>
            <p:ph idx="11"/>
          </p:nvPr>
        </p:nvSpPr>
        <p:spPr>
          <a:xfrm>
            <a:off x="2816352" y="6035040"/>
            <a:ext cx="3355848" cy="228600"/>
          </a:xfrm>
        </p:spPr>
        <p:txBody>
          <a:bodyPr/>
          <a:lstStyle/>
          <a:p>
            <a:pPr algn="ctr">
              <a:buNone/>
            </a:pPr>
            <a:r>
              <a:rPr lang="en-US" altLang="en-US" sz="1200" dirty="0">
                <a:solidFill>
                  <a:schemeClr val="tx1"/>
                </a:solidFill>
                <a:hlinkClick r:id="rId3" action="ppaction://hlinksldjump"/>
              </a:rPr>
              <a:t>Access the text alternative for slide images.</a:t>
            </a:r>
          </a:p>
        </p:txBody>
      </p:sp>
    </p:spTree>
    <p:extLst>
      <p:ext uri="{BB962C8B-B14F-4D97-AF65-F5344CB8AC3E}">
        <p14:creationId xmlns:p14="http://schemas.microsoft.com/office/powerpoint/2010/main" val="37028800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DD5EE-B5EE-42D0-9ACB-901261466229}"/>
              </a:ext>
            </a:extLst>
          </p:cNvPr>
          <p:cNvSpPr>
            <a:spLocks noGrp="1"/>
          </p:cNvSpPr>
          <p:nvPr>
            <p:ph type="title"/>
          </p:nvPr>
        </p:nvSpPr>
        <p:spPr/>
        <p:txBody>
          <a:bodyPr/>
          <a:lstStyle/>
          <a:p>
            <a:r>
              <a:rPr lang="en-US" sz="4000" dirty="0"/>
              <a:t>Process Flowcharting </a:t>
            </a:r>
            <a:r>
              <a:rPr lang="en-US" sz="1000" baseline="0" dirty="0"/>
              <a:t>1</a:t>
            </a:r>
          </a:p>
        </p:txBody>
      </p:sp>
      <p:sp>
        <p:nvSpPr>
          <p:cNvPr id="3" name="Content Placeholder 2">
            <a:extLst>
              <a:ext uri="{FF2B5EF4-FFF2-40B4-BE49-F238E27FC236}">
                <a16:creationId xmlns:a16="http://schemas.microsoft.com/office/drawing/2014/main" id="{371F027F-F811-4CAC-8DC9-DE61E1E4BDBF}"/>
              </a:ext>
            </a:extLst>
          </p:cNvPr>
          <p:cNvSpPr>
            <a:spLocks noGrp="1"/>
          </p:cNvSpPr>
          <p:nvPr>
            <p:ph idx="1"/>
          </p:nvPr>
        </p:nvSpPr>
        <p:spPr>
          <a:xfrm>
            <a:off x="822325" y="1846263"/>
            <a:ext cx="7543800" cy="896937"/>
          </a:xfrm>
        </p:spPr>
        <p:txBody>
          <a:bodyPr/>
          <a:lstStyle/>
          <a:p>
            <a:r>
              <a:rPr lang="en-US" sz="2800" dirty="0"/>
              <a:t>Creating a visual diagram to describe (represent) a transformation process</a:t>
            </a:r>
          </a:p>
        </p:txBody>
      </p:sp>
      <p:sp>
        <p:nvSpPr>
          <p:cNvPr id="4" name="Content Placeholder 3">
            <a:extLst>
              <a:ext uri="{FF2B5EF4-FFF2-40B4-BE49-F238E27FC236}">
                <a16:creationId xmlns:a16="http://schemas.microsoft.com/office/drawing/2014/main" id="{DF54DEDA-8115-44DA-9DDD-A50943ECF50B}"/>
              </a:ext>
            </a:extLst>
          </p:cNvPr>
          <p:cNvSpPr>
            <a:spLocks noGrp="1"/>
          </p:cNvSpPr>
          <p:nvPr>
            <p:ph idx="11"/>
          </p:nvPr>
        </p:nvSpPr>
        <p:spPr>
          <a:xfrm>
            <a:off x="820948" y="2895600"/>
            <a:ext cx="7543800" cy="2420937"/>
          </a:xfrm>
        </p:spPr>
        <p:txBody>
          <a:bodyPr/>
          <a:lstStyle/>
          <a:p>
            <a:r>
              <a:rPr lang="en-US" sz="2800" dirty="0"/>
              <a:t>Also called (or similar to):</a:t>
            </a:r>
          </a:p>
          <a:p>
            <a:pPr marL="292608" indent="-292608">
              <a:buClr>
                <a:srgbClr val="AB620E"/>
              </a:buClr>
              <a:buFont typeface="Arial" panose="020B0604020202020204" pitchFamily="34" charset="0"/>
              <a:buChar char="•"/>
            </a:pPr>
            <a:r>
              <a:rPr lang="en-US" sz="2400" dirty="0"/>
              <a:t>Process mapping.</a:t>
            </a:r>
          </a:p>
          <a:p>
            <a:pPr marL="292608" indent="-292608">
              <a:buClr>
                <a:srgbClr val="AB620E"/>
              </a:buClr>
              <a:buFont typeface="Arial" panose="020B0604020202020204" pitchFamily="34" charset="0"/>
              <a:buChar char="•"/>
            </a:pPr>
            <a:r>
              <a:rPr lang="en-US" sz="2400" dirty="0"/>
              <a:t>Flow-process charting.</a:t>
            </a:r>
          </a:p>
          <a:p>
            <a:pPr marL="292608" indent="-292608">
              <a:buClr>
                <a:srgbClr val="AB620E"/>
              </a:buClr>
              <a:buFont typeface="Arial" panose="020B0604020202020204" pitchFamily="34" charset="0"/>
              <a:buChar char="•"/>
            </a:pPr>
            <a:r>
              <a:rPr lang="en-US" sz="2400" dirty="0"/>
              <a:t>Service blueprinting.</a:t>
            </a:r>
          </a:p>
          <a:p>
            <a:pPr marL="292608" indent="-292608">
              <a:buClr>
                <a:srgbClr val="AB620E"/>
              </a:buClr>
              <a:buFont typeface="Arial" panose="020B0604020202020204" pitchFamily="34" charset="0"/>
              <a:buChar char="•"/>
            </a:pPr>
            <a:r>
              <a:rPr lang="en-US" sz="2400" dirty="0"/>
              <a:t>Systems flowchart.</a:t>
            </a:r>
          </a:p>
        </p:txBody>
      </p:sp>
    </p:spTree>
    <p:extLst>
      <p:ext uri="{BB962C8B-B14F-4D97-AF65-F5344CB8AC3E}">
        <p14:creationId xmlns:p14="http://schemas.microsoft.com/office/powerpoint/2010/main" val="24153719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9605DB-4952-40B8-B71F-0B571564E2B2}"/>
              </a:ext>
            </a:extLst>
          </p:cNvPr>
          <p:cNvSpPr>
            <a:spLocks noGrp="1"/>
          </p:cNvSpPr>
          <p:nvPr>
            <p:ph type="title"/>
          </p:nvPr>
        </p:nvSpPr>
        <p:spPr/>
        <p:txBody>
          <a:bodyPr/>
          <a:lstStyle/>
          <a:p>
            <a:r>
              <a:rPr lang="en-US" sz="4000" dirty="0"/>
              <a:t>Process Flowcharting </a:t>
            </a:r>
            <a:r>
              <a:rPr lang="en-US" sz="1000" baseline="0" dirty="0"/>
              <a:t>2</a:t>
            </a:r>
          </a:p>
        </p:txBody>
      </p:sp>
      <p:sp>
        <p:nvSpPr>
          <p:cNvPr id="3" name="Content Placeholder 2">
            <a:extLst>
              <a:ext uri="{FF2B5EF4-FFF2-40B4-BE49-F238E27FC236}">
                <a16:creationId xmlns:a16="http://schemas.microsoft.com/office/drawing/2014/main" id="{E9560B6C-52DF-4071-A3AE-3BE958B25910}"/>
              </a:ext>
            </a:extLst>
          </p:cNvPr>
          <p:cNvSpPr>
            <a:spLocks noGrp="1"/>
          </p:cNvSpPr>
          <p:nvPr>
            <p:ph idx="1"/>
          </p:nvPr>
        </p:nvSpPr>
        <p:spPr/>
        <p:txBody>
          <a:bodyPr/>
          <a:lstStyle/>
          <a:p>
            <a:r>
              <a:rPr lang="en-US" sz="2600" dirty="0"/>
              <a:t>First, visually describe current process.</a:t>
            </a:r>
          </a:p>
        </p:txBody>
      </p:sp>
      <p:sp>
        <p:nvSpPr>
          <p:cNvPr id="4" name="Content Placeholder 3">
            <a:extLst>
              <a:ext uri="{FF2B5EF4-FFF2-40B4-BE49-F238E27FC236}">
                <a16:creationId xmlns:a16="http://schemas.microsoft.com/office/drawing/2014/main" id="{D77E142D-9304-4BCA-A141-79ABD06699DE}"/>
              </a:ext>
            </a:extLst>
          </p:cNvPr>
          <p:cNvSpPr>
            <a:spLocks noGrp="1"/>
          </p:cNvSpPr>
          <p:nvPr>
            <p:ph idx="11"/>
          </p:nvPr>
        </p:nvSpPr>
        <p:spPr>
          <a:xfrm>
            <a:off x="820948" y="2514600"/>
            <a:ext cx="7543800" cy="2667000"/>
          </a:xfrm>
        </p:spPr>
        <p:txBody>
          <a:bodyPr/>
          <a:lstStyle/>
          <a:p>
            <a:r>
              <a:rPr lang="en-US" sz="2600" dirty="0"/>
              <a:t>Second, find ways to improve current process.</a:t>
            </a:r>
          </a:p>
          <a:p>
            <a:pPr marL="292608" indent="-292608">
              <a:buClr>
                <a:schemeClr val="accent1">
                  <a:lumMod val="75000"/>
                </a:schemeClr>
              </a:buClr>
              <a:buFont typeface="Arial" panose="020B0604020202020204" pitchFamily="34" charset="0"/>
              <a:buChar char="•"/>
            </a:pPr>
            <a:r>
              <a:rPr lang="en-US" sz="2400" dirty="0"/>
              <a:t>Find repetitive operations.</a:t>
            </a:r>
          </a:p>
          <a:p>
            <a:pPr marL="292608" indent="-292608">
              <a:buClr>
                <a:schemeClr val="accent1">
                  <a:lumMod val="75000"/>
                </a:schemeClr>
              </a:buClr>
              <a:buFont typeface="Arial" panose="020B0604020202020204" pitchFamily="34" charset="0"/>
              <a:buChar char="•"/>
            </a:pPr>
            <a:r>
              <a:rPr lang="en-US" sz="2400" dirty="0"/>
              <a:t>Identify bottlenecks.</a:t>
            </a:r>
          </a:p>
          <a:p>
            <a:pPr marL="292608" indent="-292608">
              <a:buClr>
                <a:schemeClr val="accent1">
                  <a:lumMod val="75000"/>
                </a:schemeClr>
              </a:buClr>
              <a:buFont typeface="Arial" panose="020B0604020202020204" pitchFamily="34" charset="0"/>
              <a:buChar char="•"/>
            </a:pPr>
            <a:r>
              <a:rPr lang="en-US" sz="2400" dirty="0"/>
              <a:t>Describe directions and distances of flows (people, material, and information).</a:t>
            </a:r>
          </a:p>
          <a:p>
            <a:pPr marL="292608" indent="-292608">
              <a:buClr>
                <a:schemeClr val="accent1">
                  <a:lumMod val="75000"/>
                </a:schemeClr>
              </a:buClr>
              <a:buFont typeface="Arial" panose="020B0604020202020204" pitchFamily="34" charset="0"/>
              <a:buChar char="•"/>
            </a:pPr>
            <a:r>
              <a:rPr lang="en-US" sz="2400" dirty="0"/>
              <a:t>Reduce waste.</a:t>
            </a:r>
          </a:p>
        </p:txBody>
      </p:sp>
      <p:sp>
        <p:nvSpPr>
          <p:cNvPr id="5" name="Content Placeholder 4">
            <a:extLst>
              <a:ext uri="{FF2B5EF4-FFF2-40B4-BE49-F238E27FC236}">
                <a16:creationId xmlns:a16="http://schemas.microsoft.com/office/drawing/2014/main" id="{E4AE49F9-E437-40DB-A5FD-DB1FF2588713}"/>
              </a:ext>
            </a:extLst>
          </p:cNvPr>
          <p:cNvSpPr>
            <a:spLocks noGrp="1"/>
          </p:cNvSpPr>
          <p:nvPr>
            <p:ph idx="12"/>
          </p:nvPr>
        </p:nvSpPr>
        <p:spPr>
          <a:xfrm>
            <a:off x="820948" y="5486400"/>
            <a:ext cx="7543800" cy="515937"/>
          </a:xfrm>
        </p:spPr>
        <p:txBody>
          <a:bodyPr/>
          <a:lstStyle/>
          <a:p>
            <a:r>
              <a:rPr lang="en-US" sz="2600" dirty="0"/>
              <a:t>Often required for certifications such as I</a:t>
            </a:r>
            <a:r>
              <a:rPr lang="en-US" sz="100" dirty="0"/>
              <a:t> </a:t>
            </a:r>
            <a:r>
              <a:rPr lang="en-US" sz="2600" dirty="0"/>
              <a:t>S</a:t>
            </a:r>
            <a:r>
              <a:rPr lang="en-US" sz="100" dirty="0"/>
              <a:t> </a:t>
            </a:r>
            <a:r>
              <a:rPr lang="en-US" sz="2600" dirty="0"/>
              <a:t>O </a:t>
            </a:r>
            <a:r>
              <a:rPr lang="en-US" sz="100" dirty="0"/>
              <a:t> </a:t>
            </a:r>
            <a:r>
              <a:rPr lang="en-US" sz="2600" dirty="0"/>
              <a:t>9000.</a:t>
            </a:r>
          </a:p>
        </p:txBody>
      </p:sp>
    </p:spTree>
    <p:extLst>
      <p:ext uri="{BB962C8B-B14F-4D97-AF65-F5344CB8AC3E}">
        <p14:creationId xmlns:p14="http://schemas.microsoft.com/office/powerpoint/2010/main" val="2826634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3733D-59F6-40E9-A443-1C22F9463C0E}"/>
              </a:ext>
            </a:extLst>
          </p:cNvPr>
          <p:cNvSpPr>
            <a:spLocks noGrp="1"/>
          </p:cNvSpPr>
          <p:nvPr>
            <p:ph type="title"/>
          </p:nvPr>
        </p:nvSpPr>
        <p:spPr/>
        <p:txBody>
          <a:bodyPr/>
          <a:lstStyle/>
          <a:p>
            <a:r>
              <a:rPr lang="en-US" sz="4000" dirty="0"/>
              <a:t>Process Flowcharting </a:t>
            </a:r>
            <a:r>
              <a:rPr lang="en-US" sz="1000" baseline="0" dirty="0"/>
              <a:t>3</a:t>
            </a:r>
          </a:p>
        </p:txBody>
      </p:sp>
      <p:sp>
        <p:nvSpPr>
          <p:cNvPr id="3" name="Content Placeholder 2">
            <a:extLst>
              <a:ext uri="{FF2B5EF4-FFF2-40B4-BE49-F238E27FC236}">
                <a16:creationId xmlns:a16="http://schemas.microsoft.com/office/drawing/2014/main" id="{DBB73971-5A99-4BF2-8556-752091D609FA}"/>
              </a:ext>
            </a:extLst>
          </p:cNvPr>
          <p:cNvSpPr>
            <a:spLocks noGrp="1"/>
          </p:cNvSpPr>
          <p:nvPr>
            <p:ph idx="1"/>
          </p:nvPr>
        </p:nvSpPr>
        <p:spPr>
          <a:xfrm>
            <a:off x="822325" y="1846263"/>
            <a:ext cx="7543800" cy="2590800"/>
          </a:xfrm>
        </p:spPr>
        <p:txBody>
          <a:bodyPr/>
          <a:lstStyle/>
          <a:p>
            <a:pPr marL="402336" indent="-402336">
              <a:buClr>
                <a:schemeClr val="accent1">
                  <a:lumMod val="75000"/>
                </a:schemeClr>
              </a:buClr>
              <a:buFont typeface="+mj-lt"/>
              <a:buAutoNum type="arabicPeriod"/>
            </a:pPr>
            <a:r>
              <a:rPr lang="en-US" sz="2400" dirty="0"/>
              <a:t>Select a transformation process to study.</a:t>
            </a:r>
          </a:p>
          <a:p>
            <a:pPr marL="402336" indent="-402336">
              <a:buClr>
                <a:schemeClr val="accent1">
                  <a:lumMod val="75000"/>
                </a:schemeClr>
              </a:buClr>
              <a:buFont typeface="+mj-lt"/>
              <a:buAutoNum type="arabicPeriod"/>
            </a:pPr>
            <a:r>
              <a:rPr lang="en-US" sz="2400" dirty="0"/>
              <a:t>Form a team to develop flowchart and for analysis (to improve the system).</a:t>
            </a:r>
          </a:p>
          <a:p>
            <a:pPr marL="402336" indent="-402336">
              <a:buClr>
                <a:schemeClr val="accent1">
                  <a:lumMod val="75000"/>
                </a:schemeClr>
              </a:buClr>
              <a:buFont typeface="+mj-lt"/>
              <a:buAutoNum type="arabicPeriod"/>
            </a:pPr>
            <a:r>
              <a:rPr lang="en-US" sz="2400" dirty="0"/>
              <a:t>Specify the boundaries of transformation process.</a:t>
            </a:r>
          </a:p>
          <a:p>
            <a:pPr marL="402336" indent="-402336">
              <a:buClr>
                <a:schemeClr val="accent1">
                  <a:lumMod val="75000"/>
                </a:schemeClr>
              </a:buClr>
              <a:buFont typeface="+mj-lt"/>
              <a:buAutoNum type="arabicPeriod"/>
            </a:pPr>
            <a:r>
              <a:rPr lang="en-US" sz="2400" dirty="0"/>
              <a:t>Identify and sequence the operational steps.</a:t>
            </a:r>
          </a:p>
          <a:p>
            <a:pPr marL="402336" indent="-402336">
              <a:buClr>
                <a:schemeClr val="accent1">
                  <a:lumMod val="75000"/>
                </a:schemeClr>
              </a:buClr>
              <a:buFont typeface="+mj-lt"/>
              <a:buAutoNum type="arabicPeriod"/>
            </a:pPr>
            <a:r>
              <a:rPr lang="en-US" sz="2400" dirty="0"/>
              <a:t>Identify the performance metrics for the steps.</a:t>
            </a:r>
          </a:p>
        </p:txBody>
      </p:sp>
      <p:sp>
        <p:nvSpPr>
          <p:cNvPr id="4" name="Content Placeholder 3">
            <a:extLst>
              <a:ext uri="{FF2B5EF4-FFF2-40B4-BE49-F238E27FC236}">
                <a16:creationId xmlns:a16="http://schemas.microsoft.com/office/drawing/2014/main" id="{8D1A81A6-4B16-4E93-8B51-56B04EE47965}"/>
              </a:ext>
            </a:extLst>
          </p:cNvPr>
          <p:cNvSpPr>
            <a:spLocks noGrp="1"/>
          </p:cNvSpPr>
          <p:nvPr>
            <p:ph idx="11"/>
          </p:nvPr>
        </p:nvSpPr>
        <p:spPr>
          <a:xfrm>
            <a:off x="820948" y="4513263"/>
            <a:ext cx="7543800" cy="363537"/>
          </a:xfrm>
        </p:spPr>
        <p:txBody>
          <a:bodyPr/>
          <a:lstStyle/>
          <a:p>
            <a:pPr marL="731520" indent="-320040">
              <a:buClr>
                <a:schemeClr val="accent1">
                  <a:lumMod val="75000"/>
                </a:schemeClr>
              </a:buClr>
              <a:buFont typeface="Arial" panose="020B0604020202020204" pitchFamily="34" charset="0"/>
              <a:buChar char="•"/>
            </a:pPr>
            <a:r>
              <a:rPr lang="en-US" sz="2200" dirty="0"/>
              <a:t>For example, time to complete each step.</a:t>
            </a:r>
          </a:p>
        </p:txBody>
      </p:sp>
      <p:sp>
        <p:nvSpPr>
          <p:cNvPr id="5" name="Content Placeholder 4">
            <a:extLst>
              <a:ext uri="{FF2B5EF4-FFF2-40B4-BE49-F238E27FC236}">
                <a16:creationId xmlns:a16="http://schemas.microsoft.com/office/drawing/2014/main" id="{3D6C3ED3-4973-41C5-B572-5C5B1DFD47CE}"/>
              </a:ext>
            </a:extLst>
          </p:cNvPr>
          <p:cNvSpPr>
            <a:spLocks noGrp="1"/>
          </p:cNvSpPr>
          <p:nvPr>
            <p:ph idx="12"/>
          </p:nvPr>
        </p:nvSpPr>
        <p:spPr>
          <a:xfrm>
            <a:off x="820948" y="5029200"/>
            <a:ext cx="7543800" cy="515937"/>
          </a:xfrm>
        </p:spPr>
        <p:txBody>
          <a:bodyPr/>
          <a:lstStyle/>
          <a:p>
            <a:pPr marL="402336" indent="-402336">
              <a:buClr>
                <a:schemeClr val="accent1">
                  <a:lumMod val="75000"/>
                </a:schemeClr>
              </a:buClr>
              <a:buFont typeface="+mj-lt"/>
              <a:buAutoNum type="arabicPeriod" startAt="6"/>
            </a:pPr>
            <a:r>
              <a:rPr lang="en-US" sz="2400" dirty="0"/>
              <a:t>Draw the flowchart, using consistent symbols.</a:t>
            </a:r>
          </a:p>
        </p:txBody>
      </p:sp>
    </p:spTree>
    <p:extLst>
      <p:ext uri="{BB962C8B-B14F-4D97-AF65-F5344CB8AC3E}">
        <p14:creationId xmlns:p14="http://schemas.microsoft.com/office/powerpoint/2010/main" val="30215765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82D23-FC82-4A6C-B688-73E9ABB1389D}"/>
              </a:ext>
            </a:extLst>
          </p:cNvPr>
          <p:cNvSpPr>
            <a:spLocks noGrp="1"/>
          </p:cNvSpPr>
          <p:nvPr>
            <p:ph type="title"/>
          </p:nvPr>
        </p:nvSpPr>
        <p:spPr/>
        <p:txBody>
          <a:bodyPr>
            <a:normAutofit/>
          </a:bodyPr>
          <a:lstStyle/>
          <a:p>
            <a:r>
              <a:rPr lang="en-US" sz="4000" dirty="0"/>
              <a:t>Common Flowcharting Symbols</a:t>
            </a:r>
          </a:p>
        </p:txBody>
      </p:sp>
      <p:pic>
        <p:nvPicPr>
          <p:cNvPr id="12" name="Picture 11" descr="Solid horizontal oval">
            <a:extLst>
              <a:ext uri="{FF2B5EF4-FFF2-40B4-BE49-F238E27FC236}">
                <a16:creationId xmlns:a16="http://schemas.microsoft.com/office/drawing/2014/main" id="{928B3FD7-D117-4057-BBB2-93317D403BA5}"/>
              </a:ext>
            </a:extLst>
          </p:cNvPr>
          <p:cNvPicPr>
            <a:picLocks noChangeAspect="1"/>
          </p:cNvPicPr>
          <p:nvPr/>
        </p:nvPicPr>
        <p:blipFill>
          <a:blip r:embed="rId2"/>
          <a:stretch>
            <a:fillRect/>
          </a:stretch>
        </p:blipFill>
        <p:spPr>
          <a:xfrm>
            <a:off x="810780" y="2166742"/>
            <a:ext cx="1383912" cy="542591"/>
          </a:xfrm>
          <a:prstGeom prst="rect">
            <a:avLst/>
          </a:prstGeom>
        </p:spPr>
      </p:pic>
      <p:sp>
        <p:nvSpPr>
          <p:cNvPr id="3" name="Content Placeholder 2">
            <a:extLst>
              <a:ext uri="{FF2B5EF4-FFF2-40B4-BE49-F238E27FC236}">
                <a16:creationId xmlns:a16="http://schemas.microsoft.com/office/drawing/2014/main" id="{59A0662C-3684-4FAF-96DA-7CB556943CAD}"/>
              </a:ext>
            </a:extLst>
          </p:cNvPr>
          <p:cNvSpPr>
            <a:spLocks noGrp="1"/>
          </p:cNvSpPr>
          <p:nvPr>
            <p:ph idx="1"/>
          </p:nvPr>
        </p:nvSpPr>
        <p:spPr>
          <a:xfrm>
            <a:off x="3065252" y="2180070"/>
            <a:ext cx="5697748" cy="515937"/>
          </a:xfrm>
        </p:spPr>
        <p:txBody>
          <a:bodyPr/>
          <a:lstStyle/>
          <a:p>
            <a:r>
              <a:rPr lang="en-US" altLang="en-US" sz="2800" dirty="0">
                <a:solidFill>
                  <a:srgbClr val="0070C0"/>
                </a:solidFill>
                <a:latin typeface="Calibri" panose="020F0502020204030204" pitchFamily="34" charset="0"/>
              </a:rPr>
              <a:t>Terminator:</a:t>
            </a:r>
            <a:r>
              <a:rPr lang="en-US" altLang="en-US" sz="2800" dirty="0">
                <a:latin typeface="Calibri" panose="020F0502020204030204" pitchFamily="34" charset="0"/>
              </a:rPr>
              <a:t> “START” and “END”</a:t>
            </a:r>
          </a:p>
        </p:txBody>
      </p:sp>
      <p:pic>
        <p:nvPicPr>
          <p:cNvPr id="13" name="Picture 12" descr="Solid filled rectangle">
            <a:extLst>
              <a:ext uri="{FF2B5EF4-FFF2-40B4-BE49-F238E27FC236}">
                <a16:creationId xmlns:a16="http://schemas.microsoft.com/office/drawing/2014/main" id="{1BA1D111-A34E-42D7-9017-98BE2B56553F}"/>
              </a:ext>
            </a:extLst>
          </p:cNvPr>
          <p:cNvPicPr>
            <a:picLocks noChangeAspect="1"/>
          </p:cNvPicPr>
          <p:nvPr/>
        </p:nvPicPr>
        <p:blipFill>
          <a:blip r:embed="rId3"/>
          <a:stretch>
            <a:fillRect/>
          </a:stretch>
        </p:blipFill>
        <p:spPr>
          <a:xfrm>
            <a:off x="886986" y="3036511"/>
            <a:ext cx="1231499" cy="390178"/>
          </a:xfrm>
          <a:prstGeom prst="rect">
            <a:avLst/>
          </a:prstGeom>
        </p:spPr>
      </p:pic>
      <p:sp>
        <p:nvSpPr>
          <p:cNvPr id="4" name="Content Placeholder 3">
            <a:extLst>
              <a:ext uri="{FF2B5EF4-FFF2-40B4-BE49-F238E27FC236}">
                <a16:creationId xmlns:a16="http://schemas.microsoft.com/office/drawing/2014/main" id="{1712CE5D-5B14-4905-9B60-5F6F3EAC3B1F}"/>
              </a:ext>
            </a:extLst>
          </p:cNvPr>
          <p:cNvSpPr>
            <a:spLocks noGrp="1"/>
          </p:cNvSpPr>
          <p:nvPr>
            <p:ph idx="11"/>
          </p:nvPr>
        </p:nvSpPr>
        <p:spPr>
          <a:xfrm>
            <a:off x="3063875" y="2989263"/>
            <a:ext cx="5697748" cy="515937"/>
          </a:xfrm>
        </p:spPr>
        <p:txBody>
          <a:bodyPr/>
          <a:lstStyle/>
          <a:p>
            <a:r>
              <a:rPr lang="en-US" altLang="en-US" sz="2800" dirty="0">
                <a:solidFill>
                  <a:srgbClr val="0070C0"/>
                </a:solidFill>
                <a:latin typeface="Calibri" panose="020F0502020204030204" pitchFamily="34" charset="0"/>
              </a:rPr>
              <a:t>Process:</a:t>
            </a:r>
            <a:r>
              <a:rPr lang="en-US" altLang="en-US" sz="2800" dirty="0">
                <a:latin typeface="Calibri" panose="020F0502020204030204" pitchFamily="34" charset="0"/>
              </a:rPr>
              <a:t> operation, activity, or task</a:t>
            </a:r>
          </a:p>
        </p:txBody>
      </p:sp>
      <p:pic>
        <p:nvPicPr>
          <p:cNvPr id="14" name="Picture 13" descr="Solid filled diamond shape">
            <a:extLst>
              <a:ext uri="{FF2B5EF4-FFF2-40B4-BE49-F238E27FC236}">
                <a16:creationId xmlns:a16="http://schemas.microsoft.com/office/drawing/2014/main" id="{EF78FBAC-D9C4-4BE3-9E2B-436B6EF1AA29}"/>
              </a:ext>
            </a:extLst>
          </p:cNvPr>
          <p:cNvPicPr>
            <a:picLocks noChangeAspect="1"/>
          </p:cNvPicPr>
          <p:nvPr/>
        </p:nvPicPr>
        <p:blipFill>
          <a:blip r:embed="rId4"/>
          <a:stretch>
            <a:fillRect/>
          </a:stretch>
        </p:blipFill>
        <p:spPr>
          <a:xfrm>
            <a:off x="874792" y="3753867"/>
            <a:ext cx="1255885" cy="542591"/>
          </a:xfrm>
          <a:prstGeom prst="rect">
            <a:avLst/>
          </a:prstGeom>
        </p:spPr>
      </p:pic>
      <p:sp>
        <p:nvSpPr>
          <p:cNvPr id="5" name="Content Placeholder 4">
            <a:extLst>
              <a:ext uri="{FF2B5EF4-FFF2-40B4-BE49-F238E27FC236}">
                <a16:creationId xmlns:a16="http://schemas.microsoft.com/office/drawing/2014/main" id="{CCC5F91D-72AC-4337-A659-A7AE93178BB9}"/>
              </a:ext>
            </a:extLst>
          </p:cNvPr>
          <p:cNvSpPr>
            <a:spLocks noGrp="1"/>
          </p:cNvSpPr>
          <p:nvPr>
            <p:ph idx="12"/>
          </p:nvPr>
        </p:nvSpPr>
        <p:spPr>
          <a:xfrm>
            <a:off x="3063875" y="3827463"/>
            <a:ext cx="5697748" cy="515937"/>
          </a:xfrm>
        </p:spPr>
        <p:txBody>
          <a:bodyPr/>
          <a:lstStyle/>
          <a:p>
            <a:r>
              <a:rPr lang="en-US" altLang="en-US" sz="2800" dirty="0">
                <a:solidFill>
                  <a:srgbClr val="0070C0"/>
                </a:solidFill>
                <a:latin typeface="Calibri" panose="020F0502020204030204" pitchFamily="34" charset="0"/>
              </a:rPr>
              <a:t>Decision:</a:t>
            </a:r>
            <a:r>
              <a:rPr lang="en-US" altLang="en-US" sz="2800" dirty="0">
                <a:latin typeface="Calibri" panose="020F0502020204030204" pitchFamily="34" charset="0"/>
              </a:rPr>
              <a:t> evaluation or “IF-THEN”</a:t>
            </a:r>
          </a:p>
        </p:txBody>
      </p:sp>
      <p:pic>
        <p:nvPicPr>
          <p:cNvPr id="15" name="Picture 14" descr="Horizontal arrow with tip pointing right">
            <a:extLst>
              <a:ext uri="{FF2B5EF4-FFF2-40B4-BE49-F238E27FC236}">
                <a16:creationId xmlns:a16="http://schemas.microsoft.com/office/drawing/2014/main" id="{CB087347-75FF-47E6-80B5-8F484C00CEED}"/>
              </a:ext>
            </a:extLst>
          </p:cNvPr>
          <p:cNvPicPr>
            <a:picLocks noChangeAspect="1"/>
          </p:cNvPicPr>
          <p:nvPr/>
        </p:nvPicPr>
        <p:blipFill>
          <a:blip r:embed="rId5"/>
          <a:stretch>
            <a:fillRect/>
          </a:stretch>
        </p:blipFill>
        <p:spPr>
          <a:xfrm>
            <a:off x="874792" y="4840836"/>
            <a:ext cx="1767993" cy="280440"/>
          </a:xfrm>
          <a:prstGeom prst="rect">
            <a:avLst/>
          </a:prstGeom>
        </p:spPr>
      </p:pic>
      <p:sp>
        <p:nvSpPr>
          <p:cNvPr id="6" name="Content Placeholder 5">
            <a:extLst>
              <a:ext uri="{FF2B5EF4-FFF2-40B4-BE49-F238E27FC236}">
                <a16:creationId xmlns:a16="http://schemas.microsoft.com/office/drawing/2014/main" id="{2AC80D7D-7139-484B-83C5-CB41005608ED}"/>
              </a:ext>
            </a:extLst>
          </p:cNvPr>
          <p:cNvSpPr>
            <a:spLocks noGrp="1"/>
          </p:cNvSpPr>
          <p:nvPr>
            <p:ph idx="13"/>
          </p:nvPr>
        </p:nvSpPr>
        <p:spPr>
          <a:xfrm>
            <a:off x="3063875" y="4665663"/>
            <a:ext cx="5697748" cy="515937"/>
          </a:xfrm>
        </p:spPr>
        <p:txBody>
          <a:bodyPr/>
          <a:lstStyle/>
          <a:p>
            <a:r>
              <a:rPr lang="en-US" altLang="en-US" sz="2800" dirty="0">
                <a:solidFill>
                  <a:srgbClr val="0070C0"/>
                </a:solidFill>
                <a:latin typeface="Calibri" panose="020F0502020204030204" pitchFamily="34" charset="0"/>
              </a:rPr>
              <a:t>Flow: </a:t>
            </a:r>
            <a:r>
              <a:rPr lang="en-US" altLang="en-US" sz="2800" dirty="0">
                <a:latin typeface="Calibri" panose="020F0502020204030204" pitchFamily="34" charset="0"/>
              </a:rPr>
              <a:t>materials, information, customer</a:t>
            </a:r>
          </a:p>
        </p:txBody>
      </p:sp>
    </p:spTree>
    <p:extLst>
      <p:ext uri="{BB962C8B-B14F-4D97-AF65-F5344CB8AC3E}">
        <p14:creationId xmlns:p14="http://schemas.microsoft.com/office/powerpoint/2010/main" val="31160227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a:xfrm>
            <a:off x="822324" y="287338"/>
            <a:ext cx="8016875" cy="1449387"/>
          </a:xfrm>
        </p:spPr>
        <p:txBody>
          <a:bodyPr>
            <a:normAutofit/>
          </a:bodyPr>
          <a:lstStyle/>
          <a:p>
            <a:r>
              <a:rPr lang="en-US" sz="4000" dirty="0"/>
              <a:t>Example: Selecting a Supplier </a:t>
            </a:r>
            <a:r>
              <a:rPr lang="en-US" sz="2800" dirty="0"/>
              <a:t>(Figure 6.2)</a:t>
            </a:r>
          </a:p>
        </p:txBody>
      </p:sp>
      <p:pic>
        <p:nvPicPr>
          <p:cNvPr id="5" name="Picture 4" descr="A process flowchart for the selection of a supplier.&#10;">
            <a:extLst>
              <a:ext uri="{FF2B5EF4-FFF2-40B4-BE49-F238E27FC236}">
                <a16:creationId xmlns:a16="http://schemas.microsoft.com/office/drawing/2014/main" id="{082F887C-1DC3-48E0-BE42-6A19E17C133E}"/>
              </a:ext>
            </a:extLst>
          </p:cNvPr>
          <p:cNvPicPr>
            <a:picLocks noChangeAspect="1"/>
          </p:cNvPicPr>
          <p:nvPr/>
        </p:nvPicPr>
        <p:blipFill>
          <a:blip r:embed="rId2"/>
          <a:stretch>
            <a:fillRect/>
          </a:stretch>
        </p:blipFill>
        <p:spPr>
          <a:xfrm>
            <a:off x="1427014" y="2004684"/>
            <a:ext cx="6454356" cy="3922807"/>
          </a:xfrm>
          <a:prstGeom prst="rect">
            <a:avLst/>
          </a:prstGeom>
        </p:spPr>
      </p:pic>
      <p:sp>
        <p:nvSpPr>
          <p:cNvPr id="4" name="Content Placeholder 3">
            <a:extLst>
              <a:ext uri="{FF2B5EF4-FFF2-40B4-BE49-F238E27FC236}">
                <a16:creationId xmlns:a16="http://schemas.microsoft.com/office/drawing/2014/main" id="{32BD8159-AF7B-406D-95F7-22426EE3FE9B}"/>
              </a:ext>
            </a:extLst>
          </p:cNvPr>
          <p:cNvSpPr>
            <a:spLocks noGrp="1"/>
          </p:cNvSpPr>
          <p:nvPr>
            <p:ph idx="11"/>
          </p:nvPr>
        </p:nvSpPr>
        <p:spPr>
          <a:xfrm>
            <a:off x="2816352" y="6035040"/>
            <a:ext cx="3355848" cy="228600"/>
          </a:xfrm>
        </p:spPr>
        <p:txBody>
          <a:bodyPr/>
          <a:lstStyle/>
          <a:p>
            <a:pPr algn="ctr">
              <a:buNone/>
            </a:pPr>
            <a:r>
              <a:rPr lang="en-US" altLang="en-US" sz="1200" dirty="0">
                <a:solidFill>
                  <a:schemeClr val="tx1"/>
                </a:solidFill>
                <a:hlinkClick r:id="rId3" action="ppaction://hlinksldjump"/>
              </a:rPr>
              <a:t>Access the text alternative for slide images.</a:t>
            </a:r>
          </a:p>
        </p:txBody>
      </p:sp>
    </p:spTree>
    <p:extLst>
      <p:ext uri="{BB962C8B-B14F-4D97-AF65-F5344CB8AC3E}">
        <p14:creationId xmlns:p14="http://schemas.microsoft.com/office/powerpoint/2010/main" val="1965032765"/>
      </p:ext>
    </p:extLst>
  </p:cSld>
  <p:clrMapOvr>
    <a:masterClrMapping/>
  </p:clrMapOvr>
</p:sld>
</file>

<file path=ppt/theme/theme1.xml><?xml version="1.0" encoding="utf-8"?>
<a:theme xmlns:a="http://schemas.openxmlformats.org/drawingml/2006/main" name="Recommending A Strategy">
  <a:themeElements>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fontScheme name="Recommending A Strategy">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2">
        <a:dk1>
          <a:srgbClr val="000000"/>
        </a:dk1>
        <a:lt1>
          <a:srgbClr val="FFFFFF"/>
        </a:lt1>
        <a:dk2>
          <a:srgbClr val="009900"/>
        </a:dk2>
        <a:lt2>
          <a:srgbClr val="CC0000"/>
        </a:lt2>
        <a:accent1>
          <a:srgbClr val="CCCC00"/>
        </a:accent1>
        <a:accent2>
          <a:srgbClr val="3333CC"/>
        </a:accent2>
        <a:accent3>
          <a:srgbClr val="FFFFFF"/>
        </a:accent3>
        <a:accent4>
          <a:srgbClr val="000000"/>
        </a:accent4>
        <a:accent5>
          <a:srgbClr val="E2E2AA"/>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Recommending A Strateg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commending A Strategy 4">
        <a:dk1>
          <a:srgbClr val="333399"/>
        </a:dk1>
        <a:lt1>
          <a:srgbClr val="FFFFCC"/>
        </a:lt1>
        <a:dk2>
          <a:srgbClr val="000000"/>
        </a:dk2>
        <a:lt2>
          <a:srgbClr val="0000FF"/>
        </a:lt2>
        <a:accent1>
          <a:srgbClr val="800000"/>
        </a:accent1>
        <a:accent2>
          <a:srgbClr val="3366CC"/>
        </a:accent2>
        <a:accent3>
          <a:srgbClr val="AAAAAA"/>
        </a:accent3>
        <a:accent4>
          <a:srgbClr val="DADAAE"/>
        </a:accent4>
        <a:accent5>
          <a:srgbClr val="C0AAAA"/>
        </a:accent5>
        <a:accent6>
          <a:srgbClr val="2D5CB9"/>
        </a:accent6>
        <a:hlink>
          <a:srgbClr val="FF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6">
        <a:dk1>
          <a:srgbClr val="66CCFF"/>
        </a:dk1>
        <a:lt1>
          <a:srgbClr val="CCECFF"/>
        </a:lt1>
        <a:dk2>
          <a:srgbClr val="000000"/>
        </a:dk2>
        <a:lt2>
          <a:srgbClr val="9999FF"/>
        </a:lt2>
        <a:accent1>
          <a:srgbClr val="FFFFFF"/>
        </a:accent1>
        <a:accent2>
          <a:srgbClr val="99CCFF"/>
        </a:accent2>
        <a:accent3>
          <a:srgbClr val="AAAAAA"/>
        </a:accent3>
        <a:accent4>
          <a:srgbClr val="AEC9DA"/>
        </a:accent4>
        <a:accent5>
          <a:srgbClr val="FFFFFF"/>
        </a:accent5>
        <a:accent6>
          <a:srgbClr val="8AB9E7"/>
        </a:accent6>
        <a:hlink>
          <a:srgbClr val="CCEC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7">
        <a:dk1>
          <a:srgbClr val="993366"/>
        </a:dk1>
        <a:lt1>
          <a:srgbClr val="FFFFCC"/>
        </a:lt1>
        <a:dk2>
          <a:srgbClr val="333399"/>
        </a:dk2>
        <a:lt2>
          <a:srgbClr val="0066FF"/>
        </a:lt2>
        <a:accent1>
          <a:srgbClr val="6600FF"/>
        </a:accent1>
        <a:accent2>
          <a:srgbClr val="0099CC"/>
        </a:accent2>
        <a:accent3>
          <a:srgbClr val="ADADCA"/>
        </a:accent3>
        <a:accent4>
          <a:srgbClr val="DADAAE"/>
        </a:accent4>
        <a:accent5>
          <a:srgbClr val="B8AAFF"/>
        </a:accent5>
        <a:accent6>
          <a:srgbClr val="008AB9"/>
        </a:accent6>
        <a:hlink>
          <a:srgbClr val="66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8">
        <a:dk1>
          <a:srgbClr val="993366"/>
        </a:dk1>
        <a:lt1>
          <a:srgbClr val="EAEAEA"/>
        </a:lt1>
        <a:dk2>
          <a:srgbClr val="660066"/>
        </a:dk2>
        <a:lt2>
          <a:srgbClr val="CC0000"/>
        </a:lt2>
        <a:accent1>
          <a:srgbClr val="A50021"/>
        </a:accent1>
        <a:accent2>
          <a:srgbClr val="660033"/>
        </a:accent2>
        <a:accent3>
          <a:srgbClr val="B8AAB8"/>
        </a:accent3>
        <a:accent4>
          <a:srgbClr val="C8C8C8"/>
        </a:accent4>
        <a:accent5>
          <a:srgbClr val="CFAAAB"/>
        </a:accent5>
        <a:accent6>
          <a:srgbClr val="5C00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etrospect">
  <a:themeElements>
    <a:clrScheme name="Custom 18">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000000"/>
      </a:hlink>
      <a:folHlink>
        <a:srgbClr val="00000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2596</TotalTime>
  <Words>2768</Words>
  <Application>Microsoft Office PowerPoint</Application>
  <PresentationFormat>On-screen Show (4:3)</PresentationFormat>
  <Paragraphs>194</Paragraphs>
  <Slides>32</Slides>
  <Notes>0</Notes>
  <HiddenSlides>7</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32</vt:i4>
      </vt:variant>
    </vt:vector>
  </HeadingPairs>
  <TitlesOfParts>
    <vt:vector size="42" baseType="lpstr">
      <vt:lpstr>Arial</vt:lpstr>
      <vt:lpstr>Calibri</vt:lpstr>
      <vt:lpstr>Calibri Light</vt:lpstr>
      <vt:lpstr>Proxima Nova Lt</vt:lpstr>
      <vt:lpstr>Tahoma</vt:lpstr>
      <vt:lpstr>Times New Roman</vt:lpstr>
      <vt:lpstr>Wingdings</vt:lpstr>
      <vt:lpstr>Recommending A Strategy</vt:lpstr>
      <vt:lpstr>Custom Design</vt:lpstr>
      <vt:lpstr>Retrospect</vt:lpstr>
      <vt:lpstr>Chapter 6</vt:lpstr>
      <vt:lpstr>Chapter 6 Learning Objectives</vt:lpstr>
      <vt:lpstr>Process Thinking</vt:lpstr>
      <vt:lpstr>Process View of Business</vt:lpstr>
      <vt:lpstr>Process Flowcharting 1</vt:lpstr>
      <vt:lpstr>Process Flowcharting 2</vt:lpstr>
      <vt:lpstr>Process Flowcharting 3</vt:lpstr>
      <vt:lpstr>Common Flowcharting Symbols</vt:lpstr>
      <vt:lpstr>Example: Selecting a Supplier (Figure 6.2)</vt:lpstr>
      <vt:lpstr>Service Blueprint</vt:lpstr>
      <vt:lpstr>Symbols for Flow-Process Chart</vt:lpstr>
      <vt:lpstr>Example Picking Operations at Grocery Store Distribution Center (Figure 6.5)</vt:lpstr>
      <vt:lpstr>Questions to Ask in Process-Flow Analysis</vt:lpstr>
      <vt:lpstr>Measuring Process Flows 1</vt:lpstr>
      <vt:lpstr>Measuring Process Flows 2</vt:lpstr>
      <vt:lpstr>Little’s Law Example</vt:lpstr>
      <vt:lpstr>Pizza U.S.A. example (section 6.6)</vt:lpstr>
      <vt:lpstr>Map the Process</vt:lpstr>
      <vt:lpstr>What Is the Throughput Time?</vt:lpstr>
      <vt:lpstr>What Is Process Capacity?</vt:lpstr>
      <vt:lpstr>What Is the Process Bottleneck?</vt:lpstr>
      <vt:lpstr>Process Redesign</vt:lpstr>
      <vt:lpstr>Principles of Process Redesign</vt:lpstr>
      <vt:lpstr>Chapter 6 Summary</vt:lpstr>
      <vt:lpstr>Questions for Discussion</vt:lpstr>
      <vt:lpstr>Accessibility Content: Text Alternatives for Images</vt:lpstr>
      <vt:lpstr>Process View of Business – Text Alternative</vt:lpstr>
      <vt:lpstr>Example: Selecting a Supplier (Figure 6.2) – Text Alternative</vt:lpstr>
      <vt:lpstr>Example Picking Operations at Grocery Store Distribution Center (Figure 6.5) – Text Alternative 1</vt:lpstr>
      <vt:lpstr>Example Picking Operations at Grocery Store Distribution Center (Figure 6.5) – Text Alternative 2</vt:lpstr>
      <vt:lpstr>Example Picking Operations at Grocery Store Distribution Center (Figure 6.5) – Text Alternative 3</vt:lpstr>
      <vt:lpstr>Map the Process – Text Alternative</vt:lpstr>
    </vt:vector>
  </TitlesOfParts>
  <Company>Univ. of Toledo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Design</dc:title>
  <dc:subject>Schroeder, ed. 5</dc:subject>
  <dc:creator>J. Pope</dc:creator>
  <cp:lastModifiedBy>McAndrews, Ryan</cp:lastModifiedBy>
  <cp:revision>293</cp:revision>
  <cp:lastPrinted>1999-04-07T23:38:54Z</cp:lastPrinted>
  <dcterms:created xsi:type="dcterms:W3CDTF">1999-03-28T03:57:01Z</dcterms:created>
  <dcterms:modified xsi:type="dcterms:W3CDTF">2020-03-31T19:36:13Z</dcterms:modified>
</cp:coreProperties>
</file>