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26"/>
  </p:notesMasterIdLst>
  <p:handoutMasterIdLst>
    <p:handoutMasterId r:id="rId27"/>
  </p:handoutMasterIdLst>
  <p:sldIdLst>
    <p:sldId id="300" r:id="rId4"/>
    <p:sldId id="301"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18" r:id="rId20"/>
    <p:sldId id="320" r:id="rId21"/>
    <p:sldId id="327" r:id="rId22"/>
    <p:sldId id="321" r:id="rId23"/>
    <p:sldId id="345" r:id="rId24"/>
    <p:sldId id="346" r:id="rId2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1"/>
            <p14:sldId id="332"/>
            <p14:sldId id="333"/>
            <p14:sldId id="334"/>
            <p14:sldId id="335"/>
            <p14:sldId id="336"/>
            <p14:sldId id="337"/>
            <p14:sldId id="338"/>
            <p14:sldId id="339"/>
            <p14:sldId id="340"/>
            <p14:sldId id="341"/>
            <p14:sldId id="342"/>
            <p14:sldId id="343"/>
            <p14:sldId id="344"/>
            <p14:sldId id="318"/>
            <p14:sldId id="320"/>
          </p14:sldIdLst>
        </p14:section>
        <p14:section name="Appendix: Image Descriptions for Unsighted Students" id="{3B9E1483-3B94-47D7-AFC7-448A4CF5D269}">
          <p14:sldIdLst>
            <p14:sldId id="327"/>
            <p14:sldId id="321"/>
            <p14:sldId id="345"/>
            <p14:sldId id="346"/>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90" autoAdjust="0"/>
    <p:restoredTop sz="94125" autoAdjust="0"/>
  </p:normalViewPr>
  <p:slideViewPr>
    <p:cSldViewPr>
      <p:cViewPr varScale="1">
        <p:scale>
          <a:sx n="77" d="100"/>
          <a:sy n="77" d="100"/>
        </p:scale>
        <p:origin x="1934" y="62"/>
      </p:cViewPr>
      <p:guideLst>
        <p:guide orient="horz" pos="3840"/>
        <p:guide pos="2016"/>
      </p:guideLst>
    </p:cSldViewPr>
  </p:slideViewPr>
  <p:outlineViewPr>
    <p:cViewPr>
      <p:scale>
        <a:sx n="50" d="100"/>
        <a:sy n="50" d="100"/>
      </p:scale>
      <p:origin x="0" y="-2589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5-</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5-</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5-</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4-</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FEF77F31-246A-4FDE-BBC2-09BDCE4B4A03}"/>
              </a:ext>
            </a:extLst>
          </p:cNvPr>
          <p:cNvSpPr>
            <a:spLocks noGrp="1"/>
          </p:cNvSpPr>
          <p:nvPr>
            <p:ph idx="10"/>
          </p:nvPr>
        </p:nvSpPr>
        <p:spPr>
          <a:xfrm>
            <a:off x="2999158" y="6052557"/>
            <a:ext cx="3199306" cy="226887"/>
          </a:xfrm>
        </p:spPr>
        <p:txBody>
          <a:bodyPr/>
          <a:lstStyle>
            <a:lvl1pPr algn="ctr">
              <a:defRPr sz="1200"/>
            </a:lvl1pPr>
          </a:lstStyle>
          <a:p>
            <a:pPr lvl="0"/>
            <a:endParaRPr lang="en-US" dirty="0"/>
          </a:p>
        </p:txBody>
      </p:sp>
    </p:spTree>
    <p:extLst>
      <p:ext uri="{BB962C8B-B14F-4D97-AF65-F5344CB8AC3E}">
        <p14:creationId xmlns:p14="http://schemas.microsoft.com/office/powerpoint/2010/main" val="2495161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 id="2147484845" r:id="rId13"/>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8.jp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5</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noProof="0" dirty="0">
                <a:solidFill>
                  <a:schemeClr val="tx1"/>
                </a:solidFill>
              </a:rPr>
              <a:t>Service Process Design</a:t>
            </a:r>
            <a:endParaRPr lang="en-US" sz="3200"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BC857-59F6-49EF-850F-003C5BD9C02B}"/>
              </a:ext>
            </a:extLst>
          </p:cNvPr>
          <p:cNvSpPr>
            <a:spLocks noGrp="1"/>
          </p:cNvSpPr>
          <p:nvPr>
            <p:ph type="title"/>
          </p:nvPr>
        </p:nvSpPr>
        <p:spPr/>
        <p:txBody>
          <a:bodyPr>
            <a:normAutofit/>
          </a:bodyPr>
          <a:lstStyle/>
          <a:p>
            <a:r>
              <a:rPr lang="en-US" sz="4000" noProof="0" dirty="0"/>
              <a:t>Customer Contact </a:t>
            </a:r>
            <a:r>
              <a:rPr lang="en-US" sz="2800" noProof="0" dirty="0"/>
              <a:t>(see Figure 5.3)</a:t>
            </a:r>
          </a:p>
        </p:txBody>
      </p:sp>
      <p:sp>
        <p:nvSpPr>
          <p:cNvPr id="3" name="Content Placeholder 2">
            <a:extLst>
              <a:ext uri="{FF2B5EF4-FFF2-40B4-BE49-F238E27FC236}">
                <a16:creationId xmlns:a16="http://schemas.microsoft.com/office/drawing/2014/main" id="{1A3A94D4-A3A6-4676-827D-FE235A47803E}"/>
              </a:ext>
            </a:extLst>
          </p:cNvPr>
          <p:cNvSpPr>
            <a:spLocks noGrp="1"/>
          </p:cNvSpPr>
          <p:nvPr>
            <p:ph idx="1"/>
          </p:nvPr>
        </p:nvSpPr>
        <p:spPr>
          <a:xfrm>
            <a:off x="822325" y="1919288"/>
            <a:ext cx="3368675" cy="2573336"/>
          </a:xfrm>
        </p:spPr>
        <p:txBody>
          <a:bodyPr/>
          <a:lstStyle/>
          <a:p>
            <a:pPr eaLnBrk="1" fontAlgn="auto" hangingPunct="1">
              <a:defRPr/>
            </a:pPr>
            <a:r>
              <a:rPr lang="en-US" altLang="en-US" sz="2400" u="sng" noProof="0" dirty="0">
                <a:solidFill>
                  <a:schemeClr val="tx1">
                    <a:lumMod val="75000"/>
                    <a:lumOff val="25000"/>
                  </a:schemeClr>
                </a:solidFill>
              </a:rPr>
              <a:t>Low customer contact</a:t>
            </a:r>
          </a:p>
          <a:p>
            <a:pPr marL="292608" indent="-292608" eaLnBrk="1" fontAlgn="auto" hangingPunct="1">
              <a:buClr>
                <a:srgbClr val="AB620E"/>
              </a:buClr>
              <a:buFont typeface="Arial" panose="020B0604020202020204" pitchFamily="34" charset="0"/>
              <a:buChar char="•"/>
              <a:defRPr/>
            </a:pPr>
            <a:r>
              <a:rPr lang="en-US" altLang="en-US" noProof="0" dirty="0">
                <a:solidFill>
                  <a:schemeClr val="tx1">
                    <a:lumMod val="75000"/>
                    <a:lumOff val="25000"/>
                  </a:schemeClr>
                </a:solidFill>
              </a:rPr>
              <a:t>Higher production efficiency.</a:t>
            </a:r>
          </a:p>
          <a:p>
            <a:pPr marL="292608" indent="-292608" eaLnBrk="1" fontAlgn="auto" hangingPunct="1">
              <a:buClr>
                <a:srgbClr val="AB620E"/>
              </a:buClr>
              <a:buFont typeface="Arial" panose="020B0604020202020204" pitchFamily="34" charset="0"/>
              <a:buChar char="•"/>
              <a:defRPr/>
            </a:pPr>
            <a:r>
              <a:rPr lang="en-US" altLang="en-US" noProof="0" dirty="0">
                <a:solidFill>
                  <a:schemeClr val="tx1">
                    <a:lumMod val="75000"/>
                    <a:lumOff val="25000"/>
                  </a:schemeClr>
                </a:solidFill>
              </a:rPr>
              <a:t>Lower sales opportunity.</a:t>
            </a:r>
          </a:p>
          <a:p>
            <a:pPr marL="292608" indent="-292608" eaLnBrk="1" fontAlgn="auto" hangingPunct="1">
              <a:buClr>
                <a:srgbClr val="AB620E"/>
              </a:buClr>
              <a:buFont typeface="Arial" panose="020B0604020202020204" pitchFamily="34" charset="0"/>
              <a:buChar char="•"/>
              <a:defRPr/>
            </a:pPr>
            <a:r>
              <a:rPr lang="en-US" altLang="en-US" noProof="0" dirty="0">
                <a:solidFill>
                  <a:schemeClr val="tx1">
                    <a:lumMod val="75000"/>
                    <a:lumOff val="25000"/>
                  </a:schemeClr>
                </a:solidFill>
              </a:rPr>
              <a:t>Workers with technical skills.</a:t>
            </a:r>
          </a:p>
          <a:p>
            <a:pPr marL="292608" indent="-292608" eaLnBrk="1" fontAlgn="auto" hangingPunct="1">
              <a:buClr>
                <a:srgbClr val="AB620E"/>
              </a:buClr>
              <a:buFont typeface="Arial" panose="020B0604020202020204" pitchFamily="34" charset="0"/>
              <a:buChar char="•"/>
              <a:defRPr/>
            </a:pPr>
            <a:r>
              <a:rPr lang="en-US" altLang="en-US" noProof="0" dirty="0">
                <a:solidFill>
                  <a:schemeClr val="tx1">
                    <a:lumMod val="75000"/>
                    <a:lumOff val="25000"/>
                  </a:schemeClr>
                </a:solidFill>
              </a:rPr>
              <a:t>Focus on routing methods.</a:t>
            </a:r>
          </a:p>
          <a:p>
            <a:pPr marL="292608" indent="-292608" eaLnBrk="1" fontAlgn="auto" hangingPunct="1">
              <a:buClr>
                <a:srgbClr val="AB620E"/>
              </a:buClr>
              <a:buFont typeface="Arial" panose="020B0604020202020204" pitchFamily="34" charset="0"/>
              <a:buChar char="•"/>
              <a:defRPr/>
            </a:pPr>
            <a:r>
              <a:rPr lang="en-US" altLang="en-US" noProof="0" dirty="0">
                <a:solidFill>
                  <a:schemeClr val="tx1">
                    <a:lumMod val="75000"/>
                    <a:lumOff val="25000"/>
                  </a:schemeClr>
                </a:solidFill>
              </a:rPr>
              <a:t>Office automation.</a:t>
            </a:r>
          </a:p>
        </p:txBody>
      </p:sp>
      <p:sp>
        <p:nvSpPr>
          <p:cNvPr id="4" name="Content Placeholder 3">
            <a:extLst>
              <a:ext uri="{FF2B5EF4-FFF2-40B4-BE49-F238E27FC236}">
                <a16:creationId xmlns:a16="http://schemas.microsoft.com/office/drawing/2014/main" id="{3543B006-BCD4-47D6-B7DC-291F23403233}"/>
              </a:ext>
            </a:extLst>
          </p:cNvPr>
          <p:cNvSpPr>
            <a:spLocks noGrp="1"/>
          </p:cNvSpPr>
          <p:nvPr>
            <p:ph idx="11"/>
          </p:nvPr>
        </p:nvSpPr>
        <p:spPr>
          <a:xfrm>
            <a:off x="4724400" y="1919289"/>
            <a:ext cx="3640348" cy="2573336"/>
          </a:xfrm>
        </p:spPr>
        <p:txBody>
          <a:bodyPr/>
          <a:lstStyle/>
          <a:p>
            <a:pPr eaLnBrk="1" fontAlgn="auto" hangingPunct="1">
              <a:defRPr/>
            </a:pPr>
            <a:r>
              <a:rPr lang="en-US" sz="2400" u="sng" noProof="0" dirty="0"/>
              <a:t>High customer contact</a:t>
            </a:r>
          </a:p>
          <a:p>
            <a:pPr marL="292608" indent="-292608" eaLnBrk="1" fontAlgn="auto" hangingPunct="1">
              <a:buClr>
                <a:srgbClr val="AB620E"/>
              </a:buClr>
              <a:buFont typeface="Arial" panose="020B0604020202020204" pitchFamily="34" charset="0"/>
              <a:buChar char="•"/>
              <a:defRPr/>
            </a:pPr>
            <a:r>
              <a:rPr lang="en-US" noProof="0" dirty="0"/>
              <a:t>Lower production efficiency.</a:t>
            </a:r>
          </a:p>
          <a:p>
            <a:pPr marL="292608" indent="-292608" eaLnBrk="1" fontAlgn="auto" hangingPunct="1">
              <a:buClr>
                <a:srgbClr val="AB620E"/>
              </a:buClr>
              <a:buFont typeface="Arial" panose="020B0604020202020204" pitchFamily="34" charset="0"/>
              <a:buChar char="•"/>
              <a:defRPr/>
            </a:pPr>
            <a:r>
              <a:rPr lang="en-US" noProof="0" dirty="0"/>
              <a:t>Higher sales opportunity.</a:t>
            </a:r>
          </a:p>
          <a:p>
            <a:pPr marL="292608" indent="-292608" eaLnBrk="1" fontAlgn="auto" hangingPunct="1">
              <a:buClr>
                <a:srgbClr val="AB620E"/>
              </a:buClr>
              <a:buFont typeface="Arial" panose="020B0604020202020204" pitchFamily="34" charset="0"/>
              <a:buChar char="•"/>
              <a:defRPr/>
            </a:pPr>
            <a:r>
              <a:rPr lang="en-US" noProof="0" dirty="0"/>
              <a:t>Workers with diagnostic skills.</a:t>
            </a:r>
          </a:p>
          <a:p>
            <a:pPr marL="292608" indent="-292608" eaLnBrk="1" fontAlgn="auto" hangingPunct="1">
              <a:buClr>
                <a:srgbClr val="AB620E"/>
              </a:buClr>
              <a:buFont typeface="Arial" panose="020B0604020202020204" pitchFamily="34" charset="0"/>
              <a:buChar char="•"/>
              <a:defRPr/>
            </a:pPr>
            <a:r>
              <a:rPr lang="en-US" noProof="0" dirty="0"/>
              <a:t>Focus on client mix.</a:t>
            </a:r>
          </a:p>
          <a:p>
            <a:pPr marL="292608" indent="-292608" eaLnBrk="1" fontAlgn="auto" hangingPunct="1">
              <a:buClr>
                <a:srgbClr val="AB620E"/>
              </a:buClr>
              <a:buFont typeface="Arial" panose="020B0604020202020204" pitchFamily="34" charset="0"/>
              <a:buChar char="•"/>
              <a:defRPr/>
            </a:pPr>
            <a:r>
              <a:rPr lang="en-US" noProof="0" dirty="0"/>
              <a:t>Client/worker teams.</a:t>
            </a:r>
          </a:p>
        </p:txBody>
      </p:sp>
      <p:sp>
        <p:nvSpPr>
          <p:cNvPr id="5" name="Content Placeholder 4">
            <a:extLst>
              <a:ext uri="{FF2B5EF4-FFF2-40B4-BE49-F238E27FC236}">
                <a16:creationId xmlns:a16="http://schemas.microsoft.com/office/drawing/2014/main" id="{945E0ECC-2542-45FB-838F-68ABC8343173}"/>
              </a:ext>
            </a:extLst>
          </p:cNvPr>
          <p:cNvSpPr>
            <a:spLocks noGrp="1"/>
          </p:cNvSpPr>
          <p:nvPr>
            <p:ph idx="12"/>
          </p:nvPr>
        </p:nvSpPr>
        <p:spPr>
          <a:xfrm>
            <a:off x="822324" y="4945079"/>
            <a:ext cx="7521575" cy="352393"/>
          </a:xfrm>
        </p:spPr>
        <p:txBody>
          <a:bodyPr/>
          <a:lstStyle/>
          <a:p>
            <a:r>
              <a:rPr lang="en-US" noProof="0" dirty="0">
                <a:solidFill>
                  <a:schemeClr val="tx1"/>
                </a:solidFill>
              </a:rPr>
              <a:t>Balancing sales opportunity and production efficiency</a:t>
            </a:r>
          </a:p>
        </p:txBody>
      </p:sp>
    </p:spTree>
    <p:extLst>
      <p:ext uri="{BB962C8B-B14F-4D97-AF65-F5344CB8AC3E}">
        <p14:creationId xmlns:p14="http://schemas.microsoft.com/office/powerpoint/2010/main" val="1446305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2D9EC-2EA0-4058-B803-8D88046EDE60}"/>
              </a:ext>
            </a:extLst>
          </p:cNvPr>
          <p:cNvSpPr>
            <a:spLocks noGrp="1"/>
          </p:cNvSpPr>
          <p:nvPr>
            <p:ph type="title"/>
          </p:nvPr>
        </p:nvSpPr>
        <p:spPr/>
        <p:txBody>
          <a:bodyPr>
            <a:normAutofit/>
          </a:bodyPr>
          <a:lstStyle/>
          <a:p>
            <a:r>
              <a:rPr lang="en-US" sz="4000" noProof="0" dirty="0"/>
              <a:t>Customer-Introduced Variability</a:t>
            </a:r>
          </a:p>
        </p:txBody>
      </p:sp>
      <p:sp>
        <p:nvSpPr>
          <p:cNvPr id="3" name="Content Placeholder 2">
            <a:extLst>
              <a:ext uri="{FF2B5EF4-FFF2-40B4-BE49-F238E27FC236}">
                <a16:creationId xmlns:a16="http://schemas.microsoft.com/office/drawing/2014/main" id="{47BB14F6-4A16-4A34-B77E-D382180D1190}"/>
              </a:ext>
            </a:extLst>
          </p:cNvPr>
          <p:cNvSpPr>
            <a:spLocks noGrp="1"/>
          </p:cNvSpPr>
          <p:nvPr>
            <p:ph idx="1"/>
          </p:nvPr>
        </p:nvSpPr>
        <p:spPr>
          <a:xfrm>
            <a:off x="822325" y="1846263"/>
            <a:ext cx="7543800" cy="793512"/>
          </a:xfrm>
        </p:spPr>
        <p:txBody>
          <a:bodyPr/>
          <a:lstStyle/>
          <a:p>
            <a:r>
              <a:rPr lang="en-US" sz="2400" noProof="0" dirty="0"/>
              <a:t>Arrival</a:t>
            </a:r>
          </a:p>
          <a:p>
            <a:pPr marL="292608" indent="-292608">
              <a:buClr>
                <a:srgbClr val="AB620E"/>
              </a:buClr>
              <a:buFont typeface="Arial" panose="020B0604020202020204" pitchFamily="34" charset="0"/>
              <a:buChar char="•"/>
            </a:pPr>
            <a:r>
              <a:rPr lang="en-US" noProof="0" dirty="0"/>
              <a:t>Uncertainty in when customers will arrive to consume a service.</a:t>
            </a:r>
          </a:p>
        </p:txBody>
      </p:sp>
      <p:sp>
        <p:nvSpPr>
          <p:cNvPr id="4" name="Content Placeholder 3">
            <a:extLst>
              <a:ext uri="{FF2B5EF4-FFF2-40B4-BE49-F238E27FC236}">
                <a16:creationId xmlns:a16="http://schemas.microsoft.com/office/drawing/2014/main" id="{B4DDC31B-826E-4069-8DB0-0BB478ED5C9A}"/>
              </a:ext>
            </a:extLst>
          </p:cNvPr>
          <p:cNvSpPr>
            <a:spLocks noGrp="1"/>
          </p:cNvSpPr>
          <p:nvPr>
            <p:ph idx="11"/>
          </p:nvPr>
        </p:nvSpPr>
        <p:spPr>
          <a:xfrm>
            <a:off x="820948" y="2667000"/>
            <a:ext cx="7543800" cy="755383"/>
          </a:xfrm>
        </p:spPr>
        <p:txBody>
          <a:bodyPr/>
          <a:lstStyle/>
          <a:p>
            <a:r>
              <a:rPr lang="en-US" sz="2400" noProof="0" dirty="0"/>
              <a:t>Request</a:t>
            </a:r>
          </a:p>
          <a:p>
            <a:pPr marL="292608" indent="-292608">
              <a:buClr>
                <a:srgbClr val="AB620E"/>
              </a:buClr>
              <a:buFont typeface="Arial" panose="020B0604020202020204" pitchFamily="34" charset="0"/>
              <a:buChar char="•"/>
            </a:pPr>
            <a:r>
              <a:rPr lang="en-US" noProof="0" dirty="0"/>
              <a:t>Uncertainty in what customers ask for in the service-product bundle.</a:t>
            </a:r>
          </a:p>
        </p:txBody>
      </p:sp>
      <p:sp>
        <p:nvSpPr>
          <p:cNvPr id="5" name="Content Placeholder 4">
            <a:extLst>
              <a:ext uri="{FF2B5EF4-FFF2-40B4-BE49-F238E27FC236}">
                <a16:creationId xmlns:a16="http://schemas.microsoft.com/office/drawing/2014/main" id="{763A667F-425D-45B8-BDCA-2D1F16B6965B}"/>
              </a:ext>
            </a:extLst>
          </p:cNvPr>
          <p:cNvSpPr>
            <a:spLocks noGrp="1"/>
          </p:cNvSpPr>
          <p:nvPr>
            <p:ph idx="12"/>
          </p:nvPr>
        </p:nvSpPr>
        <p:spPr>
          <a:xfrm>
            <a:off x="820948" y="3483284"/>
            <a:ext cx="7543800" cy="815397"/>
          </a:xfrm>
        </p:spPr>
        <p:txBody>
          <a:bodyPr/>
          <a:lstStyle/>
          <a:p>
            <a:r>
              <a:rPr lang="en-US" sz="2400" noProof="0" dirty="0"/>
              <a:t>Capability</a:t>
            </a:r>
          </a:p>
          <a:p>
            <a:pPr marL="292608" indent="-292608">
              <a:buClr>
                <a:srgbClr val="AB620E"/>
              </a:buClr>
              <a:buFont typeface="Arial" panose="020B0604020202020204" pitchFamily="34" charset="0"/>
              <a:buChar char="•"/>
            </a:pPr>
            <a:r>
              <a:rPr lang="en-US" noProof="0" dirty="0"/>
              <a:t>Uncertainty in the ability of customers to participate in a service.</a:t>
            </a:r>
          </a:p>
        </p:txBody>
      </p:sp>
      <p:sp>
        <p:nvSpPr>
          <p:cNvPr id="6" name="Content Placeholder 5">
            <a:extLst>
              <a:ext uri="{FF2B5EF4-FFF2-40B4-BE49-F238E27FC236}">
                <a16:creationId xmlns:a16="http://schemas.microsoft.com/office/drawing/2014/main" id="{61BFCF89-0E69-42A0-8DE0-B59FEFDFF754}"/>
              </a:ext>
            </a:extLst>
          </p:cNvPr>
          <p:cNvSpPr>
            <a:spLocks noGrp="1"/>
          </p:cNvSpPr>
          <p:nvPr>
            <p:ph idx="13"/>
          </p:nvPr>
        </p:nvSpPr>
        <p:spPr>
          <a:xfrm>
            <a:off x="820947" y="4357707"/>
            <a:ext cx="8170651" cy="815397"/>
          </a:xfrm>
        </p:spPr>
        <p:txBody>
          <a:bodyPr/>
          <a:lstStyle/>
          <a:p>
            <a:r>
              <a:rPr lang="en-US" sz="2400" noProof="0" dirty="0"/>
              <a:t>Effort</a:t>
            </a:r>
          </a:p>
          <a:p>
            <a:pPr marL="292608" indent="-292608">
              <a:buClr>
                <a:srgbClr val="AB620E"/>
              </a:buClr>
              <a:buFont typeface="Arial" panose="020B0604020202020204" pitchFamily="34" charset="0"/>
              <a:buChar char="•"/>
            </a:pPr>
            <a:r>
              <a:rPr lang="en-US" noProof="0" dirty="0"/>
              <a:t>Uncertainty in the willingness of customers to perform appropriate actions.</a:t>
            </a:r>
          </a:p>
        </p:txBody>
      </p:sp>
      <p:sp>
        <p:nvSpPr>
          <p:cNvPr id="7" name="Content Placeholder 6">
            <a:extLst>
              <a:ext uri="{FF2B5EF4-FFF2-40B4-BE49-F238E27FC236}">
                <a16:creationId xmlns:a16="http://schemas.microsoft.com/office/drawing/2014/main" id="{94A5DC74-DE5C-4CD1-A063-DE8F0EA9D951}"/>
              </a:ext>
            </a:extLst>
          </p:cNvPr>
          <p:cNvSpPr>
            <a:spLocks noGrp="1"/>
          </p:cNvSpPr>
          <p:nvPr>
            <p:ph idx="14"/>
          </p:nvPr>
        </p:nvSpPr>
        <p:spPr>
          <a:xfrm>
            <a:off x="819570" y="5220579"/>
            <a:ext cx="8172029" cy="1049337"/>
          </a:xfrm>
        </p:spPr>
        <p:txBody>
          <a:bodyPr/>
          <a:lstStyle/>
          <a:p>
            <a:pPr>
              <a:spcBef>
                <a:spcPts val="0"/>
              </a:spcBef>
            </a:pPr>
            <a:r>
              <a:rPr lang="en-US" sz="2400" noProof="0" dirty="0"/>
              <a:t>Subjective</a:t>
            </a:r>
            <a:r>
              <a:rPr lang="en-US" sz="2600" noProof="0" dirty="0"/>
              <a:t> preference</a:t>
            </a:r>
          </a:p>
          <a:p>
            <a:pPr marL="292608" indent="-292608">
              <a:buClr>
                <a:srgbClr val="AB620E"/>
              </a:buClr>
              <a:buFont typeface="Arial" panose="020B0604020202020204" pitchFamily="34" charset="0"/>
              <a:buChar char="•"/>
            </a:pPr>
            <a:r>
              <a:rPr lang="en-US" noProof="0" dirty="0"/>
              <a:t>Uncertainty in the customer’s intangible preferences in how service is carried out.</a:t>
            </a:r>
          </a:p>
        </p:txBody>
      </p:sp>
    </p:spTree>
    <p:extLst>
      <p:ext uri="{BB962C8B-B14F-4D97-AF65-F5344CB8AC3E}">
        <p14:creationId xmlns:p14="http://schemas.microsoft.com/office/powerpoint/2010/main" val="2425507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AC979-E149-49D1-BA23-14305362C5B0}"/>
              </a:ext>
            </a:extLst>
          </p:cNvPr>
          <p:cNvSpPr>
            <a:spLocks noGrp="1"/>
          </p:cNvSpPr>
          <p:nvPr>
            <p:ph type="title"/>
          </p:nvPr>
        </p:nvSpPr>
        <p:spPr/>
        <p:txBody>
          <a:bodyPr>
            <a:normAutofit/>
          </a:bodyPr>
          <a:lstStyle/>
          <a:p>
            <a:r>
              <a:rPr lang="en-US" altLang="en-US" sz="4000" noProof="0" dirty="0">
                <a:solidFill>
                  <a:schemeClr val="tx1">
                    <a:lumMod val="75000"/>
                    <a:lumOff val="25000"/>
                  </a:schemeClr>
                </a:solidFill>
              </a:rPr>
              <a:t>Service Failure / Service Recovery</a:t>
            </a:r>
            <a:endParaRPr lang="en-US" sz="4000" noProof="0" dirty="0"/>
          </a:p>
        </p:txBody>
      </p:sp>
      <p:sp>
        <p:nvSpPr>
          <p:cNvPr id="3" name="Content Placeholder 2">
            <a:extLst>
              <a:ext uri="{FF2B5EF4-FFF2-40B4-BE49-F238E27FC236}">
                <a16:creationId xmlns:a16="http://schemas.microsoft.com/office/drawing/2014/main" id="{D71C4747-7769-483E-9D93-02E144CDF92E}"/>
              </a:ext>
            </a:extLst>
          </p:cNvPr>
          <p:cNvSpPr>
            <a:spLocks noGrp="1"/>
          </p:cNvSpPr>
          <p:nvPr>
            <p:ph idx="1"/>
          </p:nvPr>
        </p:nvSpPr>
        <p:spPr>
          <a:xfrm>
            <a:off x="822325" y="1846263"/>
            <a:ext cx="7543800" cy="1573881"/>
          </a:xfrm>
        </p:spPr>
        <p:txBody>
          <a:bodyPr/>
          <a:lstStyle/>
          <a:p>
            <a:pPr lvl="1" eaLnBrk="1" fontAlgn="auto" hangingPunct="1">
              <a:defRPr/>
            </a:pPr>
            <a:r>
              <a:rPr lang="en-US" sz="2400" noProof="0" dirty="0">
                <a:solidFill>
                  <a:schemeClr val="tx1">
                    <a:lumMod val="75000"/>
                    <a:lumOff val="25000"/>
                  </a:schemeClr>
                </a:solidFill>
              </a:rPr>
              <a:t>Taking swift and appropriate action to compensate customer for a failed service.</a:t>
            </a:r>
          </a:p>
          <a:p>
            <a:pPr lvl="1" eaLnBrk="1" fontAlgn="auto" hangingPunct="1">
              <a:defRPr/>
            </a:pPr>
            <a:r>
              <a:rPr lang="en-US" sz="2400" noProof="0" dirty="0">
                <a:solidFill>
                  <a:schemeClr val="tx1">
                    <a:lumMod val="75000"/>
                    <a:lumOff val="25000"/>
                  </a:schemeClr>
                </a:solidFill>
              </a:rPr>
              <a:t>Fly in customer’s soup → New bowl of soup plus free dessert!</a:t>
            </a:r>
            <a:endParaRPr lang="en-US" noProof="0" dirty="0"/>
          </a:p>
        </p:txBody>
      </p:sp>
      <p:sp>
        <p:nvSpPr>
          <p:cNvPr id="4" name="Content Placeholder 3">
            <a:extLst>
              <a:ext uri="{FF2B5EF4-FFF2-40B4-BE49-F238E27FC236}">
                <a16:creationId xmlns:a16="http://schemas.microsoft.com/office/drawing/2014/main" id="{F92EAAA6-91B4-45A5-8FBD-FA3C03C01DF5}"/>
              </a:ext>
            </a:extLst>
          </p:cNvPr>
          <p:cNvSpPr>
            <a:spLocks noGrp="1"/>
          </p:cNvSpPr>
          <p:nvPr>
            <p:ph idx="11"/>
          </p:nvPr>
        </p:nvSpPr>
        <p:spPr>
          <a:xfrm>
            <a:off x="5181600" y="3581401"/>
            <a:ext cx="3276600" cy="1539876"/>
          </a:xfrm>
        </p:spPr>
        <p:txBody>
          <a:bodyPr/>
          <a:lstStyle/>
          <a:p>
            <a:pPr marL="0" lvl="1" indent="0" eaLnBrk="1" fontAlgn="auto" hangingPunct="1">
              <a:buNone/>
              <a:defRPr/>
            </a:pPr>
            <a:r>
              <a:rPr lang="en-US" sz="2000" noProof="0" dirty="0">
                <a:solidFill>
                  <a:schemeClr val="tx1">
                    <a:lumMod val="75000"/>
                    <a:lumOff val="25000"/>
                  </a:schemeClr>
                </a:solidFill>
              </a:rPr>
              <a:t>U</a:t>
            </a:r>
            <a:r>
              <a:rPr lang="en-US" sz="100" noProof="0" dirty="0">
                <a:solidFill>
                  <a:schemeClr val="tx1">
                    <a:lumMod val="75000"/>
                    <a:lumOff val="25000"/>
                  </a:schemeClr>
                </a:solidFill>
              </a:rPr>
              <a:t> </a:t>
            </a:r>
            <a:r>
              <a:rPr lang="en-US" sz="2000" noProof="0" dirty="0">
                <a:solidFill>
                  <a:schemeClr val="tx1">
                    <a:lumMod val="75000"/>
                    <a:lumOff val="25000"/>
                  </a:schemeClr>
                </a:solidFill>
              </a:rPr>
              <a:t>P</a:t>
            </a:r>
            <a:r>
              <a:rPr lang="en-US" sz="100" noProof="0" dirty="0">
                <a:solidFill>
                  <a:schemeClr val="tx1">
                    <a:lumMod val="75000"/>
                    <a:lumOff val="25000"/>
                  </a:schemeClr>
                </a:solidFill>
              </a:rPr>
              <a:t> </a:t>
            </a:r>
            <a:r>
              <a:rPr lang="en-US" sz="2000" noProof="0" dirty="0">
                <a:solidFill>
                  <a:schemeClr val="tx1">
                    <a:lumMod val="75000"/>
                    <a:lumOff val="25000"/>
                  </a:schemeClr>
                </a:solidFill>
              </a:rPr>
              <a:t>S recovered from a service failure by not only delivering the package, but bringing flowers, chocolates, and doggy treats as well!</a:t>
            </a:r>
          </a:p>
        </p:txBody>
      </p:sp>
      <p:pic>
        <p:nvPicPr>
          <p:cNvPr id="6" name="Picture 3" descr="A large UPS passenger jet flying through the air&#10;&#10;Description automatically generated">
            <a:extLst>
              <a:ext uri="{FF2B5EF4-FFF2-40B4-BE49-F238E27FC236}">
                <a16:creationId xmlns:a16="http://schemas.microsoft.com/office/drawing/2014/main" id="{6DE93B1D-1E58-4B40-B185-F0E8B359B1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0475" y="3644900"/>
            <a:ext cx="3009900"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a:extLst>
              <a:ext uri="{FF2B5EF4-FFF2-40B4-BE49-F238E27FC236}">
                <a16:creationId xmlns:a16="http://schemas.microsoft.com/office/drawing/2014/main" id="{3D480098-E3F4-416F-BFF3-D9F6AEA1D787}"/>
              </a:ext>
            </a:extLst>
          </p:cNvPr>
          <p:cNvSpPr>
            <a:spLocks noChangeArrowheads="1"/>
          </p:cNvSpPr>
          <p:nvPr/>
        </p:nvSpPr>
        <p:spPr bwMode="auto">
          <a:xfrm>
            <a:off x="2057400" y="5778500"/>
            <a:ext cx="11493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roberto galan/123RF </a:t>
            </a:r>
            <a:endParaRPr lang="en-US" altLang="en-US"/>
          </a:p>
        </p:txBody>
      </p:sp>
    </p:spTree>
    <p:extLst>
      <p:ext uri="{BB962C8B-B14F-4D97-AF65-F5344CB8AC3E}">
        <p14:creationId xmlns:p14="http://schemas.microsoft.com/office/powerpoint/2010/main" val="3116693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52D7A-13A8-410B-9FF3-98648E8231E5}"/>
              </a:ext>
            </a:extLst>
          </p:cNvPr>
          <p:cNvSpPr>
            <a:spLocks noGrp="1"/>
          </p:cNvSpPr>
          <p:nvPr>
            <p:ph type="title"/>
          </p:nvPr>
        </p:nvSpPr>
        <p:spPr/>
        <p:txBody>
          <a:bodyPr>
            <a:normAutofit/>
          </a:bodyPr>
          <a:lstStyle/>
          <a:p>
            <a:r>
              <a:rPr lang="en-US" sz="4000" noProof="0" dirty="0"/>
              <a:t>Service Guarantee</a:t>
            </a:r>
          </a:p>
        </p:txBody>
      </p:sp>
      <p:sp>
        <p:nvSpPr>
          <p:cNvPr id="3" name="Content Placeholder 2">
            <a:extLst>
              <a:ext uri="{FF2B5EF4-FFF2-40B4-BE49-F238E27FC236}">
                <a16:creationId xmlns:a16="http://schemas.microsoft.com/office/drawing/2014/main" id="{B3D07942-C01C-4DE1-9386-C63AB7C673EA}"/>
              </a:ext>
            </a:extLst>
          </p:cNvPr>
          <p:cNvSpPr>
            <a:spLocks noGrp="1"/>
          </p:cNvSpPr>
          <p:nvPr>
            <p:ph idx="1"/>
          </p:nvPr>
        </p:nvSpPr>
        <p:spPr>
          <a:xfrm>
            <a:off x="822325" y="1846263"/>
            <a:ext cx="7543800" cy="1887537"/>
          </a:xfrm>
        </p:spPr>
        <p:txBody>
          <a:bodyPr/>
          <a:lstStyle/>
          <a:p>
            <a:r>
              <a:rPr lang="en-US" sz="2400" u="sng" noProof="0" dirty="0"/>
              <a:t>Benefits to the customer</a:t>
            </a:r>
          </a:p>
          <a:p>
            <a:pPr marL="292608" indent="-292608">
              <a:buClr>
                <a:srgbClr val="AB620E"/>
              </a:buClr>
              <a:buFont typeface="Arial" panose="020B0604020202020204" pitchFamily="34" charset="0"/>
              <a:buChar char="•"/>
            </a:pPr>
            <a:r>
              <a:rPr lang="en-US" sz="2200" noProof="0" dirty="0"/>
              <a:t>Promise of service to be delivered.</a:t>
            </a:r>
          </a:p>
          <a:p>
            <a:pPr marL="292608" indent="-292608">
              <a:buClr>
                <a:srgbClr val="AB620E"/>
              </a:buClr>
              <a:buFont typeface="Arial" panose="020B0604020202020204" pitchFamily="34" charset="0"/>
              <a:buChar char="•"/>
            </a:pPr>
            <a:r>
              <a:rPr lang="en-US" sz="2200" noProof="0" dirty="0"/>
              <a:t>Payout to customer if promise not delivered.</a:t>
            </a:r>
          </a:p>
          <a:p>
            <a:pPr marL="292608" indent="-292608">
              <a:buClr>
                <a:srgbClr val="AB620E"/>
              </a:buClr>
              <a:buFont typeface="Arial" panose="020B0604020202020204" pitchFamily="34" charset="0"/>
              <a:buChar char="•"/>
            </a:pPr>
            <a:r>
              <a:rPr lang="en-US" sz="2200" noProof="0" dirty="0"/>
              <a:t>FedEx package delivery → On time, or it is free!</a:t>
            </a:r>
          </a:p>
        </p:txBody>
      </p:sp>
      <p:sp>
        <p:nvSpPr>
          <p:cNvPr id="4" name="Content Placeholder 3">
            <a:extLst>
              <a:ext uri="{FF2B5EF4-FFF2-40B4-BE49-F238E27FC236}">
                <a16:creationId xmlns:a16="http://schemas.microsoft.com/office/drawing/2014/main" id="{018C3BA2-14EA-4846-94E6-9D5CEF831C4C}"/>
              </a:ext>
            </a:extLst>
          </p:cNvPr>
          <p:cNvSpPr>
            <a:spLocks noGrp="1"/>
          </p:cNvSpPr>
          <p:nvPr>
            <p:ph idx="11"/>
          </p:nvPr>
        </p:nvSpPr>
        <p:spPr>
          <a:xfrm>
            <a:off x="820948" y="3979863"/>
            <a:ext cx="7543800" cy="1811337"/>
          </a:xfrm>
        </p:spPr>
        <p:txBody>
          <a:bodyPr/>
          <a:lstStyle/>
          <a:p>
            <a:r>
              <a:rPr lang="en-US" sz="2400" u="sng" noProof="0" dirty="0"/>
              <a:t>Benefits to the organization</a:t>
            </a:r>
          </a:p>
          <a:p>
            <a:pPr marL="292608" indent="-292608">
              <a:buClr>
                <a:srgbClr val="AB620E"/>
              </a:buClr>
              <a:buFont typeface="Arial" panose="020B0604020202020204" pitchFamily="34" charset="0"/>
              <a:buChar char="•"/>
            </a:pPr>
            <a:r>
              <a:rPr lang="en-US" sz="2200" noProof="0" dirty="0"/>
              <a:t>Focuses on customer (service promise).</a:t>
            </a:r>
          </a:p>
          <a:p>
            <a:pPr marL="292608" indent="-292608">
              <a:buClr>
                <a:srgbClr val="AB620E"/>
              </a:buClr>
              <a:buFont typeface="Arial" panose="020B0604020202020204" pitchFamily="34" charset="0"/>
              <a:buChar char="•"/>
            </a:pPr>
            <a:r>
              <a:rPr lang="en-US" sz="2200" noProof="0" dirty="0"/>
              <a:t>Clearly defines payout.</a:t>
            </a:r>
          </a:p>
          <a:p>
            <a:pPr marL="292608" indent="-292608">
              <a:buClr>
                <a:srgbClr val="AB620E"/>
              </a:buClr>
              <a:buFont typeface="Arial" panose="020B0604020202020204" pitchFamily="34" charset="0"/>
              <a:buChar char="•"/>
            </a:pPr>
            <a:r>
              <a:rPr lang="en-US" sz="2200" noProof="0" dirty="0"/>
              <a:t>Improves customer loyalty.</a:t>
            </a:r>
          </a:p>
        </p:txBody>
      </p:sp>
    </p:spTree>
    <p:extLst>
      <p:ext uri="{BB962C8B-B14F-4D97-AF65-F5344CB8AC3E}">
        <p14:creationId xmlns:p14="http://schemas.microsoft.com/office/powerpoint/2010/main" val="161326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D3641-A70C-4141-A6DC-DB6DE1CE3155}"/>
              </a:ext>
            </a:extLst>
          </p:cNvPr>
          <p:cNvSpPr>
            <a:spLocks noGrp="1"/>
          </p:cNvSpPr>
          <p:nvPr>
            <p:ph type="title"/>
          </p:nvPr>
        </p:nvSpPr>
        <p:spPr/>
        <p:txBody>
          <a:bodyPr>
            <a:normAutofit/>
          </a:bodyPr>
          <a:lstStyle/>
          <a:p>
            <a:r>
              <a:rPr lang="en-US" sz="4000" noProof="0" dirty="0"/>
              <a:t>Technology – Artificial Intelligence</a:t>
            </a:r>
          </a:p>
        </p:txBody>
      </p:sp>
      <p:sp>
        <p:nvSpPr>
          <p:cNvPr id="3" name="Content Placeholder 2">
            <a:extLst>
              <a:ext uri="{FF2B5EF4-FFF2-40B4-BE49-F238E27FC236}">
                <a16:creationId xmlns:a16="http://schemas.microsoft.com/office/drawing/2014/main" id="{7D122A51-182C-4E9F-8F52-3445B9098C6A}"/>
              </a:ext>
            </a:extLst>
          </p:cNvPr>
          <p:cNvSpPr>
            <a:spLocks noGrp="1"/>
          </p:cNvSpPr>
          <p:nvPr>
            <p:ph idx="1"/>
          </p:nvPr>
        </p:nvSpPr>
        <p:spPr>
          <a:xfrm>
            <a:off x="822325" y="1846264"/>
            <a:ext cx="7543800" cy="424496"/>
          </a:xfrm>
        </p:spPr>
        <p:txBody>
          <a:bodyPr/>
          <a:lstStyle/>
          <a:p>
            <a:r>
              <a:rPr lang="en-US" u="sng" noProof="0" dirty="0">
                <a:solidFill>
                  <a:schemeClr val="accent1">
                    <a:lumMod val="75000"/>
                  </a:schemeClr>
                </a:solidFill>
              </a:rPr>
              <a:t>Software and hardware programmed to exhibit human intelligence</a:t>
            </a:r>
          </a:p>
        </p:txBody>
      </p:sp>
      <p:sp>
        <p:nvSpPr>
          <p:cNvPr id="4" name="Content Placeholder 3">
            <a:extLst>
              <a:ext uri="{FF2B5EF4-FFF2-40B4-BE49-F238E27FC236}">
                <a16:creationId xmlns:a16="http://schemas.microsoft.com/office/drawing/2014/main" id="{ACF451B6-A104-4FC9-891F-2C2E8FDB80D4}"/>
              </a:ext>
            </a:extLst>
          </p:cNvPr>
          <p:cNvSpPr>
            <a:spLocks noGrp="1"/>
          </p:cNvSpPr>
          <p:nvPr>
            <p:ph idx="11"/>
          </p:nvPr>
        </p:nvSpPr>
        <p:spPr>
          <a:xfrm>
            <a:off x="820948" y="2362200"/>
            <a:ext cx="3827252" cy="288925"/>
          </a:xfrm>
        </p:spPr>
        <p:txBody>
          <a:bodyPr/>
          <a:lstStyle/>
          <a:p>
            <a:pPr marL="292608" indent="-292608">
              <a:buClr>
                <a:srgbClr val="AB620E"/>
              </a:buClr>
              <a:buFont typeface="Arial" panose="020B0604020202020204" pitchFamily="34" charset="0"/>
              <a:buChar char="•"/>
            </a:pPr>
            <a:r>
              <a:rPr lang="en-US" noProof="0" dirty="0">
                <a:solidFill>
                  <a:schemeClr val="tx1"/>
                </a:solidFill>
              </a:rPr>
              <a:t>Routine – repetitive tasks.</a:t>
            </a:r>
          </a:p>
        </p:txBody>
      </p:sp>
      <p:sp>
        <p:nvSpPr>
          <p:cNvPr id="5" name="Content Placeholder 4">
            <a:extLst>
              <a:ext uri="{FF2B5EF4-FFF2-40B4-BE49-F238E27FC236}">
                <a16:creationId xmlns:a16="http://schemas.microsoft.com/office/drawing/2014/main" id="{BCA8D3CF-022B-49C9-B4F7-BE10A0391E84}"/>
              </a:ext>
            </a:extLst>
          </p:cNvPr>
          <p:cNvSpPr>
            <a:spLocks noGrp="1"/>
          </p:cNvSpPr>
          <p:nvPr>
            <p:ph idx="12"/>
          </p:nvPr>
        </p:nvSpPr>
        <p:spPr>
          <a:xfrm>
            <a:off x="820948" y="2742566"/>
            <a:ext cx="4741652" cy="949960"/>
          </a:xfrm>
        </p:spPr>
        <p:txBody>
          <a:bodyPr/>
          <a:lstStyle/>
          <a:p>
            <a:pPr marL="292608"/>
            <a:r>
              <a:rPr lang="en-US" sz="1600" noProof="0" dirty="0"/>
              <a:t>Example: conversational phone bots provide customer service.</a:t>
            </a:r>
          </a:p>
          <a:p>
            <a:pPr marL="292608" indent="-292608">
              <a:buClr>
                <a:srgbClr val="AB620E"/>
              </a:buClr>
              <a:buFont typeface="Arial" panose="020B0604020202020204" pitchFamily="34" charset="0"/>
              <a:buChar char="•"/>
            </a:pPr>
            <a:r>
              <a:rPr lang="en-US" noProof="0" dirty="0">
                <a:solidFill>
                  <a:schemeClr val="tx1"/>
                </a:solidFill>
              </a:rPr>
              <a:t>Analytical – problem solving and learning.</a:t>
            </a:r>
          </a:p>
        </p:txBody>
      </p:sp>
      <p:sp>
        <p:nvSpPr>
          <p:cNvPr id="6" name="Content Placeholder 5">
            <a:extLst>
              <a:ext uri="{FF2B5EF4-FFF2-40B4-BE49-F238E27FC236}">
                <a16:creationId xmlns:a16="http://schemas.microsoft.com/office/drawing/2014/main" id="{168B4401-4BA9-4F21-B83D-01780572FBE6}"/>
              </a:ext>
            </a:extLst>
          </p:cNvPr>
          <p:cNvSpPr>
            <a:spLocks noGrp="1"/>
          </p:cNvSpPr>
          <p:nvPr>
            <p:ph idx="13"/>
          </p:nvPr>
        </p:nvSpPr>
        <p:spPr>
          <a:xfrm>
            <a:off x="820948" y="3729256"/>
            <a:ext cx="4665452" cy="902673"/>
          </a:xfrm>
        </p:spPr>
        <p:txBody>
          <a:bodyPr/>
          <a:lstStyle/>
          <a:p>
            <a:pPr marL="292608"/>
            <a:r>
              <a:rPr lang="en-US" sz="1600" noProof="0" dirty="0"/>
              <a:t>Example: sports data analytics for player recruiting decisions.</a:t>
            </a:r>
          </a:p>
          <a:p>
            <a:pPr marL="292608" indent="-292608">
              <a:buClr>
                <a:srgbClr val="AB620E"/>
              </a:buClr>
              <a:buFont typeface="Arial" panose="020B0604020202020204" pitchFamily="34" charset="0"/>
              <a:buChar char="•"/>
            </a:pPr>
            <a:r>
              <a:rPr lang="en-US" noProof="0" dirty="0">
                <a:solidFill>
                  <a:schemeClr val="tx1"/>
                </a:solidFill>
              </a:rPr>
              <a:t>Intuitive – think creatively.</a:t>
            </a:r>
          </a:p>
        </p:txBody>
      </p:sp>
      <p:sp>
        <p:nvSpPr>
          <p:cNvPr id="7" name="Content Placeholder 6">
            <a:extLst>
              <a:ext uri="{FF2B5EF4-FFF2-40B4-BE49-F238E27FC236}">
                <a16:creationId xmlns:a16="http://schemas.microsoft.com/office/drawing/2014/main" id="{BEEFA0F1-5C2B-479E-BA03-CCD421B6D5A0}"/>
              </a:ext>
            </a:extLst>
          </p:cNvPr>
          <p:cNvSpPr>
            <a:spLocks noGrp="1"/>
          </p:cNvSpPr>
          <p:nvPr>
            <p:ph idx="14"/>
          </p:nvPr>
        </p:nvSpPr>
        <p:spPr>
          <a:xfrm>
            <a:off x="819571" y="4669716"/>
            <a:ext cx="4438229" cy="668337"/>
          </a:xfrm>
        </p:spPr>
        <p:txBody>
          <a:bodyPr/>
          <a:lstStyle/>
          <a:p>
            <a:pPr marL="292608"/>
            <a:r>
              <a:rPr lang="en-US" sz="1600" noProof="0" dirty="0"/>
              <a:t>Example: helping doctors diagnose patients.</a:t>
            </a:r>
          </a:p>
          <a:p>
            <a:pPr marL="292608" indent="-292608">
              <a:buClr>
                <a:srgbClr val="AB620E"/>
              </a:buClr>
              <a:buFont typeface="Arial" panose="020B0604020202020204" pitchFamily="34" charset="0"/>
              <a:buChar char="•"/>
            </a:pPr>
            <a:r>
              <a:rPr lang="en-US" noProof="0" dirty="0">
                <a:solidFill>
                  <a:schemeClr val="tx1"/>
                </a:solidFill>
              </a:rPr>
              <a:t>Empathetic – respond emotionally.</a:t>
            </a:r>
          </a:p>
        </p:txBody>
      </p:sp>
      <p:sp>
        <p:nvSpPr>
          <p:cNvPr id="8" name="Content Placeholder 7">
            <a:extLst>
              <a:ext uri="{FF2B5EF4-FFF2-40B4-BE49-F238E27FC236}">
                <a16:creationId xmlns:a16="http://schemas.microsoft.com/office/drawing/2014/main" id="{C14DDE42-F869-4AD9-91F3-3C72A0D64389}"/>
              </a:ext>
            </a:extLst>
          </p:cNvPr>
          <p:cNvSpPr>
            <a:spLocks noGrp="1"/>
          </p:cNvSpPr>
          <p:nvPr>
            <p:ph idx="15"/>
          </p:nvPr>
        </p:nvSpPr>
        <p:spPr>
          <a:xfrm>
            <a:off x="819571" y="5372979"/>
            <a:ext cx="4362029" cy="515937"/>
          </a:xfrm>
        </p:spPr>
        <p:txBody>
          <a:bodyPr/>
          <a:lstStyle/>
          <a:p>
            <a:pPr marL="292608"/>
            <a:r>
              <a:rPr lang="en-US" sz="1600" noProof="0" dirty="0"/>
              <a:t>Example: bot Pepper welcomes and amuses Japanese bank customers.</a:t>
            </a:r>
          </a:p>
        </p:txBody>
      </p:sp>
      <p:pic>
        <p:nvPicPr>
          <p:cNvPr id="10" name="Picture 9" descr="Photo of a woman shaking hands with a robot.&#10;">
            <a:extLst>
              <a:ext uri="{FF2B5EF4-FFF2-40B4-BE49-F238E27FC236}">
                <a16:creationId xmlns:a16="http://schemas.microsoft.com/office/drawing/2014/main" id="{A98820A9-4D2E-4619-885E-5CF245A3DD61}"/>
              </a:ext>
            </a:extLst>
          </p:cNvPr>
          <p:cNvPicPr>
            <a:picLocks noChangeAspect="1"/>
          </p:cNvPicPr>
          <p:nvPr/>
        </p:nvPicPr>
        <p:blipFill>
          <a:blip r:embed="rId2"/>
          <a:stretch>
            <a:fillRect/>
          </a:stretch>
        </p:blipFill>
        <p:spPr>
          <a:xfrm>
            <a:off x="5943600" y="3541086"/>
            <a:ext cx="3167493" cy="2402514"/>
          </a:xfrm>
          <a:prstGeom prst="rect">
            <a:avLst/>
          </a:prstGeom>
        </p:spPr>
      </p:pic>
      <p:sp>
        <p:nvSpPr>
          <p:cNvPr id="11" name="Rectangle 2">
            <a:extLst>
              <a:ext uri="{FF2B5EF4-FFF2-40B4-BE49-F238E27FC236}">
                <a16:creationId xmlns:a16="http://schemas.microsoft.com/office/drawing/2014/main" id="{DB6E2F63-1A53-4456-A337-D1F3454EDDF3}"/>
              </a:ext>
            </a:extLst>
          </p:cNvPr>
          <p:cNvSpPr>
            <a:spLocks noChangeArrowheads="1"/>
          </p:cNvSpPr>
          <p:nvPr/>
        </p:nvSpPr>
        <p:spPr bwMode="auto">
          <a:xfrm>
            <a:off x="6867739" y="5963478"/>
            <a:ext cx="131921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VTT Studio/Shutterstock </a:t>
            </a:r>
            <a:endParaRPr lang="en-US" altLang="en-US"/>
          </a:p>
        </p:txBody>
      </p:sp>
    </p:spTree>
    <p:extLst>
      <p:ext uri="{BB962C8B-B14F-4D97-AF65-F5344CB8AC3E}">
        <p14:creationId xmlns:p14="http://schemas.microsoft.com/office/powerpoint/2010/main" val="1743966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231F0-8296-4F07-AB0A-C53904A447E7}"/>
              </a:ext>
            </a:extLst>
          </p:cNvPr>
          <p:cNvSpPr>
            <a:spLocks noGrp="1"/>
          </p:cNvSpPr>
          <p:nvPr>
            <p:ph type="title"/>
          </p:nvPr>
        </p:nvSpPr>
        <p:spPr/>
        <p:txBody>
          <a:bodyPr>
            <a:normAutofit/>
          </a:bodyPr>
          <a:lstStyle/>
          <a:p>
            <a:r>
              <a:rPr lang="en-US" sz="4000" noProof="0" dirty="0"/>
              <a:t>Globalization: Outsourcing and Offshoring Services</a:t>
            </a:r>
          </a:p>
        </p:txBody>
      </p:sp>
      <p:sp>
        <p:nvSpPr>
          <p:cNvPr id="3" name="Content Placeholder 2">
            <a:extLst>
              <a:ext uri="{FF2B5EF4-FFF2-40B4-BE49-F238E27FC236}">
                <a16:creationId xmlns:a16="http://schemas.microsoft.com/office/drawing/2014/main" id="{4C137723-D98A-4B67-90FE-0F1F63AB6DF1}"/>
              </a:ext>
            </a:extLst>
          </p:cNvPr>
          <p:cNvSpPr>
            <a:spLocks noGrp="1"/>
          </p:cNvSpPr>
          <p:nvPr>
            <p:ph idx="1"/>
          </p:nvPr>
        </p:nvSpPr>
        <p:spPr>
          <a:xfrm>
            <a:off x="822325" y="1846263"/>
            <a:ext cx="7543800" cy="1437616"/>
          </a:xfrm>
        </p:spPr>
        <p:txBody>
          <a:bodyPr/>
          <a:lstStyle/>
          <a:p>
            <a:pPr>
              <a:buClr>
                <a:srgbClr val="AB620E"/>
              </a:buClr>
            </a:pPr>
            <a:r>
              <a:rPr lang="en-US" sz="2400" noProof="0" dirty="0"/>
              <a:t>Outsourcing:</a:t>
            </a:r>
          </a:p>
          <a:p>
            <a:pPr marL="292608" indent="-292608">
              <a:buClr>
                <a:srgbClr val="AB620E"/>
              </a:buClr>
              <a:buFont typeface="Arial" panose="020B0604020202020204" pitchFamily="34" charset="0"/>
              <a:buChar char="•"/>
            </a:pPr>
            <a:r>
              <a:rPr lang="en-US" noProof="0" dirty="0"/>
              <a:t>An outside firm performs service activities such as workforce recruiting, payroll management, accounting services, and call center functions.</a:t>
            </a:r>
          </a:p>
        </p:txBody>
      </p:sp>
      <p:sp>
        <p:nvSpPr>
          <p:cNvPr id="4" name="Content Placeholder 3">
            <a:extLst>
              <a:ext uri="{FF2B5EF4-FFF2-40B4-BE49-F238E27FC236}">
                <a16:creationId xmlns:a16="http://schemas.microsoft.com/office/drawing/2014/main" id="{2DD75670-4CE6-437F-AF12-3E7F6EA839BB}"/>
              </a:ext>
            </a:extLst>
          </p:cNvPr>
          <p:cNvSpPr>
            <a:spLocks noGrp="1"/>
          </p:cNvSpPr>
          <p:nvPr>
            <p:ph idx="11"/>
          </p:nvPr>
        </p:nvSpPr>
        <p:spPr>
          <a:xfrm>
            <a:off x="820948" y="3436278"/>
            <a:ext cx="7543800" cy="830921"/>
          </a:xfrm>
        </p:spPr>
        <p:txBody>
          <a:bodyPr/>
          <a:lstStyle/>
          <a:p>
            <a:pPr>
              <a:buClr>
                <a:srgbClr val="AB620E"/>
              </a:buClr>
            </a:pPr>
            <a:r>
              <a:rPr lang="en-US" sz="2400" noProof="0" dirty="0"/>
              <a:t>Offshoring:</a:t>
            </a:r>
          </a:p>
          <a:p>
            <a:pPr marL="292608" indent="-292608">
              <a:buClr>
                <a:srgbClr val="AB620E"/>
              </a:buClr>
              <a:buFont typeface="Arial" panose="020B0604020202020204" pitchFamily="34" charset="0"/>
              <a:buChar char="•"/>
            </a:pPr>
            <a:r>
              <a:rPr lang="en-US" noProof="0" dirty="0"/>
              <a:t>Export of these service activities to other countries.</a:t>
            </a:r>
          </a:p>
        </p:txBody>
      </p:sp>
      <p:sp>
        <p:nvSpPr>
          <p:cNvPr id="5" name="Content Placeholder 4">
            <a:extLst>
              <a:ext uri="{FF2B5EF4-FFF2-40B4-BE49-F238E27FC236}">
                <a16:creationId xmlns:a16="http://schemas.microsoft.com/office/drawing/2014/main" id="{679BD29A-D4D7-48DF-952E-FD73D7578019}"/>
              </a:ext>
            </a:extLst>
          </p:cNvPr>
          <p:cNvSpPr>
            <a:spLocks noGrp="1"/>
          </p:cNvSpPr>
          <p:nvPr>
            <p:ph idx="12"/>
          </p:nvPr>
        </p:nvSpPr>
        <p:spPr>
          <a:xfrm>
            <a:off x="820948" y="4495799"/>
            <a:ext cx="3827252" cy="1295401"/>
          </a:xfrm>
        </p:spPr>
        <p:txBody>
          <a:bodyPr/>
          <a:lstStyle/>
          <a:p>
            <a:pPr>
              <a:buClr>
                <a:srgbClr val="AB620E"/>
              </a:buClr>
            </a:pPr>
            <a:r>
              <a:rPr lang="en-US" sz="2200" i="1" noProof="0" dirty="0">
                <a:solidFill>
                  <a:schemeClr val="tx1"/>
                </a:solidFill>
              </a:rPr>
              <a:t>Advantages:</a:t>
            </a:r>
          </a:p>
          <a:p>
            <a:pPr marL="292608" indent="-292608">
              <a:buClr>
                <a:srgbClr val="AB620E"/>
              </a:buClr>
              <a:buFont typeface="Arial" panose="020B0604020202020204" pitchFamily="34" charset="0"/>
              <a:buChar char="•"/>
            </a:pPr>
            <a:r>
              <a:rPr lang="en-US" noProof="0" dirty="0">
                <a:solidFill>
                  <a:schemeClr val="tx1"/>
                </a:solidFill>
              </a:rPr>
              <a:t>Lower costs.</a:t>
            </a:r>
          </a:p>
          <a:p>
            <a:pPr marL="292608" indent="-292608">
              <a:buClr>
                <a:srgbClr val="AB620E"/>
              </a:buClr>
              <a:buFont typeface="Arial" panose="020B0604020202020204" pitchFamily="34" charset="0"/>
              <a:buChar char="•"/>
            </a:pPr>
            <a:r>
              <a:rPr lang="en-US" noProof="0" dirty="0">
                <a:solidFill>
                  <a:schemeClr val="tx1"/>
                </a:solidFill>
              </a:rPr>
              <a:t>Focus on core competencies.</a:t>
            </a:r>
          </a:p>
        </p:txBody>
      </p:sp>
      <p:sp>
        <p:nvSpPr>
          <p:cNvPr id="6" name="Content Placeholder 5">
            <a:extLst>
              <a:ext uri="{FF2B5EF4-FFF2-40B4-BE49-F238E27FC236}">
                <a16:creationId xmlns:a16="http://schemas.microsoft.com/office/drawing/2014/main" id="{7BBB44D8-EB60-489C-844D-B4A4EF7F6784}"/>
              </a:ext>
            </a:extLst>
          </p:cNvPr>
          <p:cNvSpPr>
            <a:spLocks noGrp="1"/>
          </p:cNvSpPr>
          <p:nvPr>
            <p:ph idx="13"/>
          </p:nvPr>
        </p:nvSpPr>
        <p:spPr>
          <a:xfrm>
            <a:off x="5257800" y="4495799"/>
            <a:ext cx="3106948" cy="1295401"/>
          </a:xfrm>
        </p:spPr>
        <p:txBody>
          <a:bodyPr/>
          <a:lstStyle/>
          <a:p>
            <a:pPr>
              <a:buClr>
                <a:srgbClr val="AB620E"/>
              </a:buClr>
            </a:pPr>
            <a:r>
              <a:rPr lang="en-US" sz="2200" i="1" noProof="0" dirty="0">
                <a:solidFill>
                  <a:schemeClr val="tx1"/>
                </a:solidFill>
              </a:rPr>
              <a:t>Disadvantages:</a:t>
            </a:r>
          </a:p>
          <a:p>
            <a:pPr marL="292608" indent="-292608">
              <a:buClr>
                <a:srgbClr val="AB620E"/>
              </a:buClr>
              <a:buFont typeface="Arial" panose="020B0604020202020204" pitchFamily="34" charset="0"/>
              <a:buChar char="•"/>
            </a:pPr>
            <a:r>
              <a:rPr lang="en-US" noProof="0" dirty="0">
                <a:solidFill>
                  <a:schemeClr val="tx1"/>
                </a:solidFill>
              </a:rPr>
              <a:t>Coordination costs.</a:t>
            </a:r>
          </a:p>
          <a:p>
            <a:pPr marL="292608" indent="-292608">
              <a:buClr>
                <a:srgbClr val="AB620E"/>
              </a:buClr>
              <a:buFont typeface="Arial" panose="020B0604020202020204" pitchFamily="34" charset="0"/>
              <a:buChar char="•"/>
            </a:pPr>
            <a:r>
              <a:rPr lang="en-US" noProof="0" dirty="0">
                <a:solidFill>
                  <a:schemeClr val="tx1"/>
                </a:solidFill>
              </a:rPr>
              <a:t>Loss of direct control.</a:t>
            </a:r>
          </a:p>
        </p:txBody>
      </p:sp>
    </p:spTree>
    <p:extLst>
      <p:ext uri="{BB962C8B-B14F-4D97-AF65-F5344CB8AC3E}">
        <p14:creationId xmlns:p14="http://schemas.microsoft.com/office/powerpoint/2010/main" val="2344502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CB4C7-F64D-4F99-AFFE-7E3358C86CA8}"/>
              </a:ext>
            </a:extLst>
          </p:cNvPr>
          <p:cNvSpPr>
            <a:spLocks noGrp="1"/>
          </p:cNvSpPr>
          <p:nvPr>
            <p:ph type="title"/>
          </p:nvPr>
        </p:nvSpPr>
        <p:spPr/>
        <p:txBody>
          <a:bodyPr>
            <a:normAutofit/>
          </a:bodyPr>
          <a:lstStyle/>
          <a:p>
            <a:r>
              <a:rPr lang="en-US" sz="4000" noProof="0" dirty="0"/>
              <a:t>Service Profit Chain </a:t>
            </a:r>
            <a:r>
              <a:rPr lang="en-US" sz="2800" noProof="0" dirty="0"/>
              <a:t>(Figure 5.4)</a:t>
            </a:r>
          </a:p>
        </p:txBody>
      </p:sp>
      <p:sp>
        <p:nvSpPr>
          <p:cNvPr id="3" name="Content Placeholder 2">
            <a:extLst>
              <a:ext uri="{FF2B5EF4-FFF2-40B4-BE49-F238E27FC236}">
                <a16:creationId xmlns:a16="http://schemas.microsoft.com/office/drawing/2014/main" id="{1853478F-7F51-4904-B537-B25E514133F0}"/>
              </a:ext>
            </a:extLst>
          </p:cNvPr>
          <p:cNvSpPr>
            <a:spLocks noGrp="1"/>
          </p:cNvSpPr>
          <p:nvPr>
            <p:ph idx="1"/>
          </p:nvPr>
        </p:nvSpPr>
        <p:spPr>
          <a:xfrm>
            <a:off x="822325" y="1846263"/>
            <a:ext cx="7543800" cy="3868737"/>
          </a:xfrm>
        </p:spPr>
        <p:txBody>
          <a:bodyPr/>
          <a:lstStyle/>
          <a:p>
            <a:r>
              <a:rPr lang="en-US" sz="2400" noProof="0" dirty="0"/>
              <a:t>Internal service quality drives…</a:t>
            </a:r>
          </a:p>
          <a:p>
            <a:r>
              <a:rPr lang="en-US" sz="2400" noProof="0" dirty="0"/>
              <a:t>Employee satisfaction drives…</a:t>
            </a:r>
          </a:p>
          <a:p>
            <a:r>
              <a:rPr lang="en-US" sz="2400" noProof="0" dirty="0"/>
              <a:t>Employee retention and productivity drives…</a:t>
            </a:r>
          </a:p>
          <a:p>
            <a:r>
              <a:rPr lang="en-US" sz="2400" noProof="0" dirty="0"/>
              <a:t>External service value (to customer) drives…</a:t>
            </a:r>
          </a:p>
          <a:p>
            <a:r>
              <a:rPr lang="en-US" sz="2400" noProof="0" dirty="0"/>
              <a:t>Customer satisfaction drives…</a:t>
            </a:r>
          </a:p>
          <a:p>
            <a:r>
              <a:rPr lang="en-US" sz="2400" noProof="0" dirty="0"/>
              <a:t>Customer loyalty drives…</a:t>
            </a:r>
          </a:p>
          <a:p>
            <a:r>
              <a:rPr lang="en-US" sz="2400" noProof="0" dirty="0"/>
              <a:t>Revenue growth and profitability</a:t>
            </a:r>
          </a:p>
          <a:p>
            <a:pPr marL="292608" indent="-292608">
              <a:buClr>
                <a:srgbClr val="AB620E"/>
              </a:buClr>
              <a:buFont typeface="Arial" panose="020B0604020202020204" pitchFamily="34" charset="0"/>
              <a:buChar char="•"/>
            </a:pPr>
            <a:r>
              <a:rPr lang="en-US" noProof="0" dirty="0"/>
              <a:t>Feed investment back into internal service quality.</a:t>
            </a:r>
          </a:p>
        </p:txBody>
      </p:sp>
      <p:pic>
        <p:nvPicPr>
          <p:cNvPr id="10" name="Picture 9" descr="Arrow points from last line on slide about feeding investment back into internal service quality back up to first line reading &quot;internal service quality drives.&quot; ">
            <a:extLst>
              <a:ext uri="{FF2B5EF4-FFF2-40B4-BE49-F238E27FC236}">
                <a16:creationId xmlns:a16="http://schemas.microsoft.com/office/drawing/2014/main" id="{4020F6BB-CAB2-417F-B012-AD8D570418BC}"/>
              </a:ext>
            </a:extLst>
          </p:cNvPr>
          <p:cNvPicPr>
            <a:picLocks noChangeAspect="1"/>
          </p:cNvPicPr>
          <p:nvPr/>
        </p:nvPicPr>
        <p:blipFill>
          <a:blip r:embed="rId2"/>
          <a:stretch>
            <a:fillRect/>
          </a:stretch>
        </p:blipFill>
        <p:spPr>
          <a:xfrm>
            <a:off x="4876800" y="1961646"/>
            <a:ext cx="3072650" cy="3296154"/>
          </a:xfrm>
          <a:prstGeom prst="rect">
            <a:avLst/>
          </a:prstGeom>
        </p:spPr>
      </p:pic>
    </p:spTree>
    <p:extLst>
      <p:ext uri="{BB962C8B-B14F-4D97-AF65-F5344CB8AC3E}">
        <p14:creationId xmlns:p14="http://schemas.microsoft.com/office/powerpoint/2010/main" val="17703108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Chapter 5 Summary</a:t>
            </a:r>
            <a:endParaRPr lang="en-US" sz="4000" b="1" noProof="0" dirty="0"/>
          </a:p>
        </p:txBody>
      </p:sp>
      <p:sp>
        <p:nvSpPr>
          <p:cNvPr id="36867" name="Content Placeholder 2">
            <a:extLst>
              <a:ext uri="{FF2B5EF4-FFF2-40B4-BE49-F238E27FC236}">
                <a16:creationId xmlns:a16="http://schemas.microsoft.com/office/drawing/2014/main" id="{E86A3AE2-55A8-4045-B6D3-909AD61B6B38}"/>
              </a:ext>
            </a:extLst>
          </p:cNvPr>
          <p:cNvSpPr>
            <a:spLocks noGrp="1"/>
          </p:cNvSpPr>
          <p:nvPr>
            <p:ph idx="1"/>
          </p:nvPr>
        </p:nvSpPr>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5.1 Differentiate the characteristics of a service organization from a manufacturing organization.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 2 Explain the elements of a service-product bundle.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5.3 Organize a variety of service offerings into the service delivery system matrix.</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5.4 Describe the effect on the service delivery system of customer contact.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5.5 Explain service recovery and service guarantees.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5.6 Evaluate the role of technology in service management.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5.7 Appraise how globalization has affected services.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5.8 Define the attributes of the service-profit chain.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Questions for Discussion</a:t>
            </a:r>
            <a:endParaRPr lang="en-US" sz="4000" b="1" noProof="0" dirty="0"/>
          </a:p>
        </p:txBody>
      </p:sp>
      <p:sp>
        <p:nvSpPr>
          <p:cNvPr id="37891" name="Content Placeholder 2">
            <a:extLst>
              <a:ext uri="{FF2B5EF4-FFF2-40B4-BE49-F238E27FC236}">
                <a16:creationId xmlns:a16="http://schemas.microsoft.com/office/drawing/2014/main" id="{0790771C-AC50-4421-A86C-FB899A29F289}"/>
              </a:ext>
            </a:extLst>
          </p:cNvPr>
          <p:cNvSpPr>
            <a:spLocks noGrp="1"/>
          </p:cNvSpPr>
          <p:nvPr>
            <p:ph idx="1"/>
          </p:nvPr>
        </p:nvSpPr>
        <p:spPr>
          <a:xfrm>
            <a:off x="822324" y="1846263"/>
            <a:ext cx="8016875" cy="4249737"/>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Which service firms do you think are among the largest of all U.S. employers?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type of education and training are needed to fill the fastest growing occupations in the United S</a:t>
            </a:r>
            <a:r>
              <a:rPr lang="en-US" altLang="en-US"/>
              <a:t>tate</a:t>
            </a:r>
            <a:r>
              <a:rPr lang="en-US" altLang="en-US" dirty="0"/>
              <a:t>s</a:t>
            </a:r>
            <a:r>
              <a:rPr lang="en-US" altLang="en-US" noProof="0"/>
              <a:t>?</a:t>
            </a:r>
            <a:endParaRPr lang="en-US" altLang="en-US" noProof="0" dirty="0"/>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Define the elements in the service-product bundle for your most recent service purchase.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Can you think of examples of customer-routed, co-routed, and provider-routed services?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How do firms decide if a service should be delivered in a high contact manner or a low contact manner?</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was the outcome the last time you experienced a service failure?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ideas do you have for using artificial intelligence in the future?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noProof="0" dirty="0">
                <a:solidFill>
                  <a:schemeClr val="tx1">
                    <a:lumMod val="75000"/>
                    <a:lumOff val="25000"/>
                  </a:schemeClr>
                </a:solidFill>
              </a:rPr>
              <a:t>Chapter 5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4249737"/>
          </a:xfrm>
        </p:spPr>
        <p:txBody>
          <a:bodyPr/>
          <a:lstStyle/>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5.1 Differentiate the characteristics of a service organization from a manufacturing organization.</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 2 Explain the elements of a service-product bundle.</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5.3 Organize a variety of service offerings into the service delivery system matrix.</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5.4 Describe the effect on the service delivery system of customer contact.</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5.5 Explain service recovery and service guarantees.</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5.6 Evaluate the role of technology in service management.</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5.7 Appraise how globalization has affected services.</a:t>
            </a:r>
          </a:p>
          <a:p>
            <a:pPr marL="292608" indent="-292608">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5.8 Define the attributes of the service-profit chain.</a:t>
            </a:r>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7940675" cy="1449387"/>
          </a:xfrm>
        </p:spPr>
        <p:txBody>
          <a:bodyPr/>
          <a:lstStyle/>
          <a:p>
            <a:pPr>
              <a:defRPr/>
            </a:pPr>
            <a:r>
              <a:rPr lang="en-US" sz="4000" dirty="0"/>
              <a:t>The Service Economy </a:t>
            </a:r>
            <a:r>
              <a:rPr lang="en-US" sz="1000" dirty="0"/>
              <a:t>2</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362200"/>
            <a:ext cx="7543800" cy="3529181"/>
          </a:xfrm>
        </p:spPr>
        <p:txBody>
          <a:bodyPr/>
          <a:lstStyle/>
          <a:p>
            <a:pPr marL="0" indent="0">
              <a:lnSpc>
                <a:spcPct val="100000"/>
              </a:lnSpc>
              <a:spcBef>
                <a:spcPts val="1000"/>
              </a:spcBef>
              <a:spcAft>
                <a:spcPts val="0"/>
              </a:spcAft>
              <a:buNone/>
            </a:pPr>
            <a:r>
              <a:rPr lang="en-US" sz="1400" dirty="0"/>
              <a:t>10 occupation categories are shown with their projected percent change from 2018 to 2028, the projected employment change (in thousands), and median annual wages in May 2018. The breakdown is as follows.</a:t>
            </a:r>
          </a:p>
          <a:p>
            <a:pPr marL="0" indent="0">
              <a:lnSpc>
                <a:spcPct val="100000"/>
              </a:lnSpc>
              <a:spcBef>
                <a:spcPts val="500"/>
              </a:spcBef>
              <a:spcAft>
                <a:spcPts val="0"/>
              </a:spcAft>
              <a:buNone/>
            </a:pPr>
            <a:r>
              <a:rPr lang="en-US" sz="1400" dirty="0"/>
              <a:t>1. Solar photovoltaic installers; 63.3%; 6.1; $42,680.</a:t>
            </a:r>
          </a:p>
          <a:p>
            <a:pPr marL="0" indent="0">
              <a:lnSpc>
                <a:spcPct val="100000"/>
              </a:lnSpc>
              <a:spcBef>
                <a:spcPts val="500"/>
              </a:spcBef>
              <a:spcAft>
                <a:spcPts val="0"/>
              </a:spcAft>
              <a:buNone/>
            </a:pPr>
            <a:r>
              <a:rPr lang="en-US" sz="1400" dirty="0"/>
              <a:t>2. Wind turbine service technicians; 56.9%; 3.8; $54,370.</a:t>
            </a:r>
          </a:p>
          <a:p>
            <a:pPr marL="0" indent="0">
              <a:lnSpc>
                <a:spcPct val="100000"/>
              </a:lnSpc>
              <a:spcBef>
                <a:spcPts val="500"/>
              </a:spcBef>
              <a:spcAft>
                <a:spcPts val="0"/>
              </a:spcAft>
              <a:buNone/>
            </a:pPr>
            <a:r>
              <a:rPr lang="en-US" sz="1400" dirty="0"/>
              <a:t>3. Home health aides; 36.6%; 304.8; $24,200.</a:t>
            </a:r>
          </a:p>
          <a:p>
            <a:pPr marL="0" indent="0">
              <a:lnSpc>
                <a:spcPct val="100000"/>
              </a:lnSpc>
              <a:spcBef>
                <a:spcPts val="500"/>
              </a:spcBef>
              <a:spcAft>
                <a:spcPts val="0"/>
              </a:spcAft>
              <a:buNone/>
            </a:pPr>
            <a:r>
              <a:rPr lang="en-US" sz="1400" dirty="0"/>
              <a:t>4. Personal care aides; 36.4%; 881.0; $24,020.</a:t>
            </a:r>
          </a:p>
          <a:p>
            <a:pPr marL="0" indent="0">
              <a:lnSpc>
                <a:spcPct val="100000"/>
              </a:lnSpc>
              <a:spcBef>
                <a:spcPts val="500"/>
              </a:spcBef>
              <a:spcAft>
                <a:spcPts val="0"/>
              </a:spcAft>
              <a:buNone/>
            </a:pPr>
            <a:r>
              <a:rPr lang="en-US" sz="1400" dirty="0"/>
              <a:t>5. Occupational therapy assistants; 33.1%; 14.5; $60,220.</a:t>
            </a:r>
          </a:p>
          <a:p>
            <a:pPr marL="0" indent="0">
              <a:lnSpc>
                <a:spcPct val="100000"/>
              </a:lnSpc>
              <a:spcBef>
                <a:spcPts val="500"/>
              </a:spcBef>
              <a:spcAft>
                <a:spcPts val="0"/>
              </a:spcAft>
              <a:buNone/>
            </a:pPr>
            <a:r>
              <a:rPr lang="en-US" sz="1400" dirty="0"/>
              <a:t>6. Information security analysts; 31.6%; 35.5; $98,350.</a:t>
            </a:r>
          </a:p>
          <a:p>
            <a:pPr marL="0" indent="0">
              <a:lnSpc>
                <a:spcPct val="100000"/>
              </a:lnSpc>
              <a:spcBef>
                <a:spcPts val="500"/>
              </a:spcBef>
              <a:spcAft>
                <a:spcPts val="0"/>
              </a:spcAft>
              <a:buNone/>
            </a:pPr>
            <a:r>
              <a:rPr lang="en-US" sz="1400" dirty="0"/>
              <a:t>7. Physician assistants; 31.1%; 37.0; $108,610.</a:t>
            </a:r>
          </a:p>
          <a:p>
            <a:pPr marL="0" indent="0">
              <a:lnSpc>
                <a:spcPct val="100000"/>
              </a:lnSpc>
              <a:spcBef>
                <a:spcPts val="500"/>
              </a:spcBef>
              <a:spcAft>
                <a:spcPts val="0"/>
              </a:spcAft>
              <a:buNone/>
            </a:pPr>
            <a:r>
              <a:rPr lang="en-US" sz="1400" dirty="0"/>
              <a:t>8. Statisticians; 30.7%; 13.6; $87,780.</a:t>
            </a:r>
          </a:p>
          <a:p>
            <a:pPr marL="0" indent="0">
              <a:lnSpc>
                <a:spcPct val="100000"/>
              </a:lnSpc>
              <a:spcBef>
                <a:spcPts val="500"/>
              </a:spcBef>
              <a:spcAft>
                <a:spcPts val="0"/>
              </a:spcAft>
              <a:buNone/>
            </a:pPr>
            <a:r>
              <a:rPr lang="en-US" sz="1400" dirty="0"/>
              <a:t>9. Nurse practitioners; 28.2%; 53.3; $107,030.</a:t>
            </a:r>
          </a:p>
          <a:p>
            <a:pPr marL="0" indent="0">
              <a:lnSpc>
                <a:spcPct val="100000"/>
              </a:lnSpc>
              <a:spcBef>
                <a:spcPts val="500"/>
              </a:spcBef>
              <a:spcAft>
                <a:spcPts val="0"/>
              </a:spcAft>
              <a:buNone/>
            </a:pPr>
            <a:r>
              <a:rPr lang="en-US" sz="1400" dirty="0"/>
              <a:t>10. Speech-language pathologists; 27.3%; 41.9; $77,510.</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7940675" cy="1449387"/>
          </a:xfrm>
        </p:spPr>
        <p:txBody>
          <a:bodyPr/>
          <a:lstStyle/>
          <a:p>
            <a:pPr>
              <a:defRPr/>
            </a:pPr>
            <a:r>
              <a:rPr lang="en-US" sz="4000" dirty="0"/>
              <a:t>Goods and Services Packages </a:t>
            </a:r>
            <a:r>
              <a:rPr lang="en-US" sz="2800" dirty="0"/>
              <a:t>(Figure 5.1)</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362200"/>
            <a:ext cx="7543800" cy="3529181"/>
          </a:xfrm>
        </p:spPr>
        <p:txBody>
          <a:bodyPr/>
          <a:lstStyle/>
          <a:p>
            <a:pPr marL="0" indent="0">
              <a:lnSpc>
                <a:spcPct val="100000"/>
              </a:lnSpc>
              <a:spcBef>
                <a:spcPts val="1000"/>
              </a:spcBef>
              <a:spcAft>
                <a:spcPts val="0"/>
              </a:spcAft>
              <a:buNone/>
            </a:pPr>
            <a:r>
              <a:rPr lang="en-US" sz="1500" dirty="0"/>
              <a:t>At the top of this figure is a horizontal line; the left side of the line is labeled “Goods” while the right side is labeled “Services.” The center point of the line between Goods and Services is marked as 0%, representing the point at which the service-product bundle is 0% product and 0% service. Extending to the right from this point, the line is marked in increments of 25% to 100%; and extending to the left from this point, the line is similarly marked in increments of 25% to 100%. Beneath this line is a series of eight labeled rectangles, arranged vertically, representing a variety of service-product bundles that gradually move from mostly goods to mostly services. The first of these (moving top to bottom) is labeled “Self-service groceries,” and is roughly 90% goods and 10% services. The next is labeled “Automobile,” and is roughly 80% goods and 20% services. The next is labeled “Installed carpeting,” and is roughly 75% goods and 25% services. The next is labeled “Fast-food restaurant,” and is roughly 50% goods and 50% services. The next is labeled “Gourmet restaurant,” and is roughly 30% goods and 70% services. The next is labeled “Auto maintenance,” and is roughly 25% goods and 75% services. The next is labeled “Haircut,” and is roughly 10% goods and 90% services. The final rectangle is labeled “Consulting services,” and is roughly 5% goods and 95% services.</a:t>
            </a:r>
            <a:endParaRPr lang="en-US" altLang="en-US" sz="15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1246089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7940675" cy="1449387"/>
          </a:xfrm>
        </p:spPr>
        <p:txBody>
          <a:bodyPr/>
          <a:lstStyle/>
          <a:p>
            <a:pPr>
              <a:defRPr/>
            </a:pPr>
            <a:r>
              <a:rPr lang="en-US" sz="4000" dirty="0"/>
              <a:t>Service Delivery System Matrix </a:t>
            </a:r>
            <a:r>
              <a:rPr lang="en-US" sz="2800" dirty="0"/>
              <a:t>(Figure 5.2)</a:t>
            </a:r>
            <a:r>
              <a:rPr lang="en-US" sz="4000" dirty="0"/>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0738" y="1947862"/>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20738" y="2362200"/>
            <a:ext cx="7543800" cy="3529181"/>
          </a:xfrm>
        </p:spPr>
        <p:txBody>
          <a:bodyPr/>
          <a:lstStyle/>
          <a:p>
            <a:pPr marL="0" indent="0">
              <a:lnSpc>
                <a:spcPct val="100000"/>
              </a:lnSpc>
              <a:spcBef>
                <a:spcPts val="1000"/>
              </a:spcBef>
              <a:spcAft>
                <a:spcPts val="0"/>
              </a:spcAft>
              <a:buNone/>
            </a:pPr>
            <a:r>
              <a:rPr lang="en-US" sz="1500" dirty="0"/>
              <a:t>The service delivery system matrix includes three rows arranged vertically on the left; labeled “Service Delivery System Design,” and three columns arranged horizontally at the top, labeled “Customer Wants and Needs in the Service Package.” The three rows, moving from top to bottom, are labeled as follows. First is “Many process pathways. Jumbled flows, complex work with many exceptions.” Second is “Moderate number of process pathways. Flexible flows with some dominant paths, moderate work complexity.” Third is “Limited number of process pathways. Line flows, low work complexity.” An arrow points downward from the top row to the bottom. The three columns, moving from left to right, are labeled as follows. First is “Highly customized with unique process sequence. Customer has great decision-making power.” Second is “Standard with options, using moderately repeatable sequence. Customer has some decision-making power.” Third is “Standardized with highly repeatable process sequence. Customer has low decision-making power.” Where the first row and the first column intersect is a circle labeled “Customer-routed, Estate planning.” Where the second row and second column intersect is a circle labeled “Co-routed, Stock brokerage.” Where the third row and third column intersect is a circle labeled “Provider-routed, ATM.”</a:t>
            </a:r>
            <a:endParaRPr lang="en-US" altLang="en-US" sz="15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206208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noProof="0" dirty="0"/>
              <a:t>The Service Economy </a:t>
            </a:r>
            <a:r>
              <a:rPr lang="en-US" sz="1000" baseline="0" noProof="0" dirty="0"/>
              <a:t>1</a:t>
            </a:r>
          </a:p>
        </p:txBody>
      </p:sp>
      <p:pic>
        <p:nvPicPr>
          <p:cNvPr id="10" name="Picture 9" descr="Diagram comparing largest 15 U.S. employers from 1960 (12 manufacturers and 3 services) to 2010 where it's reversed.">
            <a:extLst>
              <a:ext uri="{FF2B5EF4-FFF2-40B4-BE49-F238E27FC236}">
                <a16:creationId xmlns:a16="http://schemas.microsoft.com/office/drawing/2014/main" id="{0FB6D3AB-BC2B-43FF-AAEC-DAF265EAA886}"/>
              </a:ext>
            </a:extLst>
          </p:cNvPr>
          <p:cNvPicPr>
            <a:picLocks noChangeAspect="1"/>
          </p:cNvPicPr>
          <p:nvPr/>
        </p:nvPicPr>
        <p:blipFill>
          <a:blip r:embed="rId2"/>
          <a:stretch>
            <a:fillRect/>
          </a:stretch>
        </p:blipFill>
        <p:spPr>
          <a:xfrm>
            <a:off x="1440601" y="2111370"/>
            <a:ext cx="6262797" cy="3364175"/>
          </a:xfrm>
          <a:prstGeom prst="rect">
            <a:avLst/>
          </a:prstGeom>
        </p:spPr>
      </p:pic>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5715000"/>
            <a:ext cx="7543800" cy="320357"/>
          </a:xfrm>
        </p:spPr>
        <p:txBody>
          <a:bodyPr/>
          <a:lstStyle/>
          <a:p>
            <a:r>
              <a:rPr lang="en-US" sz="1400" noProof="0" dirty="0"/>
              <a:t>Source: Government Accountability Office, 2019</a:t>
            </a:r>
          </a:p>
        </p:txBody>
      </p:sp>
    </p:spTree>
    <p:extLst>
      <p:ext uri="{BB962C8B-B14F-4D97-AF65-F5344CB8AC3E}">
        <p14:creationId xmlns:p14="http://schemas.microsoft.com/office/powerpoint/2010/main" val="3702880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noProof="0" dirty="0"/>
              <a:t>The Service Economy </a:t>
            </a:r>
            <a:r>
              <a:rPr lang="en-US" sz="1000" baseline="0" noProof="0" dirty="0"/>
              <a:t>2</a:t>
            </a:r>
          </a:p>
        </p:txBody>
      </p:sp>
      <p:pic>
        <p:nvPicPr>
          <p:cNvPr id="5" name="Picture 4" descr="Horizontal bar chart showing fastest growing occupations projected 2018 to 2028.&#10;">
            <a:extLst>
              <a:ext uri="{FF2B5EF4-FFF2-40B4-BE49-F238E27FC236}">
                <a16:creationId xmlns:a16="http://schemas.microsoft.com/office/drawing/2014/main" id="{18D61976-D008-4914-A9F6-DE19514A3180}"/>
              </a:ext>
            </a:extLst>
          </p:cNvPr>
          <p:cNvPicPr>
            <a:picLocks noChangeAspect="1"/>
          </p:cNvPicPr>
          <p:nvPr/>
        </p:nvPicPr>
        <p:blipFill>
          <a:blip r:embed="rId2"/>
          <a:stretch>
            <a:fillRect/>
          </a:stretch>
        </p:blipFill>
        <p:spPr>
          <a:xfrm>
            <a:off x="1643067" y="1889125"/>
            <a:ext cx="5902315" cy="3615477"/>
          </a:xfrm>
          <a:prstGeom prst="rect">
            <a:avLst/>
          </a:prstGeom>
        </p:spPr>
      </p:pic>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5656263"/>
            <a:ext cx="3140075" cy="287337"/>
          </a:xfrm>
        </p:spPr>
        <p:txBody>
          <a:bodyPr/>
          <a:lstStyle/>
          <a:p>
            <a:r>
              <a:rPr lang="en-US" sz="1400" noProof="0" dirty="0"/>
              <a:t>Source: Bureau of Labor Statistics, 2019</a:t>
            </a:r>
          </a:p>
        </p:txBody>
      </p:sp>
      <p:sp>
        <p:nvSpPr>
          <p:cNvPr id="10" name="Content Placeholder 9">
            <a:extLst>
              <a:ext uri="{FF2B5EF4-FFF2-40B4-BE49-F238E27FC236}">
                <a16:creationId xmlns:a16="http://schemas.microsoft.com/office/drawing/2014/main" id="{9323AAF9-A684-4C4A-8E73-BE624A165C93}"/>
              </a:ext>
            </a:extLst>
          </p:cNvPr>
          <p:cNvSpPr>
            <a:spLocks noGrp="1"/>
          </p:cNvSpPr>
          <p:nvPr>
            <p:ph idx="16"/>
          </p:nvPr>
        </p:nvSpPr>
        <p:spPr>
          <a:xfrm>
            <a:off x="2590800" y="6062197"/>
            <a:ext cx="3733800" cy="237468"/>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3806746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1066D-E717-47AC-B968-FC4DBFBF3310}"/>
              </a:ext>
            </a:extLst>
          </p:cNvPr>
          <p:cNvSpPr>
            <a:spLocks noGrp="1"/>
          </p:cNvSpPr>
          <p:nvPr>
            <p:ph type="title"/>
          </p:nvPr>
        </p:nvSpPr>
        <p:spPr/>
        <p:txBody>
          <a:bodyPr>
            <a:normAutofit/>
          </a:bodyPr>
          <a:lstStyle/>
          <a:p>
            <a:r>
              <a:rPr lang="en-US" sz="4000" noProof="0" dirty="0"/>
              <a:t>Defining Service</a:t>
            </a:r>
          </a:p>
        </p:txBody>
      </p:sp>
      <p:sp>
        <p:nvSpPr>
          <p:cNvPr id="3" name="Content Placeholder 2">
            <a:extLst>
              <a:ext uri="{FF2B5EF4-FFF2-40B4-BE49-F238E27FC236}">
                <a16:creationId xmlns:a16="http://schemas.microsoft.com/office/drawing/2014/main" id="{36B33382-0550-4338-BEC4-8DF5305066F9}"/>
              </a:ext>
            </a:extLst>
          </p:cNvPr>
          <p:cNvSpPr>
            <a:spLocks noGrp="1"/>
          </p:cNvSpPr>
          <p:nvPr>
            <p:ph idx="1"/>
          </p:nvPr>
        </p:nvSpPr>
        <p:spPr>
          <a:xfrm>
            <a:off x="4114801" y="2021074"/>
            <a:ext cx="4724400" cy="2155780"/>
          </a:xfrm>
        </p:spPr>
        <p:txBody>
          <a:bodyPr/>
          <a:lstStyle/>
          <a:p>
            <a:pPr>
              <a:buNone/>
            </a:pPr>
            <a:r>
              <a:rPr lang="en-US" noProof="0" dirty="0"/>
              <a:t>Intangibility of the offering.</a:t>
            </a:r>
          </a:p>
          <a:p>
            <a:pPr>
              <a:buNone/>
            </a:pPr>
            <a:r>
              <a:rPr lang="en-US" noProof="0" dirty="0"/>
              <a:t>Simultaneous production and consumption.</a:t>
            </a:r>
          </a:p>
          <a:p>
            <a:pPr>
              <a:buNone/>
            </a:pPr>
            <a:r>
              <a:rPr lang="en-US" noProof="0" dirty="0"/>
              <a:t>No finished goods inventory.</a:t>
            </a:r>
          </a:p>
          <a:p>
            <a:pPr>
              <a:buNone/>
            </a:pPr>
            <a:r>
              <a:rPr lang="en-US" noProof="0" dirty="0"/>
              <a:t>Front office versus back office.</a:t>
            </a:r>
          </a:p>
          <a:p>
            <a:pPr>
              <a:buNone/>
            </a:pPr>
            <a:r>
              <a:rPr lang="en-US" noProof="0" dirty="0"/>
              <a:t>Cannot be stored/resold.</a:t>
            </a:r>
          </a:p>
        </p:txBody>
      </p:sp>
      <p:pic>
        <p:nvPicPr>
          <p:cNvPr id="6" name="Picture 3" descr="Harrah's logo&#10;&#10;Description automatically generated">
            <a:extLst>
              <a:ext uri="{FF2B5EF4-FFF2-40B4-BE49-F238E27FC236}">
                <a16:creationId xmlns:a16="http://schemas.microsoft.com/office/drawing/2014/main" id="{54085B61-5943-4A16-8BCA-CE675167BC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350" y="2971800"/>
            <a:ext cx="3114675"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9F06521D-2C35-4826-9024-5D5856ADFA9E}"/>
              </a:ext>
            </a:extLst>
          </p:cNvPr>
          <p:cNvSpPr>
            <a:spLocks noChangeArrowheads="1"/>
          </p:cNvSpPr>
          <p:nvPr/>
        </p:nvSpPr>
        <p:spPr bwMode="auto">
          <a:xfrm>
            <a:off x="1344613" y="5105400"/>
            <a:ext cx="14208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Leonard Zhukovsky/123RF </a:t>
            </a:r>
            <a:endParaRPr lang="en-US" altLang="en-US"/>
          </a:p>
        </p:txBody>
      </p:sp>
    </p:spTree>
    <p:extLst>
      <p:ext uri="{BB962C8B-B14F-4D97-AF65-F5344CB8AC3E}">
        <p14:creationId xmlns:p14="http://schemas.microsoft.com/office/powerpoint/2010/main" val="3619440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AC979-E149-49D1-BA23-14305362C5B0}"/>
              </a:ext>
            </a:extLst>
          </p:cNvPr>
          <p:cNvSpPr>
            <a:spLocks noGrp="1"/>
          </p:cNvSpPr>
          <p:nvPr>
            <p:ph type="title"/>
          </p:nvPr>
        </p:nvSpPr>
        <p:spPr/>
        <p:txBody>
          <a:bodyPr>
            <a:normAutofit/>
          </a:bodyPr>
          <a:lstStyle/>
          <a:p>
            <a:r>
              <a:rPr lang="en-US" altLang="en-US" sz="4000" noProof="0" dirty="0">
                <a:solidFill>
                  <a:schemeClr val="tx1">
                    <a:lumMod val="75000"/>
                    <a:lumOff val="25000"/>
                  </a:schemeClr>
                </a:solidFill>
              </a:rPr>
              <a:t>Service-Product Bundle</a:t>
            </a:r>
            <a:endParaRPr lang="en-US" sz="4000" noProof="0" dirty="0"/>
          </a:p>
        </p:txBody>
      </p:sp>
      <p:sp>
        <p:nvSpPr>
          <p:cNvPr id="3" name="Content Placeholder 2">
            <a:extLst>
              <a:ext uri="{FF2B5EF4-FFF2-40B4-BE49-F238E27FC236}">
                <a16:creationId xmlns:a16="http://schemas.microsoft.com/office/drawing/2014/main" id="{D71C4747-7769-483E-9D93-02E144CDF92E}"/>
              </a:ext>
            </a:extLst>
          </p:cNvPr>
          <p:cNvSpPr>
            <a:spLocks noGrp="1"/>
          </p:cNvSpPr>
          <p:nvPr>
            <p:ph idx="1"/>
          </p:nvPr>
        </p:nvSpPr>
        <p:spPr>
          <a:xfrm>
            <a:off x="822325" y="1846263"/>
            <a:ext cx="7543800" cy="879091"/>
          </a:xfrm>
        </p:spPr>
        <p:txBody>
          <a:bodyPr/>
          <a:lstStyle/>
          <a:p>
            <a:pPr marL="0" indent="0" eaLnBrk="1" fontAlgn="auto" hangingPunct="1">
              <a:spcBef>
                <a:spcPts val="1000"/>
              </a:spcBef>
              <a:spcAft>
                <a:spcPts val="0"/>
              </a:spcAft>
              <a:buNone/>
              <a:defRPr/>
            </a:pPr>
            <a:r>
              <a:rPr lang="en-US" sz="2800" noProof="0" dirty="0">
                <a:solidFill>
                  <a:srgbClr val="0070C0"/>
                </a:solidFill>
              </a:rPr>
              <a:t>Service </a:t>
            </a:r>
            <a:r>
              <a:rPr lang="en-US" sz="2800" noProof="0" dirty="0">
                <a:solidFill>
                  <a:schemeClr val="tx1">
                    <a:lumMod val="75000"/>
                    <a:lumOff val="25000"/>
                  </a:schemeClr>
                </a:solidFill>
              </a:rPr>
              <a:t>- explicit service.</a:t>
            </a:r>
          </a:p>
          <a:p>
            <a:pPr marL="292608" lvl="1" indent="-292608" eaLnBrk="1" fontAlgn="auto" hangingPunct="1">
              <a:spcBef>
                <a:spcPts val="1000"/>
              </a:spcBef>
              <a:spcAft>
                <a:spcPts val="0"/>
              </a:spcAft>
              <a:buClr>
                <a:srgbClr val="AB620E"/>
              </a:buClr>
              <a:buFont typeface="Arial" panose="020B0604020202020204" pitchFamily="34" charset="0"/>
              <a:buChar char="•"/>
              <a:defRPr/>
            </a:pPr>
            <a:r>
              <a:rPr lang="en-US" sz="2400" noProof="0" dirty="0">
                <a:solidFill>
                  <a:schemeClr val="tx1">
                    <a:lumMod val="75000"/>
                    <a:lumOff val="25000"/>
                  </a:schemeClr>
                </a:solidFill>
              </a:rPr>
              <a:t>What the provider does for customer.</a:t>
            </a:r>
            <a:endParaRPr lang="en-US" noProof="0" dirty="0"/>
          </a:p>
        </p:txBody>
      </p:sp>
      <p:sp>
        <p:nvSpPr>
          <p:cNvPr id="4" name="Content Placeholder 3">
            <a:extLst>
              <a:ext uri="{FF2B5EF4-FFF2-40B4-BE49-F238E27FC236}">
                <a16:creationId xmlns:a16="http://schemas.microsoft.com/office/drawing/2014/main" id="{F92EAAA6-91B4-45A5-8FBD-FA3C03C01DF5}"/>
              </a:ext>
            </a:extLst>
          </p:cNvPr>
          <p:cNvSpPr>
            <a:spLocks noGrp="1"/>
          </p:cNvSpPr>
          <p:nvPr>
            <p:ph idx="11"/>
          </p:nvPr>
        </p:nvSpPr>
        <p:spPr>
          <a:xfrm>
            <a:off x="820948" y="2850780"/>
            <a:ext cx="7543800" cy="886691"/>
          </a:xfrm>
        </p:spPr>
        <p:txBody>
          <a:bodyPr/>
          <a:lstStyle/>
          <a:p>
            <a:pPr marL="0" indent="0" eaLnBrk="1" fontAlgn="auto" hangingPunct="1">
              <a:spcBef>
                <a:spcPts val="1000"/>
              </a:spcBef>
              <a:spcAft>
                <a:spcPts val="0"/>
              </a:spcAft>
              <a:buNone/>
              <a:defRPr/>
            </a:pPr>
            <a:r>
              <a:rPr lang="en-US" sz="2800" noProof="0" dirty="0">
                <a:solidFill>
                  <a:srgbClr val="0070C0"/>
                </a:solidFill>
              </a:rPr>
              <a:t>Psychological benefits </a:t>
            </a:r>
            <a:r>
              <a:rPr lang="en-US" sz="2800" noProof="0" dirty="0">
                <a:solidFill>
                  <a:schemeClr val="tx1">
                    <a:lumMod val="75000"/>
                    <a:lumOff val="25000"/>
                  </a:schemeClr>
                </a:solidFill>
              </a:rPr>
              <a:t>- implicit service.</a:t>
            </a:r>
          </a:p>
          <a:p>
            <a:pPr marL="292608" lvl="1" indent="-292608" eaLnBrk="1" fontAlgn="auto" hangingPunct="1">
              <a:spcBef>
                <a:spcPts val="1000"/>
              </a:spcBef>
              <a:spcAft>
                <a:spcPts val="0"/>
              </a:spcAft>
              <a:buClr>
                <a:srgbClr val="AB620E"/>
              </a:buClr>
              <a:buFont typeface="Arial" panose="020B0604020202020204" pitchFamily="34" charset="0"/>
              <a:buChar char="•"/>
              <a:defRPr/>
            </a:pPr>
            <a:r>
              <a:rPr lang="en-US" sz="2400" noProof="0" dirty="0">
                <a:solidFill>
                  <a:schemeClr val="tx1">
                    <a:lumMod val="75000"/>
                    <a:lumOff val="25000"/>
                  </a:schemeClr>
                </a:solidFill>
              </a:rPr>
              <a:t>How customer feels after service.</a:t>
            </a:r>
            <a:endParaRPr lang="en-US" noProof="0" dirty="0"/>
          </a:p>
        </p:txBody>
      </p:sp>
      <p:sp>
        <p:nvSpPr>
          <p:cNvPr id="5" name="Content Placeholder 4">
            <a:extLst>
              <a:ext uri="{FF2B5EF4-FFF2-40B4-BE49-F238E27FC236}">
                <a16:creationId xmlns:a16="http://schemas.microsoft.com/office/drawing/2014/main" id="{1F7E7D84-0BF7-4EC3-8378-A9C2CF2F96BA}"/>
              </a:ext>
            </a:extLst>
          </p:cNvPr>
          <p:cNvSpPr>
            <a:spLocks noGrp="1"/>
          </p:cNvSpPr>
          <p:nvPr>
            <p:ph idx="12"/>
          </p:nvPr>
        </p:nvSpPr>
        <p:spPr>
          <a:xfrm>
            <a:off x="820948" y="3862896"/>
            <a:ext cx="7543800" cy="909782"/>
          </a:xfrm>
        </p:spPr>
        <p:txBody>
          <a:bodyPr/>
          <a:lstStyle/>
          <a:p>
            <a:pPr marL="0" indent="0" eaLnBrk="1" fontAlgn="auto" hangingPunct="1">
              <a:spcBef>
                <a:spcPts val="1000"/>
              </a:spcBef>
              <a:spcAft>
                <a:spcPts val="0"/>
              </a:spcAft>
              <a:buNone/>
              <a:defRPr/>
            </a:pPr>
            <a:r>
              <a:rPr lang="en-US" sz="2800" noProof="0" dirty="0">
                <a:solidFill>
                  <a:srgbClr val="0070C0"/>
                </a:solidFill>
              </a:rPr>
              <a:t>Physical goods </a:t>
            </a:r>
            <a:r>
              <a:rPr lang="en-US" sz="2800" noProof="0" dirty="0">
                <a:solidFill>
                  <a:schemeClr val="tx1">
                    <a:lumMod val="75000"/>
                    <a:lumOff val="25000"/>
                  </a:schemeClr>
                </a:solidFill>
              </a:rPr>
              <a:t>- facilitating goods.</a:t>
            </a:r>
          </a:p>
          <a:p>
            <a:pPr marL="292608" lvl="1" indent="-292608" eaLnBrk="1" fontAlgn="auto" hangingPunct="1">
              <a:spcBef>
                <a:spcPts val="1000"/>
              </a:spcBef>
              <a:spcAft>
                <a:spcPts val="0"/>
              </a:spcAft>
              <a:buClr>
                <a:srgbClr val="AB620E"/>
              </a:buClr>
              <a:buFont typeface="Arial" panose="020B0604020202020204" pitchFamily="34" charset="0"/>
              <a:buChar char="•"/>
              <a:defRPr/>
            </a:pPr>
            <a:r>
              <a:rPr lang="en-US" sz="2400" noProof="0" dirty="0">
                <a:solidFill>
                  <a:schemeClr val="tx1">
                    <a:lumMod val="75000"/>
                    <a:lumOff val="25000"/>
                  </a:schemeClr>
                </a:solidFill>
              </a:rPr>
              <a:t>Used during service or received by customer.</a:t>
            </a:r>
            <a:endParaRPr lang="en-US" noProof="0" dirty="0"/>
          </a:p>
        </p:txBody>
      </p:sp>
      <p:pic>
        <p:nvPicPr>
          <p:cNvPr id="13" name="Picture 12" descr="Diagram of 5 circles with Pizza delivery at the center, and then hovering arount it are: Enjoyment, Pizza, Delivery vehicle, and Speed/convenience.">
            <a:extLst>
              <a:ext uri="{FF2B5EF4-FFF2-40B4-BE49-F238E27FC236}">
                <a16:creationId xmlns:a16="http://schemas.microsoft.com/office/drawing/2014/main" id="{79237BEB-0CF6-4BF4-9BEC-04C523EA56C5}"/>
              </a:ext>
            </a:extLst>
          </p:cNvPr>
          <p:cNvPicPr>
            <a:picLocks noChangeAspect="1"/>
          </p:cNvPicPr>
          <p:nvPr/>
        </p:nvPicPr>
        <p:blipFill>
          <a:blip r:embed="rId2"/>
          <a:stretch>
            <a:fillRect/>
          </a:stretch>
        </p:blipFill>
        <p:spPr>
          <a:xfrm>
            <a:off x="2482407" y="4906666"/>
            <a:ext cx="4179187" cy="1373867"/>
          </a:xfrm>
          <a:prstGeom prst="rect">
            <a:avLst/>
          </a:prstGeom>
        </p:spPr>
      </p:pic>
    </p:spTree>
    <p:extLst>
      <p:ext uri="{BB962C8B-B14F-4D97-AF65-F5344CB8AC3E}">
        <p14:creationId xmlns:p14="http://schemas.microsoft.com/office/powerpoint/2010/main" val="13128782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7864475" cy="1449387"/>
          </a:xfrm>
        </p:spPr>
        <p:txBody>
          <a:bodyPr>
            <a:normAutofit/>
          </a:bodyPr>
          <a:lstStyle/>
          <a:p>
            <a:r>
              <a:rPr lang="en-US" sz="4000" noProof="0" dirty="0"/>
              <a:t>Goods and Services Packages </a:t>
            </a:r>
            <a:r>
              <a:rPr lang="en-US" sz="2800" noProof="0" dirty="0"/>
              <a:t>(Figure 5.1)</a:t>
            </a:r>
          </a:p>
        </p:txBody>
      </p:sp>
      <p:pic>
        <p:nvPicPr>
          <p:cNvPr id="5" name="Picture 4" descr="Chart illustrates the comparison between various goods and services packages according to the percent to which the goods-service bundle is providing a good and/or a service.">
            <a:extLst>
              <a:ext uri="{FF2B5EF4-FFF2-40B4-BE49-F238E27FC236}">
                <a16:creationId xmlns:a16="http://schemas.microsoft.com/office/drawing/2014/main" id="{C58BF998-D93F-46BA-8F8D-1CE9DC0D484F}"/>
              </a:ext>
            </a:extLst>
          </p:cNvPr>
          <p:cNvPicPr>
            <a:picLocks noChangeAspect="1"/>
          </p:cNvPicPr>
          <p:nvPr/>
        </p:nvPicPr>
        <p:blipFill>
          <a:blip r:embed="rId2"/>
          <a:stretch>
            <a:fillRect/>
          </a:stretch>
        </p:blipFill>
        <p:spPr>
          <a:xfrm>
            <a:off x="1177211" y="1976931"/>
            <a:ext cx="7154700" cy="3802663"/>
          </a:xfrm>
          <a:prstGeom prst="rect">
            <a:avLst/>
          </a:prstGeom>
        </p:spPr>
      </p:pic>
      <p:sp>
        <p:nvSpPr>
          <p:cNvPr id="10" name="Content Placeholder 9">
            <a:extLst>
              <a:ext uri="{FF2B5EF4-FFF2-40B4-BE49-F238E27FC236}">
                <a16:creationId xmlns:a16="http://schemas.microsoft.com/office/drawing/2014/main" id="{96B7DE7B-CB96-4B34-863A-193AE4639A69}"/>
              </a:ext>
            </a:extLst>
          </p:cNvPr>
          <p:cNvSpPr>
            <a:spLocks noGrp="1"/>
          </p:cNvSpPr>
          <p:nvPr>
            <p:ph idx="16"/>
          </p:nvPr>
        </p:nvSpPr>
        <p:spPr>
          <a:xfrm>
            <a:off x="2828636" y="6019800"/>
            <a:ext cx="3810000" cy="228600"/>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3937350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noProof="0" dirty="0"/>
              <a:t>Service Delivery System Matrix </a:t>
            </a:r>
            <a:r>
              <a:rPr lang="en-US" sz="2800" noProof="0" dirty="0"/>
              <a:t>(Figure 5.2)</a:t>
            </a:r>
          </a:p>
        </p:txBody>
      </p:sp>
      <p:pic>
        <p:nvPicPr>
          <p:cNvPr id="7" name="Picture 6" descr="Diagram illustrates the service delivery system matrix.">
            <a:extLst>
              <a:ext uri="{FF2B5EF4-FFF2-40B4-BE49-F238E27FC236}">
                <a16:creationId xmlns:a16="http://schemas.microsoft.com/office/drawing/2014/main" id="{E6FAD906-FF57-4911-8192-E1D63E5F5E8B}"/>
              </a:ext>
            </a:extLst>
          </p:cNvPr>
          <p:cNvPicPr>
            <a:picLocks noChangeAspect="1"/>
          </p:cNvPicPr>
          <p:nvPr/>
        </p:nvPicPr>
        <p:blipFill>
          <a:blip r:embed="rId2"/>
          <a:stretch>
            <a:fillRect/>
          </a:stretch>
        </p:blipFill>
        <p:spPr>
          <a:xfrm>
            <a:off x="1879102" y="1988414"/>
            <a:ext cx="5526358" cy="3950568"/>
          </a:xfrm>
          <a:prstGeom prst="rect">
            <a:avLst/>
          </a:prstGeom>
        </p:spPr>
      </p:pic>
      <p:sp>
        <p:nvSpPr>
          <p:cNvPr id="10" name="Content Placeholder 9">
            <a:extLst>
              <a:ext uri="{FF2B5EF4-FFF2-40B4-BE49-F238E27FC236}">
                <a16:creationId xmlns:a16="http://schemas.microsoft.com/office/drawing/2014/main" id="{AD841EFE-B73F-484F-B031-17C2407E0C6A}"/>
              </a:ext>
            </a:extLst>
          </p:cNvPr>
          <p:cNvSpPr>
            <a:spLocks noGrp="1"/>
          </p:cNvSpPr>
          <p:nvPr>
            <p:ph idx="16"/>
          </p:nvPr>
        </p:nvSpPr>
        <p:spPr>
          <a:xfrm>
            <a:off x="2715493" y="6019800"/>
            <a:ext cx="4038599" cy="228600"/>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2641633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51107-27AD-4B7D-B052-5C083F3B07BA}"/>
              </a:ext>
            </a:extLst>
          </p:cNvPr>
          <p:cNvSpPr>
            <a:spLocks noGrp="1"/>
          </p:cNvSpPr>
          <p:nvPr>
            <p:ph type="title"/>
          </p:nvPr>
        </p:nvSpPr>
        <p:spPr/>
        <p:txBody>
          <a:bodyPr>
            <a:normAutofit/>
          </a:bodyPr>
          <a:lstStyle/>
          <a:p>
            <a:r>
              <a:rPr lang="en-US" sz="4000" noProof="0" dirty="0"/>
              <a:t>Customer Contact</a:t>
            </a:r>
          </a:p>
        </p:txBody>
      </p:sp>
      <p:sp>
        <p:nvSpPr>
          <p:cNvPr id="3" name="Content Placeholder 2">
            <a:extLst>
              <a:ext uri="{FF2B5EF4-FFF2-40B4-BE49-F238E27FC236}">
                <a16:creationId xmlns:a16="http://schemas.microsoft.com/office/drawing/2014/main" id="{D6D686C4-4995-48D7-96BA-6ACC8DE0DB00}"/>
              </a:ext>
            </a:extLst>
          </p:cNvPr>
          <p:cNvSpPr>
            <a:spLocks noGrp="1"/>
          </p:cNvSpPr>
          <p:nvPr>
            <p:ph idx="1"/>
          </p:nvPr>
        </p:nvSpPr>
        <p:spPr>
          <a:xfrm>
            <a:off x="822325" y="1846263"/>
            <a:ext cx="7543800" cy="896937"/>
          </a:xfrm>
        </p:spPr>
        <p:txBody>
          <a:bodyPr/>
          <a:lstStyle/>
          <a:p>
            <a:pPr eaLnBrk="1" hangingPunct="1">
              <a:spcBef>
                <a:spcPct val="0"/>
              </a:spcBef>
              <a:spcAft>
                <a:spcPct val="0"/>
              </a:spcAft>
            </a:pPr>
            <a:r>
              <a:rPr lang="en-US" altLang="en-US" sz="2800" noProof="0" dirty="0"/>
              <a:t>Extent of interaction between service organization and customer.</a:t>
            </a:r>
            <a:endParaRPr lang="en-US" sz="2800" noProof="0" dirty="0"/>
          </a:p>
        </p:txBody>
      </p:sp>
      <p:sp>
        <p:nvSpPr>
          <p:cNvPr id="4" name="Content Placeholder 3">
            <a:extLst>
              <a:ext uri="{FF2B5EF4-FFF2-40B4-BE49-F238E27FC236}">
                <a16:creationId xmlns:a16="http://schemas.microsoft.com/office/drawing/2014/main" id="{8811AB43-A6A1-41CD-9360-D7C300C0BC3D}"/>
              </a:ext>
            </a:extLst>
          </p:cNvPr>
          <p:cNvSpPr>
            <a:spLocks noGrp="1"/>
          </p:cNvSpPr>
          <p:nvPr>
            <p:ph idx="11"/>
          </p:nvPr>
        </p:nvSpPr>
        <p:spPr>
          <a:xfrm>
            <a:off x="820948" y="3029454"/>
            <a:ext cx="2455652" cy="2533146"/>
          </a:xfrm>
        </p:spPr>
        <p:txBody>
          <a:bodyPr/>
          <a:lstStyle/>
          <a:p>
            <a:pPr algn="ctr">
              <a:spcBef>
                <a:spcPts val="500"/>
              </a:spcBef>
              <a:spcAft>
                <a:spcPts val="0"/>
              </a:spcAft>
            </a:pPr>
            <a:r>
              <a:rPr lang="en-US" altLang="en-US" sz="2400" b="1" u="sng" noProof="0" dirty="0">
                <a:solidFill>
                  <a:schemeClr val="tx1"/>
                </a:solidFill>
              </a:rPr>
              <a:t>Lower contact</a:t>
            </a:r>
            <a:r>
              <a:rPr lang="en-US" altLang="en-US" sz="2800" b="1" u="sng" noProof="0" dirty="0">
                <a:solidFill>
                  <a:schemeClr val="tx1"/>
                </a:solidFill>
              </a:rPr>
              <a:t> </a:t>
            </a:r>
            <a:r>
              <a:rPr lang="en-US" altLang="en-US" sz="1800" noProof="0" dirty="0"/>
              <a:t>(buffered core)</a:t>
            </a:r>
          </a:p>
          <a:p>
            <a:pPr algn="ctr">
              <a:spcBef>
                <a:spcPts val="500"/>
              </a:spcBef>
              <a:spcAft>
                <a:spcPts val="0"/>
              </a:spcAft>
            </a:pPr>
            <a:r>
              <a:rPr lang="en-US" altLang="en-US" sz="1800" noProof="0" dirty="0"/>
              <a:t>…</a:t>
            </a:r>
          </a:p>
          <a:p>
            <a:pPr algn="ctr">
              <a:spcBef>
                <a:spcPts val="500"/>
              </a:spcBef>
              <a:spcAft>
                <a:spcPts val="0"/>
              </a:spcAft>
            </a:pPr>
            <a:r>
              <a:rPr lang="en-US" altLang="en-US" sz="1800" noProof="0" dirty="0"/>
              <a:t>“provider-routed” (standardized)</a:t>
            </a:r>
          </a:p>
          <a:p>
            <a:pPr algn="ctr">
              <a:spcBef>
                <a:spcPts val="500"/>
              </a:spcBef>
              <a:spcAft>
                <a:spcPts val="0"/>
              </a:spcAft>
            </a:pPr>
            <a:r>
              <a:rPr lang="en-US" altLang="en-US" sz="1800" noProof="0" dirty="0"/>
              <a:t>…</a:t>
            </a:r>
          </a:p>
          <a:p>
            <a:pPr algn="ctr">
              <a:spcBef>
                <a:spcPts val="500"/>
              </a:spcBef>
              <a:spcAft>
                <a:spcPts val="0"/>
              </a:spcAft>
            </a:pPr>
            <a:r>
              <a:rPr lang="en-US" altLang="en-US" sz="1800" i="1" noProof="0" dirty="0"/>
              <a:t>Example</a:t>
            </a:r>
          </a:p>
          <a:p>
            <a:pPr algn="ctr">
              <a:spcBef>
                <a:spcPts val="500"/>
              </a:spcBef>
              <a:spcAft>
                <a:spcPts val="0"/>
              </a:spcAft>
            </a:pPr>
            <a:r>
              <a:rPr lang="en-US" altLang="en-US" sz="1800" noProof="0" dirty="0"/>
              <a:t>online shopping</a:t>
            </a:r>
            <a:endParaRPr lang="en-US" sz="1800" noProof="0" dirty="0"/>
          </a:p>
        </p:txBody>
      </p:sp>
      <p:pic>
        <p:nvPicPr>
          <p:cNvPr id="10" name="Picture 9">
            <a:extLst>
              <a:ext uri="{FF2B5EF4-FFF2-40B4-BE49-F238E27FC236}">
                <a16:creationId xmlns:a16="http://schemas.microsoft.com/office/drawing/2014/main" id="{67A41EDC-C15E-4C9C-91E5-2EB3984EC0F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668742" y="3550451"/>
            <a:ext cx="2074182" cy="1851948"/>
          </a:xfrm>
          <a:prstGeom prst="rect">
            <a:avLst/>
          </a:prstGeom>
        </p:spPr>
      </p:pic>
      <p:sp>
        <p:nvSpPr>
          <p:cNvPr id="5" name="Content Placeholder 4">
            <a:extLst>
              <a:ext uri="{FF2B5EF4-FFF2-40B4-BE49-F238E27FC236}">
                <a16:creationId xmlns:a16="http://schemas.microsoft.com/office/drawing/2014/main" id="{3F7837DC-8843-4546-B38D-F0DBC9A276B2}"/>
              </a:ext>
            </a:extLst>
          </p:cNvPr>
          <p:cNvSpPr>
            <a:spLocks noGrp="1"/>
          </p:cNvSpPr>
          <p:nvPr>
            <p:ph idx="12"/>
          </p:nvPr>
        </p:nvSpPr>
        <p:spPr>
          <a:xfrm>
            <a:off x="6172200" y="3029453"/>
            <a:ext cx="2192548" cy="2533146"/>
          </a:xfrm>
        </p:spPr>
        <p:txBody>
          <a:bodyPr/>
          <a:lstStyle/>
          <a:p>
            <a:pPr algn="ctr">
              <a:spcBef>
                <a:spcPts val="500"/>
              </a:spcBef>
              <a:spcAft>
                <a:spcPts val="0"/>
              </a:spcAft>
            </a:pPr>
            <a:r>
              <a:rPr lang="en-US" altLang="en-US" sz="2400" b="1" u="sng" noProof="0" dirty="0">
                <a:solidFill>
                  <a:schemeClr val="tx1"/>
                </a:solidFill>
              </a:rPr>
              <a:t>Higher contact </a:t>
            </a:r>
            <a:r>
              <a:rPr lang="en-US" altLang="en-US" sz="1800" noProof="0" dirty="0"/>
              <a:t>(reactive system)</a:t>
            </a:r>
          </a:p>
          <a:p>
            <a:pPr algn="ctr">
              <a:spcBef>
                <a:spcPts val="500"/>
              </a:spcBef>
              <a:spcAft>
                <a:spcPts val="0"/>
              </a:spcAft>
            </a:pPr>
            <a:r>
              <a:rPr lang="en-US" altLang="en-US" sz="1800" noProof="0" dirty="0"/>
              <a:t>…</a:t>
            </a:r>
          </a:p>
          <a:p>
            <a:pPr algn="ctr">
              <a:spcBef>
                <a:spcPts val="500"/>
              </a:spcBef>
              <a:spcAft>
                <a:spcPts val="0"/>
              </a:spcAft>
            </a:pPr>
            <a:r>
              <a:rPr lang="en-US" altLang="en-US" sz="1800" noProof="0" dirty="0"/>
              <a:t>“customer routed” (customized)</a:t>
            </a:r>
          </a:p>
          <a:p>
            <a:pPr algn="ctr">
              <a:spcBef>
                <a:spcPts val="500"/>
              </a:spcBef>
              <a:spcAft>
                <a:spcPts val="0"/>
              </a:spcAft>
            </a:pPr>
            <a:r>
              <a:rPr lang="en-US" altLang="en-US" sz="1800" noProof="0" dirty="0"/>
              <a:t>…</a:t>
            </a:r>
          </a:p>
          <a:p>
            <a:pPr algn="ctr">
              <a:spcBef>
                <a:spcPts val="500"/>
              </a:spcBef>
              <a:spcAft>
                <a:spcPts val="0"/>
              </a:spcAft>
            </a:pPr>
            <a:r>
              <a:rPr lang="en-US" altLang="en-US" sz="1800" i="1" noProof="0" dirty="0"/>
              <a:t>Example</a:t>
            </a:r>
          </a:p>
          <a:p>
            <a:pPr algn="ctr">
              <a:spcBef>
                <a:spcPts val="500"/>
              </a:spcBef>
              <a:spcAft>
                <a:spcPts val="0"/>
              </a:spcAft>
            </a:pPr>
            <a:r>
              <a:rPr lang="en-US" altLang="en-US" sz="1800" noProof="0" dirty="0"/>
              <a:t>dentist appointment</a:t>
            </a:r>
          </a:p>
        </p:txBody>
      </p:sp>
    </p:spTree>
    <p:extLst>
      <p:ext uri="{BB962C8B-B14F-4D97-AF65-F5344CB8AC3E}">
        <p14:creationId xmlns:p14="http://schemas.microsoft.com/office/powerpoint/2010/main" val="3407658240"/>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1535</TotalTime>
  <Words>1744</Words>
  <Application>Microsoft Office PowerPoint</Application>
  <PresentationFormat>On-screen Show (4:3)</PresentationFormat>
  <Paragraphs>159</Paragraphs>
  <Slides>22</Slides>
  <Notes>0</Notes>
  <HiddenSlides>4</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22</vt:i4>
      </vt:variant>
    </vt:vector>
  </HeadingPairs>
  <TitlesOfParts>
    <vt:vector size="32"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5</vt:lpstr>
      <vt:lpstr>Chapter 5 Learning Objectives</vt:lpstr>
      <vt:lpstr>The Service Economy 1</vt:lpstr>
      <vt:lpstr>The Service Economy 2</vt:lpstr>
      <vt:lpstr>Defining Service</vt:lpstr>
      <vt:lpstr>Service-Product Bundle</vt:lpstr>
      <vt:lpstr>Goods and Services Packages (Figure 5.1)</vt:lpstr>
      <vt:lpstr>Service Delivery System Matrix (Figure 5.2)</vt:lpstr>
      <vt:lpstr>Customer Contact</vt:lpstr>
      <vt:lpstr>Customer Contact (see Figure 5.3)</vt:lpstr>
      <vt:lpstr>Customer-Introduced Variability</vt:lpstr>
      <vt:lpstr>Service Failure / Service Recovery</vt:lpstr>
      <vt:lpstr>Service Guarantee</vt:lpstr>
      <vt:lpstr>Technology – Artificial Intelligence</vt:lpstr>
      <vt:lpstr>Globalization: Outsourcing and Offshoring Services</vt:lpstr>
      <vt:lpstr>Service Profit Chain (Figure 5.4)</vt:lpstr>
      <vt:lpstr>Chapter 5 Summary</vt:lpstr>
      <vt:lpstr>Questions for Discussion</vt:lpstr>
      <vt:lpstr>Accessibility Content: Text Alternatives for Images</vt:lpstr>
      <vt:lpstr>The Service Economy 2 – Text Alternative</vt:lpstr>
      <vt:lpstr>Goods and Services Packages (Figure 5.1) – Text Alternative</vt:lpstr>
      <vt:lpstr>Service Delivery System Matrix (Figure 5.2)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264</cp:revision>
  <cp:lastPrinted>1999-04-07T23:38:54Z</cp:lastPrinted>
  <dcterms:created xsi:type="dcterms:W3CDTF">1999-03-28T03:57:01Z</dcterms:created>
  <dcterms:modified xsi:type="dcterms:W3CDTF">2020-03-31T19:34:28Z</dcterms:modified>
</cp:coreProperties>
</file>