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88" r:id="rId1"/>
    <p:sldMasterId id="2147483986" r:id="rId2"/>
    <p:sldMasterId id="2147484130" r:id="rId3"/>
  </p:sldMasterIdLst>
  <p:notesMasterIdLst>
    <p:notesMasterId r:id="rId45"/>
  </p:notesMasterIdLst>
  <p:handoutMasterIdLst>
    <p:handoutMasterId r:id="rId46"/>
  </p:handoutMasterIdLst>
  <p:sldIdLst>
    <p:sldId id="300" r:id="rId4"/>
    <p:sldId id="301" r:id="rId5"/>
    <p:sldId id="302" r:id="rId6"/>
    <p:sldId id="331" r:id="rId7"/>
    <p:sldId id="332" r:id="rId8"/>
    <p:sldId id="306" r:id="rId9"/>
    <p:sldId id="333" r:id="rId10"/>
    <p:sldId id="334" r:id="rId11"/>
    <p:sldId id="335" r:id="rId12"/>
    <p:sldId id="336" r:id="rId13"/>
    <p:sldId id="337" r:id="rId14"/>
    <p:sldId id="338" r:id="rId15"/>
    <p:sldId id="303" r:id="rId16"/>
    <p:sldId id="339" r:id="rId17"/>
    <p:sldId id="340" r:id="rId18"/>
    <p:sldId id="341" r:id="rId19"/>
    <p:sldId id="342" r:id="rId20"/>
    <p:sldId id="343" r:id="rId21"/>
    <p:sldId id="344" r:id="rId22"/>
    <p:sldId id="345" r:id="rId23"/>
    <p:sldId id="346" r:id="rId24"/>
    <p:sldId id="347" r:id="rId25"/>
    <p:sldId id="348" r:id="rId26"/>
    <p:sldId id="349" r:id="rId27"/>
    <p:sldId id="350" r:id="rId28"/>
    <p:sldId id="351" r:id="rId29"/>
    <p:sldId id="352" r:id="rId30"/>
    <p:sldId id="353" r:id="rId31"/>
    <p:sldId id="354" r:id="rId32"/>
    <p:sldId id="355" r:id="rId33"/>
    <p:sldId id="356" r:id="rId34"/>
    <p:sldId id="357" r:id="rId35"/>
    <p:sldId id="358" r:id="rId36"/>
    <p:sldId id="359" r:id="rId37"/>
    <p:sldId id="327" r:id="rId38"/>
    <p:sldId id="321" r:id="rId39"/>
    <p:sldId id="362" r:id="rId40"/>
    <p:sldId id="363" r:id="rId41"/>
    <p:sldId id="364" r:id="rId42"/>
    <p:sldId id="361" r:id="rId43"/>
    <p:sldId id="360" r:id="rId44"/>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521415D9-36F7-43E2-AB2F-B90AF26B5E84}">
      <p14:sectionLst xmlns:p14="http://schemas.microsoft.com/office/powerpoint/2010/main">
        <p14:section name="Main Content" id="{33318B5A-54EF-4BAA-B471-C150E9A9946E}">
          <p14:sldIdLst>
            <p14:sldId id="300"/>
            <p14:sldId id="301"/>
            <p14:sldId id="302"/>
            <p14:sldId id="331"/>
            <p14:sldId id="332"/>
            <p14:sldId id="306"/>
            <p14:sldId id="333"/>
            <p14:sldId id="334"/>
            <p14:sldId id="335"/>
            <p14:sldId id="336"/>
            <p14:sldId id="337"/>
            <p14:sldId id="338"/>
            <p14:sldId id="303"/>
            <p14:sldId id="339"/>
            <p14:sldId id="340"/>
            <p14:sldId id="341"/>
            <p14:sldId id="342"/>
            <p14:sldId id="343"/>
            <p14:sldId id="344"/>
            <p14:sldId id="345"/>
            <p14:sldId id="346"/>
            <p14:sldId id="347"/>
            <p14:sldId id="348"/>
            <p14:sldId id="349"/>
            <p14:sldId id="350"/>
            <p14:sldId id="351"/>
            <p14:sldId id="352"/>
            <p14:sldId id="353"/>
            <p14:sldId id="354"/>
            <p14:sldId id="355"/>
            <p14:sldId id="356"/>
            <p14:sldId id="357"/>
            <p14:sldId id="358"/>
            <p14:sldId id="359"/>
          </p14:sldIdLst>
        </p14:section>
        <p14:section name="Appendix: Image Descriptions for Unsighted Students" id="{C1CC3CBE-2C11-42FC-A680-44C88E94BC49}">
          <p14:sldIdLst>
            <p14:sldId id="327"/>
            <p14:sldId id="321"/>
            <p14:sldId id="362"/>
            <p14:sldId id="363"/>
            <p14:sldId id="364"/>
            <p14:sldId id="361"/>
            <p14:sldId id="360"/>
          </p14:sldIdLst>
        </p14:section>
      </p14:sectionLst>
    </p:ext>
    <p:ext uri="{EFAFB233-063F-42B5-8137-9DF3F51BA10A}">
      <p15:sldGuideLst xmlns:p15="http://schemas.microsoft.com/office/powerpoint/2012/main">
        <p15:guide id="1" orient="horz" pos="3840">
          <p15:clr>
            <a:srgbClr val="A4A3A4"/>
          </p15:clr>
        </p15:guide>
        <p15:guide id="2" pos="201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4040"/>
    <a:srgbClr val="EAEAEA"/>
    <a:srgbClr val="FF9900"/>
    <a:srgbClr val="33CC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515" autoAdjust="0"/>
    <p:restoredTop sz="95300" autoAdjust="0"/>
  </p:normalViewPr>
  <p:slideViewPr>
    <p:cSldViewPr>
      <p:cViewPr varScale="1">
        <p:scale>
          <a:sx n="78" d="100"/>
          <a:sy n="78" d="100"/>
        </p:scale>
        <p:origin x="1920" y="58"/>
      </p:cViewPr>
      <p:guideLst>
        <p:guide orient="horz" pos="3840"/>
        <p:guide pos="2016"/>
      </p:guideLst>
    </p:cSldViewPr>
  </p:slideViewPr>
  <p:outlineViewPr>
    <p:cViewPr>
      <p:scale>
        <a:sx n="66" d="100"/>
        <a:sy n="66" d="100"/>
      </p:scale>
      <p:origin x="0" y="-88224"/>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viewProps" Target="viewProps.xml"/><Relationship Id="rId8"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F81060AE-71FC-427C-95DE-031CF24CF33F}"/>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New Roman" pitchFamily="18" charset="0"/>
              </a:defRPr>
            </a:lvl1pPr>
          </a:lstStyle>
          <a:p>
            <a:pPr>
              <a:defRPr/>
            </a:pPr>
            <a:endParaRPr lang="en-US"/>
          </a:p>
        </p:txBody>
      </p:sp>
      <p:sp>
        <p:nvSpPr>
          <p:cNvPr id="23555" name="Rectangle 3">
            <a:extLst>
              <a:ext uri="{FF2B5EF4-FFF2-40B4-BE49-F238E27FC236}">
                <a16:creationId xmlns:a16="http://schemas.microsoft.com/office/drawing/2014/main" id="{C8F3923C-B376-4574-9461-D2E5DD1A0C71}"/>
              </a:ext>
            </a:extLst>
          </p:cNvPr>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defRPr>
            </a:lvl1pPr>
          </a:lstStyle>
          <a:p>
            <a:pPr>
              <a:defRPr/>
            </a:pPr>
            <a:endParaRPr lang="en-US"/>
          </a:p>
        </p:txBody>
      </p:sp>
      <p:sp>
        <p:nvSpPr>
          <p:cNvPr id="23556" name="Rectangle 4">
            <a:extLst>
              <a:ext uri="{FF2B5EF4-FFF2-40B4-BE49-F238E27FC236}">
                <a16:creationId xmlns:a16="http://schemas.microsoft.com/office/drawing/2014/main" id="{07BF0502-F18C-4D9E-8CA6-6801388107DC}"/>
              </a:ext>
            </a:extLst>
          </p:cNvPr>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New Roman" pitchFamily="18" charset="0"/>
              </a:defRPr>
            </a:lvl1pPr>
          </a:lstStyle>
          <a:p>
            <a:pPr>
              <a:defRPr/>
            </a:pPr>
            <a:endParaRPr lang="en-US"/>
          </a:p>
        </p:txBody>
      </p:sp>
      <p:sp>
        <p:nvSpPr>
          <p:cNvPr id="23557" name="Rectangle 5">
            <a:extLst>
              <a:ext uri="{FF2B5EF4-FFF2-40B4-BE49-F238E27FC236}">
                <a16:creationId xmlns:a16="http://schemas.microsoft.com/office/drawing/2014/main" id="{02EF07CE-638A-4FC3-89BE-1250A423703A}"/>
              </a:ext>
            </a:extLst>
          </p:cNvPr>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panose="02020603050405020304" pitchFamily="18" charset="0"/>
              </a:defRPr>
            </a:lvl1pPr>
          </a:lstStyle>
          <a:p>
            <a:pPr>
              <a:defRPr/>
            </a:pPr>
            <a:fld id="{1A29F75B-2663-4985-84F7-5FA691345805}"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9AD837EC-A8D2-4A3F-A797-E20B6DB36C88}"/>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New Roman" pitchFamily="18" charset="0"/>
              </a:defRPr>
            </a:lvl1pPr>
          </a:lstStyle>
          <a:p>
            <a:pPr>
              <a:defRPr/>
            </a:pPr>
            <a:endParaRPr lang="en-US"/>
          </a:p>
        </p:txBody>
      </p:sp>
      <p:sp>
        <p:nvSpPr>
          <p:cNvPr id="18435" name="Rectangle 3">
            <a:extLst>
              <a:ext uri="{FF2B5EF4-FFF2-40B4-BE49-F238E27FC236}">
                <a16:creationId xmlns:a16="http://schemas.microsoft.com/office/drawing/2014/main" id="{A718CEF3-12E7-4214-A114-25DA18230A93}"/>
              </a:ext>
            </a:extLst>
          </p:cNvPr>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defRPr>
            </a:lvl1pPr>
          </a:lstStyle>
          <a:p>
            <a:pPr>
              <a:defRPr/>
            </a:pPr>
            <a:endParaRPr lang="en-US"/>
          </a:p>
        </p:txBody>
      </p:sp>
      <p:sp>
        <p:nvSpPr>
          <p:cNvPr id="16388" name="Rectangle 4">
            <a:extLst>
              <a:ext uri="{FF2B5EF4-FFF2-40B4-BE49-F238E27FC236}">
                <a16:creationId xmlns:a16="http://schemas.microsoft.com/office/drawing/2014/main" id="{C4DC5E03-8989-4B01-8309-ED732B73440C}"/>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7" name="Rectangle 5">
            <a:extLst>
              <a:ext uri="{FF2B5EF4-FFF2-40B4-BE49-F238E27FC236}">
                <a16:creationId xmlns:a16="http://schemas.microsoft.com/office/drawing/2014/main" id="{1EB1385F-6F50-4D83-9DF9-906A0C278680}"/>
              </a:ext>
            </a:extLst>
          </p:cNvPr>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8438" name="Rectangle 6">
            <a:extLst>
              <a:ext uri="{FF2B5EF4-FFF2-40B4-BE49-F238E27FC236}">
                <a16:creationId xmlns:a16="http://schemas.microsoft.com/office/drawing/2014/main" id="{BAD4413E-4C76-4D50-8C1E-9BDDAE0766AB}"/>
              </a:ext>
            </a:extLst>
          </p:cNvPr>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New Roman" pitchFamily="18" charset="0"/>
              </a:defRPr>
            </a:lvl1pPr>
          </a:lstStyle>
          <a:p>
            <a:pPr>
              <a:defRPr/>
            </a:pPr>
            <a:endParaRPr lang="en-US"/>
          </a:p>
        </p:txBody>
      </p:sp>
      <p:sp>
        <p:nvSpPr>
          <p:cNvPr id="18439" name="Rectangle 7">
            <a:extLst>
              <a:ext uri="{FF2B5EF4-FFF2-40B4-BE49-F238E27FC236}">
                <a16:creationId xmlns:a16="http://schemas.microsoft.com/office/drawing/2014/main" id="{71D12DD5-4D44-4B96-9E66-647790ED5529}"/>
              </a:ext>
            </a:extLst>
          </p:cNvPr>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panose="02020603050405020304" pitchFamily="18" charset="0"/>
              </a:defRPr>
            </a:lvl1pPr>
          </a:lstStyle>
          <a:p>
            <a:pPr>
              <a:defRPr/>
            </a:pPr>
            <a:fld id="{2C9D6896-330A-44EC-9C31-AF25AB2523ED}"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C9D6896-330A-44EC-9C31-AF25AB2523ED}" type="slidenum">
              <a:rPr lang="en-US" altLang="en-US" smtClean="0"/>
              <a:pPr>
                <a:defRPr/>
              </a:pPr>
              <a:t>3</a:t>
            </a:fld>
            <a:endParaRPr lang="en-US" altLang="en-US"/>
          </a:p>
        </p:txBody>
      </p:sp>
    </p:spTree>
    <p:extLst>
      <p:ext uri="{BB962C8B-B14F-4D97-AF65-F5344CB8AC3E}">
        <p14:creationId xmlns:p14="http://schemas.microsoft.com/office/powerpoint/2010/main" val="9256025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pPr>
              <a:defRPr/>
            </a:pPr>
            <a:fld id="{2C9D6896-330A-44EC-9C31-AF25AB2523ED}" type="slidenum">
              <a:rPr lang="en-US" altLang="en-US" smtClean="0"/>
              <a:pPr>
                <a:defRPr/>
              </a:pPr>
              <a:t>33</a:t>
            </a:fld>
            <a:endParaRPr lang="en-US" altLang="en-US"/>
          </a:p>
        </p:txBody>
      </p:sp>
    </p:spTree>
    <p:extLst>
      <p:ext uri="{BB962C8B-B14F-4D97-AF65-F5344CB8AC3E}">
        <p14:creationId xmlns:p14="http://schemas.microsoft.com/office/powerpoint/2010/main" val="1560783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pPr>
              <a:defRPr/>
            </a:pPr>
            <a:fld id="{2C9D6896-330A-44EC-9C31-AF25AB2523ED}" type="slidenum">
              <a:rPr lang="en-US" altLang="en-US" smtClean="0"/>
              <a:pPr>
                <a:defRPr/>
              </a:pPr>
              <a:t>41</a:t>
            </a:fld>
            <a:endParaRPr lang="en-US" altLang="en-US"/>
          </a:p>
        </p:txBody>
      </p:sp>
    </p:spTree>
    <p:extLst>
      <p:ext uri="{BB962C8B-B14F-4D97-AF65-F5344CB8AC3E}">
        <p14:creationId xmlns:p14="http://schemas.microsoft.com/office/powerpoint/2010/main" val="11856033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18">
            <a:extLst>
              <a:ext uri="{FF2B5EF4-FFF2-40B4-BE49-F238E27FC236}">
                <a16:creationId xmlns:a16="http://schemas.microsoft.com/office/drawing/2014/main" id="{271CF399-59B7-44F8-A6AC-D4B4509AA2BC}"/>
              </a:ext>
            </a:extLst>
          </p:cNvPr>
          <p:cNvSpPr>
            <a:spLocks noGrp="1" noChangeArrowheads="1"/>
          </p:cNvSpPr>
          <p:nvPr>
            <p:ph type="dt" sz="half" idx="10"/>
          </p:nvPr>
        </p:nvSpPr>
        <p:spPr>
          <a:ln/>
        </p:spPr>
        <p:txBody>
          <a:bodyPr/>
          <a:lstStyle>
            <a:lvl1pPr>
              <a:defRPr/>
            </a:lvl1pPr>
          </a:lstStyle>
          <a:p>
            <a:pPr>
              <a:defRPr/>
            </a:pPr>
            <a:fld id="{194095DF-745C-4E7D-97D2-DA2C053F2616}" type="datetime1">
              <a:rPr lang="en-US"/>
              <a:pPr>
                <a:defRPr/>
              </a:pPr>
              <a:t>3/31/2020</a:t>
            </a:fld>
            <a:endParaRPr lang="en-US"/>
          </a:p>
        </p:txBody>
      </p:sp>
      <p:sp>
        <p:nvSpPr>
          <p:cNvPr id="5" name="Rectangle 19">
            <a:extLst>
              <a:ext uri="{FF2B5EF4-FFF2-40B4-BE49-F238E27FC236}">
                <a16:creationId xmlns:a16="http://schemas.microsoft.com/office/drawing/2014/main" id="{CB0E813F-4E6F-43B4-B69C-5A269DEABE2C}"/>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7EA9F967-0282-4EF2-BD9C-20007D6CE466}"/>
              </a:ext>
            </a:extLst>
          </p:cNvPr>
          <p:cNvSpPr>
            <a:spLocks noGrp="1" noChangeArrowheads="1"/>
          </p:cNvSpPr>
          <p:nvPr>
            <p:ph type="sldNum" sz="quarter" idx="12"/>
          </p:nvPr>
        </p:nvSpPr>
        <p:spPr>
          <a:ln/>
        </p:spPr>
        <p:txBody>
          <a:bodyPr/>
          <a:lstStyle>
            <a:lvl1pPr>
              <a:defRPr/>
            </a:lvl1pPr>
          </a:lstStyle>
          <a:p>
            <a:pPr>
              <a:defRPr/>
            </a:pPr>
            <a:fld id="{659C2E11-2DAD-48FB-ACE2-5456CCE9A4F5}" type="slidenum">
              <a:rPr lang="en-US" altLang="en-US"/>
              <a:pPr>
                <a:defRPr/>
              </a:pPr>
              <a:t>‹#›</a:t>
            </a:fld>
            <a:endParaRPr lang="en-US" altLang="en-US"/>
          </a:p>
        </p:txBody>
      </p:sp>
    </p:spTree>
    <p:extLst>
      <p:ext uri="{BB962C8B-B14F-4D97-AF65-F5344CB8AC3E}">
        <p14:creationId xmlns:p14="http://schemas.microsoft.com/office/powerpoint/2010/main" val="1370210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8">
            <a:extLst>
              <a:ext uri="{FF2B5EF4-FFF2-40B4-BE49-F238E27FC236}">
                <a16:creationId xmlns:a16="http://schemas.microsoft.com/office/drawing/2014/main" id="{792B64FD-13FE-406D-AFA2-AE37A4016B5A}"/>
              </a:ext>
            </a:extLst>
          </p:cNvPr>
          <p:cNvSpPr>
            <a:spLocks noGrp="1" noChangeArrowheads="1"/>
          </p:cNvSpPr>
          <p:nvPr>
            <p:ph type="dt" sz="half" idx="10"/>
          </p:nvPr>
        </p:nvSpPr>
        <p:spPr>
          <a:ln/>
        </p:spPr>
        <p:txBody>
          <a:bodyPr/>
          <a:lstStyle>
            <a:lvl1pPr>
              <a:defRPr/>
            </a:lvl1pPr>
          </a:lstStyle>
          <a:p>
            <a:pPr>
              <a:defRPr/>
            </a:pPr>
            <a:fld id="{606D79CE-96E6-42C6-A7D5-0552A93D8977}" type="datetime1">
              <a:rPr lang="en-US"/>
              <a:pPr>
                <a:defRPr/>
              </a:pPr>
              <a:t>3/31/2020</a:t>
            </a:fld>
            <a:endParaRPr lang="en-US"/>
          </a:p>
        </p:txBody>
      </p:sp>
      <p:sp>
        <p:nvSpPr>
          <p:cNvPr id="5" name="Rectangle 19">
            <a:extLst>
              <a:ext uri="{FF2B5EF4-FFF2-40B4-BE49-F238E27FC236}">
                <a16:creationId xmlns:a16="http://schemas.microsoft.com/office/drawing/2014/main" id="{36B25C0A-FD59-4012-BFDE-EC0A0BCEF1AF}"/>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5206D30D-0A24-47C9-8BB1-7D3CACF24922}"/>
              </a:ext>
            </a:extLst>
          </p:cNvPr>
          <p:cNvSpPr>
            <a:spLocks noGrp="1" noChangeArrowheads="1"/>
          </p:cNvSpPr>
          <p:nvPr>
            <p:ph type="sldNum" sz="quarter" idx="12"/>
          </p:nvPr>
        </p:nvSpPr>
        <p:spPr>
          <a:ln/>
        </p:spPr>
        <p:txBody>
          <a:bodyPr/>
          <a:lstStyle>
            <a:lvl1pPr>
              <a:defRPr/>
            </a:lvl1pPr>
          </a:lstStyle>
          <a:p>
            <a:pPr>
              <a:defRPr/>
            </a:pPr>
            <a:fld id="{B1578C78-3A8C-46DD-957F-89CD9FCAE0F8}" type="slidenum">
              <a:rPr lang="en-US" altLang="en-US"/>
              <a:pPr>
                <a:defRPr/>
              </a:pPr>
              <a:t>‹#›</a:t>
            </a:fld>
            <a:endParaRPr lang="en-US" altLang="en-US"/>
          </a:p>
        </p:txBody>
      </p:sp>
    </p:spTree>
    <p:extLst>
      <p:ext uri="{BB962C8B-B14F-4D97-AF65-F5344CB8AC3E}">
        <p14:creationId xmlns:p14="http://schemas.microsoft.com/office/powerpoint/2010/main" val="18575761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1219200"/>
            <a:ext cx="1771650" cy="4953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295400" y="1219200"/>
            <a:ext cx="5162550" cy="4953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8">
            <a:extLst>
              <a:ext uri="{FF2B5EF4-FFF2-40B4-BE49-F238E27FC236}">
                <a16:creationId xmlns:a16="http://schemas.microsoft.com/office/drawing/2014/main" id="{616D9295-AE47-4A75-BA77-A4909BBC5467}"/>
              </a:ext>
            </a:extLst>
          </p:cNvPr>
          <p:cNvSpPr>
            <a:spLocks noGrp="1" noChangeArrowheads="1"/>
          </p:cNvSpPr>
          <p:nvPr>
            <p:ph type="dt" sz="half" idx="10"/>
          </p:nvPr>
        </p:nvSpPr>
        <p:spPr>
          <a:ln/>
        </p:spPr>
        <p:txBody>
          <a:bodyPr/>
          <a:lstStyle>
            <a:lvl1pPr>
              <a:defRPr/>
            </a:lvl1pPr>
          </a:lstStyle>
          <a:p>
            <a:pPr>
              <a:defRPr/>
            </a:pPr>
            <a:fld id="{1AA63486-C77F-4EF8-86F8-8B46BFD07119}" type="datetime1">
              <a:rPr lang="en-US"/>
              <a:pPr>
                <a:defRPr/>
              </a:pPr>
              <a:t>3/31/2020</a:t>
            </a:fld>
            <a:endParaRPr lang="en-US"/>
          </a:p>
        </p:txBody>
      </p:sp>
      <p:sp>
        <p:nvSpPr>
          <p:cNvPr id="5" name="Rectangle 19">
            <a:extLst>
              <a:ext uri="{FF2B5EF4-FFF2-40B4-BE49-F238E27FC236}">
                <a16:creationId xmlns:a16="http://schemas.microsoft.com/office/drawing/2014/main" id="{537EF929-4298-41F4-B22F-EAE6732525AA}"/>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93AE0A55-B869-4368-8A9F-CBABCE9A1EAC}"/>
              </a:ext>
            </a:extLst>
          </p:cNvPr>
          <p:cNvSpPr>
            <a:spLocks noGrp="1" noChangeArrowheads="1"/>
          </p:cNvSpPr>
          <p:nvPr>
            <p:ph type="sldNum" sz="quarter" idx="12"/>
          </p:nvPr>
        </p:nvSpPr>
        <p:spPr>
          <a:ln/>
        </p:spPr>
        <p:txBody>
          <a:bodyPr/>
          <a:lstStyle>
            <a:lvl1pPr>
              <a:defRPr/>
            </a:lvl1pPr>
          </a:lstStyle>
          <a:p>
            <a:pPr>
              <a:defRPr/>
            </a:pPr>
            <a:fld id="{97BF58BC-7696-4918-BBDA-46E9ADAC89DF}" type="slidenum">
              <a:rPr lang="en-US" altLang="en-US"/>
              <a:pPr>
                <a:defRPr/>
              </a:pPr>
              <a:t>‹#›</a:t>
            </a:fld>
            <a:endParaRPr lang="en-US" altLang="en-US"/>
          </a:p>
        </p:txBody>
      </p:sp>
    </p:spTree>
    <p:extLst>
      <p:ext uri="{BB962C8B-B14F-4D97-AF65-F5344CB8AC3E}">
        <p14:creationId xmlns:p14="http://schemas.microsoft.com/office/powerpoint/2010/main" val="19668532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951777FD-B9FC-4301-8948-A57AADA32EC8}"/>
              </a:ext>
            </a:extLst>
          </p:cNvPr>
          <p:cNvSpPr>
            <a:spLocks noGrp="1"/>
          </p:cNvSpPr>
          <p:nvPr>
            <p:ph type="dt" sz="half" idx="10"/>
          </p:nvPr>
        </p:nvSpPr>
        <p:spPr/>
        <p:txBody>
          <a:bodyPr/>
          <a:lstStyle>
            <a:lvl1pPr>
              <a:defRPr/>
            </a:lvl1pPr>
          </a:lstStyle>
          <a:p>
            <a:pPr>
              <a:defRPr/>
            </a:pPr>
            <a:fld id="{8BF84D19-10F8-4F7D-A7B8-729D0CE74317}" type="datetime1">
              <a:rPr lang="en-US"/>
              <a:pPr>
                <a:defRPr/>
              </a:pPr>
              <a:t>3/31/2020</a:t>
            </a:fld>
            <a:endParaRPr lang="en-US"/>
          </a:p>
        </p:txBody>
      </p:sp>
      <p:sp>
        <p:nvSpPr>
          <p:cNvPr id="5" name="Footer Placeholder 4">
            <a:extLst>
              <a:ext uri="{FF2B5EF4-FFF2-40B4-BE49-F238E27FC236}">
                <a16:creationId xmlns:a16="http://schemas.microsoft.com/office/drawing/2014/main" id="{5931D468-6DD6-48C5-82D6-8AA8D079F5E1}"/>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D29A7DA6-37F3-4E19-A882-9107F615820E}"/>
              </a:ext>
            </a:extLst>
          </p:cNvPr>
          <p:cNvSpPr>
            <a:spLocks noGrp="1"/>
          </p:cNvSpPr>
          <p:nvPr>
            <p:ph type="sldNum" sz="quarter" idx="12"/>
          </p:nvPr>
        </p:nvSpPr>
        <p:spPr/>
        <p:txBody>
          <a:bodyPr/>
          <a:lstStyle>
            <a:lvl1pPr>
              <a:defRPr/>
            </a:lvl1pPr>
          </a:lstStyle>
          <a:p>
            <a:pPr>
              <a:defRPr/>
            </a:pPr>
            <a:fld id="{E1D5C3E9-100E-438C-B985-E02998220C68}" type="slidenum">
              <a:rPr lang="en-US" altLang="en-US"/>
              <a:pPr>
                <a:defRPr/>
              </a:pPr>
              <a:t>‹#›</a:t>
            </a:fld>
            <a:endParaRPr lang="en-US" altLang="en-US"/>
          </a:p>
        </p:txBody>
      </p:sp>
    </p:spTree>
    <p:extLst>
      <p:ext uri="{BB962C8B-B14F-4D97-AF65-F5344CB8AC3E}">
        <p14:creationId xmlns:p14="http://schemas.microsoft.com/office/powerpoint/2010/main" val="36548088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345EFB-B246-4C74-A669-6C303D93E819}"/>
              </a:ext>
            </a:extLst>
          </p:cNvPr>
          <p:cNvSpPr>
            <a:spLocks noGrp="1"/>
          </p:cNvSpPr>
          <p:nvPr>
            <p:ph type="dt" sz="half" idx="10"/>
          </p:nvPr>
        </p:nvSpPr>
        <p:spPr/>
        <p:txBody>
          <a:bodyPr/>
          <a:lstStyle>
            <a:lvl1pPr>
              <a:defRPr/>
            </a:lvl1pPr>
          </a:lstStyle>
          <a:p>
            <a:pPr>
              <a:defRPr/>
            </a:pPr>
            <a:fld id="{476D4C33-047A-4936-9911-D16557497ADD}" type="datetime1">
              <a:rPr lang="en-US"/>
              <a:pPr>
                <a:defRPr/>
              </a:pPr>
              <a:t>3/31/2020</a:t>
            </a:fld>
            <a:endParaRPr lang="en-US"/>
          </a:p>
        </p:txBody>
      </p:sp>
      <p:sp>
        <p:nvSpPr>
          <p:cNvPr id="5" name="Footer Placeholder 4">
            <a:extLst>
              <a:ext uri="{FF2B5EF4-FFF2-40B4-BE49-F238E27FC236}">
                <a16:creationId xmlns:a16="http://schemas.microsoft.com/office/drawing/2014/main" id="{8429887D-A8FB-4B0B-8BAB-B50231DA93B2}"/>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1AB821FE-5D38-42C8-8901-FB103ADB1167}"/>
              </a:ext>
            </a:extLst>
          </p:cNvPr>
          <p:cNvSpPr>
            <a:spLocks noGrp="1"/>
          </p:cNvSpPr>
          <p:nvPr>
            <p:ph type="sldNum" sz="quarter" idx="12"/>
          </p:nvPr>
        </p:nvSpPr>
        <p:spPr/>
        <p:txBody>
          <a:bodyPr/>
          <a:lstStyle>
            <a:lvl1pPr>
              <a:defRPr/>
            </a:lvl1pPr>
          </a:lstStyle>
          <a:p>
            <a:pPr>
              <a:defRPr/>
            </a:pPr>
            <a:fld id="{07A3F108-2015-4420-9D85-90B77B583565}" type="slidenum">
              <a:rPr lang="en-US" altLang="en-US"/>
              <a:pPr>
                <a:defRPr/>
              </a:pPr>
              <a:t>‹#›</a:t>
            </a:fld>
            <a:endParaRPr lang="en-US" altLang="en-US"/>
          </a:p>
        </p:txBody>
      </p:sp>
    </p:spTree>
    <p:extLst>
      <p:ext uri="{BB962C8B-B14F-4D97-AF65-F5344CB8AC3E}">
        <p14:creationId xmlns:p14="http://schemas.microsoft.com/office/powerpoint/2010/main" val="4531400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E30C098-C63F-4125-8A6B-391BA9C6BCE8}"/>
              </a:ext>
            </a:extLst>
          </p:cNvPr>
          <p:cNvSpPr>
            <a:spLocks noGrp="1"/>
          </p:cNvSpPr>
          <p:nvPr>
            <p:ph type="dt" sz="half" idx="10"/>
          </p:nvPr>
        </p:nvSpPr>
        <p:spPr/>
        <p:txBody>
          <a:bodyPr/>
          <a:lstStyle>
            <a:lvl1pPr>
              <a:defRPr/>
            </a:lvl1pPr>
          </a:lstStyle>
          <a:p>
            <a:pPr>
              <a:defRPr/>
            </a:pPr>
            <a:fld id="{2339036E-91EF-4E55-B517-BECA26BE1E92}" type="datetime1">
              <a:rPr lang="en-US"/>
              <a:pPr>
                <a:defRPr/>
              </a:pPr>
              <a:t>3/31/2020</a:t>
            </a:fld>
            <a:endParaRPr lang="en-US"/>
          </a:p>
        </p:txBody>
      </p:sp>
      <p:sp>
        <p:nvSpPr>
          <p:cNvPr id="5" name="Footer Placeholder 4">
            <a:extLst>
              <a:ext uri="{FF2B5EF4-FFF2-40B4-BE49-F238E27FC236}">
                <a16:creationId xmlns:a16="http://schemas.microsoft.com/office/drawing/2014/main" id="{D195AADD-D1DF-42C6-BBDA-4572908977CD}"/>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8CDEAD24-95D6-48B2-BCA2-48EE3EF438CA}"/>
              </a:ext>
            </a:extLst>
          </p:cNvPr>
          <p:cNvSpPr>
            <a:spLocks noGrp="1"/>
          </p:cNvSpPr>
          <p:nvPr>
            <p:ph type="sldNum" sz="quarter" idx="12"/>
          </p:nvPr>
        </p:nvSpPr>
        <p:spPr/>
        <p:txBody>
          <a:bodyPr/>
          <a:lstStyle>
            <a:lvl1pPr>
              <a:defRPr/>
            </a:lvl1pPr>
          </a:lstStyle>
          <a:p>
            <a:pPr>
              <a:defRPr/>
            </a:pPr>
            <a:fld id="{A98EF7F6-D930-4D9F-B17E-196A3E77BA3C}" type="slidenum">
              <a:rPr lang="en-US" altLang="en-US"/>
              <a:pPr>
                <a:defRPr/>
              </a:pPr>
              <a:t>‹#›</a:t>
            </a:fld>
            <a:endParaRPr lang="en-US" altLang="en-US"/>
          </a:p>
        </p:txBody>
      </p:sp>
    </p:spTree>
    <p:extLst>
      <p:ext uri="{BB962C8B-B14F-4D97-AF65-F5344CB8AC3E}">
        <p14:creationId xmlns:p14="http://schemas.microsoft.com/office/powerpoint/2010/main" val="34537768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D20D6759-F1C3-4AF5-928B-36FFFC09E428}"/>
              </a:ext>
            </a:extLst>
          </p:cNvPr>
          <p:cNvSpPr>
            <a:spLocks noGrp="1"/>
          </p:cNvSpPr>
          <p:nvPr>
            <p:ph type="dt" sz="half" idx="10"/>
          </p:nvPr>
        </p:nvSpPr>
        <p:spPr/>
        <p:txBody>
          <a:bodyPr/>
          <a:lstStyle>
            <a:lvl1pPr>
              <a:defRPr/>
            </a:lvl1pPr>
          </a:lstStyle>
          <a:p>
            <a:pPr>
              <a:defRPr/>
            </a:pPr>
            <a:fld id="{5474EBA3-5DB9-4E7A-83F5-B839184660B0}" type="datetime1">
              <a:rPr lang="en-US"/>
              <a:pPr>
                <a:defRPr/>
              </a:pPr>
              <a:t>3/31/2020</a:t>
            </a:fld>
            <a:endParaRPr lang="en-US"/>
          </a:p>
        </p:txBody>
      </p:sp>
      <p:sp>
        <p:nvSpPr>
          <p:cNvPr id="6" name="Footer Placeholder 4">
            <a:extLst>
              <a:ext uri="{FF2B5EF4-FFF2-40B4-BE49-F238E27FC236}">
                <a16:creationId xmlns:a16="http://schemas.microsoft.com/office/drawing/2014/main" id="{AE0AEC01-6C9E-4731-8398-714C2235A8D2}"/>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7" name="Slide Number Placeholder 5">
            <a:extLst>
              <a:ext uri="{FF2B5EF4-FFF2-40B4-BE49-F238E27FC236}">
                <a16:creationId xmlns:a16="http://schemas.microsoft.com/office/drawing/2014/main" id="{53875120-320F-4D18-8383-E002280829C0}"/>
              </a:ext>
            </a:extLst>
          </p:cNvPr>
          <p:cNvSpPr>
            <a:spLocks noGrp="1"/>
          </p:cNvSpPr>
          <p:nvPr>
            <p:ph type="sldNum" sz="quarter" idx="12"/>
          </p:nvPr>
        </p:nvSpPr>
        <p:spPr/>
        <p:txBody>
          <a:bodyPr/>
          <a:lstStyle>
            <a:lvl1pPr>
              <a:defRPr/>
            </a:lvl1pPr>
          </a:lstStyle>
          <a:p>
            <a:pPr>
              <a:defRPr/>
            </a:pPr>
            <a:fld id="{492959BF-4FDD-482A-BA8D-04D7FD5C105F}" type="slidenum">
              <a:rPr lang="en-US" altLang="en-US"/>
              <a:pPr>
                <a:defRPr/>
              </a:pPr>
              <a:t>‹#›</a:t>
            </a:fld>
            <a:endParaRPr lang="en-US" altLang="en-US"/>
          </a:p>
        </p:txBody>
      </p:sp>
    </p:spTree>
    <p:extLst>
      <p:ext uri="{BB962C8B-B14F-4D97-AF65-F5344CB8AC3E}">
        <p14:creationId xmlns:p14="http://schemas.microsoft.com/office/powerpoint/2010/main" val="31160055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B2807865-FE83-446D-B63C-EA3CF537B994}"/>
              </a:ext>
            </a:extLst>
          </p:cNvPr>
          <p:cNvSpPr>
            <a:spLocks noGrp="1"/>
          </p:cNvSpPr>
          <p:nvPr>
            <p:ph type="dt" sz="half" idx="10"/>
          </p:nvPr>
        </p:nvSpPr>
        <p:spPr/>
        <p:txBody>
          <a:bodyPr/>
          <a:lstStyle>
            <a:lvl1pPr>
              <a:defRPr/>
            </a:lvl1pPr>
          </a:lstStyle>
          <a:p>
            <a:pPr>
              <a:defRPr/>
            </a:pPr>
            <a:fld id="{C036C8B8-C129-47E3-A423-EE0579DF86CA}" type="datetime1">
              <a:rPr lang="en-US"/>
              <a:pPr>
                <a:defRPr/>
              </a:pPr>
              <a:t>3/31/2020</a:t>
            </a:fld>
            <a:endParaRPr lang="en-US"/>
          </a:p>
        </p:txBody>
      </p:sp>
      <p:sp>
        <p:nvSpPr>
          <p:cNvPr id="8" name="Footer Placeholder 4">
            <a:extLst>
              <a:ext uri="{FF2B5EF4-FFF2-40B4-BE49-F238E27FC236}">
                <a16:creationId xmlns:a16="http://schemas.microsoft.com/office/drawing/2014/main" id="{518BD207-605E-4E37-BC3A-FDD1B5916733}"/>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9" name="Slide Number Placeholder 5">
            <a:extLst>
              <a:ext uri="{FF2B5EF4-FFF2-40B4-BE49-F238E27FC236}">
                <a16:creationId xmlns:a16="http://schemas.microsoft.com/office/drawing/2014/main" id="{B350BA30-0AB4-4AFD-9A97-D0CBD29C6259}"/>
              </a:ext>
            </a:extLst>
          </p:cNvPr>
          <p:cNvSpPr>
            <a:spLocks noGrp="1"/>
          </p:cNvSpPr>
          <p:nvPr>
            <p:ph type="sldNum" sz="quarter" idx="12"/>
          </p:nvPr>
        </p:nvSpPr>
        <p:spPr/>
        <p:txBody>
          <a:bodyPr/>
          <a:lstStyle>
            <a:lvl1pPr>
              <a:defRPr/>
            </a:lvl1pPr>
          </a:lstStyle>
          <a:p>
            <a:pPr>
              <a:defRPr/>
            </a:pPr>
            <a:fld id="{11120F74-6F1A-42EF-9E3E-A52C522EF93C}" type="slidenum">
              <a:rPr lang="en-US" altLang="en-US"/>
              <a:pPr>
                <a:defRPr/>
              </a:pPr>
              <a:t>‹#›</a:t>
            </a:fld>
            <a:endParaRPr lang="en-US" altLang="en-US"/>
          </a:p>
        </p:txBody>
      </p:sp>
    </p:spTree>
    <p:extLst>
      <p:ext uri="{BB962C8B-B14F-4D97-AF65-F5344CB8AC3E}">
        <p14:creationId xmlns:p14="http://schemas.microsoft.com/office/powerpoint/2010/main" val="10428187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CD1140BD-BE4A-43FF-BE26-2EE1D0309933}"/>
              </a:ext>
            </a:extLst>
          </p:cNvPr>
          <p:cNvSpPr>
            <a:spLocks noGrp="1"/>
          </p:cNvSpPr>
          <p:nvPr>
            <p:ph type="dt" sz="half" idx="10"/>
          </p:nvPr>
        </p:nvSpPr>
        <p:spPr/>
        <p:txBody>
          <a:bodyPr/>
          <a:lstStyle>
            <a:lvl1pPr>
              <a:defRPr/>
            </a:lvl1pPr>
          </a:lstStyle>
          <a:p>
            <a:pPr>
              <a:defRPr/>
            </a:pPr>
            <a:fld id="{3AD56935-E398-46B1-A5C9-D6C358B2F969}" type="datetime1">
              <a:rPr lang="en-US"/>
              <a:pPr>
                <a:defRPr/>
              </a:pPr>
              <a:t>3/31/2020</a:t>
            </a:fld>
            <a:endParaRPr lang="en-US"/>
          </a:p>
        </p:txBody>
      </p:sp>
      <p:sp>
        <p:nvSpPr>
          <p:cNvPr id="4" name="Footer Placeholder 4">
            <a:extLst>
              <a:ext uri="{FF2B5EF4-FFF2-40B4-BE49-F238E27FC236}">
                <a16:creationId xmlns:a16="http://schemas.microsoft.com/office/drawing/2014/main" id="{FE246606-7691-4F94-A743-056881F8382C}"/>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5" name="Slide Number Placeholder 5">
            <a:extLst>
              <a:ext uri="{FF2B5EF4-FFF2-40B4-BE49-F238E27FC236}">
                <a16:creationId xmlns:a16="http://schemas.microsoft.com/office/drawing/2014/main" id="{00FB95DA-BB16-4687-A450-72C8B800EB34}"/>
              </a:ext>
            </a:extLst>
          </p:cNvPr>
          <p:cNvSpPr>
            <a:spLocks noGrp="1"/>
          </p:cNvSpPr>
          <p:nvPr>
            <p:ph type="sldNum" sz="quarter" idx="12"/>
          </p:nvPr>
        </p:nvSpPr>
        <p:spPr/>
        <p:txBody>
          <a:bodyPr/>
          <a:lstStyle>
            <a:lvl1pPr>
              <a:defRPr/>
            </a:lvl1pPr>
          </a:lstStyle>
          <a:p>
            <a:pPr>
              <a:defRPr/>
            </a:pPr>
            <a:fld id="{A3222939-606B-495C-A408-837943E62C0D}" type="slidenum">
              <a:rPr lang="en-US" altLang="en-US"/>
              <a:pPr>
                <a:defRPr/>
              </a:pPr>
              <a:t>‹#›</a:t>
            </a:fld>
            <a:endParaRPr lang="en-US" altLang="en-US"/>
          </a:p>
        </p:txBody>
      </p:sp>
    </p:spTree>
    <p:extLst>
      <p:ext uri="{BB962C8B-B14F-4D97-AF65-F5344CB8AC3E}">
        <p14:creationId xmlns:p14="http://schemas.microsoft.com/office/powerpoint/2010/main" val="7062295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82E5FB0C-2154-42AB-9629-9ED12B4B0F37}"/>
              </a:ext>
            </a:extLst>
          </p:cNvPr>
          <p:cNvSpPr>
            <a:spLocks noGrp="1"/>
          </p:cNvSpPr>
          <p:nvPr>
            <p:ph type="dt" sz="half" idx="10"/>
          </p:nvPr>
        </p:nvSpPr>
        <p:spPr/>
        <p:txBody>
          <a:bodyPr/>
          <a:lstStyle>
            <a:lvl1pPr>
              <a:defRPr/>
            </a:lvl1pPr>
          </a:lstStyle>
          <a:p>
            <a:pPr>
              <a:defRPr/>
            </a:pPr>
            <a:fld id="{0CFEFB4C-DA63-47CD-89A6-9CE7A9F2BEA5}" type="datetime1">
              <a:rPr lang="en-US"/>
              <a:pPr>
                <a:defRPr/>
              </a:pPr>
              <a:t>3/31/2020</a:t>
            </a:fld>
            <a:endParaRPr lang="en-US"/>
          </a:p>
        </p:txBody>
      </p:sp>
      <p:sp>
        <p:nvSpPr>
          <p:cNvPr id="3" name="Footer Placeholder 4">
            <a:extLst>
              <a:ext uri="{FF2B5EF4-FFF2-40B4-BE49-F238E27FC236}">
                <a16:creationId xmlns:a16="http://schemas.microsoft.com/office/drawing/2014/main" id="{275D1102-3E0E-470E-A759-8807CEC1CCE2}"/>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4" name="Slide Number Placeholder 5">
            <a:extLst>
              <a:ext uri="{FF2B5EF4-FFF2-40B4-BE49-F238E27FC236}">
                <a16:creationId xmlns:a16="http://schemas.microsoft.com/office/drawing/2014/main" id="{AD4A630B-277C-4EFE-875C-3BE584FC370B}"/>
              </a:ext>
            </a:extLst>
          </p:cNvPr>
          <p:cNvSpPr>
            <a:spLocks noGrp="1"/>
          </p:cNvSpPr>
          <p:nvPr>
            <p:ph type="sldNum" sz="quarter" idx="12"/>
          </p:nvPr>
        </p:nvSpPr>
        <p:spPr/>
        <p:txBody>
          <a:bodyPr/>
          <a:lstStyle>
            <a:lvl1pPr>
              <a:defRPr/>
            </a:lvl1pPr>
          </a:lstStyle>
          <a:p>
            <a:pPr>
              <a:defRPr/>
            </a:pPr>
            <a:fld id="{FEF1D3ED-8B6F-4B2A-B410-3DC962B4F934}" type="slidenum">
              <a:rPr lang="en-US" altLang="en-US"/>
              <a:pPr>
                <a:defRPr/>
              </a:pPr>
              <a:t>‹#›</a:t>
            </a:fld>
            <a:endParaRPr lang="en-US" altLang="en-US"/>
          </a:p>
        </p:txBody>
      </p:sp>
    </p:spTree>
    <p:extLst>
      <p:ext uri="{BB962C8B-B14F-4D97-AF65-F5344CB8AC3E}">
        <p14:creationId xmlns:p14="http://schemas.microsoft.com/office/powerpoint/2010/main" val="41073528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C9D58401-AA0D-4CE5-8BC9-5AE24B19F1EE}"/>
              </a:ext>
            </a:extLst>
          </p:cNvPr>
          <p:cNvSpPr>
            <a:spLocks noGrp="1"/>
          </p:cNvSpPr>
          <p:nvPr>
            <p:ph type="dt" sz="half" idx="10"/>
          </p:nvPr>
        </p:nvSpPr>
        <p:spPr/>
        <p:txBody>
          <a:bodyPr/>
          <a:lstStyle>
            <a:lvl1pPr>
              <a:defRPr/>
            </a:lvl1pPr>
          </a:lstStyle>
          <a:p>
            <a:pPr>
              <a:defRPr/>
            </a:pPr>
            <a:fld id="{C9C59264-2855-4A85-A2BA-271AA1FA0D1F}" type="datetime1">
              <a:rPr lang="en-US"/>
              <a:pPr>
                <a:defRPr/>
              </a:pPr>
              <a:t>3/31/2020</a:t>
            </a:fld>
            <a:endParaRPr lang="en-US"/>
          </a:p>
        </p:txBody>
      </p:sp>
      <p:sp>
        <p:nvSpPr>
          <p:cNvPr id="6" name="Footer Placeholder 4">
            <a:extLst>
              <a:ext uri="{FF2B5EF4-FFF2-40B4-BE49-F238E27FC236}">
                <a16:creationId xmlns:a16="http://schemas.microsoft.com/office/drawing/2014/main" id="{B24D6753-619C-40BF-B3FB-F7CD8C04E612}"/>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7" name="Slide Number Placeholder 5">
            <a:extLst>
              <a:ext uri="{FF2B5EF4-FFF2-40B4-BE49-F238E27FC236}">
                <a16:creationId xmlns:a16="http://schemas.microsoft.com/office/drawing/2014/main" id="{011C249F-87A8-4851-A442-1E2C10CF8A6C}"/>
              </a:ext>
            </a:extLst>
          </p:cNvPr>
          <p:cNvSpPr>
            <a:spLocks noGrp="1"/>
          </p:cNvSpPr>
          <p:nvPr>
            <p:ph type="sldNum" sz="quarter" idx="12"/>
          </p:nvPr>
        </p:nvSpPr>
        <p:spPr/>
        <p:txBody>
          <a:bodyPr/>
          <a:lstStyle>
            <a:lvl1pPr>
              <a:defRPr/>
            </a:lvl1pPr>
          </a:lstStyle>
          <a:p>
            <a:pPr>
              <a:defRPr/>
            </a:pPr>
            <a:fld id="{6D731155-45D4-4642-873D-A8DA2CD6F2B7}" type="slidenum">
              <a:rPr lang="en-US" altLang="en-US"/>
              <a:pPr>
                <a:defRPr/>
              </a:pPr>
              <a:t>‹#›</a:t>
            </a:fld>
            <a:endParaRPr lang="en-US" altLang="en-US"/>
          </a:p>
        </p:txBody>
      </p:sp>
    </p:spTree>
    <p:extLst>
      <p:ext uri="{BB962C8B-B14F-4D97-AF65-F5344CB8AC3E}">
        <p14:creationId xmlns:p14="http://schemas.microsoft.com/office/powerpoint/2010/main" val="24703268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8">
            <a:extLst>
              <a:ext uri="{FF2B5EF4-FFF2-40B4-BE49-F238E27FC236}">
                <a16:creationId xmlns:a16="http://schemas.microsoft.com/office/drawing/2014/main" id="{8854A22A-462A-4C48-9F35-DF0805A1EE4B}"/>
              </a:ext>
            </a:extLst>
          </p:cNvPr>
          <p:cNvSpPr>
            <a:spLocks noGrp="1" noChangeArrowheads="1"/>
          </p:cNvSpPr>
          <p:nvPr>
            <p:ph type="dt" sz="half" idx="10"/>
          </p:nvPr>
        </p:nvSpPr>
        <p:spPr>
          <a:ln/>
        </p:spPr>
        <p:txBody>
          <a:bodyPr/>
          <a:lstStyle>
            <a:lvl1pPr>
              <a:defRPr/>
            </a:lvl1pPr>
          </a:lstStyle>
          <a:p>
            <a:pPr>
              <a:defRPr/>
            </a:pPr>
            <a:fld id="{8C580A8D-55AF-4407-AB32-1F4588DE20D4}" type="datetime1">
              <a:rPr lang="en-US"/>
              <a:pPr>
                <a:defRPr/>
              </a:pPr>
              <a:t>3/31/2020</a:t>
            </a:fld>
            <a:endParaRPr lang="en-US"/>
          </a:p>
        </p:txBody>
      </p:sp>
      <p:sp>
        <p:nvSpPr>
          <p:cNvPr id="5" name="Rectangle 19">
            <a:extLst>
              <a:ext uri="{FF2B5EF4-FFF2-40B4-BE49-F238E27FC236}">
                <a16:creationId xmlns:a16="http://schemas.microsoft.com/office/drawing/2014/main" id="{CCA1DB33-3377-44E5-9A3B-8A0110E627A3}"/>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D8A17828-A61E-4103-92F0-F4DBA61194EA}"/>
              </a:ext>
            </a:extLst>
          </p:cNvPr>
          <p:cNvSpPr>
            <a:spLocks noGrp="1" noChangeArrowheads="1"/>
          </p:cNvSpPr>
          <p:nvPr>
            <p:ph type="sldNum" sz="quarter" idx="12"/>
          </p:nvPr>
        </p:nvSpPr>
        <p:spPr>
          <a:ln/>
        </p:spPr>
        <p:txBody>
          <a:bodyPr/>
          <a:lstStyle>
            <a:lvl1pPr>
              <a:defRPr/>
            </a:lvl1pPr>
          </a:lstStyle>
          <a:p>
            <a:pPr>
              <a:defRPr/>
            </a:pPr>
            <a:fld id="{9A79FD19-A407-4D50-AE35-33587048C7FD}" type="slidenum">
              <a:rPr lang="en-US" altLang="en-US"/>
              <a:pPr>
                <a:defRPr/>
              </a:pPr>
              <a:t>‹#›</a:t>
            </a:fld>
            <a:endParaRPr lang="en-US" altLang="en-US"/>
          </a:p>
        </p:txBody>
      </p:sp>
    </p:spTree>
    <p:extLst>
      <p:ext uri="{BB962C8B-B14F-4D97-AF65-F5344CB8AC3E}">
        <p14:creationId xmlns:p14="http://schemas.microsoft.com/office/powerpoint/2010/main" val="363423210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BB159C7B-89FE-441A-AE55-1A0D913A670D}"/>
              </a:ext>
            </a:extLst>
          </p:cNvPr>
          <p:cNvSpPr>
            <a:spLocks noGrp="1"/>
          </p:cNvSpPr>
          <p:nvPr>
            <p:ph type="dt" sz="half" idx="10"/>
          </p:nvPr>
        </p:nvSpPr>
        <p:spPr/>
        <p:txBody>
          <a:bodyPr/>
          <a:lstStyle>
            <a:lvl1pPr>
              <a:defRPr/>
            </a:lvl1pPr>
          </a:lstStyle>
          <a:p>
            <a:pPr>
              <a:defRPr/>
            </a:pPr>
            <a:fld id="{05B4B074-D40A-41E9-8A4D-1DD6054AB9D2}" type="datetime1">
              <a:rPr lang="en-US"/>
              <a:pPr>
                <a:defRPr/>
              </a:pPr>
              <a:t>3/31/2020</a:t>
            </a:fld>
            <a:endParaRPr lang="en-US"/>
          </a:p>
        </p:txBody>
      </p:sp>
      <p:sp>
        <p:nvSpPr>
          <p:cNvPr id="6" name="Footer Placeholder 4">
            <a:extLst>
              <a:ext uri="{FF2B5EF4-FFF2-40B4-BE49-F238E27FC236}">
                <a16:creationId xmlns:a16="http://schemas.microsoft.com/office/drawing/2014/main" id="{E765EA30-5E7A-45A7-8D5E-33015E1C01B5}"/>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7" name="Slide Number Placeholder 5">
            <a:extLst>
              <a:ext uri="{FF2B5EF4-FFF2-40B4-BE49-F238E27FC236}">
                <a16:creationId xmlns:a16="http://schemas.microsoft.com/office/drawing/2014/main" id="{D658ACD4-A322-4035-99F7-ACCA3A0A8BB1}"/>
              </a:ext>
            </a:extLst>
          </p:cNvPr>
          <p:cNvSpPr>
            <a:spLocks noGrp="1"/>
          </p:cNvSpPr>
          <p:nvPr>
            <p:ph type="sldNum" sz="quarter" idx="12"/>
          </p:nvPr>
        </p:nvSpPr>
        <p:spPr/>
        <p:txBody>
          <a:bodyPr/>
          <a:lstStyle>
            <a:lvl1pPr>
              <a:defRPr/>
            </a:lvl1pPr>
          </a:lstStyle>
          <a:p>
            <a:pPr>
              <a:defRPr/>
            </a:pPr>
            <a:fld id="{E2B77A7A-A7C4-4AE8-8EBC-2B22A6EB303D}" type="slidenum">
              <a:rPr lang="en-US" altLang="en-US"/>
              <a:pPr>
                <a:defRPr/>
              </a:pPr>
              <a:t>‹#›</a:t>
            </a:fld>
            <a:endParaRPr lang="en-US" altLang="en-US"/>
          </a:p>
        </p:txBody>
      </p:sp>
    </p:spTree>
    <p:extLst>
      <p:ext uri="{BB962C8B-B14F-4D97-AF65-F5344CB8AC3E}">
        <p14:creationId xmlns:p14="http://schemas.microsoft.com/office/powerpoint/2010/main" val="126647706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8776A29-258E-4977-958A-82F5B6A2A0DD}"/>
              </a:ext>
            </a:extLst>
          </p:cNvPr>
          <p:cNvSpPr>
            <a:spLocks noGrp="1"/>
          </p:cNvSpPr>
          <p:nvPr>
            <p:ph type="dt" sz="half" idx="10"/>
          </p:nvPr>
        </p:nvSpPr>
        <p:spPr/>
        <p:txBody>
          <a:bodyPr/>
          <a:lstStyle>
            <a:lvl1pPr>
              <a:defRPr/>
            </a:lvl1pPr>
          </a:lstStyle>
          <a:p>
            <a:pPr>
              <a:defRPr/>
            </a:pPr>
            <a:fld id="{2BD045FC-17BE-4EE6-B9BC-E3E965C7BACB}" type="datetime1">
              <a:rPr lang="en-US"/>
              <a:pPr>
                <a:defRPr/>
              </a:pPr>
              <a:t>3/31/2020</a:t>
            </a:fld>
            <a:endParaRPr lang="en-US"/>
          </a:p>
        </p:txBody>
      </p:sp>
      <p:sp>
        <p:nvSpPr>
          <p:cNvPr id="5" name="Footer Placeholder 4">
            <a:extLst>
              <a:ext uri="{FF2B5EF4-FFF2-40B4-BE49-F238E27FC236}">
                <a16:creationId xmlns:a16="http://schemas.microsoft.com/office/drawing/2014/main" id="{10363223-8133-403D-8F8F-54C0F6BFCCF1}"/>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AC519E87-12CA-4E1B-88F2-DF752500C408}"/>
              </a:ext>
            </a:extLst>
          </p:cNvPr>
          <p:cNvSpPr>
            <a:spLocks noGrp="1"/>
          </p:cNvSpPr>
          <p:nvPr>
            <p:ph type="sldNum" sz="quarter" idx="12"/>
          </p:nvPr>
        </p:nvSpPr>
        <p:spPr/>
        <p:txBody>
          <a:bodyPr/>
          <a:lstStyle>
            <a:lvl1pPr>
              <a:defRPr/>
            </a:lvl1pPr>
          </a:lstStyle>
          <a:p>
            <a:pPr>
              <a:defRPr/>
            </a:pPr>
            <a:fld id="{476B3639-80AC-4D7D-A39D-244FA9C060C7}" type="slidenum">
              <a:rPr lang="en-US" altLang="en-US"/>
              <a:pPr>
                <a:defRPr/>
              </a:pPr>
              <a:t>‹#›</a:t>
            </a:fld>
            <a:endParaRPr lang="en-US" altLang="en-US"/>
          </a:p>
        </p:txBody>
      </p:sp>
    </p:spTree>
    <p:extLst>
      <p:ext uri="{BB962C8B-B14F-4D97-AF65-F5344CB8AC3E}">
        <p14:creationId xmlns:p14="http://schemas.microsoft.com/office/powerpoint/2010/main" val="119611031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DC8CC2-9E04-4493-9546-1E32C1EE4370}"/>
              </a:ext>
            </a:extLst>
          </p:cNvPr>
          <p:cNvSpPr>
            <a:spLocks noGrp="1"/>
          </p:cNvSpPr>
          <p:nvPr>
            <p:ph type="dt" sz="half" idx="10"/>
          </p:nvPr>
        </p:nvSpPr>
        <p:spPr/>
        <p:txBody>
          <a:bodyPr/>
          <a:lstStyle>
            <a:lvl1pPr>
              <a:defRPr/>
            </a:lvl1pPr>
          </a:lstStyle>
          <a:p>
            <a:pPr>
              <a:defRPr/>
            </a:pPr>
            <a:fld id="{BFE5B573-CE31-4C44-83A4-1451A025CAA8}" type="datetime1">
              <a:rPr lang="en-US"/>
              <a:pPr>
                <a:defRPr/>
              </a:pPr>
              <a:t>3/31/2020</a:t>
            </a:fld>
            <a:endParaRPr lang="en-US"/>
          </a:p>
        </p:txBody>
      </p:sp>
      <p:sp>
        <p:nvSpPr>
          <p:cNvPr id="5" name="Footer Placeholder 4">
            <a:extLst>
              <a:ext uri="{FF2B5EF4-FFF2-40B4-BE49-F238E27FC236}">
                <a16:creationId xmlns:a16="http://schemas.microsoft.com/office/drawing/2014/main" id="{7DF56C5F-4AEB-4EC0-B1B2-A15529FFE2A4}"/>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4C98D2D7-ADEE-4DF0-876A-7583B725A041}"/>
              </a:ext>
            </a:extLst>
          </p:cNvPr>
          <p:cNvSpPr>
            <a:spLocks noGrp="1"/>
          </p:cNvSpPr>
          <p:nvPr>
            <p:ph type="sldNum" sz="quarter" idx="12"/>
          </p:nvPr>
        </p:nvSpPr>
        <p:spPr/>
        <p:txBody>
          <a:bodyPr/>
          <a:lstStyle>
            <a:lvl1pPr>
              <a:defRPr/>
            </a:lvl1pPr>
          </a:lstStyle>
          <a:p>
            <a:pPr>
              <a:defRPr/>
            </a:pPr>
            <a:fld id="{B838EEE2-2FE8-4480-B08E-26441F46FE7A}" type="slidenum">
              <a:rPr lang="en-US" altLang="en-US"/>
              <a:pPr>
                <a:defRPr/>
              </a:pPr>
              <a:t>‹#›</a:t>
            </a:fld>
            <a:endParaRPr lang="en-US" altLang="en-US"/>
          </a:p>
        </p:txBody>
      </p:sp>
    </p:spTree>
    <p:extLst>
      <p:ext uri="{BB962C8B-B14F-4D97-AF65-F5344CB8AC3E}">
        <p14:creationId xmlns:p14="http://schemas.microsoft.com/office/powerpoint/2010/main" val="3593417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27F365A-4DDB-4717-A9FC-0E77A7AE0A28}"/>
              </a:ext>
            </a:extLst>
          </p:cNvPr>
          <p:cNvSpPr/>
          <p:nvPr userDrawn="1"/>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5E390A63-E719-4205-AA03-135C3F514614}"/>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7" name="Straight Connector 6">
            <a:extLst>
              <a:ext uri="{FF2B5EF4-FFF2-40B4-BE49-F238E27FC236}">
                <a16:creationId xmlns:a16="http://schemas.microsoft.com/office/drawing/2014/main" id="{931A2E79-D516-40E6-BCBC-BFD70CEB076D}"/>
              </a:ext>
            </a:extLst>
          </p:cNvPr>
          <p:cNvCxnSpPr/>
          <p:nvPr/>
        </p:nvCxnSpPr>
        <p:spPr>
          <a:xfrm>
            <a:off x="822325" y="4360863"/>
            <a:ext cx="4181475"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Short Copyright">
            <a:extLst>
              <a:ext uri="{FF2B5EF4-FFF2-40B4-BE49-F238E27FC236}">
                <a16:creationId xmlns:a16="http://schemas.microsoft.com/office/drawing/2014/main" id="{5B4F02F2-D61F-4EC4-91D7-0BC9FD885156}"/>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4-</a:t>
            </a:r>
            <a:fld id="{38FAC352-1F16-40BD-9319-889162353E1A}"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ctrTitle"/>
          </p:nvPr>
        </p:nvSpPr>
        <p:spPr>
          <a:xfrm>
            <a:off x="822960" y="758952"/>
            <a:ext cx="7543800" cy="3566160"/>
          </a:xfrm>
        </p:spPr>
        <p:txBody>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11" name="Content Placeholder 10">
            <a:extLst>
              <a:ext uri="{FF2B5EF4-FFF2-40B4-BE49-F238E27FC236}">
                <a16:creationId xmlns:a16="http://schemas.microsoft.com/office/drawing/2014/main" id="{4F593DF6-34C6-4992-849E-163F5B6947F9}"/>
              </a:ext>
            </a:extLst>
          </p:cNvPr>
          <p:cNvSpPr>
            <a:spLocks noGrp="1"/>
          </p:cNvSpPr>
          <p:nvPr>
            <p:ph sz="quarter" idx="13"/>
          </p:nvPr>
        </p:nvSpPr>
        <p:spPr>
          <a:xfrm>
            <a:off x="685800" y="5715000"/>
            <a:ext cx="7772400" cy="3841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5021841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Short Copyright">
            <a:extLst>
              <a:ext uri="{FF2B5EF4-FFF2-40B4-BE49-F238E27FC236}">
                <a16:creationId xmlns:a16="http://schemas.microsoft.com/office/drawing/2014/main" id="{27710BBF-6468-4B47-8C54-13AC754FFEC8}"/>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3BA2C387-F889-46B5-9DAA-B8B0BB0E0C84}"/>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4-</a:t>
            </a:r>
            <a:fld id="{667A2876-106C-4427-9939-567F03251CD6}"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2">
            <a:extLst>
              <a:ext uri="{FF2B5EF4-FFF2-40B4-BE49-F238E27FC236}">
                <a16:creationId xmlns:a16="http://schemas.microsoft.com/office/drawing/2014/main" id="{37EEB691-1F0E-4CE2-AD51-A3EAF3BDC72B}"/>
              </a:ext>
            </a:extLst>
          </p:cNvPr>
          <p:cNvSpPr>
            <a:spLocks noGrp="1"/>
          </p:cNvSpPr>
          <p:nvPr>
            <p:ph idx="10"/>
          </p:nvPr>
        </p:nvSpPr>
        <p:spPr>
          <a:xfrm>
            <a:off x="2999158" y="6052557"/>
            <a:ext cx="3199306" cy="226887"/>
          </a:xfrm>
        </p:spPr>
        <p:txBody>
          <a:bodyPr/>
          <a:lstStyle>
            <a:lvl1pPr algn="ctr">
              <a:defRPr sz="1200"/>
            </a:lvl1pPr>
          </a:lstStyle>
          <a:p>
            <a:pPr lvl="0"/>
            <a:endParaRPr lang="en-US" dirty="0"/>
          </a:p>
        </p:txBody>
      </p:sp>
    </p:spTree>
    <p:extLst>
      <p:ext uri="{BB962C8B-B14F-4D97-AF65-F5344CB8AC3E}">
        <p14:creationId xmlns:p14="http://schemas.microsoft.com/office/powerpoint/2010/main" val="204081574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12" name="Short Copyright">
            <a:extLst>
              <a:ext uri="{FF2B5EF4-FFF2-40B4-BE49-F238E27FC236}">
                <a16:creationId xmlns:a16="http://schemas.microsoft.com/office/drawing/2014/main" id="{F60DAE13-1D75-41A9-ACE9-90A4CC0FAF5D}"/>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 McGraw Hill</a:t>
            </a:r>
          </a:p>
        </p:txBody>
      </p:sp>
      <p:sp>
        <p:nvSpPr>
          <p:cNvPr id="13" name="Short Copyright">
            <a:extLst>
              <a:ext uri="{FF2B5EF4-FFF2-40B4-BE49-F238E27FC236}">
                <a16:creationId xmlns:a16="http://schemas.microsoft.com/office/drawing/2014/main" id="{376E1F57-F03B-43DF-8124-C443F5D1625A}"/>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4-</a:t>
            </a:r>
            <a:fld id="{1D4819A7-67EB-4684-948B-54830B039028}"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22325" y="1846263"/>
            <a:ext cx="7543800" cy="5159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2">
            <a:extLst>
              <a:ext uri="{FF2B5EF4-FFF2-40B4-BE49-F238E27FC236}">
                <a16:creationId xmlns:a16="http://schemas.microsoft.com/office/drawing/2014/main" id="{4F023099-4E1A-4B4E-A186-EFFFC54CCB58}"/>
              </a:ext>
            </a:extLst>
          </p:cNvPr>
          <p:cNvSpPr>
            <a:spLocks noGrp="1"/>
          </p:cNvSpPr>
          <p:nvPr>
            <p:ph idx="11"/>
          </p:nvPr>
        </p:nvSpPr>
        <p:spPr>
          <a:xfrm>
            <a:off x="820948" y="2514600"/>
            <a:ext cx="7543800" cy="5159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Content Placeholder 2">
            <a:extLst>
              <a:ext uri="{FF2B5EF4-FFF2-40B4-BE49-F238E27FC236}">
                <a16:creationId xmlns:a16="http://schemas.microsoft.com/office/drawing/2014/main" id="{17CEE6C3-EFDC-40C2-95C4-A0DF2771AA9B}"/>
              </a:ext>
            </a:extLst>
          </p:cNvPr>
          <p:cNvSpPr>
            <a:spLocks noGrp="1"/>
          </p:cNvSpPr>
          <p:nvPr>
            <p:ph idx="12"/>
          </p:nvPr>
        </p:nvSpPr>
        <p:spPr>
          <a:xfrm>
            <a:off x="820948" y="3200400"/>
            <a:ext cx="7543800" cy="5159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2">
            <a:extLst>
              <a:ext uri="{FF2B5EF4-FFF2-40B4-BE49-F238E27FC236}">
                <a16:creationId xmlns:a16="http://schemas.microsoft.com/office/drawing/2014/main" id="{3CEA912C-41EA-41D3-B10E-E033A1A10ABF}"/>
              </a:ext>
            </a:extLst>
          </p:cNvPr>
          <p:cNvSpPr>
            <a:spLocks noGrp="1"/>
          </p:cNvSpPr>
          <p:nvPr>
            <p:ph idx="13"/>
          </p:nvPr>
        </p:nvSpPr>
        <p:spPr>
          <a:xfrm>
            <a:off x="820948" y="3844926"/>
            <a:ext cx="7543800" cy="5159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2">
            <a:extLst>
              <a:ext uri="{FF2B5EF4-FFF2-40B4-BE49-F238E27FC236}">
                <a16:creationId xmlns:a16="http://schemas.microsoft.com/office/drawing/2014/main" id="{C29C9F59-2C0B-491F-A692-081C2F52EE21}"/>
              </a:ext>
            </a:extLst>
          </p:cNvPr>
          <p:cNvSpPr>
            <a:spLocks noGrp="1"/>
          </p:cNvSpPr>
          <p:nvPr>
            <p:ph idx="14"/>
          </p:nvPr>
        </p:nvSpPr>
        <p:spPr>
          <a:xfrm>
            <a:off x="819571" y="4513263"/>
            <a:ext cx="7543800" cy="5159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2">
            <a:extLst>
              <a:ext uri="{FF2B5EF4-FFF2-40B4-BE49-F238E27FC236}">
                <a16:creationId xmlns:a16="http://schemas.microsoft.com/office/drawing/2014/main" id="{BCCA7483-8FAD-475A-A1F8-50B4228C965F}"/>
              </a:ext>
            </a:extLst>
          </p:cNvPr>
          <p:cNvSpPr>
            <a:spLocks noGrp="1"/>
          </p:cNvSpPr>
          <p:nvPr>
            <p:ph idx="15"/>
          </p:nvPr>
        </p:nvSpPr>
        <p:spPr>
          <a:xfrm>
            <a:off x="819571" y="5199063"/>
            <a:ext cx="7543800" cy="5159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2">
            <a:extLst>
              <a:ext uri="{FF2B5EF4-FFF2-40B4-BE49-F238E27FC236}">
                <a16:creationId xmlns:a16="http://schemas.microsoft.com/office/drawing/2014/main" id="{2DA09C9D-BFAD-4B5E-8AA0-42E8E608693A}"/>
              </a:ext>
            </a:extLst>
          </p:cNvPr>
          <p:cNvSpPr>
            <a:spLocks noGrp="1"/>
          </p:cNvSpPr>
          <p:nvPr>
            <p:ph idx="16"/>
          </p:nvPr>
        </p:nvSpPr>
        <p:spPr>
          <a:xfrm>
            <a:off x="820948" y="5808663"/>
            <a:ext cx="7543800" cy="515937"/>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2">
            <a:extLst>
              <a:ext uri="{FF2B5EF4-FFF2-40B4-BE49-F238E27FC236}">
                <a16:creationId xmlns:a16="http://schemas.microsoft.com/office/drawing/2014/main" id="{FEF77F31-246A-4FDE-BBC2-09BDCE4B4A03}"/>
              </a:ext>
            </a:extLst>
          </p:cNvPr>
          <p:cNvSpPr>
            <a:spLocks noGrp="1"/>
          </p:cNvSpPr>
          <p:nvPr>
            <p:ph idx="10"/>
          </p:nvPr>
        </p:nvSpPr>
        <p:spPr>
          <a:xfrm>
            <a:off x="2999158" y="6052557"/>
            <a:ext cx="3199306" cy="226887"/>
          </a:xfrm>
        </p:spPr>
        <p:txBody>
          <a:bodyPr/>
          <a:lstStyle>
            <a:lvl1pPr algn="ctr">
              <a:defRPr sz="1200"/>
            </a:lvl1pPr>
          </a:lstStyle>
          <a:p>
            <a:pPr lvl="0"/>
            <a:endParaRPr lang="en-US" dirty="0"/>
          </a:p>
        </p:txBody>
      </p:sp>
    </p:spTree>
    <p:extLst>
      <p:ext uri="{BB962C8B-B14F-4D97-AF65-F5344CB8AC3E}">
        <p14:creationId xmlns:p14="http://schemas.microsoft.com/office/powerpoint/2010/main" val="259144217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75DF50E-0E8C-44D9-9BE3-90F97579A13E}"/>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36F6D2F7-613A-4777-8D34-B43B69D65F1B}"/>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5">
            <a:extLst>
              <a:ext uri="{FF2B5EF4-FFF2-40B4-BE49-F238E27FC236}">
                <a16:creationId xmlns:a16="http://schemas.microsoft.com/office/drawing/2014/main" id="{91FF4263-F6E3-4A3E-A7E6-209C1F48E680}"/>
              </a:ext>
            </a:extLst>
          </p:cNvPr>
          <p:cNvCxnSpPr/>
          <p:nvPr/>
        </p:nvCxnSpPr>
        <p:spPr>
          <a:xfrm>
            <a:off x="906463" y="4343400"/>
            <a:ext cx="7405687"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Short Copyright">
            <a:extLst>
              <a:ext uri="{FF2B5EF4-FFF2-40B4-BE49-F238E27FC236}">
                <a16:creationId xmlns:a16="http://schemas.microsoft.com/office/drawing/2014/main" id="{8AEFB0BE-AC6F-4659-9AC0-F6EFDFE5B9CB}"/>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8" name="Short Copyright">
            <a:extLst>
              <a:ext uri="{FF2B5EF4-FFF2-40B4-BE49-F238E27FC236}">
                <a16:creationId xmlns:a16="http://schemas.microsoft.com/office/drawing/2014/main" id="{DA74F0F6-FC1E-4399-8F02-BB04F3EAC9CB}"/>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4-</a:t>
            </a:r>
            <a:fld id="{91CE16F9-2D63-42CE-8054-5858519FF943}"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a:xfrm>
            <a:off x="822960" y="758952"/>
            <a:ext cx="7543800" cy="3566160"/>
          </a:xfrm>
        </p:spPr>
        <p:txBody>
          <a:bodyPr anchorCtr="0"/>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9" name="Date Placeholder 3">
            <a:extLst>
              <a:ext uri="{FF2B5EF4-FFF2-40B4-BE49-F238E27FC236}">
                <a16:creationId xmlns:a16="http://schemas.microsoft.com/office/drawing/2014/main" id="{3C471A6D-7498-44CB-947A-DACB86DBE6C7}"/>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EB64B160-5EFB-44FB-ADCE-65FFD3DEBCCE}" type="datetime1">
              <a:rPr lang="en-US"/>
              <a:pPr>
                <a:defRPr/>
              </a:pPr>
              <a:t>3/31/2020</a:t>
            </a:fld>
            <a:endParaRPr lang="en-US"/>
          </a:p>
        </p:txBody>
      </p:sp>
      <p:sp>
        <p:nvSpPr>
          <p:cNvPr id="10" name="Footer Placeholder 4">
            <a:extLst>
              <a:ext uri="{FF2B5EF4-FFF2-40B4-BE49-F238E27FC236}">
                <a16:creationId xmlns:a16="http://schemas.microsoft.com/office/drawing/2014/main" id="{9747D993-99A0-4BC6-A858-C63E628DA6B6}"/>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346184785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Short Copyright">
            <a:extLst>
              <a:ext uri="{FF2B5EF4-FFF2-40B4-BE49-F238E27FC236}">
                <a16:creationId xmlns:a16="http://schemas.microsoft.com/office/drawing/2014/main" id="{37ED16F2-636E-4B86-97EF-06B475B01E4C}"/>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6" name="Short Copyright">
            <a:extLst>
              <a:ext uri="{FF2B5EF4-FFF2-40B4-BE49-F238E27FC236}">
                <a16:creationId xmlns:a16="http://schemas.microsoft.com/office/drawing/2014/main" id="{DE811E1D-1EC5-4B56-9F1B-ED4E5484E4B0}"/>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4-</a:t>
            </a:r>
            <a:fld id="{DAD64777-ACA4-444A-A155-4D26C961B4DE}" type="slidenum">
              <a:rPr lang="en-US" altLang="en-US" sz="800" smtClean="0">
                <a:solidFill>
                  <a:schemeClr val="bg1"/>
                </a:solidFill>
              </a:rPr>
              <a:pPr>
                <a:defRPr/>
              </a:pPr>
              <a:t>‹#›</a:t>
            </a:fld>
            <a:endParaRPr lang="en-US" altLang="en-US" sz="800" dirty="0">
              <a:solidFill>
                <a:schemeClr val="bg1"/>
              </a:solidFill>
            </a:endParaRPr>
          </a:p>
        </p:txBody>
      </p:sp>
      <p:sp>
        <p:nvSpPr>
          <p:cNvPr id="8" name="Title 7"/>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822960" y="1845734"/>
            <a:ext cx="370332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440" y="1845736"/>
            <a:ext cx="3703320" cy="402335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1CA07547-3729-4A5B-A979-F264B443E3ED}"/>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9BB80A78-2367-4BE1-BC5F-394F5C5BC41E}" type="datetime1">
              <a:rPr lang="en-US"/>
              <a:pPr>
                <a:defRPr/>
              </a:pPr>
              <a:t>3/31/2020</a:t>
            </a:fld>
            <a:endParaRPr lang="en-US"/>
          </a:p>
        </p:txBody>
      </p:sp>
      <p:sp>
        <p:nvSpPr>
          <p:cNvPr id="9" name="Footer Placeholder 4">
            <a:extLst>
              <a:ext uri="{FF2B5EF4-FFF2-40B4-BE49-F238E27FC236}">
                <a16:creationId xmlns:a16="http://schemas.microsoft.com/office/drawing/2014/main" id="{FFCD6FAD-93C4-4B59-9F59-D5A1D326FD2A}"/>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8707516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Short Copyright">
            <a:extLst>
              <a:ext uri="{FF2B5EF4-FFF2-40B4-BE49-F238E27FC236}">
                <a16:creationId xmlns:a16="http://schemas.microsoft.com/office/drawing/2014/main" id="{74AAA5AE-D788-4762-9D7E-6B6159E90034}"/>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8" name="Short Copyright">
            <a:extLst>
              <a:ext uri="{FF2B5EF4-FFF2-40B4-BE49-F238E27FC236}">
                <a16:creationId xmlns:a16="http://schemas.microsoft.com/office/drawing/2014/main" id="{1BA0463F-4C8A-4F84-BB8C-DC42A95621D6}"/>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4-</a:t>
            </a:r>
            <a:fld id="{05C22572-FF07-457D-9B6F-5EEE20C3259D}" type="slidenum">
              <a:rPr lang="en-US" altLang="en-US" sz="800" smtClean="0">
                <a:solidFill>
                  <a:schemeClr val="bg1"/>
                </a:solidFill>
              </a:rPr>
              <a:pPr>
                <a:defRPr/>
              </a:pPr>
              <a:t>‹#›</a:t>
            </a:fld>
            <a:endParaRPr lang="en-US" altLang="en-US" sz="800" dirty="0">
              <a:solidFill>
                <a:schemeClr val="bg1"/>
              </a:solidFill>
            </a:endParaRPr>
          </a:p>
        </p:txBody>
      </p:sp>
      <p:sp>
        <p:nvSpPr>
          <p:cNvPr id="10" name="Title 9"/>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22960" y="2582334"/>
            <a:ext cx="3703320" cy="32867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63440" y="2582334"/>
            <a:ext cx="3703320" cy="32867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Date Placeholder 3">
            <a:extLst>
              <a:ext uri="{FF2B5EF4-FFF2-40B4-BE49-F238E27FC236}">
                <a16:creationId xmlns:a16="http://schemas.microsoft.com/office/drawing/2014/main" id="{E81BB932-051F-4FDE-91D6-3FBAE4F2F50C}"/>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54F86AAD-180A-45EA-830F-28B0BBF49043}" type="datetime1">
              <a:rPr lang="en-US"/>
              <a:pPr>
                <a:defRPr/>
              </a:pPr>
              <a:t>3/31/2020</a:t>
            </a:fld>
            <a:endParaRPr lang="en-US"/>
          </a:p>
        </p:txBody>
      </p:sp>
      <p:sp>
        <p:nvSpPr>
          <p:cNvPr id="11" name="Footer Placeholder 4">
            <a:extLst>
              <a:ext uri="{FF2B5EF4-FFF2-40B4-BE49-F238E27FC236}">
                <a16:creationId xmlns:a16="http://schemas.microsoft.com/office/drawing/2014/main" id="{3014A130-F9FF-45FE-A61C-7394439FFF0D}"/>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55122035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Short Copyright">
            <a:extLst>
              <a:ext uri="{FF2B5EF4-FFF2-40B4-BE49-F238E27FC236}">
                <a16:creationId xmlns:a16="http://schemas.microsoft.com/office/drawing/2014/main" id="{CBA15B80-0848-492D-B9A6-E58A391F16D1}"/>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4" name="Short Copyright">
            <a:extLst>
              <a:ext uri="{FF2B5EF4-FFF2-40B4-BE49-F238E27FC236}">
                <a16:creationId xmlns:a16="http://schemas.microsoft.com/office/drawing/2014/main" id="{803A67E4-C6A4-4308-8064-EA8AE78B584F}"/>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4-</a:t>
            </a:r>
            <a:fld id="{0676A28F-A354-4A6F-873B-331F8285BA38}"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5" name="Date Placeholder 3">
            <a:extLst>
              <a:ext uri="{FF2B5EF4-FFF2-40B4-BE49-F238E27FC236}">
                <a16:creationId xmlns:a16="http://schemas.microsoft.com/office/drawing/2014/main" id="{6193C9DC-C901-4C05-9267-0A8D2092BC1F}"/>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C8E9D435-5432-4276-951E-17A8CDDFEA30}" type="datetime1">
              <a:rPr lang="en-US"/>
              <a:pPr>
                <a:defRPr/>
              </a:pPr>
              <a:t>3/31/2020</a:t>
            </a:fld>
            <a:endParaRPr lang="en-US"/>
          </a:p>
        </p:txBody>
      </p:sp>
      <p:sp>
        <p:nvSpPr>
          <p:cNvPr id="6" name="Footer Placeholder 4">
            <a:extLst>
              <a:ext uri="{FF2B5EF4-FFF2-40B4-BE49-F238E27FC236}">
                <a16:creationId xmlns:a16="http://schemas.microsoft.com/office/drawing/2014/main" id="{84EC3597-DEAD-429B-AC1B-116BF21DE47D}"/>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4030826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8">
            <a:extLst>
              <a:ext uri="{FF2B5EF4-FFF2-40B4-BE49-F238E27FC236}">
                <a16:creationId xmlns:a16="http://schemas.microsoft.com/office/drawing/2014/main" id="{0F4A1A40-A0BE-4BF9-B39E-82571E1A85DA}"/>
              </a:ext>
            </a:extLst>
          </p:cNvPr>
          <p:cNvSpPr>
            <a:spLocks noGrp="1" noChangeArrowheads="1"/>
          </p:cNvSpPr>
          <p:nvPr>
            <p:ph type="dt" sz="half" idx="10"/>
          </p:nvPr>
        </p:nvSpPr>
        <p:spPr>
          <a:ln/>
        </p:spPr>
        <p:txBody>
          <a:bodyPr/>
          <a:lstStyle>
            <a:lvl1pPr>
              <a:defRPr/>
            </a:lvl1pPr>
          </a:lstStyle>
          <a:p>
            <a:pPr>
              <a:defRPr/>
            </a:pPr>
            <a:fld id="{2EF0334C-8DDC-4745-8870-241E9D15EFFA}" type="datetime1">
              <a:rPr lang="en-US"/>
              <a:pPr>
                <a:defRPr/>
              </a:pPr>
              <a:t>3/31/2020</a:t>
            </a:fld>
            <a:endParaRPr lang="en-US"/>
          </a:p>
        </p:txBody>
      </p:sp>
      <p:sp>
        <p:nvSpPr>
          <p:cNvPr id="5" name="Rectangle 19">
            <a:extLst>
              <a:ext uri="{FF2B5EF4-FFF2-40B4-BE49-F238E27FC236}">
                <a16:creationId xmlns:a16="http://schemas.microsoft.com/office/drawing/2014/main" id="{6F491118-7F43-4DDA-8307-611A6E9418C9}"/>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600E8A00-5583-4554-B903-DB819DD49D6F}"/>
              </a:ext>
            </a:extLst>
          </p:cNvPr>
          <p:cNvSpPr>
            <a:spLocks noGrp="1" noChangeArrowheads="1"/>
          </p:cNvSpPr>
          <p:nvPr>
            <p:ph type="sldNum" sz="quarter" idx="12"/>
          </p:nvPr>
        </p:nvSpPr>
        <p:spPr>
          <a:ln/>
        </p:spPr>
        <p:txBody>
          <a:bodyPr/>
          <a:lstStyle>
            <a:lvl1pPr>
              <a:defRPr/>
            </a:lvl1pPr>
          </a:lstStyle>
          <a:p>
            <a:pPr>
              <a:defRPr/>
            </a:pPr>
            <a:fld id="{131413A2-5667-4FC5-9CED-2B6D5A573B27}" type="slidenum">
              <a:rPr lang="en-US" altLang="en-US"/>
              <a:pPr>
                <a:defRPr/>
              </a:pPr>
              <a:t>‹#›</a:t>
            </a:fld>
            <a:endParaRPr lang="en-US" altLang="en-US"/>
          </a:p>
        </p:txBody>
      </p:sp>
    </p:spTree>
    <p:extLst>
      <p:ext uri="{BB962C8B-B14F-4D97-AF65-F5344CB8AC3E}">
        <p14:creationId xmlns:p14="http://schemas.microsoft.com/office/powerpoint/2010/main" val="244588933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A3B1986-C060-4CC0-A59A-78A56396EFB9}"/>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Rectangle 2">
            <a:extLst>
              <a:ext uri="{FF2B5EF4-FFF2-40B4-BE49-F238E27FC236}">
                <a16:creationId xmlns:a16="http://schemas.microsoft.com/office/drawing/2014/main" id="{47DC9F0B-7619-418D-82FA-642D3BA08C10}"/>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Short Copyright">
            <a:extLst>
              <a:ext uri="{FF2B5EF4-FFF2-40B4-BE49-F238E27FC236}">
                <a16:creationId xmlns:a16="http://schemas.microsoft.com/office/drawing/2014/main" id="{12833991-75D9-45D0-9C0A-DEEC2EA3CB03}"/>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8399D3D5-2EB6-4252-B335-FE0852AC76D0}"/>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4-</a:t>
            </a:r>
            <a:fld id="{E556E7DD-52F7-4FB0-961C-FBDAE2F297B9}" type="slidenum">
              <a:rPr lang="en-US" altLang="en-US" sz="800" smtClean="0">
                <a:solidFill>
                  <a:schemeClr val="bg1"/>
                </a:solidFill>
              </a:rPr>
              <a:pPr>
                <a:defRPr/>
              </a:pPr>
              <a:t>‹#›</a:t>
            </a:fld>
            <a:endParaRPr lang="en-US" altLang="en-US" sz="800" dirty="0">
              <a:solidFill>
                <a:schemeClr val="bg1"/>
              </a:solidFill>
            </a:endParaRPr>
          </a:p>
        </p:txBody>
      </p:sp>
      <p:sp>
        <p:nvSpPr>
          <p:cNvPr id="6" name="Date Placeholder 6">
            <a:extLst>
              <a:ext uri="{FF2B5EF4-FFF2-40B4-BE49-F238E27FC236}">
                <a16:creationId xmlns:a16="http://schemas.microsoft.com/office/drawing/2014/main" id="{66B384BB-1895-4559-9E5A-070CEA6A59E4}"/>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F1A26D98-F211-4663-9C0E-19DA17D88C2C}" type="datetime1">
              <a:rPr lang="en-US"/>
              <a:pPr>
                <a:defRPr/>
              </a:pPr>
              <a:t>3/31/2020</a:t>
            </a:fld>
            <a:endParaRPr lang="en-US"/>
          </a:p>
        </p:txBody>
      </p:sp>
      <p:sp>
        <p:nvSpPr>
          <p:cNvPr id="7" name="Footer Placeholder 7">
            <a:extLst>
              <a:ext uri="{FF2B5EF4-FFF2-40B4-BE49-F238E27FC236}">
                <a16:creationId xmlns:a16="http://schemas.microsoft.com/office/drawing/2014/main" id="{2DABAC1A-0413-415B-9561-92ADD1255919}"/>
              </a:ext>
            </a:extLst>
          </p:cNvPr>
          <p:cNvSpPr>
            <a:spLocks noGrp="1"/>
          </p:cNvSpPr>
          <p:nvPr>
            <p:ph type="ftr" sz="quarter" idx="11"/>
          </p:nvPr>
        </p:nvSpPr>
        <p:spPr>
          <a:xfrm>
            <a:off x="2765425" y="6459538"/>
            <a:ext cx="3616325" cy="365125"/>
          </a:xfrm>
          <a:prstGeom prst="rect">
            <a:avLst/>
          </a:prstGeom>
        </p:spPr>
        <p:txBody>
          <a:bodyPr/>
          <a:lstStyle>
            <a:lvl1pPr>
              <a:defRPr>
                <a:solidFill>
                  <a:srgbClr val="FFFFFF"/>
                </a:solidFill>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224355116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C9CA4D2-2264-46E3-9E82-6D669105CAFF}"/>
              </a:ext>
            </a:extLst>
          </p:cNvPr>
          <p:cNvSpPr/>
          <p:nvPr/>
        </p:nvSpPr>
        <p:spPr>
          <a:xfrm>
            <a:off x="0" y="0"/>
            <a:ext cx="303847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FFEEC0AC-BE58-467D-8C32-E2DFCF793E4A}"/>
              </a:ext>
            </a:extLst>
          </p:cNvPr>
          <p:cNvSpPr/>
          <p:nvPr/>
        </p:nvSpPr>
        <p:spPr>
          <a:xfrm>
            <a:off x="3030538" y="0"/>
            <a:ext cx="4762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Short Copyright">
            <a:extLst>
              <a:ext uri="{FF2B5EF4-FFF2-40B4-BE49-F238E27FC236}">
                <a16:creationId xmlns:a16="http://schemas.microsoft.com/office/drawing/2014/main" id="{7DC9D3A3-0E1A-4F33-A566-00B7BC36FD76}"/>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t>4-</a:t>
            </a:r>
            <a:fld id="{6787E202-C1E2-4DAD-B59E-B478447EBC38}" type="slidenum">
              <a:rPr lang="en-US" altLang="en-US" sz="800" smtClean="0"/>
              <a:pPr>
                <a:defRPr/>
              </a:pPr>
              <a:t>‹#›</a:t>
            </a:fld>
            <a:endParaRPr lang="en-US" altLang="en-US" sz="800" dirty="0"/>
          </a:p>
        </p:txBody>
      </p:sp>
      <p:sp>
        <p:nvSpPr>
          <p:cNvPr id="2" name="Title 1"/>
          <p:cNvSpPr>
            <a:spLocks noGrp="1"/>
          </p:cNvSpPr>
          <p:nvPr>
            <p:ph type="title"/>
          </p:nvPr>
        </p:nvSpPr>
        <p:spPr>
          <a:xfrm>
            <a:off x="342900" y="594359"/>
            <a:ext cx="2400300" cy="2286000"/>
          </a:xfrm>
        </p:spPr>
        <p:txBody>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3460237" y="731520"/>
            <a:ext cx="5009393" cy="5257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Date Placeholder 4">
            <a:extLst>
              <a:ext uri="{FF2B5EF4-FFF2-40B4-BE49-F238E27FC236}">
                <a16:creationId xmlns:a16="http://schemas.microsoft.com/office/drawing/2014/main" id="{E21BA48F-6D44-40D5-90C9-08A2449E9BC0}"/>
              </a:ext>
            </a:extLst>
          </p:cNvPr>
          <p:cNvSpPr>
            <a:spLocks noGrp="1"/>
          </p:cNvSpPr>
          <p:nvPr>
            <p:ph type="dt" sz="half" idx="10"/>
          </p:nvPr>
        </p:nvSpPr>
        <p:spPr>
          <a:xfrm>
            <a:off x="349250" y="6459538"/>
            <a:ext cx="1963738" cy="365125"/>
          </a:xfrm>
          <a:prstGeom prst="rect">
            <a:avLst/>
          </a:prstGeom>
        </p:spPr>
        <p:txBody>
          <a:bodyPr/>
          <a:lstStyle>
            <a:lvl1pPr algn="l">
              <a:defRPr/>
            </a:lvl1pPr>
          </a:lstStyle>
          <a:p>
            <a:pPr>
              <a:defRPr/>
            </a:pPr>
            <a:fld id="{C26D0257-2144-489C-8691-B089191C95B7}" type="datetime1">
              <a:rPr lang="en-US"/>
              <a:pPr>
                <a:defRPr/>
              </a:pPr>
              <a:t>3/31/2020</a:t>
            </a:fld>
            <a:endParaRPr lang="en-US"/>
          </a:p>
        </p:txBody>
      </p:sp>
      <p:sp>
        <p:nvSpPr>
          <p:cNvPr id="9" name="Footer Placeholder 5">
            <a:extLst>
              <a:ext uri="{FF2B5EF4-FFF2-40B4-BE49-F238E27FC236}">
                <a16:creationId xmlns:a16="http://schemas.microsoft.com/office/drawing/2014/main" id="{483F283E-1C13-45EB-A471-FF50303859C0}"/>
              </a:ext>
            </a:extLst>
          </p:cNvPr>
          <p:cNvSpPr>
            <a:spLocks noGrp="1"/>
          </p:cNvSpPr>
          <p:nvPr>
            <p:ph type="ftr" sz="quarter" idx="11"/>
          </p:nvPr>
        </p:nvSpPr>
        <p:spPr>
          <a:xfrm>
            <a:off x="3600450" y="6459538"/>
            <a:ext cx="3486150" cy="365125"/>
          </a:xfrm>
          <a:prstGeom prst="rect">
            <a:avLst/>
          </a:prstGeom>
        </p:spPr>
        <p:txBody>
          <a:bodyPr/>
          <a:lstStyle>
            <a:lvl1pPr algn="l">
              <a:defRPr>
                <a:solidFill>
                  <a:schemeClr val="tx2"/>
                </a:solidFill>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94251437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039D790-5E10-4DF5-9959-85AAB4720AFD}"/>
              </a:ext>
            </a:extLst>
          </p:cNvPr>
          <p:cNvSpPr/>
          <p:nvPr/>
        </p:nvSpPr>
        <p:spPr>
          <a:xfrm>
            <a:off x="0" y="4953000"/>
            <a:ext cx="9142413"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5D3B2BE2-F709-4EF8-92D6-BAF250BB5FE0}"/>
              </a:ext>
            </a:extLst>
          </p:cNvPr>
          <p:cNvSpPr/>
          <p:nvPr/>
        </p:nvSpPr>
        <p:spPr>
          <a:xfrm>
            <a:off x="0" y="4914900"/>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p:spPr>
        <p:txBody>
          <a:bodyPr tIns="0" bIns="0">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2" y="0"/>
            <a:ext cx="9143989" cy="4915076"/>
          </a:xfrm>
          <a:blipFill>
            <a:blip r:embed="rId2"/>
            <a:stretch>
              <a:fillRect/>
            </a:stretch>
          </a:blipFill>
        </p:spPr>
        <p:txBody>
          <a:bodyPr lIns="457200" tIns="457200" rtlCol="0">
            <a:normAutofit/>
          </a:bodyPr>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822959"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Date Placeholder 4">
            <a:extLst>
              <a:ext uri="{FF2B5EF4-FFF2-40B4-BE49-F238E27FC236}">
                <a16:creationId xmlns:a16="http://schemas.microsoft.com/office/drawing/2014/main" id="{EBB77C36-689F-4444-93E7-828F9541587B}"/>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F8DCEB06-8477-4231-9E07-721BDEDC1206}" type="datetime1">
              <a:rPr lang="en-US"/>
              <a:pPr>
                <a:defRPr/>
              </a:pPr>
              <a:t>3/31/2020</a:t>
            </a:fld>
            <a:endParaRPr lang="en-US"/>
          </a:p>
        </p:txBody>
      </p:sp>
      <p:sp>
        <p:nvSpPr>
          <p:cNvPr id="8" name="Footer Placeholder 5">
            <a:extLst>
              <a:ext uri="{FF2B5EF4-FFF2-40B4-BE49-F238E27FC236}">
                <a16:creationId xmlns:a16="http://schemas.microsoft.com/office/drawing/2014/main" id="{D63EBD04-0446-42A6-87B1-3A1A1B161A0D}"/>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
        <p:nvSpPr>
          <p:cNvPr id="9" name="Slide Number Placeholder 6">
            <a:extLst>
              <a:ext uri="{FF2B5EF4-FFF2-40B4-BE49-F238E27FC236}">
                <a16:creationId xmlns:a16="http://schemas.microsoft.com/office/drawing/2014/main" id="{8F626C36-207C-4CCF-A706-5B6B361935E0}"/>
              </a:ext>
            </a:extLst>
          </p:cNvPr>
          <p:cNvSpPr>
            <a:spLocks noGrp="1"/>
          </p:cNvSpPr>
          <p:nvPr>
            <p:ph type="sldNum" sz="quarter" idx="12"/>
          </p:nvPr>
        </p:nvSpPr>
        <p:spPr/>
        <p:txBody>
          <a:bodyPr/>
          <a:lstStyle>
            <a:lvl1pPr>
              <a:defRPr/>
            </a:lvl1pPr>
          </a:lstStyle>
          <a:p>
            <a:pPr>
              <a:defRPr/>
            </a:pPr>
            <a:fld id="{38542734-8058-45C7-8E8F-56A48665C62A}" type="slidenum">
              <a:rPr lang="en-US" altLang="en-US"/>
              <a:pPr>
                <a:defRPr/>
              </a:pPr>
              <a:t>‹#›</a:t>
            </a:fld>
            <a:endParaRPr lang="en-US" altLang="en-US"/>
          </a:p>
        </p:txBody>
      </p:sp>
    </p:spTree>
    <p:extLst>
      <p:ext uri="{BB962C8B-B14F-4D97-AF65-F5344CB8AC3E}">
        <p14:creationId xmlns:p14="http://schemas.microsoft.com/office/powerpoint/2010/main" val="24530736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4" name="Short Copyright">
            <a:extLst>
              <a:ext uri="{FF2B5EF4-FFF2-40B4-BE49-F238E27FC236}">
                <a16:creationId xmlns:a16="http://schemas.microsoft.com/office/drawing/2014/main" id="{04AFB1A8-C335-44C0-8026-6D1D9C8FD3C5}"/>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8F680E1A-C68E-4CA5-82C0-F48FFF02E363}"/>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4-</a:t>
            </a:r>
            <a:fld id="{2362B06F-DB04-4CD7-AA99-1C98FD5B8802}"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3">
            <a:extLst>
              <a:ext uri="{FF2B5EF4-FFF2-40B4-BE49-F238E27FC236}">
                <a16:creationId xmlns:a16="http://schemas.microsoft.com/office/drawing/2014/main" id="{78F6B753-3412-4AD6-815C-35F19B6F43D3}"/>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0AA00710-356B-4728-AC3F-29498F0A86CE}" type="datetime1">
              <a:rPr lang="en-US"/>
              <a:pPr>
                <a:defRPr/>
              </a:pPr>
              <a:t>3/31/2020</a:t>
            </a:fld>
            <a:endParaRPr lang="en-US"/>
          </a:p>
        </p:txBody>
      </p:sp>
      <p:sp>
        <p:nvSpPr>
          <p:cNvPr id="7" name="Footer Placeholder 4">
            <a:extLst>
              <a:ext uri="{FF2B5EF4-FFF2-40B4-BE49-F238E27FC236}">
                <a16:creationId xmlns:a16="http://schemas.microsoft.com/office/drawing/2014/main" id="{B2C5D656-1BA3-47B2-96A6-24EF45293ABE}"/>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20444197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3034925-4741-40B3-B003-C1230D9C7CD0}"/>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6D873749-CA8A-4639-8165-27B73C3FA8CB}"/>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Short Copyright">
            <a:extLst>
              <a:ext uri="{FF2B5EF4-FFF2-40B4-BE49-F238E27FC236}">
                <a16:creationId xmlns:a16="http://schemas.microsoft.com/office/drawing/2014/main" id="{A0E21E5E-84F8-4388-A04C-460B62A7C6BB}"/>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7" name="Short Copyright">
            <a:extLst>
              <a:ext uri="{FF2B5EF4-FFF2-40B4-BE49-F238E27FC236}">
                <a16:creationId xmlns:a16="http://schemas.microsoft.com/office/drawing/2014/main" id="{0ABF4B14-621E-4C9D-A458-29ECD61AD46A}"/>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4-</a:t>
            </a:r>
            <a:fld id="{4649DC5B-7E30-4961-AB75-19044E0A3605}" type="slidenum">
              <a:rPr lang="en-US" altLang="en-US" sz="800" smtClean="0">
                <a:solidFill>
                  <a:schemeClr val="bg1"/>
                </a:solidFill>
              </a:rPr>
              <a:pPr>
                <a:defRPr/>
              </a:pPr>
              <a:t>‹#›</a:t>
            </a:fld>
            <a:endParaRPr lang="en-US" altLang="en-US" sz="800" dirty="0">
              <a:solidFill>
                <a:schemeClr val="bg1"/>
              </a:solidFill>
            </a:endParaRPr>
          </a:p>
        </p:txBody>
      </p:sp>
      <p:sp>
        <p:nvSpPr>
          <p:cNvPr id="2" name="Vertical Title 1"/>
          <p:cNvSpPr>
            <a:spLocks noGrp="1"/>
          </p:cNvSpPr>
          <p:nvPr>
            <p:ph type="title" orient="vert"/>
          </p:nvPr>
        </p:nvSpPr>
        <p:spPr>
          <a:xfrm>
            <a:off x="6543675" y="414779"/>
            <a:ext cx="1971675"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414779"/>
            <a:ext cx="5800725" cy="5757420"/>
          </a:xfrm>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3">
            <a:extLst>
              <a:ext uri="{FF2B5EF4-FFF2-40B4-BE49-F238E27FC236}">
                <a16:creationId xmlns:a16="http://schemas.microsoft.com/office/drawing/2014/main" id="{F09B3392-178F-4E78-A121-0658FF70071A}"/>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9BED8AFD-1FB3-4E4B-9D41-4765A2579935}" type="datetime1">
              <a:rPr lang="en-US"/>
              <a:pPr>
                <a:defRPr/>
              </a:pPr>
              <a:t>3/31/2020</a:t>
            </a:fld>
            <a:endParaRPr lang="en-US"/>
          </a:p>
        </p:txBody>
      </p:sp>
      <p:sp>
        <p:nvSpPr>
          <p:cNvPr id="9" name="Footer Placeholder 4">
            <a:extLst>
              <a:ext uri="{FF2B5EF4-FFF2-40B4-BE49-F238E27FC236}">
                <a16:creationId xmlns:a16="http://schemas.microsoft.com/office/drawing/2014/main" id="{58EEE19C-DB25-4A6E-A825-63AF3D67C2CC}"/>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33975888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295400" y="2819400"/>
            <a:ext cx="3467100" cy="3352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914900" y="2819400"/>
            <a:ext cx="3467100" cy="3352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8">
            <a:extLst>
              <a:ext uri="{FF2B5EF4-FFF2-40B4-BE49-F238E27FC236}">
                <a16:creationId xmlns:a16="http://schemas.microsoft.com/office/drawing/2014/main" id="{FE87BB7D-3E62-4C8A-8D83-312E87C629C8}"/>
              </a:ext>
            </a:extLst>
          </p:cNvPr>
          <p:cNvSpPr>
            <a:spLocks noGrp="1" noChangeArrowheads="1"/>
          </p:cNvSpPr>
          <p:nvPr>
            <p:ph type="dt" sz="half" idx="10"/>
          </p:nvPr>
        </p:nvSpPr>
        <p:spPr>
          <a:ln/>
        </p:spPr>
        <p:txBody>
          <a:bodyPr/>
          <a:lstStyle>
            <a:lvl1pPr>
              <a:defRPr/>
            </a:lvl1pPr>
          </a:lstStyle>
          <a:p>
            <a:pPr>
              <a:defRPr/>
            </a:pPr>
            <a:fld id="{6543475E-BD86-4ABB-9AFB-8D95F26E4DCC}" type="datetime1">
              <a:rPr lang="en-US"/>
              <a:pPr>
                <a:defRPr/>
              </a:pPr>
              <a:t>3/31/2020</a:t>
            </a:fld>
            <a:endParaRPr lang="en-US"/>
          </a:p>
        </p:txBody>
      </p:sp>
      <p:sp>
        <p:nvSpPr>
          <p:cNvPr id="6" name="Rectangle 19">
            <a:extLst>
              <a:ext uri="{FF2B5EF4-FFF2-40B4-BE49-F238E27FC236}">
                <a16:creationId xmlns:a16="http://schemas.microsoft.com/office/drawing/2014/main" id="{1ED3FFE8-BD16-415B-A63A-9B425BE3776F}"/>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7" name="Rectangle 20">
            <a:extLst>
              <a:ext uri="{FF2B5EF4-FFF2-40B4-BE49-F238E27FC236}">
                <a16:creationId xmlns:a16="http://schemas.microsoft.com/office/drawing/2014/main" id="{BACF53FD-6B59-4D1C-9F0D-AFADCEE0CEF2}"/>
              </a:ext>
            </a:extLst>
          </p:cNvPr>
          <p:cNvSpPr>
            <a:spLocks noGrp="1" noChangeArrowheads="1"/>
          </p:cNvSpPr>
          <p:nvPr>
            <p:ph type="sldNum" sz="quarter" idx="12"/>
          </p:nvPr>
        </p:nvSpPr>
        <p:spPr>
          <a:ln/>
        </p:spPr>
        <p:txBody>
          <a:bodyPr/>
          <a:lstStyle>
            <a:lvl1pPr>
              <a:defRPr/>
            </a:lvl1pPr>
          </a:lstStyle>
          <a:p>
            <a:pPr>
              <a:defRPr/>
            </a:pPr>
            <a:fld id="{741B0378-602B-47F7-9791-BF44A4506AFC}" type="slidenum">
              <a:rPr lang="en-US" altLang="en-US"/>
              <a:pPr>
                <a:defRPr/>
              </a:pPr>
              <a:t>‹#›</a:t>
            </a:fld>
            <a:endParaRPr lang="en-US" altLang="en-US"/>
          </a:p>
        </p:txBody>
      </p:sp>
    </p:spTree>
    <p:extLst>
      <p:ext uri="{BB962C8B-B14F-4D97-AF65-F5344CB8AC3E}">
        <p14:creationId xmlns:p14="http://schemas.microsoft.com/office/powerpoint/2010/main" val="4902083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8">
            <a:extLst>
              <a:ext uri="{FF2B5EF4-FFF2-40B4-BE49-F238E27FC236}">
                <a16:creationId xmlns:a16="http://schemas.microsoft.com/office/drawing/2014/main" id="{4D52B771-54AA-4910-9CFB-DC8C64610147}"/>
              </a:ext>
            </a:extLst>
          </p:cNvPr>
          <p:cNvSpPr>
            <a:spLocks noGrp="1" noChangeArrowheads="1"/>
          </p:cNvSpPr>
          <p:nvPr>
            <p:ph type="dt" sz="half" idx="10"/>
          </p:nvPr>
        </p:nvSpPr>
        <p:spPr>
          <a:ln/>
        </p:spPr>
        <p:txBody>
          <a:bodyPr/>
          <a:lstStyle>
            <a:lvl1pPr>
              <a:defRPr/>
            </a:lvl1pPr>
          </a:lstStyle>
          <a:p>
            <a:pPr>
              <a:defRPr/>
            </a:pPr>
            <a:fld id="{D2003C9B-4AE9-4A54-81BA-3FACF12747F8}" type="datetime1">
              <a:rPr lang="en-US"/>
              <a:pPr>
                <a:defRPr/>
              </a:pPr>
              <a:t>3/31/2020</a:t>
            </a:fld>
            <a:endParaRPr lang="en-US"/>
          </a:p>
        </p:txBody>
      </p:sp>
      <p:sp>
        <p:nvSpPr>
          <p:cNvPr id="8" name="Rectangle 19">
            <a:extLst>
              <a:ext uri="{FF2B5EF4-FFF2-40B4-BE49-F238E27FC236}">
                <a16:creationId xmlns:a16="http://schemas.microsoft.com/office/drawing/2014/main" id="{E2E68909-91BC-48BE-8270-CD7A9209C06C}"/>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9" name="Rectangle 20">
            <a:extLst>
              <a:ext uri="{FF2B5EF4-FFF2-40B4-BE49-F238E27FC236}">
                <a16:creationId xmlns:a16="http://schemas.microsoft.com/office/drawing/2014/main" id="{80BC174D-DB0F-4FBC-BB5B-D7D66D81DBE4}"/>
              </a:ext>
            </a:extLst>
          </p:cNvPr>
          <p:cNvSpPr>
            <a:spLocks noGrp="1" noChangeArrowheads="1"/>
          </p:cNvSpPr>
          <p:nvPr>
            <p:ph type="sldNum" sz="quarter" idx="12"/>
          </p:nvPr>
        </p:nvSpPr>
        <p:spPr>
          <a:ln/>
        </p:spPr>
        <p:txBody>
          <a:bodyPr/>
          <a:lstStyle>
            <a:lvl1pPr>
              <a:defRPr/>
            </a:lvl1pPr>
          </a:lstStyle>
          <a:p>
            <a:pPr>
              <a:defRPr/>
            </a:pPr>
            <a:fld id="{381E0EE6-1709-4000-95F0-765F34789FCA}" type="slidenum">
              <a:rPr lang="en-US" altLang="en-US"/>
              <a:pPr>
                <a:defRPr/>
              </a:pPr>
              <a:t>‹#›</a:t>
            </a:fld>
            <a:endParaRPr lang="en-US" altLang="en-US"/>
          </a:p>
        </p:txBody>
      </p:sp>
    </p:spTree>
    <p:extLst>
      <p:ext uri="{BB962C8B-B14F-4D97-AF65-F5344CB8AC3E}">
        <p14:creationId xmlns:p14="http://schemas.microsoft.com/office/powerpoint/2010/main" val="31508431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8">
            <a:extLst>
              <a:ext uri="{FF2B5EF4-FFF2-40B4-BE49-F238E27FC236}">
                <a16:creationId xmlns:a16="http://schemas.microsoft.com/office/drawing/2014/main" id="{1883AC4A-DC83-457B-82E8-E27A0853534F}"/>
              </a:ext>
            </a:extLst>
          </p:cNvPr>
          <p:cNvSpPr>
            <a:spLocks noGrp="1" noChangeArrowheads="1"/>
          </p:cNvSpPr>
          <p:nvPr>
            <p:ph type="dt" sz="half" idx="10"/>
          </p:nvPr>
        </p:nvSpPr>
        <p:spPr>
          <a:ln/>
        </p:spPr>
        <p:txBody>
          <a:bodyPr/>
          <a:lstStyle>
            <a:lvl1pPr>
              <a:defRPr/>
            </a:lvl1pPr>
          </a:lstStyle>
          <a:p>
            <a:pPr>
              <a:defRPr/>
            </a:pPr>
            <a:fld id="{112A3609-E824-4743-AE2A-17433DB5A4DD}" type="datetime1">
              <a:rPr lang="en-US"/>
              <a:pPr>
                <a:defRPr/>
              </a:pPr>
              <a:t>3/31/2020</a:t>
            </a:fld>
            <a:endParaRPr lang="en-US"/>
          </a:p>
        </p:txBody>
      </p:sp>
      <p:sp>
        <p:nvSpPr>
          <p:cNvPr id="4" name="Rectangle 19">
            <a:extLst>
              <a:ext uri="{FF2B5EF4-FFF2-40B4-BE49-F238E27FC236}">
                <a16:creationId xmlns:a16="http://schemas.microsoft.com/office/drawing/2014/main" id="{B519659A-137D-4DE7-8294-117EA348D1BD}"/>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5" name="Rectangle 20">
            <a:extLst>
              <a:ext uri="{FF2B5EF4-FFF2-40B4-BE49-F238E27FC236}">
                <a16:creationId xmlns:a16="http://schemas.microsoft.com/office/drawing/2014/main" id="{FF151562-21DA-4DD3-B369-EB71C9EB5A51}"/>
              </a:ext>
            </a:extLst>
          </p:cNvPr>
          <p:cNvSpPr>
            <a:spLocks noGrp="1" noChangeArrowheads="1"/>
          </p:cNvSpPr>
          <p:nvPr>
            <p:ph type="sldNum" sz="quarter" idx="12"/>
          </p:nvPr>
        </p:nvSpPr>
        <p:spPr>
          <a:ln/>
        </p:spPr>
        <p:txBody>
          <a:bodyPr/>
          <a:lstStyle>
            <a:lvl1pPr>
              <a:defRPr/>
            </a:lvl1pPr>
          </a:lstStyle>
          <a:p>
            <a:pPr>
              <a:defRPr/>
            </a:pPr>
            <a:fld id="{C1901A03-0A4C-451B-B18D-2E0351D83B43}" type="slidenum">
              <a:rPr lang="en-US" altLang="en-US"/>
              <a:pPr>
                <a:defRPr/>
              </a:pPr>
              <a:t>‹#›</a:t>
            </a:fld>
            <a:endParaRPr lang="en-US" altLang="en-US"/>
          </a:p>
        </p:txBody>
      </p:sp>
    </p:spTree>
    <p:extLst>
      <p:ext uri="{BB962C8B-B14F-4D97-AF65-F5344CB8AC3E}">
        <p14:creationId xmlns:p14="http://schemas.microsoft.com/office/powerpoint/2010/main" val="961499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8">
            <a:extLst>
              <a:ext uri="{FF2B5EF4-FFF2-40B4-BE49-F238E27FC236}">
                <a16:creationId xmlns:a16="http://schemas.microsoft.com/office/drawing/2014/main" id="{69DE9725-227D-48D0-99E6-3D8BE1357C30}"/>
              </a:ext>
            </a:extLst>
          </p:cNvPr>
          <p:cNvSpPr>
            <a:spLocks noGrp="1" noChangeArrowheads="1"/>
          </p:cNvSpPr>
          <p:nvPr>
            <p:ph type="dt" sz="half" idx="10"/>
          </p:nvPr>
        </p:nvSpPr>
        <p:spPr>
          <a:ln/>
        </p:spPr>
        <p:txBody>
          <a:bodyPr/>
          <a:lstStyle>
            <a:lvl1pPr>
              <a:defRPr/>
            </a:lvl1pPr>
          </a:lstStyle>
          <a:p>
            <a:pPr>
              <a:defRPr/>
            </a:pPr>
            <a:fld id="{F5B30565-ED6A-4FD0-8FE5-8DC682431782}" type="datetime1">
              <a:rPr lang="en-US"/>
              <a:pPr>
                <a:defRPr/>
              </a:pPr>
              <a:t>3/31/2020</a:t>
            </a:fld>
            <a:endParaRPr lang="en-US"/>
          </a:p>
        </p:txBody>
      </p:sp>
      <p:sp>
        <p:nvSpPr>
          <p:cNvPr id="3" name="Rectangle 19">
            <a:extLst>
              <a:ext uri="{FF2B5EF4-FFF2-40B4-BE49-F238E27FC236}">
                <a16:creationId xmlns:a16="http://schemas.microsoft.com/office/drawing/2014/main" id="{B914E752-7723-4BB1-A7D8-99A60AA9DBB1}"/>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4" name="Rectangle 20">
            <a:extLst>
              <a:ext uri="{FF2B5EF4-FFF2-40B4-BE49-F238E27FC236}">
                <a16:creationId xmlns:a16="http://schemas.microsoft.com/office/drawing/2014/main" id="{0DC5EA4A-0354-4765-9498-42076913CCA4}"/>
              </a:ext>
            </a:extLst>
          </p:cNvPr>
          <p:cNvSpPr>
            <a:spLocks noGrp="1" noChangeArrowheads="1"/>
          </p:cNvSpPr>
          <p:nvPr>
            <p:ph type="sldNum" sz="quarter" idx="12"/>
          </p:nvPr>
        </p:nvSpPr>
        <p:spPr>
          <a:ln/>
        </p:spPr>
        <p:txBody>
          <a:bodyPr/>
          <a:lstStyle>
            <a:lvl1pPr>
              <a:defRPr/>
            </a:lvl1pPr>
          </a:lstStyle>
          <a:p>
            <a:pPr>
              <a:defRPr/>
            </a:pPr>
            <a:fld id="{989AC5DB-B9B6-4ACD-874D-D6DD11FB083B}" type="slidenum">
              <a:rPr lang="en-US" altLang="en-US"/>
              <a:pPr>
                <a:defRPr/>
              </a:pPr>
              <a:t>‹#›</a:t>
            </a:fld>
            <a:endParaRPr lang="en-US" altLang="en-US"/>
          </a:p>
        </p:txBody>
      </p:sp>
    </p:spTree>
    <p:extLst>
      <p:ext uri="{BB962C8B-B14F-4D97-AF65-F5344CB8AC3E}">
        <p14:creationId xmlns:p14="http://schemas.microsoft.com/office/powerpoint/2010/main" val="37718057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8">
            <a:extLst>
              <a:ext uri="{FF2B5EF4-FFF2-40B4-BE49-F238E27FC236}">
                <a16:creationId xmlns:a16="http://schemas.microsoft.com/office/drawing/2014/main" id="{71A8DAA5-FDDA-498D-A644-4CAE24EA157C}"/>
              </a:ext>
            </a:extLst>
          </p:cNvPr>
          <p:cNvSpPr>
            <a:spLocks noGrp="1" noChangeArrowheads="1"/>
          </p:cNvSpPr>
          <p:nvPr>
            <p:ph type="dt" sz="half" idx="10"/>
          </p:nvPr>
        </p:nvSpPr>
        <p:spPr>
          <a:ln/>
        </p:spPr>
        <p:txBody>
          <a:bodyPr/>
          <a:lstStyle>
            <a:lvl1pPr>
              <a:defRPr/>
            </a:lvl1pPr>
          </a:lstStyle>
          <a:p>
            <a:pPr>
              <a:defRPr/>
            </a:pPr>
            <a:fld id="{FD8EF8B9-107C-4613-8ECB-C4666819B0C8}" type="datetime1">
              <a:rPr lang="en-US"/>
              <a:pPr>
                <a:defRPr/>
              </a:pPr>
              <a:t>3/31/2020</a:t>
            </a:fld>
            <a:endParaRPr lang="en-US"/>
          </a:p>
        </p:txBody>
      </p:sp>
      <p:sp>
        <p:nvSpPr>
          <p:cNvPr id="6" name="Rectangle 19">
            <a:extLst>
              <a:ext uri="{FF2B5EF4-FFF2-40B4-BE49-F238E27FC236}">
                <a16:creationId xmlns:a16="http://schemas.microsoft.com/office/drawing/2014/main" id="{67312379-F6D5-4DE3-966D-18ECF91C88D9}"/>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7" name="Rectangle 20">
            <a:extLst>
              <a:ext uri="{FF2B5EF4-FFF2-40B4-BE49-F238E27FC236}">
                <a16:creationId xmlns:a16="http://schemas.microsoft.com/office/drawing/2014/main" id="{2427B9DF-B52C-49B0-9C5D-443182FA3687}"/>
              </a:ext>
            </a:extLst>
          </p:cNvPr>
          <p:cNvSpPr>
            <a:spLocks noGrp="1" noChangeArrowheads="1"/>
          </p:cNvSpPr>
          <p:nvPr>
            <p:ph type="sldNum" sz="quarter" idx="12"/>
          </p:nvPr>
        </p:nvSpPr>
        <p:spPr>
          <a:ln/>
        </p:spPr>
        <p:txBody>
          <a:bodyPr/>
          <a:lstStyle>
            <a:lvl1pPr>
              <a:defRPr/>
            </a:lvl1pPr>
          </a:lstStyle>
          <a:p>
            <a:pPr>
              <a:defRPr/>
            </a:pPr>
            <a:fld id="{6D3CFDF6-F81A-4408-89B2-6F701F86BF0E}" type="slidenum">
              <a:rPr lang="en-US" altLang="en-US"/>
              <a:pPr>
                <a:defRPr/>
              </a:pPr>
              <a:t>‹#›</a:t>
            </a:fld>
            <a:endParaRPr lang="en-US" altLang="en-US"/>
          </a:p>
        </p:txBody>
      </p:sp>
    </p:spTree>
    <p:extLst>
      <p:ext uri="{BB962C8B-B14F-4D97-AF65-F5344CB8AC3E}">
        <p14:creationId xmlns:p14="http://schemas.microsoft.com/office/powerpoint/2010/main" val="8058712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8">
            <a:extLst>
              <a:ext uri="{FF2B5EF4-FFF2-40B4-BE49-F238E27FC236}">
                <a16:creationId xmlns:a16="http://schemas.microsoft.com/office/drawing/2014/main" id="{CFE3440A-9A5A-4695-9443-F49ABFAD5FC7}"/>
              </a:ext>
            </a:extLst>
          </p:cNvPr>
          <p:cNvSpPr>
            <a:spLocks noGrp="1" noChangeArrowheads="1"/>
          </p:cNvSpPr>
          <p:nvPr>
            <p:ph type="dt" sz="half" idx="10"/>
          </p:nvPr>
        </p:nvSpPr>
        <p:spPr>
          <a:ln/>
        </p:spPr>
        <p:txBody>
          <a:bodyPr/>
          <a:lstStyle>
            <a:lvl1pPr>
              <a:defRPr/>
            </a:lvl1pPr>
          </a:lstStyle>
          <a:p>
            <a:pPr>
              <a:defRPr/>
            </a:pPr>
            <a:fld id="{25566E94-4169-4723-AE9A-E3B3BF8C2CEA}" type="datetime1">
              <a:rPr lang="en-US"/>
              <a:pPr>
                <a:defRPr/>
              </a:pPr>
              <a:t>3/31/2020</a:t>
            </a:fld>
            <a:endParaRPr lang="en-US"/>
          </a:p>
        </p:txBody>
      </p:sp>
      <p:sp>
        <p:nvSpPr>
          <p:cNvPr id="6" name="Rectangle 19">
            <a:extLst>
              <a:ext uri="{FF2B5EF4-FFF2-40B4-BE49-F238E27FC236}">
                <a16:creationId xmlns:a16="http://schemas.microsoft.com/office/drawing/2014/main" id="{F70BB1A3-2C77-4C4B-AF3D-1A8C95739C1A}"/>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7" name="Rectangle 20">
            <a:extLst>
              <a:ext uri="{FF2B5EF4-FFF2-40B4-BE49-F238E27FC236}">
                <a16:creationId xmlns:a16="http://schemas.microsoft.com/office/drawing/2014/main" id="{8D4CEF6F-D543-4038-8337-D4A080B59C34}"/>
              </a:ext>
            </a:extLst>
          </p:cNvPr>
          <p:cNvSpPr>
            <a:spLocks noGrp="1" noChangeArrowheads="1"/>
          </p:cNvSpPr>
          <p:nvPr>
            <p:ph type="sldNum" sz="quarter" idx="12"/>
          </p:nvPr>
        </p:nvSpPr>
        <p:spPr>
          <a:ln/>
        </p:spPr>
        <p:txBody>
          <a:bodyPr/>
          <a:lstStyle>
            <a:lvl1pPr>
              <a:defRPr/>
            </a:lvl1pPr>
          </a:lstStyle>
          <a:p>
            <a:pPr>
              <a:defRPr/>
            </a:pPr>
            <a:fld id="{4AE89A48-D644-48D0-9FCC-D5F42C1EB648}" type="slidenum">
              <a:rPr lang="en-US" altLang="en-US"/>
              <a:pPr>
                <a:defRPr/>
              </a:pPr>
              <a:t>‹#›</a:t>
            </a:fld>
            <a:endParaRPr lang="en-US" altLang="en-US"/>
          </a:p>
        </p:txBody>
      </p:sp>
    </p:spTree>
    <p:extLst>
      <p:ext uri="{BB962C8B-B14F-4D97-AF65-F5344CB8AC3E}">
        <p14:creationId xmlns:p14="http://schemas.microsoft.com/office/powerpoint/2010/main" val="25318354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13EC4C6E-4685-4B0A-BA0E-F5C5AB12D6C0}"/>
              </a:ext>
            </a:extLst>
          </p:cNvPr>
          <p:cNvSpPr>
            <a:spLocks noGrp="1" noChangeArrowheads="1"/>
          </p:cNvSpPr>
          <p:nvPr>
            <p:ph type="body" idx="1"/>
          </p:nvPr>
        </p:nvSpPr>
        <p:spPr bwMode="auto">
          <a:xfrm>
            <a:off x="1295400" y="2819400"/>
            <a:ext cx="7086600"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7" name="Rectangle 3">
            <a:extLst>
              <a:ext uri="{FF2B5EF4-FFF2-40B4-BE49-F238E27FC236}">
                <a16:creationId xmlns:a16="http://schemas.microsoft.com/office/drawing/2014/main" id="{F36DBA93-9600-4F47-903D-7A2CA18C49EC}"/>
              </a:ext>
            </a:extLst>
          </p:cNvPr>
          <p:cNvSpPr>
            <a:spLocks noChangeArrowheads="1"/>
          </p:cNvSpPr>
          <p:nvPr/>
        </p:nvSpPr>
        <p:spPr bwMode="auto">
          <a:xfrm>
            <a:off x="0" y="2286000"/>
            <a:ext cx="533400" cy="5334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28" name="Rectangle 4">
            <a:extLst>
              <a:ext uri="{FF2B5EF4-FFF2-40B4-BE49-F238E27FC236}">
                <a16:creationId xmlns:a16="http://schemas.microsoft.com/office/drawing/2014/main" id="{3416A08F-B3D3-405F-A3CE-F6ED7948B661}"/>
              </a:ext>
            </a:extLst>
          </p:cNvPr>
          <p:cNvSpPr>
            <a:spLocks noChangeArrowheads="1"/>
          </p:cNvSpPr>
          <p:nvPr/>
        </p:nvSpPr>
        <p:spPr bwMode="auto">
          <a:xfrm>
            <a:off x="533400" y="2819400"/>
            <a:ext cx="533400" cy="5334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29" name="Rectangle 5">
            <a:extLst>
              <a:ext uri="{FF2B5EF4-FFF2-40B4-BE49-F238E27FC236}">
                <a16:creationId xmlns:a16="http://schemas.microsoft.com/office/drawing/2014/main" id="{284C9788-169C-45A3-AA64-F00E8C733092}"/>
              </a:ext>
            </a:extLst>
          </p:cNvPr>
          <p:cNvSpPr>
            <a:spLocks noChangeArrowheads="1"/>
          </p:cNvSpPr>
          <p:nvPr/>
        </p:nvSpPr>
        <p:spPr bwMode="auto">
          <a:xfrm>
            <a:off x="1981200" y="5334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0" name="Rectangle 6">
            <a:extLst>
              <a:ext uri="{FF2B5EF4-FFF2-40B4-BE49-F238E27FC236}">
                <a16:creationId xmlns:a16="http://schemas.microsoft.com/office/drawing/2014/main" id="{EE987296-1EA3-4870-BE41-8EE0FCDCDEC3}"/>
              </a:ext>
            </a:extLst>
          </p:cNvPr>
          <p:cNvSpPr>
            <a:spLocks noChangeArrowheads="1"/>
          </p:cNvSpPr>
          <p:nvPr/>
        </p:nvSpPr>
        <p:spPr bwMode="auto">
          <a:xfrm>
            <a:off x="762000" y="10668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1" name="Rectangle 7">
            <a:extLst>
              <a:ext uri="{FF2B5EF4-FFF2-40B4-BE49-F238E27FC236}">
                <a16:creationId xmlns:a16="http://schemas.microsoft.com/office/drawing/2014/main" id="{F76DE5AC-4A20-4244-AA94-949C31A05F12}"/>
              </a:ext>
            </a:extLst>
          </p:cNvPr>
          <p:cNvSpPr>
            <a:spLocks noChangeArrowheads="1"/>
          </p:cNvSpPr>
          <p:nvPr/>
        </p:nvSpPr>
        <p:spPr bwMode="auto">
          <a:xfrm>
            <a:off x="1143000" y="6858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2" name="Rectangle 8">
            <a:extLst>
              <a:ext uri="{FF2B5EF4-FFF2-40B4-BE49-F238E27FC236}">
                <a16:creationId xmlns:a16="http://schemas.microsoft.com/office/drawing/2014/main" id="{8BF570AE-D666-4CEA-9B55-28776D4CDC91}"/>
              </a:ext>
            </a:extLst>
          </p:cNvPr>
          <p:cNvSpPr>
            <a:spLocks noChangeArrowheads="1"/>
          </p:cNvSpPr>
          <p:nvPr/>
        </p:nvSpPr>
        <p:spPr bwMode="auto">
          <a:xfrm>
            <a:off x="2362200" y="1524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3" name="Rectangle 9">
            <a:extLst>
              <a:ext uri="{FF2B5EF4-FFF2-40B4-BE49-F238E27FC236}">
                <a16:creationId xmlns:a16="http://schemas.microsoft.com/office/drawing/2014/main" id="{35DE9BC4-1022-48F3-8E0E-7C9EC9E2D628}"/>
              </a:ext>
            </a:extLst>
          </p:cNvPr>
          <p:cNvSpPr>
            <a:spLocks noChangeArrowheads="1"/>
          </p:cNvSpPr>
          <p:nvPr/>
        </p:nvSpPr>
        <p:spPr bwMode="auto">
          <a:xfrm>
            <a:off x="0" y="755650"/>
            <a:ext cx="5867400" cy="762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4" name="Rectangle 10">
            <a:extLst>
              <a:ext uri="{FF2B5EF4-FFF2-40B4-BE49-F238E27FC236}">
                <a16:creationId xmlns:a16="http://schemas.microsoft.com/office/drawing/2014/main" id="{41CDF7A1-16C9-4BC6-9D60-C2A47BF785D8}"/>
              </a:ext>
            </a:extLst>
          </p:cNvPr>
          <p:cNvSpPr>
            <a:spLocks noChangeArrowheads="1"/>
          </p:cNvSpPr>
          <p:nvPr/>
        </p:nvSpPr>
        <p:spPr bwMode="auto">
          <a:xfrm>
            <a:off x="5715000" y="609600"/>
            <a:ext cx="304800" cy="30480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5" name="Rectangle 11">
            <a:extLst>
              <a:ext uri="{FF2B5EF4-FFF2-40B4-BE49-F238E27FC236}">
                <a16:creationId xmlns:a16="http://schemas.microsoft.com/office/drawing/2014/main" id="{885B6E56-261B-49D3-AC1E-169073B82DEA}"/>
              </a:ext>
            </a:extLst>
          </p:cNvPr>
          <p:cNvSpPr>
            <a:spLocks noChangeArrowheads="1"/>
          </p:cNvSpPr>
          <p:nvPr/>
        </p:nvSpPr>
        <p:spPr bwMode="auto">
          <a:xfrm>
            <a:off x="5562600" y="457200"/>
            <a:ext cx="304800" cy="304800"/>
          </a:xfrm>
          <a:prstGeom prst="rect">
            <a:avLst/>
          </a:prstGeom>
          <a:solidFill>
            <a:schemeClr val="accent1"/>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6" name="Rectangle 12">
            <a:extLst>
              <a:ext uri="{FF2B5EF4-FFF2-40B4-BE49-F238E27FC236}">
                <a16:creationId xmlns:a16="http://schemas.microsoft.com/office/drawing/2014/main" id="{2B3588E8-4EFA-4A5B-8FE8-742650224AF6}"/>
              </a:ext>
            </a:extLst>
          </p:cNvPr>
          <p:cNvSpPr>
            <a:spLocks noChangeArrowheads="1"/>
          </p:cNvSpPr>
          <p:nvPr/>
        </p:nvSpPr>
        <p:spPr bwMode="auto">
          <a:xfrm>
            <a:off x="8458200" y="3962400"/>
            <a:ext cx="381000" cy="38100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7" name="Rectangle 13">
            <a:extLst>
              <a:ext uri="{FF2B5EF4-FFF2-40B4-BE49-F238E27FC236}">
                <a16:creationId xmlns:a16="http://schemas.microsoft.com/office/drawing/2014/main" id="{34C92D75-BA02-416E-9821-F4E45830E41A}"/>
              </a:ext>
            </a:extLst>
          </p:cNvPr>
          <p:cNvSpPr>
            <a:spLocks noChangeArrowheads="1"/>
          </p:cNvSpPr>
          <p:nvPr/>
        </p:nvSpPr>
        <p:spPr bwMode="auto">
          <a:xfrm>
            <a:off x="8686800" y="3657600"/>
            <a:ext cx="381000" cy="381000"/>
          </a:xfrm>
          <a:prstGeom prst="rect">
            <a:avLst/>
          </a:prstGeom>
          <a:solidFill>
            <a:schemeClr val="bg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grpSp>
        <p:nvGrpSpPr>
          <p:cNvPr id="2" name="Group 14">
            <a:extLst>
              <a:ext uri="{FF2B5EF4-FFF2-40B4-BE49-F238E27FC236}">
                <a16:creationId xmlns:a16="http://schemas.microsoft.com/office/drawing/2014/main" id="{1FB30278-1215-402C-83AD-2C38671C6E3E}"/>
              </a:ext>
            </a:extLst>
          </p:cNvPr>
          <p:cNvGrpSpPr>
            <a:grpSpLocks/>
          </p:cNvGrpSpPr>
          <p:nvPr/>
        </p:nvGrpSpPr>
        <p:grpSpPr bwMode="auto">
          <a:xfrm>
            <a:off x="0" y="2286000"/>
            <a:ext cx="1066800" cy="1066800"/>
            <a:chOff x="0" y="2496"/>
            <a:chExt cx="672" cy="672"/>
          </a:xfrm>
        </p:grpSpPr>
        <p:sp>
          <p:nvSpPr>
            <p:cNvPr id="1050" name="Rectangle 15">
              <a:extLst>
                <a:ext uri="{FF2B5EF4-FFF2-40B4-BE49-F238E27FC236}">
                  <a16:creationId xmlns:a16="http://schemas.microsoft.com/office/drawing/2014/main" id="{EED66178-2F35-4FF7-A4B8-DBB39E9D2F25}"/>
                </a:ext>
              </a:extLst>
            </p:cNvPr>
            <p:cNvSpPr>
              <a:spLocks noChangeArrowheads="1"/>
            </p:cNvSpPr>
            <p:nvPr/>
          </p:nvSpPr>
          <p:spPr bwMode="auto">
            <a:xfrm>
              <a:off x="0" y="2496"/>
              <a:ext cx="336" cy="336"/>
            </a:xfrm>
            <a:prstGeom prst="rect">
              <a:avLst/>
            </a:prstGeom>
            <a:solidFill>
              <a:schemeClr val="accent1"/>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sp>
          <p:nvSpPr>
            <p:cNvPr id="1051" name="Rectangle 16">
              <a:extLst>
                <a:ext uri="{FF2B5EF4-FFF2-40B4-BE49-F238E27FC236}">
                  <a16:creationId xmlns:a16="http://schemas.microsoft.com/office/drawing/2014/main" id="{F0E76CB0-F01E-438F-BF76-75C63513C01C}"/>
                </a:ext>
              </a:extLst>
            </p:cNvPr>
            <p:cNvSpPr>
              <a:spLocks noChangeArrowheads="1"/>
            </p:cNvSpPr>
            <p:nvPr/>
          </p:nvSpPr>
          <p:spPr bwMode="auto">
            <a:xfrm>
              <a:off x="336" y="2832"/>
              <a:ext cx="336" cy="336"/>
            </a:xfrm>
            <a:prstGeom prst="rect">
              <a:avLst/>
            </a:prstGeom>
            <a:solidFill>
              <a:schemeClr val="bg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grpSp>
      <p:sp>
        <p:nvSpPr>
          <p:cNvPr id="1039" name="Rectangle 17">
            <a:extLst>
              <a:ext uri="{FF2B5EF4-FFF2-40B4-BE49-F238E27FC236}">
                <a16:creationId xmlns:a16="http://schemas.microsoft.com/office/drawing/2014/main" id="{0CC75796-B4E1-4AD8-BFE5-36D21B2DA7BD}"/>
              </a:ext>
            </a:extLst>
          </p:cNvPr>
          <p:cNvSpPr>
            <a:spLocks noGrp="1" noChangeArrowheads="1"/>
          </p:cNvSpPr>
          <p:nvPr>
            <p:ph type="title"/>
          </p:nvPr>
        </p:nvSpPr>
        <p:spPr bwMode="auto">
          <a:xfrm>
            <a:off x="1295400" y="1219200"/>
            <a:ext cx="70866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42002" name="Rectangle 18">
            <a:extLst>
              <a:ext uri="{FF2B5EF4-FFF2-40B4-BE49-F238E27FC236}">
                <a16:creationId xmlns:a16="http://schemas.microsoft.com/office/drawing/2014/main" id="{B83698F8-3808-49C2-BB97-5F74BEDC8AF0}"/>
              </a:ext>
            </a:extLst>
          </p:cNvPr>
          <p:cNvSpPr>
            <a:spLocks noGrp="1" noChangeArrowheads="1"/>
          </p:cNvSpPr>
          <p:nvPr>
            <p:ph type="dt" sz="half" idx="2"/>
          </p:nvPr>
        </p:nvSpPr>
        <p:spPr bwMode="auto">
          <a:xfrm>
            <a:off x="6553200" y="6507163"/>
            <a:ext cx="1828800" cy="27463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lvl1pPr algn="r" eaLnBrk="1" hangingPunct="1">
              <a:defRPr sz="1200">
                <a:solidFill>
                  <a:schemeClr val="folHlink"/>
                </a:solidFill>
                <a:latin typeface="+mn-lt"/>
              </a:defRPr>
            </a:lvl1pPr>
          </a:lstStyle>
          <a:p>
            <a:pPr>
              <a:defRPr/>
            </a:pPr>
            <a:fld id="{8C554EB6-9019-47A0-8876-70A0BA3A1FA3}" type="datetime1">
              <a:rPr lang="en-US"/>
              <a:pPr>
                <a:defRPr/>
              </a:pPr>
              <a:t>3/31/2020</a:t>
            </a:fld>
            <a:endParaRPr lang="en-US"/>
          </a:p>
        </p:txBody>
      </p:sp>
      <p:sp>
        <p:nvSpPr>
          <p:cNvPr id="42003" name="Rectangle 19">
            <a:extLst>
              <a:ext uri="{FF2B5EF4-FFF2-40B4-BE49-F238E27FC236}">
                <a16:creationId xmlns:a16="http://schemas.microsoft.com/office/drawing/2014/main" id="{A6A2FB14-F769-416D-B331-1E00761063BD}"/>
              </a:ext>
            </a:extLst>
          </p:cNvPr>
          <p:cNvSpPr>
            <a:spLocks noGrp="1" noChangeArrowheads="1"/>
          </p:cNvSpPr>
          <p:nvPr>
            <p:ph type="ftr" sz="quarter" idx="3"/>
          </p:nvPr>
        </p:nvSpPr>
        <p:spPr bwMode="auto">
          <a:xfrm>
            <a:off x="1295400" y="6507163"/>
            <a:ext cx="2895600" cy="27463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lvl1pPr eaLnBrk="1" hangingPunct="1">
              <a:defRPr sz="1200">
                <a:solidFill>
                  <a:schemeClr val="folHlink"/>
                </a:solidFill>
                <a:latin typeface="+mn-lt"/>
              </a:defRPr>
            </a:lvl1pPr>
          </a:lstStyle>
          <a:p>
            <a:pPr>
              <a:defRPr/>
            </a:pPr>
            <a:r>
              <a:rPr lang="en-US"/>
              <a:t>Copyright © 2022 by The McGraw-Hill Companies, Inc. All rights reserved.</a:t>
            </a:r>
          </a:p>
        </p:txBody>
      </p:sp>
      <p:sp>
        <p:nvSpPr>
          <p:cNvPr id="42004" name="Rectangle 20">
            <a:extLst>
              <a:ext uri="{FF2B5EF4-FFF2-40B4-BE49-F238E27FC236}">
                <a16:creationId xmlns:a16="http://schemas.microsoft.com/office/drawing/2014/main" id="{30FD4E3B-C8C9-4F13-BEAB-810D54D12031}"/>
              </a:ext>
            </a:extLst>
          </p:cNvPr>
          <p:cNvSpPr>
            <a:spLocks noGrp="1" noChangeArrowheads="1"/>
          </p:cNvSpPr>
          <p:nvPr>
            <p:ph type="sldNum" sz="quarter" idx="4"/>
          </p:nvPr>
        </p:nvSpPr>
        <p:spPr bwMode="auto">
          <a:xfrm>
            <a:off x="5791200" y="6172200"/>
            <a:ext cx="762000" cy="609600"/>
          </a:xfrm>
          <a:prstGeom prst="rect">
            <a:avLst/>
          </a:prstGeom>
          <a:solidFill>
            <a:schemeClr val="accent1"/>
          </a:solidFill>
          <a:ln w="57150">
            <a:solidFill>
              <a:schemeClr val="hlink"/>
            </a:solidFill>
            <a:miter lim="800000"/>
            <a:headEnd/>
            <a:tailEnd/>
          </a:ln>
          <a:effectLst/>
        </p:spPr>
        <p:txBody>
          <a:bodyPr vert="horz" wrap="none" lIns="91440" tIns="45720" rIns="91440" bIns="45720" numCol="1" anchor="ctr" anchorCtr="0" compatLnSpc="1">
            <a:prstTxWarp prst="textNoShape">
              <a:avLst/>
            </a:prstTxWarp>
          </a:bodyPr>
          <a:lstStyle>
            <a:lvl1pPr algn="ctr" eaLnBrk="1" hangingPunct="1">
              <a:defRPr sz="2800" b="1">
                <a:solidFill>
                  <a:schemeClr val="bg1"/>
                </a:solidFill>
                <a:latin typeface="Tahoma" panose="020B0604030504040204" pitchFamily="34" charset="0"/>
              </a:defRPr>
            </a:lvl1pPr>
          </a:lstStyle>
          <a:p>
            <a:pPr>
              <a:defRPr/>
            </a:pPr>
            <a:fld id="{FC0111AD-73A0-46DF-B1BE-F5A08160EBD0}" type="slidenum">
              <a:rPr lang="en-US" altLang="en-US"/>
              <a:pPr>
                <a:defRPr/>
              </a:pPr>
              <a:t>‹#›</a:t>
            </a:fld>
            <a:endParaRPr lang="en-US" altLang="en-US"/>
          </a:p>
        </p:txBody>
      </p:sp>
      <p:grpSp>
        <p:nvGrpSpPr>
          <p:cNvPr id="3" name="Group 21">
            <a:extLst>
              <a:ext uri="{FF2B5EF4-FFF2-40B4-BE49-F238E27FC236}">
                <a16:creationId xmlns:a16="http://schemas.microsoft.com/office/drawing/2014/main" id="{704BB92F-6E19-403F-9C87-28D059DCCF80}"/>
              </a:ext>
            </a:extLst>
          </p:cNvPr>
          <p:cNvGrpSpPr>
            <a:grpSpLocks/>
          </p:cNvGrpSpPr>
          <p:nvPr/>
        </p:nvGrpSpPr>
        <p:grpSpPr bwMode="auto">
          <a:xfrm>
            <a:off x="762000" y="152400"/>
            <a:ext cx="1981200" cy="1295400"/>
            <a:chOff x="3888" y="96"/>
            <a:chExt cx="1248" cy="816"/>
          </a:xfrm>
        </p:grpSpPr>
        <p:sp>
          <p:nvSpPr>
            <p:cNvPr id="1046" name="Rectangle 22">
              <a:extLst>
                <a:ext uri="{FF2B5EF4-FFF2-40B4-BE49-F238E27FC236}">
                  <a16:creationId xmlns:a16="http://schemas.microsoft.com/office/drawing/2014/main" id="{8D6901FC-93DD-4122-A026-D3C72D5B8143}"/>
                </a:ext>
              </a:extLst>
            </p:cNvPr>
            <p:cNvSpPr>
              <a:spLocks noChangeArrowheads="1"/>
            </p:cNvSpPr>
            <p:nvPr/>
          </p:nvSpPr>
          <p:spPr bwMode="auto">
            <a:xfrm>
              <a:off x="4656" y="336"/>
              <a:ext cx="240" cy="24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sp>
          <p:nvSpPr>
            <p:cNvPr id="1047" name="Rectangle 23">
              <a:extLst>
                <a:ext uri="{FF2B5EF4-FFF2-40B4-BE49-F238E27FC236}">
                  <a16:creationId xmlns:a16="http://schemas.microsoft.com/office/drawing/2014/main" id="{7537EC1D-BC37-4F1B-94DD-7ED3EFF7C04F}"/>
                </a:ext>
              </a:extLst>
            </p:cNvPr>
            <p:cNvSpPr>
              <a:spLocks noChangeArrowheads="1"/>
            </p:cNvSpPr>
            <p:nvPr/>
          </p:nvSpPr>
          <p:spPr bwMode="auto">
            <a:xfrm>
              <a:off x="3888" y="672"/>
              <a:ext cx="240" cy="24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sp>
          <p:nvSpPr>
            <p:cNvPr id="1048" name="Rectangle 24">
              <a:extLst>
                <a:ext uri="{FF2B5EF4-FFF2-40B4-BE49-F238E27FC236}">
                  <a16:creationId xmlns:a16="http://schemas.microsoft.com/office/drawing/2014/main" id="{53934DCB-C493-4EEF-8E73-89EC213FEB3E}"/>
                </a:ext>
              </a:extLst>
            </p:cNvPr>
            <p:cNvSpPr>
              <a:spLocks noChangeArrowheads="1"/>
            </p:cNvSpPr>
            <p:nvPr/>
          </p:nvSpPr>
          <p:spPr bwMode="auto">
            <a:xfrm>
              <a:off x="4128" y="432"/>
              <a:ext cx="240" cy="240"/>
            </a:xfrm>
            <a:prstGeom prst="rect">
              <a:avLst/>
            </a:prstGeom>
            <a:solidFill>
              <a:schemeClr val="tx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sp>
          <p:nvSpPr>
            <p:cNvPr id="1049" name="Rectangle 25">
              <a:extLst>
                <a:ext uri="{FF2B5EF4-FFF2-40B4-BE49-F238E27FC236}">
                  <a16:creationId xmlns:a16="http://schemas.microsoft.com/office/drawing/2014/main" id="{E7E4104E-8E38-43FE-8FE8-53E4B414D94B}"/>
                </a:ext>
              </a:extLst>
            </p:cNvPr>
            <p:cNvSpPr>
              <a:spLocks noChangeArrowheads="1"/>
            </p:cNvSpPr>
            <p:nvPr/>
          </p:nvSpPr>
          <p:spPr bwMode="auto">
            <a:xfrm>
              <a:off x="4896" y="96"/>
              <a:ext cx="240" cy="240"/>
            </a:xfrm>
            <a:prstGeom prst="rect">
              <a:avLst/>
            </a:prstGeom>
            <a:solidFill>
              <a:schemeClr val="bg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grpSp>
      <p:sp>
        <p:nvSpPr>
          <p:cNvPr id="1044" name="Rectangle 26">
            <a:extLst>
              <a:ext uri="{FF2B5EF4-FFF2-40B4-BE49-F238E27FC236}">
                <a16:creationId xmlns:a16="http://schemas.microsoft.com/office/drawing/2014/main" id="{B352BA91-8E1B-4B95-85B4-6238DD219815}"/>
              </a:ext>
            </a:extLst>
          </p:cNvPr>
          <p:cNvSpPr>
            <a:spLocks noChangeArrowheads="1"/>
          </p:cNvSpPr>
          <p:nvPr userDrawn="1"/>
        </p:nvSpPr>
        <p:spPr bwMode="auto">
          <a:xfrm>
            <a:off x="4911725" y="6613525"/>
            <a:ext cx="419417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1000" b="1" i="1">
                <a:latin typeface="Times New Roman" panose="02020603050405020304" pitchFamily="18" charset="0"/>
              </a:rPr>
              <a:t>Copyright © 2013 by The McGraw-Hill Companies, Inc. All rights reserved.</a:t>
            </a:r>
          </a:p>
        </p:txBody>
      </p:sp>
      <p:sp>
        <p:nvSpPr>
          <p:cNvPr id="1045" name="Rectangle 27">
            <a:extLst>
              <a:ext uri="{FF2B5EF4-FFF2-40B4-BE49-F238E27FC236}">
                <a16:creationId xmlns:a16="http://schemas.microsoft.com/office/drawing/2014/main" id="{BBA0876E-1A28-4B9D-97B9-86FB8A1783CE}"/>
              </a:ext>
            </a:extLst>
          </p:cNvPr>
          <p:cNvSpPr>
            <a:spLocks noChangeArrowheads="1"/>
          </p:cNvSpPr>
          <p:nvPr userDrawn="1"/>
        </p:nvSpPr>
        <p:spPr bwMode="auto">
          <a:xfrm>
            <a:off x="77788" y="6607175"/>
            <a:ext cx="12112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1000" b="1" i="1">
                <a:latin typeface="Times New Roman" panose="02020603050405020304" pitchFamily="18" charset="0"/>
              </a:rPr>
              <a:t>McGraw-Hill/Irwin</a:t>
            </a:r>
          </a:p>
        </p:txBody>
      </p:sp>
    </p:spTree>
  </p:cSld>
  <p:clrMap bg1="dk2" tx1="lt1" bg2="dk1" tx2="lt2" accent1="accent1" accent2="accent2" accent3="accent3" accent4="accent4" accent5="accent5" accent6="accent6" hlink="hlink" folHlink="folHlink"/>
  <p:sldLayoutIdLst>
    <p:sldLayoutId id="2147484811" r:id="rId1"/>
    <p:sldLayoutId id="2147484812" r:id="rId2"/>
    <p:sldLayoutId id="2147484813" r:id="rId3"/>
    <p:sldLayoutId id="2147484814" r:id="rId4"/>
    <p:sldLayoutId id="2147484815" r:id="rId5"/>
    <p:sldLayoutId id="2147484816" r:id="rId6"/>
    <p:sldLayoutId id="2147484817" r:id="rId7"/>
    <p:sldLayoutId id="2147484818" r:id="rId8"/>
    <p:sldLayoutId id="2147484819" r:id="rId9"/>
    <p:sldLayoutId id="2147484820" r:id="rId10"/>
    <p:sldLayoutId id="2147484821" r:id="rId11"/>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stCondLst>
                                            <p:cond delay="0"/>
                                          </p:stCondLst>
                                        </p:cTn>
                                        <p:tgtEl>
                                          <p:spTgt spid="3"/>
                                        </p:tgtEl>
                                      </p:cBhvr>
                                    </p:animEffect>
                                  </p:childTnLst>
                                </p:cTn>
                              </p:par>
                            </p:childTnLst>
                          </p:cTn>
                        </p:par>
                        <p:par>
                          <p:cTn id="8" fill="hold" nodeType="afterGroup">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stCondLst>
                                            <p:cond delay="0"/>
                                          </p:stCondLst>
                                        </p:cTn>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hdr="0" dt="0"/>
  <p:txStyles>
    <p:titleStyle>
      <a:lvl1pPr algn="l" rtl="0" eaLnBrk="0" fontAlgn="base" hangingPunct="0">
        <a:spcBef>
          <a:spcPct val="0"/>
        </a:spcBef>
        <a:spcAft>
          <a:spcPct val="0"/>
        </a:spcAft>
        <a:defRPr sz="4000">
          <a:solidFill>
            <a:schemeClr val="tx1"/>
          </a:solidFill>
          <a:latin typeface="+mj-lt"/>
          <a:ea typeface="+mj-ea"/>
          <a:cs typeface="+mj-cs"/>
        </a:defRPr>
      </a:lvl1pPr>
      <a:lvl2pPr algn="l" rtl="0" eaLnBrk="0" fontAlgn="base" hangingPunct="0">
        <a:spcBef>
          <a:spcPct val="0"/>
        </a:spcBef>
        <a:spcAft>
          <a:spcPct val="0"/>
        </a:spcAft>
        <a:defRPr sz="4000">
          <a:solidFill>
            <a:schemeClr val="tx1"/>
          </a:solidFill>
          <a:latin typeface="Tahoma" pitchFamily="34" charset="0"/>
        </a:defRPr>
      </a:lvl2pPr>
      <a:lvl3pPr algn="l" rtl="0" eaLnBrk="0" fontAlgn="base" hangingPunct="0">
        <a:spcBef>
          <a:spcPct val="0"/>
        </a:spcBef>
        <a:spcAft>
          <a:spcPct val="0"/>
        </a:spcAft>
        <a:defRPr sz="4000">
          <a:solidFill>
            <a:schemeClr val="tx1"/>
          </a:solidFill>
          <a:latin typeface="Tahoma" pitchFamily="34" charset="0"/>
        </a:defRPr>
      </a:lvl3pPr>
      <a:lvl4pPr algn="l" rtl="0" eaLnBrk="0" fontAlgn="base" hangingPunct="0">
        <a:spcBef>
          <a:spcPct val="0"/>
        </a:spcBef>
        <a:spcAft>
          <a:spcPct val="0"/>
        </a:spcAft>
        <a:defRPr sz="4000">
          <a:solidFill>
            <a:schemeClr val="tx1"/>
          </a:solidFill>
          <a:latin typeface="Tahoma" pitchFamily="34" charset="0"/>
        </a:defRPr>
      </a:lvl4pPr>
      <a:lvl5pPr algn="l" rtl="0" eaLnBrk="0" fontAlgn="base" hangingPunct="0">
        <a:spcBef>
          <a:spcPct val="0"/>
        </a:spcBef>
        <a:spcAft>
          <a:spcPct val="0"/>
        </a:spcAft>
        <a:defRPr sz="4000">
          <a:solidFill>
            <a:schemeClr val="tx1"/>
          </a:solidFill>
          <a:latin typeface="Tahoma" pitchFamily="34" charset="0"/>
        </a:defRPr>
      </a:lvl5pPr>
      <a:lvl6pPr marL="457200" algn="l" rtl="0" fontAlgn="base">
        <a:spcBef>
          <a:spcPct val="0"/>
        </a:spcBef>
        <a:spcAft>
          <a:spcPct val="0"/>
        </a:spcAft>
        <a:defRPr sz="4000">
          <a:solidFill>
            <a:schemeClr val="tx1"/>
          </a:solidFill>
          <a:latin typeface="Tahoma" pitchFamily="34" charset="0"/>
        </a:defRPr>
      </a:lvl6pPr>
      <a:lvl7pPr marL="914400" algn="l" rtl="0" fontAlgn="base">
        <a:spcBef>
          <a:spcPct val="0"/>
        </a:spcBef>
        <a:spcAft>
          <a:spcPct val="0"/>
        </a:spcAft>
        <a:defRPr sz="4000">
          <a:solidFill>
            <a:schemeClr val="tx1"/>
          </a:solidFill>
          <a:latin typeface="Tahoma" pitchFamily="34" charset="0"/>
        </a:defRPr>
      </a:lvl7pPr>
      <a:lvl8pPr marL="1371600" algn="l" rtl="0" fontAlgn="base">
        <a:spcBef>
          <a:spcPct val="0"/>
        </a:spcBef>
        <a:spcAft>
          <a:spcPct val="0"/>
        </a:spcAft>
        <a:defRPr sz="4000">
          <a:solidFill>
            <a:schemeClr val="tx1"/>
          </a:solidFill>
          <a:latin typeface="Tahoma" pitchFamily="34" charset="0"/>
        </a:defRPr>
      </a:lvl8pPr>
      <a:lvl9pPr marL="1828800" algn="l" rtl="0" fontAlgn="base">
        <a:spcBef>
          <a:spcPct val="0"/>
        </a:spcBef>
        <a:spcAft>
          <a:spcPct val="0"/>
        </a:spcAft>
        <a:defRPr sz="4000">
          <a:solidFill>
            <a:schemeClr val="tx1"/>
          </a:solidFill>
          <a:latin typeface="Tahoma" pitchFamily="34" charset="0"/>
        </a:defRPr>
      </a:lvl9pPr>
    </p:titleStyle>
    <p:bodyStyle>
      <a:lvl1pPr marL="342900" indent="-342900" algn="l" rtl="0" eaLnBrk="0" fontAlgn="base" hangingPunct="0">
        <a:spcBef>
          <a:spcPct val="20000"/>
        </a:spcBef>
        <a:spcAft>
          <a:spcPct val="0"/>
        </a:spcAft>
        <a:buClr>
          <a:schemeClr val="accent2"/>
        </a:buClr>
        <a:buSzPct val="75000"/>
        <a:buFont typeface="Wingdings" panose="05000000000000000000" pitchFamily="2" charset="2"/>
        <a:buChar char="n"/>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SzPct val="75000"/>
        <a:buFont typeface="Wingdings" panose="05000000000000000000" pitchFamily="2" charset="2"/>
        <a:buChar char="n"/>
        <a:defRPr sz="2400">
          <a:solidFill>
            <a:schemeClr val="tx1"/>
          </a:solidFill>
          <a:latin typeface="+mn-lt"/>
        </a:defRPr>
      </a:lvl2pPr>
      <a:lvl3pPr marL="1143000" indent="-228600" algn="l" rtl="0" eaLnBrk="0" fontAlgn="base" hangingPunct="0">
        <a:spcBef>
          <a:spcPct val="20000"/>
        </a:spcBef>
        <a:spcAft>
          <a:spcPct val="0"/>
        </a:spcAft>
        <a:buClr>
          <a:schemeClr val="bg2"/>
        </a:buClr>
        <a:buSzPct val="75000"/>
        <a:buFont typeface="Wingdings" panose="05000000000000000000" pitchFamily="2" charset="2"/>
        <a:buChar char="n"/>
        <a:defRPr sz="2000">
          <a:solidFill>
            <a:schemeClr val="tx1"/>
          </a:solidFill>
          <a:latin typeface="+mn-lt"/>
        </a:defRPr>
      </a:lvl3pPr>
      <a:lvl4pPr marL="1600200" indent="-228600" algn="l" rtl="0" eaLnBrk="0" fontAlgn="base" hangingPunct="0">
        <a:spcBef>
          <a:spcPct val="20000"/>
        </a:spcBef>
        <a:spcAft>
          <a:spcPct val="0"/>
        </a:spcAft>
        <a:buClr>
          <a:schemeClr val="tx2"/>
        </a:buClr>
        <a:buSzPct val="75000"/>
        <a:buFont typeface="Wingdings" panose="05000000000000000000" pitchFamily="2" charset="2"/>
        <a:buChar char="n"/>
        <a:defRPr>
          <a:solidFill>
            <a:schemeClr val="tx1"/>
          </a:solidFill>
          <a:latin typeface="+mn-lt"/>
        </a:defRPr>
      </a:lvl4pPr>
      <a:lvl5pPr marL="2057400" indent="-228600" algn="l" rtl="0" eaLnBrk="0" fontAlgn="base" hangingPunct="0">
        <a:spcBef>
          <a:spcPct val="20000"/>
        </a:spcBef>
        <a:spcAft>
          <a:spcPct val="0"/>
        </a:spcAft>
        <a:buClr>
          <a:schemeClr val="accent1"/>
        </a:buClr>
        <a:buSzPct val="75000"/>
        <a:buFont typeface="Wingdings" panose="05000000000000000000" pitchFamily="2" charset="2"/>
        <a:buChar char="n"/>
        <a:defRPr>
          <a:solidFill>
            <a:schemeClr val="tx1"/>
          </a:solidFill>
          <a:latin typeface="+mn-lt"/>
        </a:defRPr>
      </a:lvl5pPr>
      <a:lvl6pPr marL="25146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6pPr>
      <a:lvl7pPr marL="29718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7pPr>
      <a:lvl8pPr marL="34290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8pPr>
      <a:lvl9pPr marL="38862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5AF2C48D-330C-4087-91AD-FE8BE6245432}"/>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Text Placeholder 2">
            <a:extLst>
              <a:ext uri="{FF2B5EF4-FFF2-40B4-BE49-F238E27FC236}">
                <a16:creationId xmlns:a16="http://schemas.microsoft.com/office/drawing/2014/main" id="{CCF86C51-E528-4728-B4ED-7551BED79125}"/>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737E66BC-41F6-4BB9-A4D3-03D5347C8452}"/>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rial" charset="0"/>
              </a:defRPr>
            </a:lvl1pPr>
          </a:lstStyle>
          <a:p>
            <a:pPr>
              <a:defRPr/>
            </a:pPr>
            <a:fld id="{D3CC892E-4B59-4B77-B60C-D111EDEF0987}" type="datetime1">
              <a:rPr lang="en-US"/>
              <a:pPr>
                <a:defRPr/>
              </a:pPr>
              <a:t>3/31/2020</a:t>
            </a:fld>
            <a:endParaRPr lang="en-US"/>
          </a:p>
        </p:txBody>
      </p:sp>
      <p:sp>
        <p:nvSpPr>
          <p:cNvPr id="5" name="Footer Placeholder 4">
            <a:extLst>
              <a:ext uri="{FF2B5EF4-FFF2-40B4-BE49-F238E27FC236}">
                <a16:creationId xmlns:a16="http://schemas.microsoft.com/office/drawing/2014/main" id="{AF0F2276-4D72-4C69-AD0C-F888B69E07F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charset="0"/>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A11AFA77-59B9-4A88-9115-84BD84A33B1C}"/>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16984065-DAA5-4B5D-9EB6-6E3F5316FBEA}"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822" r:id="rId1"/>
    <p:sldLayoutId id="2147484823" r:id="rId2"/>
    <p:sldLayoutId id="2147484824" r:id="rId3"/>
    <p:sldLayoutId id="2147484825" r:id="rId4"/>
    <p:sldLayoutId id="2147484826" r:id="rId5"/>
    <p:sldLayoutId id="2147484827" r:id="rId6"/>
    <p:sldLayoutId id="2147484828" r:id="rId7"/>
    <p:sldLayoutId id="2147484829" r:id="rId8"/>
    <p:sldLayoutId id="2147484830" r:id="rId9"/>
    <p:sldLayoutId id="2147484831" r:id="rId10"/>
    <p:sldLayoutId id="2147484832" r:id="rId11"/>
  </p:sldLayoutIdLst>
  <p:hf hd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1FA0E5A-9466-4424-8A8E-953DF116127A}"/>
              </a:ext>
            </a:extLst>
          </p:cNvPr>
          <p:cNvSpPr/>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a:extLst>
              <a:ext uri="{FF2B5EF4-FFF2-40B4-BE49-F238E27FC236}">
                <a16:creationId xmlns:a16="http://schemas.microsoft.com/office/drawing/2014/main" id="{B09368CD-59FA-4238-846A-A1E58AC8ECE2}"/>
              </a:ext>
            </a:extLst>
          </p:cNvPr>
          <p:cNvSpPr/>
          <p:nvPr/>
        </p:nvSpPr>
        <p:spPr>
          <a:xfrm>
            <a:off x="0" y="6334125"/>
            <a:ext cx="9144000" cy="66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a:extLst>
              <a:ext uri="{FF2B5EF4-FFF2-40B4-BE49-F238E27FC236}">
                <a16:creationId xmlns:a16="http://schemas.microsoft.com/office/drawing/2014/main" id="{B11B924C-EAF2-45D8-85DE-11D11D00CFF7}"/>
              </a:ext>
            </a:extLst>
          </p:cNvPr>
          <p:cNvSpPr>
            <a:spLocks noGrp="1"/>
          </p:cNvSpPr>
          <p:nvPr>
            <p:ph type="title"/>
          </p:nvPr>
        </p:nvSpPr>
        <p:spPr>
          <a:xfrm>
            <a:off x="822325" y="287338"/>
            <a:ext cx="7543800" cy="144938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077" name="Text Placeholder 2">
            <a:extLst>
              <a:ext uri="{FF2B5EF4-FFF2-40B4-BE49-F238E27FC236}">
                <a16:creationId xmlns:a16="http://schemas.microsoft.com/office/drawing/2014/main" id="{C5308094-202C-4414-8EC6-0CAC6DA68297}"/>
              </a:ext>
            </a:extLst>
          </p:cNvPr>
          <p:cNvSpPr>
            <a:spLocks noGrp="1"/>
          </p:cNvSpPr>
          <p:nvPr>
            <p:ph type="body" idx="1"/>
          </p:nvPr>
        </p:nvSpPr>
        <p:spPr bwMode="auto">
          <a:xfrm>
            <a:off x="822325" y="1846263"/>
            <a:ext cx="7543800" cy="402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6" name="Slide Number Placeholder 5">
            <a:extLst>
              <a:ext uri="{FF2B5EF4-FFF2-40B4-BE49-F238E27FC236}">
                <a16:creationId xmlns:a16="http://schemas.microsoft.com/office/drawing/2014/main" id="{00DA5527-CE1C-4A67-BE13-61896D36C8E7}"/>
              </a:ext>
            </a:extLst>
          </p:cNvPr>
          <p:cNvSpPr>
            <a:spLocks noGrp="1"/>
          </p:cNvSpPr>
          <p:nvPr>
            <p:ph type="sldNum" sz="quarter" idx="4"/>
          </p:nvPr>
        </p:nvSpPr>
        <p:spPr>
          <a:xfrm>
            <a:off x="7424738" y="6459538"/>
            <a:ext cx="984250" cy="365125"/>
          </a:xfrm>
          <a:prstGeom prst="rect">
            <a:avLst/>
          </a:prstGeom>
        </p:spPr>
        <p:txBody>
          <a:bodyPr vert="horz" lIns="91440" tIns="45720" rIns="91440" bIns="45720" rtlCol="0" anchor="ctr"/>
          <a:lstStyle>
            <a:lvl1pPr algn="r">
              <a:defRPr sz="1050">
                <a:solidFill>
                  <a:srgbClr val="FFFFFF"/>
                </a:solidFill>
              </a:defRPr>
            </a:lvl1pPr>
          </a:lstStyle>
          <a:p>
            <a:pPr>
              <a:defRPr/>
            </a:pPr>
            <a:fld id="{262C750D-642E-4C38-8207-EE85890A91F6}" type="slidenum">
              <a:rPr lang="en-US" altLang="en-US"/>
              <a:pPr>
                <a:defRPr/>
              </a:pPr>
              <a:t>‹#›</a:t>
            </a:fld>
            <a:endParaRPr lang="en-US" altLang="en-US"/>
          </a:p>
        </p:txBody>
      </p:sp>
      <p:cxnSp>
        <p:nvCxnSpPr>
          <p:cNvPr id="10" name="Straight Connector 9">
            <a:extLst>
              <a:ext uri="{FF2B5EF4-FFF2-40B4-BE49-F238E27FC236}">
                <a16:creationId xmlns:a16="http://schemas.microsoft.com/office/drawing/2014/main" id="{7EEBDBED-4FC0-4927-B551-68EFC9E6F0A7}"/>
              </a:ext>
            </a:extLst>
          </p:cNvPr>
          <p:cNvCxnSpPr/>
          <p:nvPr/>
        </p:nvCxnSpPr>
        <p:spPr>
          <a:xfrm>
            <a:off x="895350" y="1738313"/>
            <a:ext cx="7475538"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4833" r:id="rId1"/>
    <p:sldLayoutId id="2147484834" r:id="rId2"/>
    <p:sldLayoutId id="2147484835" r:id="rId3"/>
    <p:sldLayoutId id="2147484836" r:id="rId4"/>
    <p:sldLayoutId id="2147484837" r:id="rId5"/>
    <p:sldLayoutId id="2147484838" r:id="rId6"/>
    <p:sldLayoutId id="2147484839" r:id="rId7"/>
    <p:sldLayoutId id="2147484840" r:id="rId8"/>
    <p:sldLayoutId id="2147484841" r:id="rId9"/>
    <p:sldLayoutId id="2147484842" r:id="rId10"/>
    <p:sldLayoutId id="2147484843" r:id="rId11"/>
    <p:sldLayoutId id="2147484844" r:id="rId12"/>
  </p:sldLayoutIdLst>
  <p:hf hdr="0" dt="0"/>
  <p:txStyles>
    <p:titleStyle>
      <a:lvl1pPr algn="l" rtl="0" eaLnBrk="0" fontAlgn="base" hangingPunct="0">
        <a:lnSpc>
          <a:spcPct val="85000"/>
        </a:lnSpc>
        <a:spcBef>
          <a:spcPct val="0"/>
        </a:spcBef>
        <a:spcAft>
          <a:spcPct val="0"/>
        </a:spcAft>
        <a:defRPr sz="4800" kern="1200" spc="-50">
          <a:solidFill>
            <a:srgbClr val="404040"/>
          </a:solidFill>
          <a:latin typeface="+mj-lt"/>
          <a:ea typeface="+mj-ea"/>
          <a:cs typeface="+mj-cs"/>
        </a:defRPr>
      </a:lvl1pPr>
      <a:lvl2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2pPr>
      <a:lvl3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3pPr>
      <a:lvl4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4pPr>
      <a:lvl5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5pPr>
      <a:lvl6pPr marL="457200" algn="l" rtl="0" fontAlgn="base">
        <a:lnSpc>
          <a:spcPct val="85000"/>
        </a:lnSpc>
        <a:spcBef>
          <a:spcPct val="0"/>
        </a:spcBef>
        <a:spcAft>
          <a:spcPct val="0"/>
        </a:spcAft>
        <a:defRPr sz="4800">
          <a:solidFill>
            <a:srgbClr val="404040"/>
          </a:solidFill>
          <a:latin typeface="Calibri Light" panose="020F0302020204030204" pitchFamily="34" charset="0"/>
        </a:defRPr>
      </a:lvl6pPr>
      <a:lvl7pPr marL="914400" algn="l" rtl="0" fontAlgn="base">
        <a:lnSpc>
          <a:spcPct val="85000"/>
        </a:lnSpc>
        <a:spcBef>
          <a:spcPct val="0"/>
        </a:spcBef>
        <a:spcAft>
          <a:spcPct val="0"/>
        </a:spcAft>
        <a:defRPr sz="4800">
          <a:solidFill>
            <a:srgbClr val="404040"/>
          </a:solidFill>
          <a:latin typeface="Calibri Light" panose="020F0302020204030204" pitchFamily="34" charset="0"/>
        </a:defRPr>
      </a:lvl7pPr>
      <a:lvl8pPr marL="1371600" algn="l" rtl="0" fontAlgn="base">
        <a:lnSpc>
          <a:spcPct val="85000"/>
        </a:lnSpc>
        <a:spcBef>
          <a:spcPct val="0"/>
        </a:spcBef>
        <a:spcAft>
          <a:spcPct val="0"/>
        </a:spcAft>
        <a:defRPr sz="4800">
          <a:solidFill>
            <a:srgbClr val="404040"/>
          </a:solidFill>
          <a:latin typeface="Calibri Light" panose="020F0302020204030204" pitchFamily="34" charset="0"/>
        </a:defRPr>
      </a:lvl8pPr>
      <a:lvl9pPr marL="1828800" algn="l" rtl="0" fontAlgn="base">
        <a:lnSpc>
          <a:spcPct val="85000"/>
        </a:lnSpc>
        <a:spcBef>
          <a:spcPct val="0"/>
        </a:spcBef>
        <a:spcAft>
          <a:spcPct val="0"/>
        </a:spcAft>
        <a:defRPr sz="4800">
          <a:solidFill>
            <a:srgbClr val="404040"/>
          </a:solidFill>
          <a:latin typeface="Calibri Light" panose="020F0302020204030204" pitchFamily="34" charset="0"/>
        </a:defRPr>
      </a:lvl9pPr>
    </p:titleStyle>
    <p:bodyStyle>
      <a:lvl1pPr marL="90488" indent="-90488" algn="l" rtl="0" eaLnBrk="0" fontAlgn="base" hangingPunct="0">
        <a:lnSpc>
          <a:spcPct val="90000"/>
        </a:lnSpc>
        <a:spcBef>
          <a:spcPts val="1200"/>
        </a:spcBef>
        <a:spcAft>
          <a:spcPts val="200"/>
        </a:spcAft>
        <a:buClr>
          <a:schemeClr val="accent1"/>
        </a:buClr>
        <a:buSzPct val="100000"/>
        <a:buFont typeface="Calibri" panose="020F0502020204030204" pitchFamily="34" charset="0"/>
        <a:buChar char=" "/>
        <a:defRPr sz="2000" kern="1200">
          <a:solidFill>
            <a:srgbClr val="404040"/>
          </a:solidFill>
          <a:latin typeface="+mn-lt"/>
          <a:ea typeface="+mn-ea"/>
          <a:cs typeface="+mn-cs"/>
        </a:defRPr>
      </a:lvl1pPr>
      <a:lvl2pPr marL="38258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kern="1200">
          <a:solidFill>
            <a:srgbClr val="404040"/>
          </a:solidFill>
          <a:latin typeface="+mn-lt"/>
          <a:ea typeface="+mn-ea"/>
          <a:cs typeface="+mn-cs"/>
        </a:defRPr>
      </a:lvl2pPr>
      <a:lvl3pPr marL="56673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3pPr>
      <a:lvl4pPr marL="749300"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4pPr>
      <a:lvl5pPr marL="931863"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4.xml"/><Relationship Id="rId1" Type="http://schemas.openxmlformats.org/officeDocument/2006/relationships/vmlDrawing" Target="../drawings/vmlDrawing1.vml"/><Relationship Id="rId4" Type="http://schemas.openxmlformats.org/officeDocument/2006/relationships/image" Target="../media/image6.w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 Target="slide37.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38.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slide" Target="slide39.xml"/><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image" Target="../media/image10.png"/><Relationship Id="rId1" Type="http://schemas.openxmlformats.org/officeDocument/2006/relationships/slideLayout" Target="../slideLayouts/slideLayout24.xml"/><Relationship Id="rId4" Type="http://schemas.openxmlformats.org/officeDocument/2006/relationships/slide" Target="slide3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41.xml"/><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6.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25.xml"/></Relationships>
</file>

<file path=ppt/slides/_rels/slide37.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25.xml"/></Relationships>
</file>

<file path=ppt/slides/_rels/slide38.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25.xml"/></Relationships>
</file>

<file path=ppt/slides/_rels/slide39.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0.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25.xml"/></Relationships>
</file>

<file path=ppt/slides/_rels/slide41.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36.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498350-4E51-4E26-B74C-81F194E0431C}"/>
              </a:ext>
            </a:extLst>
          </p:cNvPr>
          <p:cNvSpPr>
            <a:spLocks noGrp="1"/>
          </p:cNvSpPr>
          <p:nvPr>
            <p:ph type="ctrTitle"/>
          </p:nvPr>
        </p:nvSpPr>
        <p:spPr>
          <a:xfrm>
            <a:off x="822325" y="3048000"/>
            <a:ext cx="4205288" cy="1276350"/>
          </a:xfrm>
        </p:spPr>
        <p:txBody>
          <a:bodyPr/>
          <a:lstStyle/>
          <a:p>
            <a:pPr eaLnBrk="1" hangingPunct="1">
              <a:lnSpc>
                <a:spcPct val="80000"/>
              </a:lnSpc>
              <a:defRPr/>
            </a:pPr>
            <a:r>
              <a:rPr lang="en-US" altLang="en-US" b="1" noProof="0" dirty="0">
                <a:solidFill>
                  <a:schemeClr val="tx1"/>
                </a:solidFill>
              </a:rPr>
              <a:t>Chapter 4</a:t>
            </a:r>
            <a:endParaRPr lang="en-US" noProof="0" dirty="0"/>
          </a:p>
        </p:txBody>
      </p:sp>
      <p:sp>
        <p:nvSpPr>
          <p:cNvPr id="3" name="Subtitle 2">
            <a:extLst>
              <a:ext uri="{FF2B5EF4-FFF2-40B4-BE49-F238E27FC236}">
                <a16:creationId xmlns:a16="http://schemas.microsoft.com/office/drawing/2014/main" id="{D1469110-DD43-431C-8B65-07A526786650}"/>
              </a:ext>
            </a:extLst>
          </p:cNvPr>
          <p:cNvSpPr>
            <a:spLocks noGrp="1"/>
          </p:cNvSpPr>
          <p:nvPr>
            <p:ph type="subTitle" idx="1"/>
          </p:nvPr>
        </p:nvSpPr>
        <p:spPr>
          <a:xfrm>
            <a:off x="825500" y="4456113"/>
            <a:ext cx="4203700" cy="1143000"/>
          </a:xfrm>
        </p:spPr>
        <p:txBody>
          <a:bodyPr/>
          <a:lstStyle/>
          <a:p>
            <a:pPr algn="ctr" eaLnBrk="1" hangingPunct="1">
              <a:lnSpc>
                <a:spcPct val="80000"/>
              </a:lnSpc>
            </a:pPr>
            <a:r>
              <a:rPr lang="en-US" altLang="en-US" sz="3200" b="1" dirty="0">
                <a:solidFill>
                  <a:schemeClr val="tx1"/>
                </a:solidFill>
              </a:rPr>
              <a:t>Process Selection</a:t>
            </a:r>
          </a:p>
        </p:txBody>
      </p:sp>
      <p:pic>
        <p:nvPicPr>
          <p:cNvPr id="18436" name="Picture 2" descr="Book cover image">
            <a:extLst>
              <a:ext uri="{FF2B5EF4-FFF2-40B4-BE49-F238E27FC236}">
                <a16:creationId xmlns:a16="http://schemas.microsoft.com/office/drawing/2014/main" id="{40BA9849-DF23-4D39-BD01-8D558E933C1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34000" y="1319213"/>
            <a:ext cx="3505200" cy="4694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7" name="Content Placeholder 3">
            <a:extLst>
              <a:ext uri="{FF2B5EF4-FFF2-40B4-BE49-F238E27FC236}">
                <a16:creationId xmlns:a16="http://schemas.microsoft.com/office/drawing/2014/main" id="{40F19F76-3542-4D1C-AFBB-250FB6FF6C63}"/>
              </a:ext>
            </a:extLst>
          </p:cNvPr>
          <p:cNvSpPr>
            <a:spLocks noGrp="1"/>
          </p:cNvSpPr>
          <p:nvPr>
            <p:ph sz="quarter" idx="13"/>
          </p:nvPr>
        </p:nvSpPr>
        <p:spPr>
          <a:xfrm>
            <a:off x="457200" y="6427788"/>
            <a:ext cx="7391400" cy="384175"/>
          </a:xfrm>
        </p:spPr>
        <p:txBody>
          <a:bodyPr/>
          <a:lstStyle/>
          <a:p>
            <a:r>
              <a:rPr lang="en-US" altLang="en-US" sz="1200" noProof="0" dirty="0">
                <a:solidFill>
                  <a:schemeClr val="bg1"/>
                </a:solidFill>
              </a:rPr>
              <a:t>© 2021 McGraw Hill. All rights reserved. Authorized only for instructor use in the classroom. No reproduction or further distribution permitted without the prior written consent of McGraw Hill.</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AA436F7-497F-4C9D-9635-347C69B929E6}"/>
              </a:ext>
            </a:extLst>
          </p:cNvPr>
          <p:cNvSpPr>
            <a:spLocks noGrp="1"/>
          </p:cNvSpPr>
          <p:nvPr>
            <p:ph type="title"/>
          </p:nvPr>
        </p:nvSpPr>
        <p:spPr/>
        <p:txBody>
          <a:bodyPr>
            <a:normAutofit/>
          </a:bodyPr>
          <a:lstStyle/>
          <a:p>
            <a:pPr>
              <a:defRPr/>
            </a:pPr>
            <a:r>
              <a:rPr lang="en-US" altLang="en-US" sz="2800" dirty="0">
                <a:solidFill>
                  <a:schemeClr val="tx1">
                    <a:lumMod val="75000"/>
                    <a:lumOff val="25000"/>
                  </a:schemeClr>
                </a:solidFill>
              </a:rPr>
              <a:t>Product-Flow Characteristics:</a:t>
            </a:r>
            <a:br>
              <a:rPr lang="en-US" altLang="en-US" sz="2800" dirty="0">
                <a:solidFill>
                  <a:schemeClr val="tx1">
                    <a:lumMod val="75000"/>
                    <a:lumOff val="25000"/>
                  </a:schemeClr>
                </a:solidFill>
              </a:rPr>
            </a:br>
            <a:r>
              <a:rPr lang="en-US" altLang="en-US" sz="4000" dirty="0">
                <a:solidFill>
                  <a:schemeClr val="tx1">
                    <a:lumMod val="75000"/>
                    <a:lumOff val="25000"/>
                  </a:schemeClr>
                </a:solidFill>
              </a:rPr>
              <a:t>Project</a:t>
            </a:r>
            <a:endParaRPr lang="en-US" sz="4000" noProof="0" dirty="0"/>
          </a:p>
        </p:txBody>
      </p:sp>
      <p:sp>
        <p:nvSpPr>
          <p:cNvPr id="6" name="Content Placeholder 5">
            <a:extLst>
              <a:ext uri="{FF2B5EF4-FFF2-40B4-BE49-F238E27FC236}">
                <a16:creationId xmlns:a16="http://schemas.microsoft.com/office/drawing/2014/main" id="{5E54F8ED-F2BB-4D84-9771-9F0F755CBDFA}"/>
              </a:ext>
            </a:extLst>
          </p:cNvPr>
          <p:cNvSpPr>
            <a:spLocks noGrp="1"/>
          </p:cNvSpPr>
          <p:nvPr>
            <p:ph idx="1"/>
          </p:nvPr>
        </p:nvSpPr>
        <p:spPr/>
        <p:txBody>
          <a:bodyPr/>
          <a:lstStyle/>
          <a:p>
            <a:pPr marL="291600" indent="-291600" eaLnBrk="1" fontAlgn="auto" hangingPunct="1">
              <a:lnSpc>
                <a:spcPct val="100000"/>
              </a:lnSpc>
              <a:spcBef>
                <a:spcPts val="1000"/>
              </a:spcBef>
              <a:spcAft>
                <a:spcPts val="0"/>
              </a:spcAft>
              <a:buClr>
                <a:schemeClr val="accent1">
                  <a:lumMod val="75000"/>
                </a:schemeClr>
              </a:buClr>
              <a:buFont typeface="Arial" panose="020B0604020202020204" pitchFamily="34" charset="0"/>
              <a:buChar char="•"/>
              <a:defRPr/>
            </a:pPr>
            <a:r>
              <a:rPr lang="en-US" dirty="0">
                <a:solidFill>
                  <a:schemeClr val="tx1">
                    <a:lumMod val="75000"/>
                    <a:lumOff val="25000"/>
                  </a:schemeClr>
                </a:solidFill>
              </a:rPr>
              <a:t>Production of customized single products.</a:t>
            </a:r>
          </a:p>
          <a:p>
            <a:pPr marL="291600" indent="-291600" eaLnBrk="1" fontAlgn="auto" hangingPunct="1">
              <a:lnSpc>
                <a:spcPct val="100000"/>
              </a:lnSpc>
              <a:spcBef>
                <a:spcPts val="1000"/>
              </a:spcBef>
              <a:spcAft>
                <a:spcPts val="0"/>
              </a:spcAft>
              <a:buClr>
                <a:schemeClr val="accent1">
                  <a:lumMod val="75000"/>
                </a:schemeClr>
              </a:buClr>
              <a:buFont typeface="Arial" panose="020B0604020202020204" pitchFamily="34" charset="0"/>
              <a:buChar char="•"/>
              <a:defRPr/>
            </a:pPr>
            <a:r>
              <a:rPr lang="en-US" dirty="0">
                <a:solidFill>
                  <a:schemeClr val="tx1">
                    <a:lumMod val="75000"/>
                    <a:lumOff val="25000"/>
                  </a:schemeClr>
                </a:solidFill>
              </a:rPr>
              <a:t>Labor and materials brought to site.</a:t>
            </a:r>
          </a:p>
          <a:p>
            <a:pPr marL="291600" indent="-291600" eaLnBrk="1" fontAlgn="auto" hangingPunct="1">
              <a:lnSpc>
                <a:spcPct val="100000"/>
              </a:lnSpc>
              <a:spcBef>
                <a:spcPts val="1000"/>
              </a:spcBef>
              <a:spcAft>
                <a:spcPts val="0"/>
              </a:spcAft>
              <a:buClr>
                <a:schemeClr val="accent1">
                  <a:lumMod val="75000"/>
                </a:schemeClr>
              </a:buClr>
              <a:buFont typeface="Arial" panose="020B0604020202020204" pitchFamily="34" charset="0"/>
              <a:buChar char="•"/>
              <a:defRPr/>
            </a:pPr>
            <a:r>
              <a:rPr lang="en-US" dirty="0">
                <a:solidFill>
                  <a:schemeClr val="tx1">
                    <a:lumMod val="75000"/>
                    <a:lumOff val="25000"/>
                  </a:schemeClr>
                </a:solidFill>
              </a:rPr>
              <a:t>Planning, scheduling challenges.</a:t>
            </a:r>
          </a:p>
          <a:p>
            <a:pPr marL="291600" indent="-291600" eaLnBrk="1" fontAlgn="auto" hangingPunct="1">
              <a:lnSpc>
                <a:spcPct val="100000"/>
              </a:lnSpc>
              <a:spcBef>
                <a:spcPts val="1000"/>
              </a:spcBef>
              <a:spcAft>
                <a:spcPts val="0"/>
              </a:spcAft>
              <a:buClr>
                <a:schemeClr val="accent1">
                  <a:lumMod val="75000"/>
                </a:schemeClr>
              </a:buClr>
              <a:buFont typeface="Arial" panose="020B0604020202020204" pitchFamily="34" charset="0"/>
              <a:buChar char="•"/>
              <a:defRPr/>
            </a:pPr>
            <a:r>
              <a:rPr lang="en-US" dirty="0">
                <a:solidFill>
                  <a:schemeClr val="tx1">
                    <a:lumMod val="75000"/>
                    <a:lumOff val="25000"/>
                  </a:schemeClr>
                </a:solidFill>
              </a:rPr>
              <a:t>Little automation, general purpose equipment.</a:t>
            </a:r>
          </a:p>
          <a:p>
            <a:pPr marL="291600" indent="-291600" eaLnBrk="1" fontAlgn="auto" hangingPunct="1">
              <a:lnSpc>
                <a:spcPct val="100000"/>
              </a:lnSpc>
              <a:spcBef>
                <a:spcPts val="1000"/>
              </a:spcBef>
              <a:spcAft>
                <a:spcPts val="0"/>
              </a:spcAft>
              <a:buClr>
                <a:schemeClr val="accent1">
                  <a:lumMod val="75000"/>
                </a:schemeClr>
              </a:buClr>
              <a:buFont typeface="Arial" panose="020B0604020202020204" pitchFamily="34" charset="0"/>
              <a:buChar char="•"/>
              <a:defRPr/>
            </a:pPr>
            <a:r>
              <a:rPr lang="en-US" dirty="0">
                <a:solidFill>
                  <a:schemeClr val="tx1">
                    <a:lumMod val="75000"/>
                    <a:lumOff val="25000"/>
                  </a:schemeClr>
                </a:solidFill>
              </a:rPr>
              <a:t>Highly skilled and flexible labor.</a:t>
            </a:r>
          </a:p>
          <a:p>
            <a:pPr marL="291600" indent="-291600" eaLnBrk="1" fontAlgn="auto" hangingPunct="1">
              <a:lnSpc>
                <a:spcPct val="100000"/>
              </a:lnSpc>
              <a:spcBef>
                <a:spcPts val="1000"/>
              </a:spcBef>
              <a:spcAft>
                <a:spcPts val="0"/>
              </a:spcAft>
              <a:buClr>
                <a:schemeClr val="accent1">
                  <a:lumMod val="75000"/>
                </a:schemeClr>
              </a:buClr>
              <a:buFont typeface="Arial" panose="020B0604020202020204" pitchFamily="34" charset="0"/>
              <a:buChar char="•"/>
              <a:defRPr/>
            </a:pPr>
            <a:r>
              <a:rPr lang="en-US" dirty="0">
                <a:solidFill>
                  <a:schemeClr val="tx1">
                    <a:lumMod val="75000"/>
                    <a:lumOff val="25000"/>
                  </a:schemeClr>
                </a:solidFill>
              </a:rPr>
              <a:t>Unique, one of a kind products (bridges, building construction, large aircraft, etc.).</a:t>
            </a:r>
          </a:p>
        </p:txBody>
      </p:sp>
    </p:spTree>
    <p:extLst>
      <p:ext uri="{BB962C8B-B14F-4D97-AF65-F5344CB8AC3E}">
        <p14:creationId xmlns:p14="http://schemas.microsoft.com/office/powerpoint/2010/main" val="26061736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AA436F7-497F-4C9D-9635-347C69B929E6}"/>
              </a:ext>
            </a:extLst>
          </p:cNvPr>
          <p:cNvSpPr>
            <a:spLocks noGrp="1"/>
          </p:cNvSpPr>
          <p:nvPr>
            <p:ph type="title"/>
          </p:nvPr>
        </p:nvSpPr>
        <p:spPr/>
        <p:txBody>
          <a:bodyPr>
            <a:normAutofit/>
          </a:bodyPr>
          <a:lstStyle/>
          <a:p>
            <a:pPr>
              <a:defRPr/>
            </a:pPr>
            <a:r>
              <a:rPr lang="en-US" altLang="en-US" sz="4000" dirty="0">
                <a:solidFill>
                  <a:schemeClr val="tx1">
                    <a:lumMod val="75000"/>
                    <a:lumOff val="25000"/>
                  </a:schemeClr>
                </a:solidFill>
              </a:rPr>
              <a:t>Throughput Ratio: Process efficiency</a:t>
            </a:r>
            <a:endParaRPr lang="en-US" sz="4000" noProof="0" dirty="0"/>
          </a:p>
        </p:txBody>
      </p:sp>
      <p:graphicFrame>
        <p:nvGraphicFramePr>
          <p:cNvPr id="2" name="Object 1"/>
          <p:cNvGraphicFramePr>
            <a:graphicFrameLocks noChangeAspect="1"/>
          </p:cNvGraphicFramePr>
          <p:nvPr>
            <p:extLst>
              <p:ext uri="{D42A27DB-BD31-4B8C-83A1-F6EECF244321}">
                <p14:modId xmlns:p14="http://schemas.microsoft.com/office/powerpoint/2010/main" val="2702673548"/>
              </p:ext>
            </p:extLst>
          </p:nvPr>
        </p:nvGraphicFramePr>
        <p:xfrm>
          <a:off x="1538665" y="2234877"/>
          <a:ext cx="6086955" cy="846607"/>
        </p:xfrm>
        <a:graphic>
          <a:graphicData uri="http://schemas.openxmlformats.org/presentationml/2006/ole">
            <mc:AlternateContent xmlns:mc="http://schemas.openxmlformats.org/markup-compatibility/2006">
              <mc:Choice xmlns:v="urn:schemas-microsoft-com:vml" Requires="v">
                <p:oleObj spid="_x0000_s1170" name="Equation" r:id="rId3" imgW="4419360" imgH="647640" progId="Equation.DSMT4">
                  <p:embed/>
                </p:oleObj>
              </mc:Choice>
              <mc:Fallback>
                <p:oleObj name="Equation" r:id="rId3" imgW="4419360" imgH="647640" progId="Equation.DSMT4">
                  <p:embed/>
                  <p:pic>
                    <p:nvPicPr>
                      <p:cNvPr id="0" name=""/>
                      <p:cNvPicPr/>
                      <p:nvPr/>
                    </p:nvPicPr>
                    <p:blipFill>
                      <a:blip r:embed="rId4"/>
                      <a:stretch>
                        <a:fillRect/>
                      </a:stretch>
                    </p:blipFill>
                    <p:spPr>
                      <a:xfrm>
                        <a:off x="1538665" y="2234877"/>
                        <a:ext cx="6086955" cy="846607"/>
                      </a:xfrm>
                      <a:prstGeom prst="rect">
                        <a:avLst/>
                      </a:prstGeom>
                    </p:spPr>
                  </p:pic>
                </p:oleObj>
              </mc:Fallback>
            </mc:AlternateContent>
          </a:graphicData>
        </a:graphic>
      </p:graphicFrame>
      <p:sp>
        <p:nvSpPr>
          <p:cNvPr id="6" name="Content Placeholder 5">
            <a:extLst>
              <a:ext uri="{FF2B5EF4-FFF2-40B4-BE49-F238E27FC236}">
                <a16:creationId xmlns:a16="http://schemas.microsoft.com/office/drawing/2014/main" id="{5E54F8ED-F2BB-4D84-9771-9F0F755CBDFA}"/>
              </a:ext>
            </a:extLst>
          </p:cNvPr>
          <p:cNvSpPr>
            <a:spLocks noGrp="1"/>
          </p:cNvSpPr>
          <p:nvPr>
            <p:ph idx="1"/>
          </p:nvPr>
        </p:nvSpPr>
        <p:spPr>
          <a:xfrm>
            <a:off x="822325" y="3692526"/>
            <a:ext cx="7543800" cy="1525588"/>
          </a:xfrm>
        </p:spPr>
        <p:txBody>
          <a:bodyPr/>
          <a:lstStyle/>
          <a:p>
            <a:pPr marL="0" indent="0">
              <a:lnSpc>
                <a:spcPct val="100000"/>
              </a:lnSpc>
              <a:spcBef>
                <a:spcPts val="1000"/>
              </a:spcBef>
              <a:spcAft>
                <a:spcPts val="0"/>
              </a:spcAft>
              <a:buNone/>
            </a:pPr>
            <a:r>
              <a:rPr lang="en-US" altLang="en-US" sz="2400" dirty="0">
                <a:solidFill>
                  <a:schemeClr val="tx1"/>
                </a:solidFill>
              </a:rPr>
              <a:t>Typically:</a:t>
            </a:r>
          </a:p>
          <a:p>
            <a:pPr marL="0" indent="0">
              <a:lnSpc>
                <a:spcPct val="100000"/>
              </a:lnSpc>
              <a:spcBef>
                <a:spcPts val="1000"/>
              </a:spcBef>
              <a:spcAft>
                <a:spcPts val="0"/>
              </a:spcAft>
              <a:buNone/>
            </a:pPr>
            <a:r>
              <a:rPr lang="en-US" altLang="en-US" sz="2400" dirty="0">
                <a:solidFill>
                  <a:schemeClr val="tx1"/>
                </a:solidFill>
              </a:rPr>
              <a:t>90% to 100% in continuous process and assembly line</a:t>
            </a:r>
          </a:p>
          <a:p>
            <a:pPr marL="0" indent="0">
              <a:lnSpc>
                <a:spcPct val="100000"/>
              </a:lnSpc>
              <a:spcBef>
                <a:spcPts val="1000"/>
              </a:spcBef>
              <a:spcAft>
                <a:spcPts val="0"/>
              </a:spcAft>
              <a:buNone/>
            </a:pPr>
            <a:r>
              <a:rPr lang="en-US" altLang="en-US" sz="2400" dirty="0">
                <a:solidFill>
                  <a:schemeClr val="tx1"/>
                </a:solidFill>
              </a:rPr>
              <a:t>10% to 20% in batch flow and job shop</a:t>
            </a:r>
          </a:p>
        </p:txBody>
      </p:sp>
    </p:spTree>
    <p:extLst>
      <p:ext uri="{BB962C8B-B14F-4D97-AF65-F5344CB8AC3E}">
        <p14:creationId xmlns:p14="http://schemas.microsoft.com/office/powerpoint/2010/main" val="30227475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AA436F7-497F-4C9D-9635-347C69B929E6}"/>
              </a:ext>
            </a:extLst>
          </p:cNvPr>
          <p:cNvSpPr>
            <a:spLocks noGrp="1"/>
          </p:cNvSpPr>
          <p:nvPr>
            <p:ph type="title"/>
          </p:nvPr>
        </p:nvSpPr>
        <p:spPr/>
        <p:txBody>
          <a:bodyPr>
            <a:normAutofit/>
          </a:bodyPr>
          <a:lstStyle/>
          <a:p>
            <a:pPr>
              <a:defRPr/>
            </a:pPr>
            <a:r>
              <a:rPr lang="en-US" altLang="en-US" sz="4000" dirty="0">
                <a:solidFill>
                  <a:schemeClr val="tx1">
                    <a:lumMod val="75000"/>
                    <a:lumOff val="25000"/>
                  </a:schemeClr>
                </a:solidFill>
              </a:rPr>
              <a:t>Order Fulfillment</a:t>
            </a:r>
            <a:endParaRPr lang="en-US" sz="4000" noProof="0" dirty="0"/>
          </a:p>
        </p:txBody>
      </p:sp>
      <p:sp>
        <p:nvSpPr>
          <p:cNvPr id="6" name="Content Placeholder 5">
            <a:extLst>
              <a:ext uri="{FF2B5EF4-FFF2-40B4-BE49-F238E27FC236}">
                <a16:creationId xmlns:a16="http://schemas.microsoft.com/office/drawing/2014/main" id="{5E54F8ED-F2BB-4D84-9771-9F0F755CBDFA}"/>
              </a:ext>
            </a:extLst>
          </p:cNvPr>
          <p:cNvSpPr>
            <a:spLocks noGrp="1"/>
          </p:cNvSpPr>
          <p:nvPr>
            <p:ph idx="1"/>
          </p:nvPr>
        </p:nvSpPr>
        <p:spPr/>
        <p:txBody>
          <a:bodyPr/>
          <a:lstStyle/>
          <a:p>
            <a:pPr marL="291600" indent="-291600" eaLnBrk="1" hangingPunct="1">
              <a:lnSpc>
                <a:spcPct val="100000"/>
              </a:lnSpc>
              <a:spcBef>
                <a:spcPts val="1000"/>
              </a:spcBef>
              <a:spcAft>
                <a:spcPts val="0"/>
              </a:spcAft>
              <a:buClr>
                <a:schemeClr val="accent1">
                  <a:lumMod val="75000"/>
                </a:schemeClr>
              </a:buClr>
              <a:buFont typeface="Arial" panose="020B0604020202020204" pitchFamily="34" charset="0"/>
              <a:buChar char="•"/>
            </a:pPr>
            <a:r>
              <a:rPr lang="en-US" altLang="en-US" sz="3200" dirty="0"/>
              <a:t>Make-to-Stock (M</a:t>
            </a:r>
            <a:r>
              <a:rPr lang="en-US" altLang="en-US" sz="100" dirty="0"/>
              <a:t> </a:t>
            </a:r>
            <a:r>
              <a:rPr lang="en-US" altLang="en-US" sz="3200" dirty="0"/>
              <a:t>T</a:t>
            </a:r>
            <a:r>
              <a:rPr lang="en-US" altLang="en-US" sz="100" dirty="0"/>
              <a:t> </a:t>
            </a:r>
            <a:r>
              <a:rPr lang="en-US" altLang="en-US" sz="3200" dirty="0"/>
              <a:t>S).</a:t>
            </a:r>
          </a:p>
          <a:p>
            <a:pPr marL="291600" indent="-291600" eaLnBrk="1" hangingPunct="1">
              <a:lnSpc>
                <a:spcPct val="100000"/>
              </a:lnSpc>
              <a:spcBef>
                <a:spcPts val="1000"/>
              </a:spcBef>
              <a:spcAft>
                <a:spcPts val="0"/>
              </a:spcAft>
              <a:buClr>
                <a:schemeClr val="accent1">
                  <a:lumMod val="75000"/>
                </a:schemeClr>
              </a:buClr>
              <a:buFont typeface="Arial" panose="020B0604020202020204" pitchFamily="34" charset="0"/>
              <a:buChar char="•"/>
            </a:pPr>
            <a:r>
              <a:rPr lang="en-US" altLang="en-US" sz="3200" dirty="0"/>
              <a:t>Make-to-Order (M</a:t>
            </a:r>
            <a:r>
              <a:rPr lang="en-US" altLang="en-US" sz="100" dirty="0"/>
              <a:t> </a:t>
            </a:r>
            <a:r>
              <a:rPr lang="en-US" altLang="en-US" sz="3200" dirty="0"/>
              <a:t>T</a:t>
            </a:r>
            <a:r>
              <a:rPr lang="en-US" altLang="en-US" sz="100" dirty="0"/>
              <a:t> </a:t>
            </a:r>
            <a:r>
              <a:rPr lang="en-US" altLang="en-US" sz="3200" dirty="0"/>
              <a:t>O).</a:t>
            </a:r>
          </a:p>
          <a:p>
            <a:pPr marL="291600" indent="-291600" eaLnBrk="1" hangingPunct="1">
              <a:lnSpc>
                <a:spcPct val="100000"/>
              </a:lnSpc>
              <a:spcBef>
                <a:spcPts val="1000"/>
              </a:spcBef>
              <a:spcAft>
                <a:spcPts val="0"/>
              </a:spcAft>
              <a:buClr>
                <a:schemeClr val="accent1">
                  <a:lumMod val="75000"/>
                </a:schemeClr>
              </a:buClr>
              <a:buFont typeface="Arial" panose="020B0604020202020204" pitchFamily="34" charset="0"/>
              <a:buChar char="•"/>
            </a:pPr>
            <a:r>
              <a:rPr lang="en-US" altLang="en-US" sz="3200" dirty="0"/>
              <a:t>Assemble-to-Order (A</a:t>
            </a:r>
            <a:r>
              <a:rPr lang="en-US" altLang="en-US" sz="100" dirty="0"/>
              <a:t> </a:t>
            </a:r>
            <a:r>
              <a:rPr lang="en-US" altLang="en-US" sz="3200" dirty="0"/>
              <a:t>T</a:t>
            </a:r>
            <a:r>
              <a:rPr lang="en-US" altLang="en-US" sz="100" dirty="0"/>
              <a:t> </a:t>
            </a:r>
            <a:r>
              <a:rPr lang="en-US" altLang="en-US" sz="3200" dirty="0"/>
              <a:t>O).</a:t>
            </a:r>
          </a:p>
        </p:txBody>
      </p:sp>
    </p:spTree>
    <p:extLst>
      <p:ext uri="{BB962C8B-B14F-4D97-AF65-F5344CB8AC3E}">
        <p14:creationId xmlns:p14="http://schemas.microsoft.com/office/powerpoint/2010/main" val="12537737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00E3A2F-F9CA-4FEE-A19A-1F8A68BBECBE}"/>
              </a:ext>
            </a:extLst>
          </p:cNvPr>
          <p:cNvSpPr>
            <a:spLocks noGrp="1"/>
          </p:cNvSpPr>
          <p:nvPr>
            <p:ph type="title"/>
          </p:nvPr>
        </p:nvSpPr>
        <p:spPr>
          <a:xfrm>
            <a:off x="822326" y="287338"/>
            <a:ext cx="7543800" cy="1449387"/>
          </a:xfrm>
        </p:spPr>
        <p:txBody>
          <a:bodyPr/>
          <a:lstStyle/>
          <a:p>
            <a:pPr>
              <a:defRPr/>
            </a:pPr>
            <a:r>
              <a:rPr lang="en-US" altLang="en-US" sz="4000" dirty="0">
                <a:solidFill>
                  <a:schemeClr val="tx1">
                    <a:lumMod val="75000"/>
                    <a:lumOff val="25000"/>
                  </a:schemeClr>
                </a:solidFill>
              </a:rPr>
              <a:t>Make-to-Stock (M</a:t>
            </a:r>
            <a:r>
              <a:rPr lang="en-US" altLang="en-US" sz="100" dirty="0">
                <a:solidFill>
                  <a:schemeClr val="tx1">
                    <a:lumMod val="75000"/>
                    <a:lumOff val="25000"/>
                  </a:schemeClr>
                </a:solidFill>
              </a:rPr>
              <a:t> </a:t>
            </a:r>
            <a:r>
              <a:rPr lang="en-US" altLang="en-US" sz="4000" dirty="0">
                <a:solidFill>
                  <a:schemeClr val="tx1">
                    <a:lumMod val="75000"/>
                    <a:lumOff val="25000"/>
                  </a:schemeClr>
                </a:solidFill>
              </a:rPr>
              <a:t>T</a:t>
            </a:r>
            <a:r>
              <a:rPr lang="en-US" altLang="en-US" sz="100" dirty="0">
                <a:solidFill>
                  <a:schemeClr val="tx1">
                    <a:lumMod val="75000"/>
                    <a:lumOff val="25000"/>
                  </a:schemeClr>
                </a:solidFill>
              </a:rPr>
              <a:t> </a:t>
            </a:r>
            <a:r>
              <a:rPr lang="en-US" altLang="en-US" sz="4000" dirty="0">
                <a:solidFill>
                  <a:schemeClr val="tx1">
                    <a:lumMod val="75000"/>
                    <a:lumOff val="25000"/>
                  </a:schemeClr>
                </a:solidFill>
              </a:rPr>
              <a:t>S)</a:t>
            </a:r>
            <a:endParaRPr lang="en-US" sz="4000" noProof="0" dirty="0"/>
          </a:p>
        </p:txBody>
      </p:sp>
      <p:sp>
        <p:nvSpPr>
          <p:cNvPr id="5" name="Content Placeholder 4">
            <a:extLst>
              <a:ext uri="{FF2B5EF4-FFF2-40B4-BE49-F238E27FC236}">
                <a16:creationId xmlns:a16="http://schemas.microsoft.com/office/drawing/2014/main" id="{9916C92B-08C9-491D-9F59-3ABF2F296990}"/>
              </a:ext>
            </a:extLst>
          </p:cNvPr>
          <p:cNvSpPr>
            <a:spLocks noGrp="1"/>
          </p:cNvSpPr>
          <p:nvPr>
            <p:ph idx="1"/>
          </p:nvPr>
        </p:nvSpPr>
        <p:spPr>
          <a:xfrm>
            <a:off x="822325" y="1905001"/>
            <a:ext cx="7543800" cy="1143000"/>
          </a:xfrm>
        </p:spPr>
        <p:txBody>
          <a:bodyPr/>
          <a:lstStyle/>
          <a:p>
            <a:pPr marL="291600" indent="-291600" eaLnBrk="1" hangingPunct="1">
              <a:lnSpc>
                <a:spcPct val="100000"/>
              </a:lnSpc>
              <a:spcBef>
                <a:spcPts val="1000"/>
              </a:spcBef>
              <a:spcAft>
                <a:spcPts val="0"/>
              </a:spcAft>
              <a:buClr>
                <a:schemeClr val="accent1">
                  <a:lumMod val="75000"/>
                </a:schemeClr>
              </a:buClr>
              <a:buFont typeface="Arial" panose="020B0604020202020204" pitchFamily="34" charset="0"/>
              <a:buChar char="•"/>
            </a:pPr>
            <a:r>
              <a:rPr lang="en-US" altLang="en-US" sz="2400" dirty="0"/>
              <a:t>Produce finished goods according to production schedule.</a:t>
            </a:r>
          </a:p>
          <a:p>
            <a:pPr marL="291600" indent="-291600" eaLnBrk="1" hangingPunct="1">
              <a:lnSpc>
                <a:spcPct val="100000"/>
              </a:lnSpc>
              <a:spcBef>
                <a:spcPts val="1000"/>
              </a:spcBef>
              <a:spcAft>
                <a:spcPts val="0"/>
              </a:spcAft>
              <a:buClr>
                <a:schemeClr val="accent1">
                  <a:lumMod val="75000"/>
                </a:schemeClr>
              </a:buClr>
              <a:buFont typeface="Arial" panose="020B0604020202020204" pitchFamily="34" charset="0"/>
              <a:buChar char="•"/>
            </a:pPr>
            <a:r>
              <a:rPr lang="en-US" altLang="en-US" sz="2400" dirty="0"/>
              <a:t>Customer buys from inventory.</a:t>
            </a:r>
          </a:p>
        </p:txBody>
      </p:sp>
      <p:sp>
        <p:nvSpPr>
          <p:cNvPr id="6" name="Content Placeholder 5">
            <a:extLst>
              <a:ext uri="{FF2B5EF4-FFF2-40B4-BE49-F238E27FC236}">
                <a16:creationId xmlns:a16="http://schemas.microsoft.com/office/drawing/2014/main" id="{2FDCFFBD-738D-4765-8160-BEB9404F7DA5}"/>
              </a:ext>
            </a:extLst>
          </p:cNvPr>
          <p:cNvSpPr>
            <a:spLocks noGrp="1"/>
          </p:cNvSpPr>
          <p:nvPr>
            <p:ph idx="11"/>
          </p:nvPr>
        </p:nvSpPr>
        <p:spPr>
          <a:xfrm>
            <a:off x="822325" y="3429000"/>
            <a:ext cx="3379561" cy="1529216"/>
          </a:xfrm>
        </p:spPr>
        <p:txBody>
          <a:bodyPr/>
          <a:lstStyle/>
          <a:p>
            <a:pPr marL="0" indent="0">
              <a:lnSpc>
                <a:spcPct val="100000"/>
              </a:lnSpc>
              <a:spcBef>
                <a:spcPts val="1000"/>
              </a:spcBef>
              <a:spcAft>
                <a:spcPts val="0"/>
              </a:spcAft>
              <a:buNone/>
            </a:pPr>
            <a:r>
              <a:rPr lang="en-US" altLang="en-US" i="1" u="sng" dirty="0">
                <a:solidFill>
                  <a:schemeClr val="tx1"/>
                </a:solidFill>
              </a:rPr>
              <a:t>Advantage</a:t>
            </a:r>
            <a:endParaRPr lang="en-US" altLang="en-US" i="1" dirty="0">
              <a:solidFill>
                <a:schemeClr val="tx1"/>
              </a:solidFill>
            </a:endParaRPr>
          </a:p>
          <a:p>
            <a:pPr marL="0" indent="0">
              <a:lnSpc>
                <a:spcPct val="100000"/>
              </a:lnSpc>
              <a:spcBef>
                <a:spcPts val="1000"/>
              </a:spcBef>
              <a:spcAft>
                <a:spcPts val="0"/>
              </a:spcAft>
              <a:buNone/>
            </a:pPr>
            <a:r>
              <a:rPr lang="en-US" altLang="en-US" dirty="0">
                <a:solidFill>
                  <a:schemeClr val="tx1"/>
                </a:solidFill>
              </a:rPr>
              <a:t>Faster fulfillment of customer demand, lower cost, smooth production rate</a:t>
            </a:r>
          </a:p>
        </p:txBody>
      </p:sp>
      <p:sp>
        <p:nvSpPr>
          <p:cNvPr id="21509" name="Content Placeholder 6">
            <a:extLst>
              <a:ext uri="{FF2B5EF4-FFF2-40B4-BE49-F238E27FC236}">
                <a16:creationId xmlns:a16="http://schemas.microsoft.com/office/drawing/2014/main" id="{B0FE4A5B-651E-44C1-A427-89FD126A68BF}"/>
              </a:ext>
            </a:extLst>
          </p:cNvPr>
          <p:cNvSpPr>
            <a:spLocks noGrp="1"/>
          </p:cNvSpPr>
          <p:nvPr>
            <p:ph idx="12"/>
          </p:nvPr>
        </p:nvSpPr>
        <p:spPr>
          <a:xfrm>
            <a:off x="5105401" y="3429000"/>
            <a:ext cx="3124200" cy="1627187"/>
          </a:xfrm>
        </p:spPr>
        <p:txBody>
          <a:bodyPr/>
          <a:lstStyle/>
          <a:p>
            <a:pPr marL="0" indent="0">
              <a:lnSpc>
                <a:spcPct val="100000"/>
              </a:lnSpc>
              <a:spcBef>
                <a:spcPts val="1000"/>
              </a:spcBef>
              <a:spcAft>
                <a:spcPts val="0"/>
              </a:spcAft>
              <a:buNone/>
            </a:pPr>
            <a:r>
              <a:rPr lang="en-US" altLang="en-US" i="1" u="sng" dirty="0">
                <a:solidFill>
                  <a:schemeClr val="tx1"/>
                </a:solidFill>
              </a:rPr>
              <a:t>Disadvantage</a:t>
            </a:r>
            <a:endParaRPr lang="en-US" altLang="en-US" i="1" dirty="0">
              <a:solidFill>
                <a:schemeClr val="tx1"/>
              </a:solidFill>
            </a:endParaRPr>
          </a:p>
          <a:p>
            <a:pPr marL="0" indent="0">
              <a:lnSpc>
                <a:spcPct val="100000"/>
              </a:lnSpc>
              <a:spcBef>
                <a:spcPts val="1000"/>
              </a:spcBef>
              <a:spcAft>
                <a:spcPts val="0"/>
              </a:spcAft>
              <a:buNone/>
            </a:pPr>
            <a:r>
              <a:rPr lang="en-US" altLang="en-US" dirty="0">
                <a:solidFill>
                  <a:schemeClr val="tx1"/>
                </a:solidFill>
              </a:rPr>
              <a:t>Inventory holding costs, slower to respond to changes in customer preferences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E322398D-52AA-4B2E-918D-23B903459401}"/>
              </a:ext>
            </a:extLst>
          </p:cNvPr>
          <p:cNvSpPr>
            <a:spLocks noGrp="1"/>
          </p:cNvSpPr>
          <p:nvPr>
            <p:ph type="title"/>
          </p:nvPr>
        </p:nvSpPr>
        <p:spPr/>
        <p:txBody>
          <a:bodyPr/>
          <a:lstStyle/>
          <a:p>
            <a:pPr>
              <a:defRPr/>
            </a:pPr>
            <a:r>
              <a:rPr lang="en-US" sz="4000" dirty="0"/>
              <a:t>Make-to-Stock </a:t>
            </a:r>
            <a:r>
              <a:rPr lang="en-US" sz="2800" dirty="0"/>
              <a:t>(Figure 4.3)</a:t>
            </a:r>
          </a:p>
        </p:txBody>
      </p:sp>
      <p:sp>
        <p:nvSpPr>
          <p:cNvPr id="3" name="Content Placeholder 2">
            <a:extLst>
              <a:ext uri="{FF2B5EF4-FFF2-40B4-BE49-F238E27FC236}">
                <a16:creationId xmlns:a16="http://schemas.microsoft.com/office/drawing/2014/main" id="{599158CD-68E9-4B43-9E9B-D015ECC2072E}"/>
              </a:ext>
            </a:extLst>
          </p:cNvPr>
          <p:cNvSpPr>
            <a:spLocks noGrp="1"/>
          </p:cNvSpPr>
          <p:nvPr>
            <p:ph idx="10"/>
          </p:nvPr>
        </p:nvSpPr>
        <p:spPr/>
        <p:txBody>
          <a:bodyPr/>
          <a:lstStyle/>
          <a:p>
            <a:r>
              <a:rPr lang="en-US" altLang="en-US" dirty="0">
                <a:solidFill>
                  <a:schemeClr val="tx1"/>
                </a:solidFill>
                <a:hlinkClick r:id="rId2" action="ppaction://hlinksldjump"/>
              </a:rPr>
              <a:t>Access the text alternative for slide images.</a:t>
            </a:r>
            <a:endParaRPr lang="en-US" altLang="en-US" dirty="0">
              <a:solidFill>
                <a:schemeClr val="tx1"/>
              </a:solidFill>
            </a:endParaRPr>
          </a:p>
        </p:txBody>
      </p:sp>
      <p:pic>
        <p:nvPicPr>
          <p:cNvPr id="4" name="Picture 3" descr="Diagram illustrates make-to-stock process."/>
          <p:cNvPicPr>
            <a:picLocks noChangeAspect="1"/>
          </p:cNvPicPr>
          <p:nvPr/>
        </p:nvPicPr>
        <p:blipFill>
          <a:blip r:embed="rId3"/>
          <a:stretch>
            <a:fillRect/>
          </a:stretch>
        </p:blipFill>
        <p:spPr>
          <a:xfrm>
            <a:off x="1151519" y="2346298"/>
            <a:ext cx="6908694" cy="3368702"/>
          </a:xfrm>
          <a:prstGeom prst="rect">
            <a:avLst/>
          </a:prstGeom>
        </p:spPr>
      </p:pic>
    </p:spTree>
    <p:extLst>
      <p:ext uri="{BB962C8B-B14F-4D97-AF65-F5344CB8AC3E}">
        <p14:creationId xmlns:p14="http://schemas.microsoft.com/office/powerpoint/2010/main" val="31961083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AA436F7-497F-4C9D-9635-347C69B929E6}"/>
              </a:ext>
            </a:extLst>
          </p:cNvPr>
          <p:cNvSpPr>
            <a:spLocks noGrp="1"/>
          </p:cNvSpPr>
          <p:nvPr>
            <p:ph type="title"/>
          </p:nvPr>
        </p:nvSpPr>
        <p:spPr/>
        <p:txBody>
          <a:bodyPr>
            <a:normAutofit/>
          </a:bodyPr>
          <a:lstStyle/>
          <a:p>
            <a:pPr>
              <a:defRPr/>
            </a:pPr>
            <a:r>
              <a:rPr lang="en-US" altLang="en-US" sz="4000" dirty="0">
                <a:solidFill>
                  <a:schemeClr val="tx1">
                    <a:lumMod val="75000"/>
                    <a:lumOff val="25000"/>
                  </a:schemeClr>
                </a:solidFill>
              </a:rPr>
              <a:t>M</a:t>
            </a:r>
            <a:r>
              <a:rPr lang="en-US" altLang="en-US" sz="100" dirty="0">
                <a:solidFill>
                  <a:schemeClr val="tx1">
                    <a:lumMod val="75000"/>
                    <a:lumOff val="25000"/>
                  </a:schemeClr>
                </a:solidFill>
              </a:rPr>
              <a:t> </a:t>
            </a:r>
            <a:r>
              <a:rPr lang="en-US" altLang="en-US" sz="4000" dirty="0">
                <a:solidFill>
                  <a:schemeClr val="tx1">
                    <a:lumMod val="75000"/>
                    <a:lumOff val="25000"/>
                  </a:schemeClr>
                </a:solidFill>
              </a:rPr>
              <a:t>T</a:t>
            </a:r>
            <a:r>
              <a:rPr lang="en-US" altLang="en-US" sz="100" dirty="0">
                <a:solidFill>
                  <a:schemeClr val="tx1">
                    <a:lumMod val="75000"/>
                    <a:lumOff val="25000"/>
                  </a:schemeClr>
                </a:solidFill>
              </a:rPr>
              <a:t> </a:t>
            </a:r>
            <a:r>
              <a:rPr lang="en-US" altLang="en-US" sz="4000" dirty="0">
                <a:solidFill>
                  <a:schemeClr val="tx1">
                    <a:lumMod val="75000"/>
                    <a:lumOff val="25000"/>
                  </a:schemeClr>
                </a:solidFill>
              </a:rPr>
              <a:t>S Performance Measures</a:t>
            </a:r>
            <a:endParaRPr lang="en-US" sz="4000" noProof="0" dirty="0"/>
          </a:p>
        </p:txBody>
      </p:sp>
      <p:sp>
        <p:nvSpPr>
          <p:cNvPr id="6" name="Content Placeholder 5">
            <a:extLst>
              <a:ext uri="{FF2B5EF4-FFF2-40B4-BE49-F238E27FC236}">
                <a16:creationId xmlns:a16="http://schemas.microsoft.com/office/drawing/2014/main" id="{5E54F8ED-F2BB-4D84-9771-9F0F755CBDFA}"/>
              </a:ext>
            </a:extLst>
          </p:cNvPr>
          <p:cNvSpPr>
            <a:spLocks noGrp="1"/>
          </p:cNvSpPr>
          <p:nvPr>
            <p:ph idx="1"/>
          </p:nvPr>
        </p:nvSpPr>
        <p:spPr/>
        <p:txBody>
          <a:bodyPr/>
          <a:lstStyle/>
          <a:p>
            <a:pPr marL="291600" indent="-291600" eaLnBrk="1" fontAlgn="auto" hangingPunct="1">
              <a:lnSpc>
                <a:spcPct val="100000"/>
              </a:lnSpc>
              <a:spcBef>
                <a:spcPts val="1000"/>
              </a:spcBef>
              <a:spcAft>
                <a:spcPts val="0"/>
              </a:spcAft>
              <a:buClr>
                <a:schemeClr val="accent1">
                  <a:lumMod val="75000"/>
                </a:schemeClr>
              </a:buClr>
              <a:buFont typeface="Arial" panose="020B0604020202020204" pitchFamily="34" charset="0"/>
              <a:buChar char="•"/>
              <a:defRPr/>
            </a:pPr>
            <a:r>
              <a:rPr lang="en-US" dirty="0">
                <a:solidFill>
                  <a:schemeClr val="tx1">
                    <a:lumMod val="75000"/>
                    <a:lumOff val="25000"/>
                  </a:schemeClr>
                </a:solidFill>
              </a:rPr>
              <a:t>Service level (orders filled when requested).</a:t>
            </a:r>
          </a:p>
          <a:p>
            <a:pPr marL="291600" indent="-291600" eaLnBrk="1" fontAlgn="auto" hangingPunct="1">
              <a:lnSpc>
                <a:spcPct val="100000"/>
              </a:lnSpc>
              <a:spcBef>
                <a:spcPts val="1000"/>
              </a:spcBef>
              <a:spcAft>
                <a:spcPts val="0"/>
              </a:spcAft>
              <a:buClr>
                <a:schemeClr val="accent1">
                  <a:lumMod val="75000"/>
                </a:schemeClr>
              </a:buClr>
              <a:buFont typeface="Arial" panose="020B0604020202020204" pitchFamily="34" charset="0"/>
              <a:buChar char="•"/>
              <a:defRPr/>
            </a:pPr>
            <a:r>
              <a:rPr lang="en-US" dirty="0">
                <a:solidFill>
                  <a:schemeClr val="tx1">
                    <a:lumMod val="75000"/>
                    <a:lumOff val="25000"/>
                  </a:schemeClr>
                </a:solidFill>
              </a:rPr>
              <a:t>Inventory replenishment time.</a:t>
            </a:r>
          </a:p>
          <a:p>
            <a:pPr marL="291600" indent="-291600" eaLnBrk="1" fontAlgn="auto" hangingPunct="1">
              <a:lnSpc>
                <a:spcPct val="100000"/>
              </a:lnSpc>
              <a:spcBef>
                <a:spcPts val="1000"/>
              </a:spcBef>
              <a:spcAft>
                <a:spcPts val="0"/>
              </a:spcAft>
              <a:buClr>
                <a:schemeClr val="accent1">
                  <a:lumMod val="75000"/>
                </a:schemeClr>
              </a:buClr>
              <a:buFont typeface="Arial" panose="020B0604020202020204" pitchFamily="34" charset="0"/>
              <a:buChar char="•"/>
              <a:defRPr/>
            </a:pPr>
            <a:r>
              <a:rPr lang="en-US" dirty="0">
                <a:solidFill>
                  <a:schemeClr val="tx1">
                    <a:lumMod val="75000"/>
                    <a:lumOff val="25000"/>
                  </a:schemeClr>
                </a:solidFill>
              </a:rPr>
              <a:t>Inventory turnover (sales/average inventory).</a:t>
            </a:r>
          </a:p>
          <a:p>
            <a:pPr marL="291600" indent="-291600" eaLnBrk="1" fontAlgn="auto" hangingPunct="1">
              <a:lnSpc>
                <a:spcPct val="100000"/>
              </a:lnSpc>
              <a:spcBef>
                <a:spcPts val="1000"/>
              </a:spcBef>
              <a:spcAft>
                <a:spcPts val="0"/>
              </a:spcAft>
              <a:buClr>
                <a:schemeClr val="accent1">
                  <a:lumMod val="75000"/>
                </a:schemeClr>
              </a:buClr>
              <a:buFont typeface="Arial" panose="020B0604020202020204" pitchFamily="34" charset="0"/>
              <a:buChar char="•"/>
              <a:defRPr/>
            </a:pPr>
            <a:r>
              <a:rPr lang="en-US" dirty="0">
                <a:solidFill>
                  <a:schemeClr val="tx1">
                    <a:lumMod val="75000"/>
                    <a:lumOff val="25000"/>
                  </a:schemeClr>
                </a:solidFill>
              </a:rPr>
              <a:t>Capacity utilization.</a:t>
            </a:r>
          </a:p>
          <a:p>
            <a:pPr marL="291600" indent="-291600" eaLnBrk="1" fontAlgn="auto" hangingPunct="1">
              <a:lnSpc>
                <a:spcPct val="100000"/>
              </a:lnSpc>
              <a:spcBef>
                <a:spcPts val="1000"/>
              </a:spcBef>
              <a:spcAft>
                <a:spcPts val="0"/>
              </a:spcAft>
              <a:buClr>
                <a:schemeClr val="accent1">
                  <a:lumMod val="75000"/>
                </a:schemeClr>
              </a:buClr>
              <a:buFont typeface="Arial" panose="020B0604020202020204" pitchFamily="34" charset="0"/>
              <a:buChar char="•"/>
              <a:defRPr/>
            </a:pPr>
            <a:r>
              <a:rPr lang="en-US" dirty="0">
                <a:solidFill>
                  <a:schemeClr val="tx1">
                    <a:lumMod val="75000"/>
                    <a:lumOff val="25000"/>
                  </a:schemeClr>
                </a:solidFill>
              </a:rPr>
              <a:t>Time to fill back order.</a:t>
            </a:r>
          </a:p>
          <a:p>
            <a:pPr marL="291600" indent="-291600" eaLnBrk="1" fontAlgn="auto" hangingPunct="1">
              <a:lnSpc>
                <a:spcPct val="100000"/>
              </a:lnSpc>
              <a:spcBef>
                <a:spcPts val="1000"/>
              </a:spcBef>
              <a:spcAft>
                <a:spcPts val="0"/>
              </a:spcAft>
              <a:buClr>
                <a:schemeClr val="accent1">
                  <a:lumMod val="75000"/>
                </a:schemeClr>
              </a:buClr>
              <a:buFont typeface="Arial" panose="020B0604020202020204" pitchFamily="34" charset="0"/>
              <a:buChar char="•"/>
              <a:defRPr/>
            </a:pPr>
            <a:r>
              <a:rPr lang="en-US" dirty="0">
                <a:solidFill>
                  <a:schemeClr val="tx1">
                    <a:lumMod val="75000"/>
                    <a:lumOff val="25000"/>
                  </a:schemeClr>
                </a:solidFill>
              </a:rPr>
              <a:t>Others, such as shrinkage rate.</a:t>
            </a:r>
          </a:p>
        </p:txBody>
      </p:sp>
    </p:spTree>
    <p:extLst>
      <p:ext uri="{BB962C8B-B14F-4D97-AF65-F5344CB8AC3E}">
        <p14:creationId xmlns:p14="http://schemas.microsoft.com/office/powerpoint/2010/main" val="17742883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00E3A2F-F9CA-4FEE-A19A-1F8A68BBECBE}"/>
              </a:ext>
            </a:extLst>
          </p:cNvPr>
          <p:cNvSpPr>
            <a:spLocks noGrp="1"/>
          </p:cNvSpPr>
          <p:nvPr>
            <p:ph type="title"/>
          </p:nvPr>
        </p:nvSpPr>
        <p:spPr>
          <a:xfrm>
            <a:off x="822326" y="287338"/>
            <a:ext cx="7543800" cy="1449387"/>
          </a:xfrm>
        </p:spPr>
        <p:txBody>
          <a:bodyPr/>
          <a:lstStyle/>
          <a:p>
            <a:pPr>
              <a:defRPr/>
            </a:pPr>
            <a:r>
              <a:rPr lang="en-US" altLang="en-US" sz="4000" dirty="0">
                <a:solidFill>
                  <a:schemeClr val="tx1">
                    <a:lumMod val="75000"/>
                    <a:lumOff val="25000"/>
                  </a:schemeClr>
                </a:solidFill>
              </a:rPr>
              <a:t>Make-to-Order (M</a:t>
            </a:r>
            <a:r>
              <a:rPr lang="en-US" altLang="en-US" sz="100" dirty="0">
                <a:solidFill>
                  <a:schemeClr val="tx1">
                    <a:lumMod val="75000"/>
                    <a:lumOff val="25000"/>
                  </a:schemeClr>
                </a:solidFill>
              </a:rPr>
              <a:t> </a:t>
            </a:r>
            <a:r>
              <a:rPr lang="en-US" altLang="en-US" sz="4000" dirty="0">
                <a:solidFill>
                  <a:schemeClr val="tx1">
                    <a:lumMod val="75000"/>
                    <a:lumOff val="25000"/>
                  </a:schemeClr>
                </a:solidFill>
              </a:rPr>
              <a:t>T</a:t>
            </a:r>
            <a:r>
              <a:rPr lang="en-US" altLang="en-US" sz="100" dirty="0">
                <a:solidFill>
                  <a:schemeClr val="tx1">
                    <a:lumMod val="75000"/>
                    <a:lumOff val="25000"/>
                  </a:schemeClr>
                </a:solidFill>
              </a:rPr>
              <a:t> </a:t>
            </a:r>
            <a:r>
              <a:rPr lang="en-US" altLang="en-US" sz="4000" dirty="0">
                <a:solidFill>
                  <a:schemeClr val="tx1">
                    <a:lumMod val="75000"/>
                    <a:lumOff val="25000"/>
                  </a:schemeClr>
                </a:solidFill>
              </a:rPr>
              <a:t>O)</a:t>
            </a:r>
            <a:endParaRPr lang="en-US" sz="4000" noProof="0" dirty="0"/>
          </a:p>
        </p:txBody>
      </p:sp>
      <p:sp>
        <p:nvSpPr>
          <p:cNvPr id="10" name="Content Placeholder 9">
            <a:extLst>
              <a:ext uri="{FF2B5EF4-FFF2-40B4-BE49-F238E27FC236}">
                <a16:creationId xmlns:a16="http://schemas.microsoft.com/office/drawing/2014/main" id="{27DC001A-1313-400D-8ADF-4EBD87D808D6}"/>
              </a:ext>
            </a:extLst>
          </p:cNvPr>
          <p:cNvSpPr>
            <a:spLocks noGrp="1"/>
          </p:cNvSpPr>
          <p:nvPr>
            <p:ph idx="1"/>
          </p:nvPr>
        </p:nvSpPr>
        <p:spPr>
          <a:xfrm>
            <a:off x="822325" y="1846263"/>
            <a:ext cx="7543800" cy="973137"/>
          </a:xfrm>
        </p:spPr>
        <p:txBody>
          <a:bodyPr/>
          <a:lstStyle/>
          <a:p>
            <a:pPr marL="291600" indent="-291600" eaLnBrk="1" hangingPunct="1">
              <a:lnSpc>
                <a:spcPct val="100000"/>
              </a:lnSpc>
              <a:spcBef>
                <a:spcPts val="1000"/>
              </a:spcBef>
              <a:spcAft>
                <a:spcPts val="0"/>
              </a:spcAft>
              <a:buClr>
                <a:schemeClr val="accent1">
                  <a:lumMod val="75000"/>
                </a:schemeClr>
              </a:buClr>
              <a:buFont typeface="Arial" panose="020B0604020202020204" pitchFamily="34" charset="0"/>
              <a:buChar char="•"/>
            </a:pPr>
            <a:r>
              <a:rPr lang="en-US" altLang="en-US" dirty="0"/>
              <a:t>Start production after customer orders.</a:t>
            </a:r>
          </a:p>
          <a:p>
            <a:pPr marL="291600" indent="-291600" eaLnBrk="1" hangingPunct="1">
              <a:lnSpc>
                <a:spcPct val="100000"/>
              </a:lnSpc>
              <a:spcBef>
                <a:spcPts val="1000"/>
              </a:spcBef>
              <a:spcAft>
                <a:spcPts val="0"/>
              </a:spcAft>
              <a:buClr>
                <a:schemeClr val="accent1">
                  <a:lumMod val="75000"/>
                </a:schemeClr>
              </a:buClr>
              <a:buFont typeface="Arial" panose="020B0604020202020204" pitchFamily="34" charset="0"/>
              <a:buChar char="•"/>
            </a:pPr>
            <a:r>
              <a:rPr lang="en-US" altLang="en-US" dirty="0"/>
              <a:t>No finished goods inventory.</a:t>
            </a:r>
          </a:p>
        </p:txBody>
      </p:sp>
      <p:sp>
        <p:nvSpPr>
          <p:cNvPr id="6" name="Content Placeholder 5">
            <a:extLst>
              <a:ext uri="{FF2B5EF4-FFF2-40B4-BE49-F238E27FC236}">
                <a16:creationId xmlns:a16="http://schemas.microsoft.com/office/drawing/2014/main" id="{2FDCFFBD-738D-4765-8160-BEB9404F7DA5}"/>
              </a:ext>
            </a:extLst>
          </p:cNvPr>
          <p:cNvSpPr>
            <a:spLocks noGrp="1"/>
          </p:cNvSpPr>
          <p:nvPr>
            <p:ph idx="11"/>
          </p:nvPr>
        </p:nvSpPr>
        <p:spPr>
          <a:xfrm>
            <a:off x="822325" y="3092348"/>
            <a:ext cx="3379561" cy="1654629"/>
          </a:xfrm>
        </p:spPr>
        <p:txBody>
          <a:bodyPr/>
          <a:lstStyle/>
          <a:p>
            <a:pPr marL="0" indent="0">
              <a:lnSpc>
                <a:spcPct val="100000"/>
              </a:lnSpc>
              <a:spcBef>
                <a:spcPts val="1000"/>
              </a:spcBef>
              <a:spcAft>
                <a:spcPts val="0"/>
              </a:spcAft>
              <a:buNone/>
            </a:pPr>
            <a:r>
              <a:rPr lang="en-US" altLang="en-US" sz="1800" i="1" u="sng" dirty="0">
                <a:solidFill>
                  <a:schemeClr val="tx1"/>
                </a:solidFill>
              </a:rPr>
              <a:t>Advantage</a:t>
            </a:r>
          </a:p>
          <a:p>
            <a:pPr marL="0" indent="0">
              <a:lnSpc>
                <a:spcPct val="100000"/>
              </a:lnSpc>
              <a:spcBef>
                <a:spcPts val="1000"/>
              </a:spcBef>
              <a:spcAft>
                <a:spcPts val="0"/>
              </a:spcAft>
              <a:buNone/>
            </a:pPr>
            <a:r>
              <a:rPr lang="en-US" altLang="en-US" sz="1800" dirty="0">
                <a:solidFill>
                  <a:schemeClr val="tx1"/>
                </a:solidFill>
              </a:rPr>
              <a:t>Higher flexibility to customize order; no finished goods inventory costs</a:t>
            </a:r>
          </a:p>
        </p:txBody>
      </p:sp>
      <p:sp>
        <p:nvSpPr>
          <p:cNvPr id="21509" name="Content Placeholder 6">
            <a:extLst>
              <a:ext uri="{FF2B5EF4-FFF2-40B4-BE49-F238E27FC236}">
                <a16:creationId xmlns:a16="http://schemas.microsoft.com/office/drawing/2014/main" id="{B0FE4A5B-651E-44C1-A427-89FD126A68BF}"/>
              </a:ext>
            </a:extLst>
          </p:cNvPr>
          <p:cNvSpPr>
            <a:spLocks noGrp="1"/>
          </p:cNvSpPr>
          <p:nvPr>
            <p:ph idx="12"/>
          </p:nvPr>
        </p:nvSpPr>
        <p:spPr>
          <a:xfrm>
            <a:off x="5116286" y="3070578"/>
            <a:ext cx="3260725" cy="1676400"/>
          </a:xfrm>
        </p:spPr>
        <p:txBody>
          <a:bodyPr/>
          <a:lstStyle/>
          <a:p>
            <a:pPr marL="0" indent="0">
              <a:lnSpc>
                <a:spcPct val="100000"/>
              </a:lnSpc>
              <a:spcBef>
                <a:spcPts val="1000"/>
              </a:spcBef>
              <a:spcAft>
                <a:spcPts val="0"/>
              </a:spcAft>
              <a:buNone/>
            </a:pPr>
            <a:r>
              <a:rPr lang="en-US" altLang="en-US" sz="1800" i="1" u="sng" dirty="0">
                <a:solidFill>
                  <a:schemeClr val="tx1"/>
                </a:solidFill>
              </a:rPr>
              <a:t>Disadvantage</a:t>
            </a:r>
          </a:p>
          <a:p>
            <a:pPr marL="0" indent="0">
              <a:lnSpc>
                <a:spcPct val="100000"/>
              </a:lnSpc>
              <a:spcBef>
                <a:spcPts val="1000"/>
              </a:spcBef>
              <a:spcAft>
                <a:spcPts val="0"/>
              </a:spcAft>
              <a:buNone/>
            </a:pPr>
            <a:r>
              <a:rPr lang="en-US" altLang="en-US" sz="1800" dirty="0">
                <a:solidFill>
                  <a:schemeClr val="tx1"/>
                </a:solidFill>
              </a:rPr>
              <a:t>Intermittent production (that is, lumpy demand pattern), slower response to customer demand</a:t>
            </a:r>
          </a:p>
        </p:txBody>
      </p:sp>
    </p:spTree>
    <p:extLst>
      <p:ext uri="{BB962C8B-B14F-4D97-AF65-F5344CB8AC3E}">
        <p14:creationId xmlns:p14="http://schemas.microsoft.com/office/powerpoint/2010/main" val="21417557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E322398D-52AA-4B2E-918D-23B903459401}"/>
              </a:ext>
            </a:extLst>
          </p:cNvPr>
          <p:cNvSpPr>
            <a:spLocks noGrp="1"/>
          </p:cNvSpPr>
          <p:nvPr>
            <p:ph type="title"/>
          </p:nvPr>
        </p:nvSpPr>
        <p:spPr/>
        <p:txBody>
          <a:bodyPr/>
          <a:lstStyle/>
          <a:p>
            <a:pPr>
              <a:defRPr/>
            </a:pPr>
            <a:r>
              <a:rPr lang="en-US" sz="4000" dirty="0"/>
              <a:t>Make-to-Order </a:t>
            </a:r>
            <a:r>
              <a:rPr lang="en-US" sz="2800" dirty="0"/>
              <a:t>(Figure 4.3)</a:t>
            </a:r>
          </a:p>
        </p:txBody>
      </p:sp>
      <p:sp>
        <p:nvSpPr>
          <p:cNvPr id="4" name="Content Placeholder 3">
            <a:extLst>
              <a:ext uri="{FF2B5EF4-FFF2-40B4-BE49-F238E27FC236}">
                <a16:creationId xmlns:a16="http://schemas.microsoft.com/office/drawing/2014/main" id="{E9A3DFCD-A5AB-4F0B-8CB2-88B2CAE4024D}"/>
              </a:ext>
            </a:extLst>
          </p:cNvPr>
          <p:cNvSpPr>
            <a:spLocks noGrp="1"/>
          </p:cNvSpPr>
          <p:nvPr>
            <p:ph idx="10"/>
          </p:nvPr>
        </p:nvSpPr>
        <p:spPr/>
        <p:txBody>
          <a:bodyPr/>
          <a:lstStyle/>
          <a:p>
            <a:r>
              <a:rPr lang="en-US" altLang="en-US" dirty="0">
                <a:solidFill>
                  <a:schemeClr val="tx1"/>
                </a:solidFill>
                <a:hlinkClick r:id="rId2" action="ppaction://hlinksldjump"/>
              </a:rPr>
              <a:t>Access the text alternative for slide images.</a:t>
            </a:r>
            <a:endParaRPr lang="en-US" altLang="en-US" dirty="0">
              <a:solidFill>
                <a:schemeClr val="tx1"/>
              </a:solidFill>
            </a:endParaRPr>
          </a:p>
        </p:txBody>
      </p:sp>
      <p:pic>
        <p:nvPicPr>
          <p:cNvPr id="2" name="Picture 1" descr="Diagram illustrates make-to-order process. "/>
          <p:cNvPicPr>
            <a:picLocks noChangeAspect="1"/>
          </p:cNvPicPr>
          <p:nvPr/>
        </p:nvPicPr>
        <p:blipFill>
          <a:blip r:embed="rId3"/>
          <a:stretch>
            <a:fillRect/>
          </a:stretch>
        </p:blipFill>
        <p:spPr>
          <a:xfrm>
            <a:off x="1463250" y="2331074"/>
            <a:ext cx="6004350" cy="3289277"/>
          </a:xfrm>
          <a:prstGeom prst="rect">
            <a:avLst/>
          </a:prstGeom>
        </p:spPr>
      </p:pic>
    </p:spTree>
    <p:extLst>
      <p:ext uri="{BB962C8B-B14F-4D97-AF65-F5344CB8AC3E}">
        <p14:creationId xmlns:p14="http://schemas.microsoft.com/office/powerpoint/2010/main" val="7385050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AA436F7-497F-4C9D-9635-347C69B929E6}"/>
              </a:ext>
            </a:extLst>
          </p:cNvPr>
          <p:cNvSpPr>
            <a:spLocks noGrp="1"/>
          </p:cNvSpPr>
          <p:nvPr>
            <p:ph type="title"/>
          </p:nvPr>
        </p:nvSpPr>
        <p:spPr/>
        <p:txBody>
          <a:bodyPr>
            <a:normAutofit/>
          </a:bodyPr>
          <a:lstStyle/>
          <a:p>
            <a:pPr>
              <a:defRPr/>
            </a:pPr>
            <a:r>
              <a:rPr lang="en-US" altLang="en-US" sz="4000" dirty="0">
                <a:solidFill>
                  <a:schemeClr val="tx1">
                    <a:lumMod val="75000"/>
                    <a:lumOff val="25000"/>
                  </a:schemeClr>
                </a:solidFill>
              </a:rPr>
              <a:t>M</a:t>
            </a:r>
            <a:r>
              <a:rPr lang="en-US" altLang="en-US" sz="100" dirty="0">
                <a:solidFill>
                  <a:schemeClr val="tx1">
                    <a:lumMod val="75000"/>
                    <a:lumOff val="25000"/>
                  </a:schemeClr>
                </a:solidFill>
              </a:rPr>
              <a:t> </a:t>
            </a:r>
            <a:r>
              <a:rPr lang="en-US" altLang="en-US" sz="4000" dirty="0">
                <a:solidFill>
                  <a:schemeClr val="tx1">
                    <a:lumMod val="75000"/>
                    <a:lumOff val="25000"/>
                  </a:schemeClr>
                </a:solidFill>
              </a:rPr>
              <a:t>T</a:t>
            </a:r>
            <a:r>
              <a:rPr lang="en-US" altLang="en-US" sz="100" dirty="0">
                <a:solidFill>
                  <a:schemeClr val="tx1">
                    <a:lumMod val="75000"/>
                    <a:lumOff val="25000"/>
                  </a:schemeClr>
                </a:solidFill>
              </a:rPr>
              <a:t> </a:t>
            </a:r>
            <a:r>
              <a:rPr lang="en-US" altLang="en-US" sz="4000" dirty="0">
                <a:solidFill>
                  <a:schemeClr val="tx1">
                    <a:lumMod val="75000"/>
                    <a:lumOff val="25000"/>
                  </a:schemeClr>
                </a:solidFill>
              </a:rPr>
              <a:t>O Performance Measures</a:t>
            </a:r>
            <a:endParaRPr lang="en-US" sz="4000" noProof="0" dirty="0"/>
          </a:p>
        </p:txBody>
      </p:sp>
      <p:sp>
        <p:nvSpPr>
          <p:cNvPr id="6" name="Content Placeholder 5">
            <a:extLst>
              <a:ext uri="{FF2B5EF4-FFF2-40B4-BE49-F238E27FC236}">
                <a16:creationId xmlns:a16="http://schemas.microsoft.com/office/drawing/2014/main" id="{5E54F8ED-F2BB-4D84-9771-9F0F755CBDFA}"/>
              </a:ext>
            </a:extLst>
          </p:cNvPr>
          <p:cNvSpPr>
            <a:spLocks noGrp="1"/>
          </p:cNvSpPr>
          <p:nvPr>
            <p:ph idx="1"/>
          </p:nvPr>
        </p:nvSpPr>
        <p:spPr/>
        <p:txBody>
          <a:bodyPr/>
          <a:lstStyle/>
          <a:p>
            <a:pPr marL="0" indent="0" eaLnBrk="1" hangingPunct="1">
              <a:lnSpc>
                <a:spcPct val="100000"/>
              </a:lnSpc>
              <a:spcBef>
                <a:spcPts val="1000"/>
              </a:spcBef>
              <a:spcAft>
                <a:spcPts val="0"/>
              </a:spcAft>
              <a:buNone/>
            </a:pPr>
            <a:r>
              <a:rPr lang="en-US" altLang="en-US" sz="2800" dirty="0"/>
              <a:t>Lead time.</a:t>
            </a:r>
          </a:p>
          <a:p>
            <a:pPr marL="0" indent="0" eaLnBrk="1" hangingPunct="1">
              <a:lnSpc>
                <a:spcPct val="100000"/>
              </a:lnSpc>
              <a:spcBef>
                <a:spcPts val="1000"/>
              </a:spcBef>
              <a:spcAft>
                <a:spcPts val="0"/>
              </a:spcAft>
              <a:buNone/>
            </a:pPr>
            <a:r>
              <a:rPr lang="en-US" altLang="en-US" sz="2800" dirty="0"/>
              <a:t>Orders completed on time (%).</a:t>
            </a:r>
          </a:p>
          <a:p>
            <a:pPr marL="291600" lvl="1" indent="-291600" eaLnBrk="1" hangingPunct="1">
              <a:lnSpc>
                <a:spcPct val="100000"/>
              </a:lnSpc>
              <a:spcBef>
                <a:spcPts val="1000"/>
              </a:spcBef>
              <a:spcAft>
                <a:spcPts val="0"/>
              </a:spcAft>
              <a:buClr>
                <a:schemeClr val="accent1">
                  <a:lumMod val="75000"/>
                </a:schemeClr>
              </a:buClr>
              <a:buFont typeface="Arial" panose="020B0604020202020204" pitchFamily="34" charset="0"/>
              <a:buChar char="•"/>
            </a:pPr>
            <a:r>
              <a:rPr lang="en-US" altLang="en-US" sz="2400" dirty="0"/>
              <a:t>Customer request date.</a:t>
            </a:r>
          </a:p>
          <a:p>
            <a:pPr marL="291600" lvl="1" indent="-291600" eaLnBrk="1" hangingPunct="1">
              <a:lnSpc>
                <a:spcPct val="100000"/>
              </a:lnSpc>
              <a:spcBef>
                <a:spcPts val="1000"/>
              </a:spcBef>
              <a:spcAft>
                <a:spcPts val="0"/>
              </a:spcAft>
              <a:buClr>
                <a:schemeClr val="accent1">
                  <a:lumMod val="75000"/>
                </a:schemeClr>
              </a:buClr>
              <a:buFont typeface="Arial" panose="020B0604020202020204" pitchFamily="34" charset="0"/>
              <a:buChar char="•"/>
            </a:pPr>
            <a:r>
              <a:rPr lang="en-US" altLang="en-US" sz="2400" dirty="0"/>
              <a:t>Promise date.</a:t>
            </a:r>
          </a:p>
        </p:txBody>
      </p:sp>
    </p:spTree>
    <p:extLst>
      <p:ext uri="{BB962C8B-B14F-4D97-AF65-F5344CB8AC3E}">
        <p14:creationId xmlns:p14="http://schemas.microsoft.com/office/powerpoint/2010/main" val="9034330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00E3A2F-F9CA-4FEE-A19A-1F8A68BBECBE}"/>
              </a:ext>
            </a:extLst>
          </p:cNvPr>
          <p:cNvSpPr>
            <a:spLocks noGrp="1"/>
          </p:cNvSpPr>
          <p:nvPr>
            <p:ph type="title"/>
          </p:nvPr>
        </p:nvSpPr>
        <p:spPr>
          <a:xfrm>
            <a:off x="822326" y="287338"/>
            <a:ext cx="7543800" cy="1449387"/>
          </a:xfrm>
        </p:spPr>
        <p:txBody>
          <a:bodyPr/>
          <a:lstStyle/>
          <a:p>
            <a:pPr>
              <a:defRPr/>
            </a:pPr>
            <a:r>
              <a:rPr lang="en-US" altLang="en-US" sz="4000" dirty="0">
                <a:solidFill>
                  <a:schemeClr val="tx1">
                    <a:lumMod val="75000"/>
                    <a:lumOff val="25000"/>
                  </a:schemeClr>
                </a:solidFill>
              </a:rPr>
              <a:t>Assemble-to-Order (A</a:t>
            </a:r>
            <a:r>
              <a:rPr lang="en-US" altLang="en-US" sz="100" dirty="0">
                <a:solidFill>
                  <a:schemeClr val="tx1">
                    <a:lumMod val="75000"/>
                    <a:lumOff val="25000"/>
                  </a:schemeClr>
                </a:solidFill>
              </a:rPr>
              <a:t> </a:t>
            </a:r>
            <a:r>
              <a:rPr lang="en-US" altLang="en-US" sz="4000" dirty="0">
                <a:solidFill>
                  <a:schemeClr val="tx1">
                    <a:lumMod val="75000"/>
                    <a:lumOff val="25000"/>
                  </a:schemeClr>
                </a:solidFill>
              </a:rPr>
              <a:t>T</a:t>
            </a:r>
            <a:r>
              <a:rPr lang="en-US" altLang="en-US" sz="100" dirty="0">
                <a:solidFill>
                  <a:schemeClr val="tx1">
                    <a:lumMod val="75000"/>
                    <a:lumOff val="25000"/>
                  </a:schemeClr>
                </a:solidFill>
              </a:rPr>
              <a:t> </a:t>
            </a:r>
            <a:r>
              <a:rPr lang="en-US" altLang="en-US" sz="4000" dirty="0">
                <a:solidFill>
                  <a:schemeClr val="tx1">
                    <a:lumMod val="75000"/>
                    <a:lumOff val="25000"/>
                  </a:schemeClr>
                </a:solidFill>
              </a:rPr>
              <a:t>O)</a:t>
            </a:r>
            <a:endParaRPr lang="en-US" sz="4000" noProof="0" dirty="0"/>
          </a:p>
        </p:txBody>
      </p:sp>
      <p:sp>
        <p:nvSpPr>
          <p:cNvPr id="5" name="Content Placeholder 4">
            <a:extLst>
              <a:ext uri="{FF2B5EF4-FFF2-40B4-BE49-F238E27FC236}">
                <a16:creationId xmlns:a16="http://schemas.microsoft.com/office/drawing/2014/main" id="{9916C92B-08C9-491D-9F59-3ABF2F296990}"/>
              </a:ext>
            </a:extLst>
          </p:cNvPr>
          <p:cNvSpPr>
            <a:spLocks noGrp="1"/>
          </p:cNvSpPr>
          <p:nvPr>
            <p:ph idx="1"/>
          </p:nvPr>
        </p:nvSpPr>
        <p:spPr>
          <a:xfrm>
            <a:off x="822325" y="1905001"/>
            <a:ext cx="7543800" cy="914400"/>
          </a:xfrm>
        </p:spPr>
        <p:txBody>
          <a:bodyPr/>
          <a:lstStyle/>
          <a:p>
            <a:pPr marL="291600" indent="-291600" eaLnBrk="1" hangingPunct="1">
              <a:lnSpc>
                <a:spcPct val="100000"/>
              </a:lnSpc>
              <a:spcBef>
                <a:spcPts val="1000"/>
              </a:spcBef>
              <a:spcAft>
                <a:spcPts val="0"/>
              </a:spcAft>
              <a:buClr>
                <a:schemeClr val="accent1">
                  <a:lumMod val="75000"/>
                </a:schemeClr>
              </a:buClr>
              <a:buFont typeface="Arial" panose="020B0604020202020204" pitchFamily="34" charset="0"/>
              <a:buChar char="•"/>
            </a:pPr>
            <a:r>
              <a:rPr lang="en-US" altLang="en-US" dirty="0"/>
              <a:t>Produce parts and subassemblies (modules); complete production when customer places order.</a:t>
            </a:r>
          </a:p>
        </p:txBody>
      </p:sp>
      <p:sp>
        <p:nvSpPr>
          <p:cNvPr id="6" name="Content Placeholder 5">
            <a:extLst>
              <a:ext uri="{FF2B5EF4-FFF2-40B4-BE49-F238E27FC236}">
                <a16:creationId xmlns:a16="http://schemas.microsoft.com/office/drawing/2014/main" id="{2FDCFFBD-738D-4765-8160-BEB9404F7DA5}"/>
              </a:ext>
            </a:extLst>
          </p:cNvPr>
          <p:cNvSpPr>
            <a:spLocks noGrp="1"/>
          </p:cNvSpPr>
          <p:nvPr>
            <p:ph idx="11"/>
          </p:nvPr>
        </p:nvSpPr>
        <p:spPr>
          <a:xfrm>
            <a:off x="811439" y="3145970"/>
            <a:ext cx="3379561" cy="1654629"/>
          </a:xfrm>
        </p:spPr>
        <p:txBody>
          <a:bodyPr/>
          <a:lstStyle/>
          <a:p>
            <a:pPr marL="0" indent="0">
              <a:lnSpc>
                <a:spcPct val="100000"/>
              </a:lnSpc>
              <a:spcBef>
                <a:spcPts val="1000"/>
              </a:spcBef>
              <a:spcAft>
                <a:spcPts val="0"/>
              </a:spcAft>
              <a:buNone/>
            </a:pPr>
            <a:r>
              <a:rPr lang="en-US" altLang="en-US" i="1" u="sng" dirty="0">
                <a:solidFill>
                  <a:schemeClr val="tx1"/>
                </a:solidFill>
              </a:rPr>
              <a:t>Advantage</a:t>
            </a:r>
          </a:p>
          <a:p>
            <a:pPr marL="0" indent="0">
              <a:lnSpc>
                <a:spcPct val="100000"/>
              </a:lnSpc>
              <a:spcBef>
                <a:spcPts val="1000"/>
              </a:spcBef>
              <a:spcAft>
                <a:spcPts val="0"/>
              </a:spcAft>
              <a:buNone/>
            </a:pPr>
            <a:r>
              <a:rPr lang="en-US" altLang="en-US" dirty="0">
                <a:solidFill>
                  <a:schemeClr val="tx1"/>
                </a:solidFill>
              </a:rPr>
              <a:t>Less finished goods inventory, faster fulfillment of customer order</a:t>
            </a:r>
          </a:p>
        </p:txBody>
      </p:sp>
      <p:sp>
        <p:nvSpPr>
          <p:cNvPr id="21509" name="Content Placeholder 6">
            <a:extLst>
              <a:ext uri="{FF2B5EF4-FFF2-40B4-BE49-F238E27FC236}">
                <a16:creationId xmlns:a16="http://schemas.microsoft.com/office/drawing/2014/main" id="{B0FE4A5B-651E-44C1-A427-89FD126A68BF}"/>
              </a:ext>
            </a:extLst>
          </p:cNvPr>
          <p:cNvSpPr>
            <a:spLocks noGrp="1"/>
          </p:cNvSpPr>
          <p:nvPr>
            <p:ph idx="12"/>
          </p:nvPr>
        </p:nvSpPr>
        <p:spPr>
          <a:xfrm>
            <a:off x="5105400" y="3145970"/>
            <a:ext cx="3260725" cy="1654630"/>
          </a:xfrm>
        </p:spPr>
        <p:txBody>
          <a:bodyPr/>
          <a:lstStyle/>
          <a:p>
            <a:pPr marL="0" indent="0">
              <a:lnSpc>
                <a:spcPct val="100000"/>
              </a:lnSpc>
              <a:spcBef>
                <a:spcPts val="1000"/>
              </a:spcBef>
              <a:spcAft>
                <a:spcPts val="0"/>
              </a:spcAft>
              <a:buNone/>
            </a:pPr>
            <a:r>
              <a:rPr lang="en-US" altLang="en-US" i="1" u="sng" dirty="0">
                <a:solidFill>
                  <a:schemeClr val="tx1"/>
                </a:solidFill>
              </a:rPr>
              <a:t>Disadvantage</a:t>
            </a:r>
          </a:p>
          <a:p>
            <a:pPr marL="0" indent="0">
              <a:lnSpc>
                <a:spcPct val="100000"/>
              </a:lnSpc>
              <a:spcBef>
                <a:spcPts val="1000"/>
              </a:spcBef>
              <a:spcAft>
                <a:spcPts val="0"/>
              </a:spcAft>
              <a:buNone/>
            </a:pPr>
            <a:r>
              <a:rPr lang="en-US" altLang="en-US" dirty="0">
                <a:solidFill>
                  <a:schemeClr val="tx1"/>
                </a:solidFill>
              </a:rPr>
              <a:t>Work-in-process inventory</a:t>
            </a:r>
          </a:p>
        </p:txBody>
      </p:sp>
    </p:spTree>
    <p:extLst>
      <p:ext uri="{BB962C8B-B14F-4D97-AF65-F5344CB8AC3E}">
        <p14:creationId xmlns:p14="http://schemas.microsoft.com/office/powerpoint/2010/main" val="6262209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AA436F7-497F-4C9D-9635-347C69B929E6}"/>
              </a:ext>
            </a:extLst>
          </p:cNvPr>
          <p:cNvSpPr>
            <a:spLocks noGrp="1"/>
          </p:cNvSpPr>
          <p:nvPr>
            <p:ph type="title"/>
          </p:nvPr>
        </p:nvSpPr>
        <p:spPr>
          <a:xfrm>
            <a:off x="822325" y="287338"/>
            <a:ext cx="7543800" cy="1449387"/>
          </a:xfrm>
        </p:spPr>
        <p:txBody>
          <a:bodyPr>
            <a:normAutofit/>
          </a:bodyPr>
          <a:lstStyle/>
          <a:p>
            <a:pPr>
              <a:defRPr/>
            </a:pPr>
            <a:r>
              <a:rPr lang="en-US" altLang="en-US" sz="4000" b="1" dirty="0">
                <a:solidFill>
                  <a:schemeClr val="tx1">
                    <a:lumMod val="75000"/>
                    <a:lumOff val="25000"/>
                  </a:schemeClr>
                </a:solidFill>
              </a:rPr>
              <a:t>Chapter 4 Learning Objectives</a:t>
            </a:r>
            <a:endParaRPr lang="en-US" sz="4000" noProof="0" dirty="0"/>
          </a:p>
        </p:txBody>
      </p:sp>
      <p:sp>
        <p:nvSpPr>
          <p:cNvPr id="3" name="Content Placeholder 2">
            <a:extLst>
              <a:ext uri="{FF2B5EF4-FFF2-40B4-BE49-F238E27FC236}">
                <a16:creationId xmlns:a16="http://schemas.microsoft.com/office/drawing/2014/main" id="{F9DA8477-DEC2-4690-8D56-B1237B6CA5FA}"/>
              </a:ext>
            </a:extLst>
          </p:cNvPr>
          <p:cNvSpPr>
            <a:spLocks noGrp="1"/>
          </p:cNvSpPr>
          <p:nvPr>
            <p:ph idx="1"/>
          </p:nvPr>
        </p:nvSpPr>
        <p:spPr>
          <a:xfrm>
            <a:off x="822324" y="1846263"/>
            <a:ext cx="7864475" cy="4173537"/>
          </a:xfrm>
        </p:spPr>
        <p:txBody>
          <a:bodyPr/>
          <a:lstStyle/>
          <a:p>
            <a:pPr marL="291600" indent="-291600" eaLnBrk="1" hangingPunct="1">
              <a:lnSpc>
                <a:spcPct val="100000"/>
              </a:lnSpc>
              <a:spcBef>
                <a:spcPts val="1000"/>
              </a:spcBef>
              <a:spcAft>
                <a:spcPts val="0"/>
              </a:spcAft>
              <a:buClr>
                <a:schemeClr val="accent1">
                  <a:lumMod val="75000"/>
                </a:schemeClr>
              </a:buClr>
              <a:buFont typeface="Arial" panose="020B0604020202020204" pitchFamily="34" charset="0"/>
              <a:buChar char="•"/>
            </a:pPr>
            <a:r>
              <a:rPr lang="en-US" altLang="en-US" dirty="0"/>
              <a:t>L</a:t>
            </a:r>
            <a:r>
              <a:rPr lang="en-US" altLang="en-US" sz="100" dirty="0"/>
              <a:t> </a:t>
            </a:r>
            <a:r>
              <a:rPr lang="en-US" altLang="en-US" dirty="0"/>
              <a:t>O 4.1 Contrast and compare the five types of product-flow processes.</a:t>
            </a:r>
          </a:p>
          <a:p>
            <a:pPr marL="291600" indent="-291600" eaLnBrk="1" hangingPunct="1">
              <a:lnSpc>
                <a:spcPct val="100000"/>
              </a:lnSpc>
              <a:spcBef>
                <a:spcPts val="1000"/>
              </a:spcBef>
              <a:spcAft>
                <a:spcPts val="0"/>
              </a:spcAft>
              <a:buClr>
                <a:schemeClr val="accent1">
                  <a:lumMod val="75000"/>
                </a:schemeClr>
              </a:buClr>
              <a:buFont typeface="Arial" panose="020B0604020202020204" pitchFamily="34" charset="0"/>
              <a:buChar char="•"/>
            </a:pPr>
            <a:r>
              <a:rPr lang="en-US" altLang="en-US" dirty="0"/>
              <a:t>L</a:t>
            </a:r>
            <a:r>
              <a:rPr lang="en-US" altLang="en-US" sz="100" dirty="0"/>
              <a:t> </a:t>
            </a:r>
            <a:r>
              <a:rPr lang="en-US" altLang="en-US" dirty="0"/>
              <a:t>O 4.2 Describe the differences among order fulfillment processes.</a:t>
            </a:r>
          </a:p>
          <a:p>
            <a:pPr marL="291600" indent="-291600" eaLnBrk="1" hangingPunct="1">
              <a:lnSpc>
                <a:spcPct val="100000"/>
              </a:lnSpc>
              <a:spcBef>
                <a:spcPts val="1000"/>
              </a:spcBef>
              <a:spcAft>
                <a:spcPts val="0"/>
              </a:spcAft>
              <a:buClr>
                <a:schemeClr val="accent1">
                  <a:lumMod val="75000"/>
                </a:schemeClr>
              </a:buClr>
              <a:buFont typeface="Arial" panose="020B0604020202020204" pitchFamily="34" charset="0"/>
              <a:buChar char="•"/>
            </a:pPr>
            <a:r>
              <a:rPr lang="en-US" altLang="en-US" dirty="0"/>
              <a:t>L</a:t>
            </a:r>
            <a:r>
              <a:rPr lang="en-US" altLang="en-US" sz="100" dirty="0"/>
              <a:t> </a:t>
            </a:r>
            <a:r>
              <a:rPr lang="en-US" altLang="en-US" dirty="0"/>
              <a:t>O 4.3 Explain how companies should make process selection decisions.</a:t>
            </a:r>
          </a:p>
          <a:p>
            <a:pPr marL="291600" indent="-291600" eaLnBrk="1" hangingPunct="1">
              <a:lnSpc>
                <a:spcPct val="100000"/>
              </a:lnSpc>
              <a:spcBef>
                <a:spcPts val="1000"/>
              </a:spcBef>
              <a:spcAft>
                <a:spcPts val="0"/>
              </a:spcAft>
              <a:buClr>
                <a:schemeClr val="accent1">
                  <a:lumMod val="75000"/>
                </a:schemeClr>
              </a:buClr>
              <a:buFont typeface="Arial" panose="020B0604020202020204" pitchFamily="34" charset="0"/>
              <a:buChar char="•"/>
            </a:pPr>
            <a:r>
              <a:rPr lang="en-US" altLang="en-US" dirty="0"/>
              <a:t>L</a:t>
            </a:r>
            <a:r>
              <a:rPr lang="en-US" altLang="en-US" sz="100" dirty="0"/>
              <a:t> </a:t>
            </a:r>
            <a:r>
              <a:rPr lang="en-US" altLang="en-US" dirty="0"/>
              <a:t>O 4.4 Correctly place examples of products on the product-process matrix.</a:t>
            </a:r>
          </a:p>
          <a:p>
            <a:pPr marL="291600" indent="-291600" eaLnBrk="1" hangingPunct="1">
              <a:lnSpc>
                <a:spcPct val="100000"/>
              </a:lnSpc>
              <a:spcBef>
                <a:spcPts val="1000"/>
              </a:spcBef>
              <a:spcAft>
                <a:spcPts val="0"/>
              </a:spcAft>
              <a:buClr>
                <a:schemeClr val="accent1">
                  <a:lumMod val="75000"/>
                </a:schemeClr>
              </a:buClr>
              <a:buFont typeface="Arial" panose="020B0604020202020204" pitchFamily="34" charset="0"/>
              <a:buChar char="•"/>
            </a:pPr>
            <a:r>
              <a:rPr lang="en-US" altLang="en-US" dirty="0"/>
              <a:t>L</a:t>
            </a:r>
            <a:r>
              <a:rPr lang="en-US" altLang="en-US" sz="100" dirty="0"/>
              <a:t> </a:t>
            </a:r>
            <a:r>
              <a:rPr lang="en-US" altLang="en-US" dirty="0"/>
              <a:t>O 4.5 Describe the features of focused operations.</a:t>
            </a:r>
          </a:p>
          <a:p>
            <a:pPr marL="291600" indent="-291600" eaLnBrk="1" hangingPunct="1">
              <a:lnSpc>
                <a:spcPct val="100000"/>
              </a:lnSpc>
              <a:spcBef>
                <a:spcPts val="1000"/>
              </a:spcBef>
              <a:spcAft>
                <a:spcPts val="0"/>
              </a:spcAft>
              <a:buClr>
                <a:schemeClr val="accent1">
                  <a:lumMod val="75000"/>
                </a:schemeClr>
              </a:buClr>
              <a:buFont typeface="Arial" panose="020B0604020202020204" pitchFamily="34" charset="0"/>
              <a:buChar char="•"/>
            </a:pPr>
            <a:r>
              <a:rPr lang="en-US" altLang="en-US" dirty="0"/>
              <a:t>L</a:t>
            </a:r>
            <a:r>
              <a:rPr lang="en-US" altLang="en-US" sz="100" dirty="0"/>
              <a:t> </a:t>
            </a:r>
            <a:r>
              <a:rPr lang="en-US" altLang="en-US" dirty="0"/>
              <a:t>O 4.6 Discuss the uses of mass customization and 3D printing.</a:t>
            </a:r>
          </a:p>
          <a:p>
            <a:pPr marL="291600" indent="-291600" eaLnBrk="1" hangingPunct="1">
              <a:lnSpc>
                <a:spcPct val="100000"/>
              </a:lnSpc>
              <a:spcBef>
                <a:spcPts val="1000"/>
              </a:spcBef>
              <a:spcAft>
                <a:spcPts val="0"/>
              </a:spcAft>
              <a:buClr>
                <a:schemeClr val="accent1">
                  <a:lumMod val="75000"/>
                </a:schemeClr>
              </a:buClr>
              <a:buFont typeface="Arial" panose="020B0604020202020204" pitchFamily="34" charset="0"/>
              <a:buChar char="•"/>
            </a:pPr>
            <a:r>
              <a:rPr lang="en-US" altLang="en-US" dirty="0"/>
              <a:t>L</a:t>
            </a:r>
            <a:r>
              <a:rPr lang="en-US" altLang="en-US" sz="100" dirty="0"/>
              <a:t> </a:t>
            </a:r>
            <a:r>
              <a:rPr lang="en-US" altLang="en-US" dirty="0"/>
              <a:t>O 4.7 Contrast pollution prevention, pollution control and pollution practices.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E322398D-52AA-4B2E-918D-23B903459401}"/>
              </a:ext>
            </a:extLst>
          </p:cNvPr>
          <p:cNvSpPr>
            <a:spLocks noGrp="1"/>
          </p:cNvSpPr>
          <p:nvPr>
            <p:ph type="title"/>
          </p:nvPr>
        </p:nvSpPr>
        <p:spPr/>
        <p:txBody>
          <a:bodyPr/>
          <a:lstStyle/>
          <a:p>
            <a:pPr>
              <a:defRPr/>
            </a:pPr>
            <a:r>
              <a:rPr lang="en-US" sz="4000" dirty="0"/>
              <a:t>Assemble-to-Order </a:t>
            </a:r>
            <a:r>
              <a:rPr lang="en-US" sz="2800" dirty="0"/>
              <a:t>(Figure 4.3)</a:t>
            </a:r>
          </a:p>
        </p:txBody>
      </p:sp>
      <p:sp>
        <p:nvSpPr>
          <p:cNvPr id="3" name="Content Placeholder 2">
            <a:extLst>
              <a:ext uri="{FF2B5EF4-FFF2-40B4-BE49-F238E27FC236}">
                <a16:creationId xmlns:a16="http://schemas.microsoft.com/office/drawing/2014/main" id="{30775A20-390E-4065-B389-2DCF0772AC5C}"/>
              </a:ext>
            </a:extLst>
          </p:cNvPr>
          <p:cNvSpPr>
            <a:spLocks noGrp="1"/>
          </p:cNvSpPr>
          <p:nvPr>
            <p:ph idx="10"/>
          </p:nvPr>
        </p:nvSpPr>
        <p:spPr/>
        <p:txBody>
          <a:bodyPr/>
          <a:lstStyle/>
          <a:p>
            <a:r>
              <a:rPr lang="en-US" altLang="en-US" dirty="0">
                <a:solidFill>
                  <a:schemeClr val="tx1"/>
                </a:solidFill>
                <a:hlinkClick r:id="rId2" action="ppaction://hlinksldjump"/>
              </a:rPr>
              <a:t>Access the text alternative for slide images.</a:t>
            </a:r>
            <a:endParaRPr lang="en-US" altLang="en-US" dirty="0">
              <a:solidFill>
                <a:schemeClr val="tx1"/>
              </a:solidFill>
            </a:endParaRPr>
          </a:p>
        </p:txBody>
      </p:sp>
      <p:pic>
        <p:nvPicPr>
          <p:cNvPr id="4" name="Picture 3" descr="Diagram illustrates the assemble-to-order process.">
            <a:extLst>
              <a:ext uri="{FF2B5EF4-FFF2-40B4-BE49-F238E27FC236}">
                <a16:creationId xmlns:a16="http://schemas.microsoft.com/office/drawing/2014/main" id="{B42063B7-051F-4069-B93C-5F65BF156CD7}"/>
              </a:ext>
            </a:extLst>
          </p:cNvPr>
          <p:cNvPicPr>
            <a:picLocks noChangeAspect="1"/>
          </p:cNvPicPr>
          <p:nvPr/>
        </p:nvPicPr>
        <p:blipFill>
          <a:blip r:embed="rId3"/>
          <a:stretch>
            <a:fillRect/>
          </a:stretch>
        </p:blipFill>
        <p:spPr>
          <a:xfrm>
            <a:off x="986546" y="2269827"/>
            <a:ext cx="7496791" cy="3139051"/>
          </a:xfrm>
          <a:prstGeom prst="rect">
            <a:avLst/>
          </a:prstGeom>
        </p:spPr>
      </p:pic>
    </p:spTree>
    <p:extLst>
      <p:ext uri="{BB962C8B-B14F-4D97-AF65-F5344CB8AC3E}">
        <p14:creationId xmlns:p14="http://schemas.microsoft.com/office/powerpoint/2010/main" val="41768349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E322398D-52AA-4B2E-918D-23B903459401}"/>
              </a:ext>
            </a:extLst>
          </p:cNvPr>
          <p:cNvSpPr>
            <a:spLocks noGrp="1"/>
          </p:cNvSpPr>
          <p:nvPr>
            <p:ph type="title"/>
          </p:nvPr>
        </p:nvSpPr>
        <p:spPr>
          <a:xfrm>
            <a:off x="822325" y="287338"/>
            <a:ext cx="7570788" cy="1449387"/>
          </a:xfrm>
        </p:spPr>
        <p:txBody>
          <a:bodyPr/>
          <a:lstStyle/>
          <a:p>
            <a:pPr>
              <a:defRPr/>
            </a:pPr>
            <a:r>
              <a:rPr lang="en-US" altLang="en-US" sz="4000" dirty="0">
                <a:solidFill>
                  <a:schemeClr val="tx1">
                    <a:lumMod val="75000"/>
                    <a:lumOff val="25000"/>
                  </a:schemeClr>
                </a:solidFill>
              </a:rPr>
              <a:t>M</a:t>
            </a:r>
            <a:r>
              <a:rPr lang="en-US" altLang="en-US" sz="100" dirty="0">
                <a:solidFill>
                  <a:schemeClr val="tx1">
                    <a:lumMod val="75000"/>
                    <a:lumOff val="25000"/>
                  </a:schemeClr>
                </a:solidFill>
              </a:rPr>
              <a:t> </a:t>
            </a:r>
            <a:r>
              <a:rPr lang="en-US" altLang="en-US" sz="4000" dirty="0">
                <a:solidFill>
                  <a:schemeClr val="tx1">
                    <a:lumMod val="75000"/>
                    <a:lumOff val="25000"/>
                  </a:schemeClr>
                </a:solidFill>
              </a:rPr>
              <a:t>T</a:t>
            </a:r>
            <a:r>
              <a:rPr lang="en-US" altLang="en-US" sz="100" dirty="0">
                <a:solidFill>
                  <a:schemeClr val="tx1">
                    <a:lumMod val="75000"/>
                    <a:lumOff val="25000"/>
                  </a:schemeClr>
                </a:solidFill>
              </a:rPr>
              <a:t> </a:t>
            </a:r>
            <a:r>
              <a:rPr lang="en-US" altLang="en-US" sz="4000" dirty="0">
                <a:solidFill>
                  <a:schemeClr val="tx1">
                    <a:lumMod val="75000"/>
                    <a:lumOff val="25000"/>
                  </a:schemeClr>
                </a:solidFill>
              </a:rPr>
              <a:t>S and M</a:t>
            </a:r>
            <a:r>
              <a:rPr lang="en-US" altLang="en-US" sz="100" dirty="0">
                <a:solidFill>
                  <a:schemeClr val="tx1">
                    <a:lumMod val="75000"/>
                    <a:lumOff val="25000"/>
                  </a:schemeClr>
                </a:solidFill>
              </a:rPr>
              <a:t> </a:t>
            </a:r>
            <a:r>
              <a:rPr lang="en-US" altLang="en-US" sz="4000" dirty="0">
                <a:solidFill>
                  <a:schemeClr val="tx1">
                    <a:lumMod val="75000"/>
                    <a:lumOff val="25000"/>
                  </a:schemeClr>
                </a:solidFill>
              </a:rPr>
              <a:t>T</a:t>
            </a:r>
            <a:r>
              <a:rPr lang="en-US" altLang="en-US" sz="100" dirty="0">
                <a:solidFill>
                  <a:schemeClr val="tx1">
                    <a:lumMod val="75000"/>
                    <a:lumOff val="25000"/>
                  </a:schemeClr>
                </a:solidFill>
              </a:rPr>
              <a:t> </a:t>
            </a:r>
            <a:r>
              <a:rPr lang="en-US" altLang="en-US" sz="4000" dirty="0">
                <a:solidFill>
                  <a:schemeClr val="tx1">
                    <a:lumMod val="75000"/>
                    <a:lumOff val="25000"/>
                  </a:schemeClr>
                </a:solidFill>
              </a:rPr>
              <a:t>O Comparison</a:t>
            </a:r>
            <a:endParaRPr lang="en-US" sz="2800" dirty="0"/>
          </a:p>
        </p:txBody>
      </p:sp>
      <p:graphicFrame>
        <p:nvGraphicFramePr>
          <p:cNvPr id="3" name="Table 3">
            <a:extLst>
              <a:ext uri="{FF2B5EF4-FFF2-40B4-BE49-F238E27FC236}">
                <a16:creationId xmlns:a16="http://schemas.microsoft.com/office/drawing/2014/main" id="{03E93BA3-1412-4579-A0BD-7C26E41F1BFF}"/>
              </a:ext>
            </a:extLst>
          </p:cNvPr>
          <p:cNvGraphicFramePr>
            <a:graphicFrameLocks noGrp="1"/>
          </p:cNvGraphicFramePr>
          <p:nvPr>
            <p:extLst>
              <p:ext uri="{D42A27DB-BD31-4B8C-83A1-F6EECF244321}">
                <p14:modId xmlns:p14="http://schemas.microsoft.com/office/powerpoint/2010/main" val="2079092099"/>
              </p:ext>
            </p:extLst>
          </p:nvPr>
        </p:nvGraphicFramePr>
        <p:xfrm>
          <a:off x="936978" y="2256156"/>
          <a:ext cx="6606822" cy="2839720"/>
        </p:xfrm>
        <a:graphic>
          <a:graphicData uri="http://schemas.openxmlformats.org/drawingml/2006/table">
            <a:tbl>
              <a:tblPr firstRow="1" bandRow="1">
                <a:tableStyleId>{5C22544A-7EE6-4342-B048-85BDC9FD1C3A}</a:tableStyleId>
              </a:tblPr>
              <a:tblGrid>
                <a:gridCol w="1981200">
                  <a:extLst>
                    <a:ext uri="{9D8B030D-6E8A-4147-A177-3AD203B41FA5}">
                      <a16:colId xmlns:a16="http://schemas.microsoft.com/office/drawing/2014/main" val="353041043"/>
                    </a:ext>
                  </a:extLst>
                </a:gridCol>
                <a:gridCol w="2339622">
                  <a:extLst>
                    <a:ext uri="{9D8B030D-6E8A-4147-A177-3AD203B41FA5}">
                      <a16:colId xmlns:a16="http://schemas.microsoft.com/office/drawing/2014/main" val="2663532269"/>
                    </a:ext>
                  </a:extLst>
                </a:gridCol>
                <a:gridCol w="2286000">
                  <a:extLst>
                    <a:ext uri="{9D8B030D-6E8A-4147-A177-3AD203B41FA5}">
                      <a16:colId xmlns:a16="http://schemas.microsoft.com/office/drawing/2014/main" val="2979485398"/>
                    </a:ext>
                  </a:extLst>
                </a:gridCol>
              </a:tblGrid>
              <a:tr h="370840">
                <a:tc>
                  <a:txBody>
                    <a:bodyPr/>
                    <a:lstStyle/>
                    <a:p>
                      <a:r>
                        <a:rPr lang="en-US" sz="1800" dirty="0">
                          <a:solidFill>
                            <a:schemeClr val="tx1"/>
                          </a:solidFill>
                        </a:rPr>
                        <a:t>Characteristics</a:t>
                      </a:r>
                    </a:p>
                  </a:txBody>
                  <a:tcPr/>
                </a:tc>
                <a:tc>
                  <a:txBody>
                    <a:bodyPr/>
                    <a:lstStyle/>
                    <a:p>
                      <a:r>
                        <a:rPr lang="en-US" sz="1800" dirty="0">
                          <a:solidFill>
                            <a:schemeClr val="tx1"/>
                          </a:solidFill>
                        </a:rPr>
                        <a:t>Make-to-Stock</a:t>
                      </a:r>
                    </a:p>
                  </a:txBody>
                  <a:tcPr/>
                </a:tc>
                <a:tc>
                  <a:txBody>
                    <a:bodyPr/>
                    <a:lstStyle/>
                    <a:p>
                      <a:r>
                        <a:rPr lang="en-US" sz="1800" dirty="0">
                          <a:solidFill>
                            <a:schemeClr val="tx1"/>
                          </a:solidFill>
                        </a:rPr>
                        <a:t>Make-to-Order</a:t>
                      </a:r>
                    </a:p>
                  </a:txBody>
                  <a:tcPr/>
                </a:tc>
                <a:extLst>
                  <a:ext uri="{0D108BD9-81ED-4DB2-BD59-A6C34878D82A}">
                    <a16:rowId xmlns:a16="http://schemas.microsoft.com/office/drawing/2014/main" val="1747468550"/>
                  </a:ext>
                </a:extLst>
              </a:tr>
              <a:tr h="370840">
                <a:tc>
                  <a:txBody>
                    <a:bodyPr/>
                    <a:lstStyle/>
                    <a:p>
                      <a:r>
                        <a:rPr lang="en-US" sz="1800" b="1" dirty="0"/>
                        <a:t>Product</a:t>
                      </a:r>
                      <a:endParaRPr lang="en-US" sz="1800" b="1" dirty="0">
                        <a:solidFill>
                          <a:schemeClr val="tx1"/>
                        </a:solidFill>
                      </a:endParaRPr>
                    </a:p>
                  </a:txBody>
                  <a:tcPr/>
                </a:tc>
                <a:tc>
                  <a:txBody>
                    <a:bodyPr/>
                    <a:lstStyle/>
                    <a:p>
                      <a:r>
                        <a:rPr lang="en-US" sz="1800" dirty="0"/>
                        <a:t>Producer-specified</a:t>
                      </a:r>
                    </a:p>
                    <a:p>
                      <a:r>
                        <a:rPr lang="en-US" sz="1800" dirty="0"/>
                        <a:t>Low variety Inexpensive</a:t>
                      </a:r>
                      <a:endParaRPr lang="en-US" sz="1800" dirty="0">
                        <a:solidFill>
                          <a:schemeClr val="tx1"/>
                        </a:solidFill>
                      </a:endParaRPr>
                    </a:p>
                  </a:txBody>
                  <a:tcPr/>
                </a:tc>
                <a:tc>
                  <a:txBody>
                    <a:bodyPr/>
                    <a:lstStyle/>
                    <a:p>
                      <a:r>
                        <a:rPr lang="en-US" sz="1800" dirty="0"/>
                        <a:t>Customer-specified</a:t>
                      </a:r>
                    </a:p>
                    <a:p>
                      <a:r>
                        <a:rPr lang="en-US" sz="1800" dirty="0"/>
                        <a:t>High variety</a:t>
                      </a:r>
                    </a:p>
                    <a:p>
                      <a:r>
                        <a:rPr lang="en-US" sz="1800" dirty="0"/>
                        <a:t>Expensive</a:t>
                      </a:r>
                      <a:endParaRPr lang="en-US" sz="1800" dirty="0">
                        <a:solidFill>
                          <a:schemeClr val="tx1"/>
                        </a:solidFill>
                      </a:endParaRPr>
                    </a:p>
                  </a:txBody>
                  <a:tcPr/>
                </a:tc>
                <a:extLst>
                  <a:ext uri="{0D108BD9-81ED-4DB2-BD59-A6C34878D82A}">
                    <a16:rowId xmlns:a16="http://schemas.microsoft.com/office/drawing/2014/main" val="2397471844"/>
                  </a:ext>
                </a:extLst>
              </a:tr>
              <a:tr h="370840">
                <a:tc>
                  <a:txBody>
                    <a:bodyPr/>
                    <a:lstStyle/>
                    <a:p>
                      <a:r>
                        <a:rPr lang="en-US" sz="1800" b="1" dirty="0"/>
                        <a:t>Objectives</a:t>
                      </a:r>
                      <a:endParaRPr lang="en-US" sz="1800" b="1" dirty="0">
                        <a:solidFill>
                          <a:schemeClr val="tx1"/>
                        </a:solidFill>
                      </a:endParaRPr>
                    </a:p>
                  </a:txBody>
                  <a:tcPr/>
                </a:tc>
                <a:tc>
                  <a:txBody>
                    <a:bodyPr/>
                    <a:lstStyle/>
                    <a:p>
                      <a:r>
                        <a:rPr lang="en-US" sz="1800" dirty="0"/>
                        <a:t>Balance</a:t>
                      </a:r>
                      <a:r>
                        <a:rPr lang="en-US" sz="1800" baseline="0" dirty="0"/>
                        <a:t> inventory, capacity, and service</a:t>
                      </a:r>
                      <a:endParaRPr lang="en-US" sz="1800" dirty="0">
                        <a:solidFill>
                          <a:schemeClr val="tx1"/>
                        </a:solidFill>
                      </a:endParaRPr>
                    </a:p>
                  </a:txBody>
                  <a:tcPr/>
                </a:tc>
                <a:tc>
                  <a:txBody>
                    <a:bodyPr/>
                    <a:lstStyle/>
                    <a:p>
                      <a:r>
                        <a:rPr lang="en-US" sz="1800" dirty="0"/>
                        <a:t>Manage delivery lead times and capacity</a:t>
                      </a:r>
                    </a:p>
                  </a:txBody>
                  <a:tcPr/>
                </a:tc>
                <a:extLst>
                  <a:ext uri="{0D108BD9-81ED-4DB2-BD59-A6C34878D82A}">
                    <a16:rowId xmlns:a16="http://schemas.microsoft.com/office/drawing/2014/main" val="2007666190"/>
                  </a:ext>
                </a:extLst>
              </a:tr>
              <a:tr h="370840">
                <a:tc>
                  <a:txBody>
                    <a:bodyPr/>
                    <a:lstStyle/>
                    <a:p>
                      <a:r>
                        <a:rPr lang="en-US" sz="1800" b="1" dirty="0"/>
                        <a:t>Main operations challenges</a:t>
                      </a:r>
                      <a:endParaRPr lang="en-US" sz="1800" b="1" dirty="0">
                        <a:solidFill>
                          <a:schemeClr val="tx1"/>
                        </a:solidFill>
                      </a:endParaRPr>
                    </a:p>
                  </a:txBody>
                  <a:tcPr/>
                </a:tc>
                <a:tc>
                  <a:txBody>
                    <a:bodyPr/>
                    <a:lstStyle/>
                    <a:p>
                      <a:r>
                        <a:rPr lang="en-US" sz="1800" dirty="0"/>
                        <a:t>Forecasting</a:t>
                      </a:r>
                    </a:p>
                    <a:p>
                      <a:r>
                        <a:rPr lang="en-US" sz="1800" dirty="0"/>
                        <a:t>Planning production</a:t>
                      </a:r>
                    </a:p>
                    <a:p>
                      <a:r>
                        <a:rPr lang="en-US" sz="1800" dirty="0"/>
                        <a:t>Control of inventory</a:t>
                      </a:r>
                      <a:endParaRPr lang="en-US" sz="1800" dirty="0">
                        <a:solidFill>
                          <a:schemeClr val="tx1"/>
                        </a:solidFill>
                      </a:endParaRPr>
                    </a:p>
                  </a:txBody>
                  <a:tcPr/>
                </a:tc>
                <a:tc>
                  <a:txBody>
                    <a:bodyPr/>
                    <a:lstStyle/>
                    <a:p>
                      <a:r>
                        <a:rPr lang="en-US" sz="1800" dirty="0"/>
                        <a:t>Delivery promises</a:t>
                      </a:r>
                    </a:p>
                    <a:p>
                      <a:r>
                        <a:rPr lang="en-US" sz="1800" dirty="0"/>
                        <a:t>Delivery</a:t>
                      </a:r>
                      <a:r>
                        <a:rPr lang="en-US" sz="1800" baseline="0" dirty="0"/>
                        <a:t> time</a:t>
                      </a:r>
                      <a:endParaRPr lang="en-US" sz="1800" dirty="0">
                        <a:solidFill>
                          <a:schemeClr val="tx1"/>
                        </a:solidFill>
                      </a:endParaRPr>
                    </a:p>
                  </a:txBody>
                  <a:tcPr/>
                </a:tc>
                <a:extLst>
                  <a:ext uri="{0D108BD9-81ED-4DB2-BD59-A6C34878D82A}">
                    <a16:rowId xmlns:a16="http://schemas.microsoft.com/office/drawing/2014/main" val="615215232"/>
                  </a:ext>
                </a:extLst>
              </a:tr>
            </a:tbl>
          </a:graphicData>
        </a:graphic>
      </p:graphicFrame>
    </p:spTree>
    <p:extLst>
      <p:ext uri="{BB962C8B-B14F-4D97-AF65-F5344CB8AC3E}">
        <p14:creationId xmlns:p14="http://schemas.microsoft.com/office/powerpoint/2010/main" val="40050052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E322398D-52AA-4B2E-918D-23B903459401}"/>
              </a:ext>
            </a:extLst>
          </p:cNvPr>
          <p:cNvSpPr>
            <a:spLocks noGrp="1"/>
          </p:cNvSpPr>
          <p:nvPr>
            <p:ph type="title"/>
          </p:nvPr>
        </p:nvSpPr>
        <p:spPr>
          <a:xfrm>
            <a:off x="822325" y="287338"/>
            <a:ext cx="7570788" cy="1449387"/>
          </a:xfrm>
        </p:spPr>
        <p:txBody>
          <a:bodyPr/>
          <a:lstStyle/>
          <a:p>
            <a:pPr>
              <a:defRPr/>
            </a:pPr>
            <a:r>
              <a:rPr lang="en-US" sz="4000" dirty="0"/>
              <a:t>Order Penetration Point </a:t>
            </a:r>
            <a:r>
              <a:rPr lang="en-US" sz="2800" dirty="0"/>
              <a:t>(Figure 4.4)</a:t>
            </a:r>
          </a:p>
        </p:txBody>
      </p:sp>
      <p:pic>
        <p:nvPicPr>
          <p:cNvPr id="2" name="Picture 1" descr="An illustration of the four possible order penetration points in the various order fulfillment processes."/>
          <p:cNvPicPr>
            <a:picLocks noChangeAspect="1"/>
          </p:cNvPicPr>
          <p:nvPr/>
        </p:nvPicPr>
        <p:blipFill>
          <a:blip r:embed="rId2"/>
          <a:stretch>
            <a:fillRect/>
          </a:stretch>
        </p:blipFill>
        <p:spPr>
          <a:xfrm>
            <a:off x="848243" y="2773095"/>
            <a:ext cx="7605558" cy="2056883"/>
          </a:xfrm>
          <a:prstGeom prst="rect">
            <a:avLst/>
          </a:prstGeom>
        </p:spPr>
      </p:pic>
      <p:sp>
        <p:nvSpPr>
          <p:cNvPr id="24580" name="Content Placeholder 1">
            <a:extLst>
              <a:ext uri="{FF2B5EF4-FFF2-40B4-BE49-F238E27FC236}">
                <a16:creationId xmlns:a16="http://schemas.microsoft.com/office/drawing/2014/main" id="{6FECADB1-D652-40DB-A167-19F97ADCBE27}"/>
              </a:ext>
            </a:extLst>
          </p:cNvPr>
          <p:cNvSpPr>
            <a:spLocks noGrp="1"/>
          </p:cNvSpPr>
          <p:nvPr>
            <p:ph idx="1"/>
          </p:nvPr>
        </p:nvSpPr>
        <p:spPr>
          <a:xfrm>
            <a:off x="3114675" y="6038850"/>
            <a:ext cx="3048000" cy="228600"/>
          </a:xfrm>
        </p:spPr>
        <p:txBody>
          <a:bodyPr/>
          <a:lstStyle/>
          <a:p>
            <a:r>
              <a:rPr lang="en-US" altLang="en-US" sz="1200" noProof="0" dirty="0">
                <a:solidFill>
                  <a:schemeClr val="tx1"/>
                </a:solidFill>
                <a:hlinkClick r:id="rId3" action="ppaction://hlinksldjump"/>
              </a:rPr>
              <a:t>Access the text alternative for slide images.</a:t>
            </a:r>
            <a:endParaRPr lang="en-US" altLang="en-US" sz="1200" noProof="0" dirty="0">
              <a:solidFill>
                <a:schemeClr val="tx1"/>
              </a:solidFill>
              <a:hlinkClick r:id="rId4" action="ppaction://hlinksldjump"/>
            </a:endParaRPr>
          </a:p>
        </p:txBody>
      </p:sp>
    </p:spTree>
    <p:extLst>
      <p:ext uri="{BB962C8B-B14F-4D97-AF65-F5344CB8AC3E}">
        <p14:creationId xmlns:p14="http://schemas.microsoft.com/office/powerpoint/2010/main" val="39056649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00E3A2F-F9CA-4FEE-A19A-1F8A68BBECBE}"/>
              </a:ext>
            </a:extLst>
          </p:cNvPr>
          <p:cNvSpPr>
            <a:spLocks noGrp="1"/>
          </p:cNvSpPr>
          <p:nvPr>
            <p:ph type="title"/>
          </p:nvPr>
        </p:nvSpPr>
        <p:spPr>
          <a:xfrm>
            <a:off x="822326" y="287338"/>
            <a:ext cx="7543800" cy="1449387"/>
          </a:xfrm>
        </p:spPr>
        <p:txBody>
          <a:bodyPr/>
          <a:lstStyle/>
          <a:p>
            <a:pPr>
              <a:defRPr/>
            </a:pPr>
            <a:r>
              <a:rPr lang="en-US" altLang="en-US" sz="4000" dirty="0">
                <a:solidFill>
                  <a:schemeClr val="tx1">
                    <a:lumMod val="75000"/>
                    <a:lumOff val="25000"/>
                  </a:schemeClr>
                </a:solidFill>
              </a:rPr>
              <a:t>Process Selection Decisions</a:t>
            </a:r>
            <a:endParaRPr lang="en-US" sz="4000" noProof="0" dirty="0"/>
          </a:p>
        </p:txBody>
      </p:sp>
      <p:sp>
        <p:nvSpPr>
          <p:cNvPr id="5" name="Content Placeholder 4">
            <a:extLst>
              <a:ext uri="{FF2B5EF4-FFF2-40B4-BE49-F238E27FC236}">
                <a16:creationId xmlns:a16="http://schemas.microsoft.com/office/drawing/2014/main" id="{9916C92B-08C9-491D-9F59-3ABF2F296990}"/>
              </a:ext>
            </a:extLst>
          </p:cNvPr>
          <p:cNvSpPr>
            <a:spLocks noGrp="1"/>
          </p:cNvSpPr>
          <p:nvPr>
            <p:ph idx="1"/>
          </p:nvPr>
        </p:nvSpPr>
        <p:spPr>
          <a:xfrm>
            <a:off x="822326" y="1981200"/>
            <a:ext cx="3124199" cy="2209800"/>
          </a:xfrm>
        </p:spPr>
        <p:txBody>
          <a:bodyPr/>
          <a:lstStyle/>
          <a:p>
            <a:pPr marL="0" indent="0">
              <a:lnSpc>
                <a:spcPct val="100000"/>
              </a:lnSpc>
              <a:spcBef>
                <a:spcPts val="1000"/>
              </a:spcBef>
              <a:spcAft>
                <a:spcPts val="0"/>
              </a:spcAft>
              <a:buNone/>
            </a:pPr>
            <a:r>
              <a:rPr lang="en-US" altLang="en-US" sz="2800" dirty="0">
                <a:solidFill>
                  <a:schemeClr val="tx1"/>
                </a:solidFill>
              </a:rPr>
              <a:t>Produce </a:t>
            </a:r>
            <a:r>
              <a:rPr lang="en-US" altLang="en-US" sz="2800" i="1" dirty="0">
                <a:solidFill>
                  <a:schemeClr val="tx1"/>
                </a:solidFill>
              </a:rPr>
              <a:t>how</a:t>
            </a:r>
            <a:r>
              <a:rPr lang="en-US" altLang="en-US" sz="2800" dirty="0">
                <a:solidFill>
                  <a:schemeClr val="tx1"/>
                </a:solidFill>
              </a:rPr>
              <a:t>?</a:t>
            </a:r>
          </a:p>
          <a:p>
            <a:pPr marL="0" indent="0">
              <a:lnSpc>
                <a:spcPct val="100000"/>
              </a:lnSpc>
              <a:spcBef>
                <a:spcPts val="500"/>
              </a:spcBef>
              <a:spcAft>
                <a:spcPts val="0"/>
              </a:spcAft>
              <a:buNone/>
            </a:pPr>
            <a:r>
              <a:rPr lang="en-US" altLang="en-US" sz="1800" dirty="0">
                <a:solidFill>
                  <a:schemeClr val="tx1"/>
                </a:solidFill>
              </a:rPr>
              <a:t>Continuous process.</a:t>
            </a:r>
          </a:p>
          <a:p>
            <a:pPr marL="0" indent="0">
              <a:lnSpc>
                <a:spcPct val="100000"/>
              </a:lnSpc>
              <a:spcBef>
                <a:spcPts val="500"/>
              </a:spcBef>
              <a:spcAft>
                <a:spcPts val="0"/>
              </a:spcAft>
              <a:buNone/>
            </a:pPr>
            <a:r>
              <a:rPr lang="en-US" altLang="en-US" sz="1800" dirty="0">
                <a:solidFill>
                  <a:schemeClr val="tx1"/>
                </a:solidFill>
              </a:rPr>
              <a:t>Assembly line.</a:t>
            </a:r>
          </a:p>
          <a:p>
            <a:pPr marL="0" indent="0">
              <a:lnSpc>
                <a:spcPct val="100000"/>
              </a:lnSpc>
              <a:spcBef>
                <a:spcPts val="500"/>
              </a:spcBef>
              <a:spcAft>
                <a:spcPts val="0"/>
              </a:spcAft>
              <a:buNone/>
            </a:pPr>
            <a:r>
              <a:rPr lang="en-US" altLang="en-US" sz="1800" dirty="0">
                <a:solidFill>
                  <a:schemeClr val="tx1"/>
                </a:solidFill>
              </a:rPr>
              <a:t>Batch flow.</a:t>
            </a:r>
          </a:p>
          <a:p>
            <a:pPr marL="0" indent="0">
              <a:lnSpc>
                <a:spcPct val="100000"/>
              </a:lnSpc>
              <a:spcBef>
                <a:spcPts val="500"/>
              </a:spcBef>
              <a:spcAft>
                <a:spcPts val="0"/>
              </a:spcAft>
              <a:buNone/>
            </a:pPr>
            <a:r>
              <a:rPr lang="en-US" altLang="en-US" sz="1800" dirty="0">
                <a:solidFill>
                  <a:schemeClr val="tx1"/>
                </a:solidFill>
              </a:rPr>
              <a:t>Job shop.</a:t>
            </a:r>
          </a:p>
          <a:p>
            <a:pPr marL="0" indent="0">
              <a:lnSpc>
                <a:spcPct val="100000"/>
              </a:lnSpc>
              <a:spcBef>
                <a:spcPts val="500"/>
              </a:spcBef>
              <a:spcAft>
                <a:spcPts val="0"/>
              </a:spcAft>
              <a:buNone/>
            </a:pPr>
            <a:r>
              <a:rPr lang="en-US" altLang="en-US" sz="1800" dirty="0">
                <a:solidFill>
                  <a:schemeClr val="tx1"/>
                </a:solidFill>
              </a:rPr>
              <a:t>Project.</a:t>
            </a:r>
          </a:p>
        </p:txBody>
      </p:sp>
      <p:sp>
        <p:nvSpPr>
          <p:cNvPr id="6" name="Content Placeholder 5">
            <a:extLst>
              <a:ext uri="{FF2B5EF4-FFF2-40B4-BE49-F238E27FC236}">
                <a16:creationId xmlns:a16="http://schemas.microsoft.com/office/drawing/2014/main" id="{2FDCFFBD-738D-4765-8160-BEB9404F7DA5}"/>
              </a:ext>
            </a:extLst>
          </p:cNvPr>
          <p:cNvSpPr>
            <a:spLocks noGrp="1"/>
          </p:cNvSpPr>
          <p:nvPr>
            <p:ph idx="11"/>
          </p:nvPr>
        </p:nvSpPr>
        <p:spPr>
          <a:xfrm>
            <a:off x="4953000" y="1981200"/>
            <a:ext cx="2487387" cy="2209800"/>
          </a:xfrm>
        </p:spPr>
        <p:txBody>
          <a:bodyPr/>
          <a:lstStyle/>
          <a:p>
            <a:pPr marL="0" indent="0">
              <a:lnSpc>
                <a:spcPct val="100000"/>
              </a:lnSpc>
              <a:spcBef>
                <a:spcPts val="1000"/>
              </a:spcBef>
              <a:spcAft>
                <a:spcPts val="0"/>
              </a:spcAft>
              <a:buNone/>
            </a:pPr>
            <a:r>
              <a:rPr lang="en-US" altLang="en-US" sz="2800" dirty="0">
                <a:solidFill>
                  <a:schemeClr val="tx1"/>
                </a:solidFill>
              </a:rPr>
              <a:t>Produce </a:t>
            </a:r>
            <a:r>
              <a:rPr lang="en-US" altLang="en-US" sz="2800" i="1" dirty="0">
                <a:solidFill>
                  <a:schemeClr val="tx1"/>
                </a:solidFill>
              </a:rPr>
              <a:t>when</a:t>
            </a:r>
            <a:r>
              <a:rPr lang="en-US" altLang="en-US" sz="2800" dirty="0">
                <a:solidFill>
                  <a:schemeClr val="tx1"/>
                </a:solidFill>
              </a:rPr>
              <a:t>?</a:t>
            </a:r>
          </a:p>
          <a:p>
            <a:pPr marL="0" indent="0">
              <a:lnSpc>
                <a:spcPct val="100000"/>
              </a:lnSpc>
              <a:spcBef>
                <a:spcPts val="500"/>
              </a:spcBef>
              <a:spcAft>
                <a:spcPts val="0"/>
              </a:spcAft>
              <a:buNone/>
            </a:pPr>
            <a:r>
              <a:rPr lang="en-US" altLang="en-US" dirty="0">
                <a:solidFill>
                  <a:schemeClr val="tx1"/>
                </a:solidFill>
              </a:rPr>
              <a:t>M</a:t>
            </a:r>
            <a:r>
              <a:rPr lang="en-US" altLang="en-US" sz="100" dirty="0">
                <a:solidFill>
                  <a:schemeClr val="tx1"/>
                </a:solidFill>
              </a:rPr>
              <a:t> </a:t>
            </a:r>
            <a:r>
              <a:rPr lang="en-US" altLang="en-US" dirty="0">
                <a:solidFill>
                  <a:schemeClr val="tx1"/>
                </a:solidFill>
              </a:rPr>
              <a:t>T</a:t>
            </a:r>
            <a:r>
              <a:rPr lang="en-US" altLang="en-US" sz="100" dirty="0">
                <a:solidFill>
                  <a:schemeClr val="tx1"/>
                </a:solidFill>
              </a:rPr>
              <a:t> </a:t>
            </a:r>
            <a:r>
              <a:rPr lang="en-US" altLang="en-US" dirty="0">
                <a:solidFill>
                  <a:schemeClr val="tx1"/>
                </a:solidFill>
              </a:rPr>
              <a:t>S.</a:t>
            </a:r>
          </a:p>
          <a:p>
            <a:pPr marL="0" indent="0">
              <a:lnSpc>
                <a:spcPct val="100000"/>
              </a:lnSpc>
              <a:spcBef>
                <a:spcPts val="500"/>
              </a:spcBef>
              <a:spcAft>
                <a:spcPts val="0"/>
              </a:spcAft>
              <a:buNone/>
            </a:pPr>
            <a:r>
              <a:rPr lang="en-US" altLang="en-US" dirty="0">
                <a:solidFill>
                  <a:schemeClr val="tx1"/>
                </a:solidFill>
              </a:rPr>
              <a:t>M</a:t>
            </a:r>
            <a:r>
              <a:rPr lang="en-US" altLang="en-US" sz="100" dirty="0">
                <a:solidFill>
                  <a:schemeClr val="tx1"/>
                </a:solidFill>
              </a:rPr>
              <a:t> </a:t>
            </a:r>
            <a:r>
              <a:rPr lang="en-US" altLang="en-US" dirty="0">
                <a:solidFill>
                  <a:schemeClr val="tx1"/>
                </a:solidFill>
              </a:rPr>
              <a:t>T</a:t>
            </a:r>
            <a:r>
              <a:rPr lang="en-US" altLang="en-US" sz="100" dirty="0">
                <a:solidFill>
                  <a:schemeClr val="tx1"/>
                </a:solidFill>
              </a:rPr>
              <a:t> </a:t>
            </a:r>
            <a:r>
              <a:rPr lang="en-US" altLang="en-US" dirty="0">
                <a:solidFill>
                  <a:schemeClr val="tx1"/>
                </a:solidFill>
              </a:rPr>
              <a:t>O.</a:t>
            </a:r>
          </a:p>
          <a:p>
            <a:pPr marL="0" indent="0">
              <a:lnSpc>
                <a:spcPct val="100000"/>
              </a:lnSpc>
              <a:spcBef>
                <a:spcPts val="500"/>
              </a:spcBef>
              <a:spcAft>
                <a:spcPts val="0"/>
              </a:spcAft>
              <a:buNone/>
            </a:pPr>
            <a:r>
              <a:rPr lang="en-US" altLang="en-US" dirty="0">
                <a:solidFill>
                  <a:schemeClr val="tx1"/>
                </a:solidFill>
              </a:rPr>
              <a:t>A</a:t>
            </a:r>
            <a:r>
              <a:rPr lang="en-US" altLang="en-US" sz="100" dirty="0">
                <a:solidFill>
                  <a:schemeClr val="tx1"/>
                </a:solidFill>
              </a:rPr>
              <a:t> </a:t>
            </a:r>
            <a:r>
              <a:rPr lang="en-US" altLang="en-US" dirty="0">
                <a:solidFill>
                  <a:schemeClr val="tx1"/>
                </a:solidFill>
              </a:rPr>
              <a:t>T</a:t>
            </a:r>
            <a:r>
              <a:rPr lang="en-US" altLang="en-US" sz="100" dirty="0">
                <a:solidFill>
                  <a:schemeClr val="tx1"/>
                </a:solidFill>
              </a:rPr>
              <a:t> </a:t>
            </a:r>
            <a:r>
              <a:rPr lang="en-US" altLang="en-US" dirty="0">
                <a:solidFill>
                  <a:schemeClr val="tx1"/>
                </a:solidFill>
              </a:rPr>
              <a:t>O.</a:t>
            </a:r>
          </a:p>
        </p:txBody>
      </p:sp>
      <p:sp>
        <p:nvSpPr>
          <p:cNvPr id="21509" name="Content Placeholder 6">
            <a:extLst>
              <a:ext uri="{FF2B5EF4-FFF2-40B4-BE49-F238E27FC236}">
                <a16:creationId xmlns:a16="http://schemas.microsoft.com/office/drawing/2014/main" id="{B0FE4A5B-651E-44C1-A427-89FD126A68BF}"/>
              </a:ext>
            </a:extLst>
          </p:cNvPr>
          <p:cNvSpPr>
            <a:spLocks noGrp="1"/>
          </p:cNvSpPr>
          <p:nvPr>
            <p:ph idx="12"/>
          </p:nvPr>
        </p:nvSpPr>
        <p:spPr>
          <a:xfrm>
            <a:off x="822327" y="4435474"/>
            <a:ext cx="3902074" cy="1736725"/>
          </a:xfrm>
        </p:spPr>
        <p:txBody>
          <a:bodyPr/>
          <a:lstStyle/>
          <a:p>
            <a:pPr marL="0" indent="0" eaLnBrk="1" hangingPunct="1">
              <a:lnSpc>
                <a:spcPct val="100000"/>
              </a:lnSpc>
              <a:spcBef>
                <a:spcPts val="1000"/>
              </a:spcBef>
              <a:spcAft>
                <a:spcPts val="0"/>
              </a:spcAft>
              <a:buNone/>
            </a:pPr>
            <a:r>
              <a:rPr lang="en-US" altLang="en-US" dirty="0"/>
              <a:t>Factors affecting process choice:</a:t>
            </a:r>
          </a:p>
          <a:p>
            <a:pPr marL="291600" lvl="1" indent="-291600" eaLnBrk="1" hangingPunct="1">
              <a:lnSpc>
                <a:spcPct val="100000"/>
              </a:lnSpc>
              <a:spcBef>
                <a:spcPts val="500"/>
              </a:spcBef>
              <a:spcAft>
                <a:spcPts val="0"/>
              </a:spcAft>
              <a:buClr>
                <a:schemeClr val="accent1">
                  <a:lumMod val="75000"/>
                </a:schemeClr>
              </a:buClr>
              <a:buFont typeface="Arial" panose="020B0604020202020204" pitchFamily="34" charset="0"/>
              <a:buChar char="•"/>
            </a:pPr>
            <a:r>
              <a:rPr lang="en-US" altLang="en-US" dirty="0"/>
              <a:t>Market conditions.</a:t>
            </a:r>
          </a:p>
          <a:p>
            <a:pPr marL="291600" lvl="1" indent="-291600" eaLnBrk="1" hangingPunct="1">
              <a:lnSpc>
                <a:spcPct val="100000"/>
              </a:lnSpc>
              <a:spcBef>
                <a:spcPts val="500"/>
              </a:spcBef>
              <a:spcAft>
                <a:spcPts val="0"/>
              </a:spcAft>
              <a:buClr>
                <a:schemeClr val="accent1">
                  <a:lumMod val="75000"/>
                </a:schemeClr>
              </a:buClr>
              <a:buFont typeface="Arial" panose="020B0604020202020204" pitchFamily="34" charset="0"/>
              <a:buChar char="•"/>
            </a:pPr>
            <a:r>
              <a:rPr lang="en-US" altLang="en-US" dirty="0"/>
              <a:t>Capital requirements.</a:t>
            </a:r>
          </a:p>
          <a:p>
            <a:pPr marL="291600" lvl="1" indent="-291600" eaLnBrk="1" hangingPunct="1">
              <a:lnSpc>
                <a:spcPct val="100000"/>
              </a:lnSpc>
              <a:spcBef>
                <a:spcPts val="500"/>
              </a:spcBef>
              <a:spcAft>
                <a:spcPts val="0"/>
              </a:spcAft>
              <a:buClr>
                <a:schemeClr val="accent1">
                  <a:lumMod val="75000"/>
                </a:schemeClr>
              </a:buClr>
              <a:buFont typeface="Arial" panose="020B0604020202020204" pitchFamily="34" charset="0"/>
              <a:buChar char="•"/>
            </a:pPr>
            <a:r>
              <a:rPr lang="en-US" altLang="en-US" dirty="0"/>
              <a:t>Availability and cost of labor.</a:t>
            </a:r>
          </a:p>
          <a:p>
            <a:pPr marL="291600" lvl="1" indent="-291600" eaLnBrk="1" hangingPunct="1">
              <a:lnSpc>
                <a:spcPct val="100000"/>
              </a:lnSpc>
              <a:spcBef>
                <a:spcPts val="500"/>
              </a:spcBef>
              <a:spcAft>
                <a:spcPts val="0"/>
              </a:spcAft>
              <a:buClr>
                <a:schemeClr val="accent1">
                  <a:lumMod val="75000"/>
                </a:schemeClr>
              </a:buClr>
              <a:buFont typeface="Arial" panose="020B0604020202020204" pitchFamily="34" charset="0"/>
              <a:buChar char="•"/>
            </a:pPr>
            <a:r>
              <a:rPr lang="en-US" altLang="en-US" dirty="0"/>
              <a:t>Technology options.</a:t>
            </a:r>
          </a:p>
        </p:txBody>
      </p:sp>
    </p:spTree>
    <p:extLst>
      <p:ext uri="{BB962C8B-B14F-4D97-AF65-F5344CB8AC3E}">
        <p14:creationId xmlns:p14="http://schemas.microsoft.com/office/powerpoint/2010/main" val="22115389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E322398D-52AA-4B2E-918D-23B903459401}"/>
              </a:ext>
            </a:extLst>
          </p:cNvPr>
          <p:cNvSpPr>
            <a:spLocks noGrp="1"/>
          </p:cNvSpPr>
          <p:nvPr>
            <p:ph type="title"/>
          </p:nvPr>
        </p:nvSpPr>
        <p:spPr>
          <a:xfrm>
            <a:off x="822325" y="287338"/>
            <a:ext cx="7570788" cy="1449387"/>
          </a:xfrm>
        </p:spPr>
        <p:txBody>
          <a:bodyPr/>
          <a:lstStyle/>
          <a:p>
            <a:pPr>
              <a:defRPr/>
            </a:pPr>
            <a:r>
              <a:rPr lang="en-US" altLang="en-US" sz="4000" dirty="0">
                <a:solidFill>
                  <a:schemeClr val="tx1">
                    <a:lumMod val="75000"/>
                    <a:lumOff val="25000"/>
                  </a:schemeClr>
                </a:solidFill>
              </a:rPr>
              <a:t>Process Characteristics Matrix </a:t>
            </a:r>
            <a:br>
              <a:rPr lang="en-US" altLang="en-US" sz="4000" dirty="0">
                <a:solidFill>
                  <a:schemeClr val="tx1">
                    <a:lumMod val="75000"/>
                    <a:lumOff val="25000"/>
                  </a:schemeClr>
                </a:solidFill>
              </a:rPr>
            </a:br>
            <a:r>
              <a:rPr lang="en-US" altLang="en-US" sz="2800" dirty="0">
                <a:solidFill>
                  <a:schemeClr val="tx1">
                    <a:lumMod val="75000"/>
                    <a:lumOff val="25000"/>
                  </a:schemeClr>
                </a:solidFill>
              </a:rPr>
              <a:t>(Table 4.2)</a:t>
            </a:r>
            <a:endParaRPr lang="en-US" sz="2800" dirty="0"/>
          </a:p>
        </p:txBody>
      </p:sp>
      <p:graphicFrame>
        <p:nvGraphicFramePr>
          <p:cNvPr id="3" name="Table 2"/>
          <p:cNvGraphicFramePr>
            <a:graphicFrameLocks noGrp="1"/>
          </p:cNvGraphicFramePr>
          <p:nvPr>
            <p:extLst>
              <p:ext uri="{D42A27DB-BD31-4B8C-83A1-F6EECF244321}">
                <p14:modId xmlns:p14="http://schemas.microsoft.com/office/powerpoint/2010/main" val="1962195364"/>
              </p:ext>
            </p:extLst>
          </p:nvPr>
        </p:nvGraphicFramePr>
        <p:xfrm>
          <a:off x="914400" y="2133600"/>
          <a:ext cx="6781800" cy="3327400"/>
        </p:xfrm>
        <a:graphic>
          <a:graphicData uri="http://schemas.openxmlformats.org/drawingml/2006/table">
            <a:tbl>
              <a:tblPr firstRow="1" bandRow="1">
                <a:tableStyleId>{5C22544A-7EE6-4342-B048-85BDC9FD1C3A}</a:tableStyleId>
              </a:tblPr>
              <a:tblGrid>
                <a:gridCol w="1997076">
                  <a:extLst>
                    <a:ext uri="{9D8B030D-6E8A-4147-A177-3AD203B41FA5}">
                      <a16:colId xmlns:a16="http://schemas.microsoft.com/office/drawing/2014/main" val="3040209066"/>
                    </a:ext>
                  </a:extLst>
                </a:gridCol>
                <a:gridCol w="2438400">
                  <a:extLst>
                    <a:ext uri="{9D8B030D-6E8A-4147-A177-3AD203B41FA5}">
                      <a16:colId xmlns:a16="http://schemas.microsoft.com/office/drawing/2014/main" val="1423538212"/>
                    </a:ext>
                  </a:extLst>
                </a:gridCol>
                <a:gridCol w="2346324">
                  <a:extLst>
                    <a:ext uri="{9D8B030D-6E8A-4147-A177-3AD203B41FA5}">
                      <a16:colId xmlns:a16="http://schemas.microsoft.com/office/drawing/2014/main" val="878771547"/>
                    </a:ext>
                  </a:extLst>
                </a:gridCol>
              </a:tblGrid>
              <a:tr h="370840">
                <a:tc>
                  <a:txBody>
                    <a:bodyPr/>
                    <a:lstStyle/>
                    <a:p>
                      <a:r>
                        <a:rPr lang="en-US" sz="1600" dirty="0">
                          <a:solidFill>
                            <a:schemeClr val="tx1"/>
                          </a:solidFill>
                        </a:rPr>
                        <a:t>Characteristics</a:t>
                      </a:r>
                    </a:p>
                  </a:txBody>
                  <a:tcPr anchor="ctr"/>
                </a:tc>
                <a:tc>
                  <a:txBody>
                    <a:bodyPr/>
                    <a:lstStyle/>
                    <a:p>
                      <a:r>
                        <a:rPr lang="en-US" sz="1600" dirty="0">
                          <a:solidFill>
                            <a:schemeClr val="tx1"/>
                          </a:solidFill>
                        </a:rPr>
                        <a:t>Make-to-Stock</a:t>
                      </a:r>
                    </a:p>
                  </a:txBody>
                  <a:tcPr anchor="ctr"/>
                </a:tc>
                <a:tc>
                  <a:txBody>
                    <a:bodyPr/>
                    <a:lstStyle/>
                    <a:p>
                      <a:r>
                        <a:rPr lang="en-US" sz="1600" dirty="0">
                          <a:solidFill>
                            <a:schemeClr val="tx1"/>
                          </a:solidFill>
                        </a:rPr>
                        <a:t>Make-to-Order</a:t>
                      </a:r>
                      <a:r>
                        <a:rPr lang="en-US" sz="1600" baseline="0" dirty="0">
                          <a:solidFill>
                            <a:schemeClr val="tx1"/>
                          </a:solidFill>
                        </a:rPr>
                        <a:t> or ATO</a:t>
                      </a:r>
                      <a:endParaRPr lang="en-US" sz="1600" dirty="0">
                        <a:solidFill>
                          <a:schemeClr val="tx1"/>
                        </a:solidFill>
                      </a:endParaRPr>
                    </a:p>
                  </a:txBody>
                  <a:tcPr anchor="ctr"/>
                </a:tc>
                <a:extLst>
                  <a:ext uri="{0D108BD9-81ED-4DB2-BD59-A6C34878D82A}">
                    <a16:rowId xmlns:a16="http://schemas.microsoft.com/office/drawing/2014/main" val="2047483552"/>
                  </a:ext>
                </a:extLst>
              </a:tr>
              <a:tr h="370840">
                <a:tc>
                  <a:txBody>
                    <a:bodyPr/>
                    <a:lstStyle/>
                    <a:p>
                      <a:r>
                        <a:rPr lang="en-US" sz="1600" b="1" dirty="0"/>
                        <a:t>Continuous and Assembly Line</a:t>
                      </a:r>
                      <a:r>
                        <a:rPr lang="en-US" sz="1600" b="1" baseline="0" dirty="0"/>
                        <a:t> Flow</a:t>
                      </a:r>
                      <a:endParaRPr lang="en-US" sz="1600" b="1" dirty="0">
                        <a:solidFill>
                          <a:schemeClr val="tx1"/>
                        </a:solidFill>
                      </a:endParaRPr>
                    </a:p>
                  </a:txBody>
                  <a:tcPr anchor="ctr"/>
                </a:tc>
                <a:tc>
                  <a:txBody>
                    <a:bodyPr/>
                    <a:lstStyle/>
                    <a:p>
                      <a:r>
                        <a:rPr lang="en-US" sz="1600" dirty="0"/>
                        <a:t>Automobile assembly</a:t>
                      </a:r>
                    </a:p>
                    <a:p>
                      <a:r>
                        <a:rPr lang="en-US" sz="1600" dirty="0"/>
                        <a:t>Oil</a:t>
                      </a:r>
                      <a:r>
                        <a:rPr lang="en-US" sz="1600" baseline="0" dirty="0"/>
                        <a:t> refinery</a:t>
                      </a:r>
                    </a:p>
                    <a:p>
                      <a:r>
                        <a:rPr lang="en-US" sz="1600" baseline="0" dirty="0"/>
                        <a:t>Cannery</a:t>
                      </a:r>
                    </a:p>
                    <a:p>
                      <a:r>
                        <a:rPr lang="en-US" sz="1600" baseline="0" dirty="0"/>
                        <a:t>Cafeteria</a:t>
                      </a:r>
                      <a:endParaRPr lang="en-US" sz="1600" dirty="0">
                        <a:solidFill>
                          <a:schemeClr val="tx1"/>
                        </a:solidFill>
                      </a:endParaRPr>
                    </a:p>
                  </a:txBody>
                  <a:tcPr/>
                </a:tc>
                <a:tc>
                  <a:txBody>
                    <a:bodyPr/>
                    <a:lstStyle/>
                    <a:p>
                      <a:r>
                        <a:rPr lang="en-US" sz="1600" dirty="0"/>
                        <a:t>Automobile assembly</a:t>
                      </a:r>
                    </a:p>
                    <a:p>
                      <a:r>
                        <a:rPr lang="en-US" sz="1600" dirty="0"/>
                        <a:t>Laptop</a:t>
                      </a:r>
                      <a:r>
                        <a:rPr lang="en-US" sz="1600" baseline="0" dirty="0"/>
                        <a:t> computer</a:t>
                      </a:r>
                    </a:p>
                    <a:p>
                      <a:r>
                        <a:rPr lang="en-US" sz="1600" baseline="0" dirty="0"/>
                        <a:t>Electronic components</a:t>
                      </a:r>
                    </a:p>
                    <a:p>
                      <a:r>
                        <a:rPr lang="en-US" sz="1600" baseline="0" dirty="0"/>
                        <a:t>Fast food</a:t>
                      </a:r>
                      <a:endParaRPr lang="en-US" sz="1600" dirty="0">
                        <a:solidFill>
                          <a:schemeClr val="tx1"/>
                        </a:solidFill>
                      </a:endParaRPr>
                    </a:p>
                  </a:txBody>
                  <a:tcPr/>
                </a:tc>
                <a:extLst>
                  <a:ext uri="{0D108BD9-81ED-4DB2-BD59-A6C34878D82A}">
                    <a16:rowId xmlns:a16="http://schemas.microsoft.com/office/drawing/2014/main" val="2595531272"/>
                  </a:ext>
                </a:extLst>
              </a:tr>
              <a:tr h="370840">
                <a:tc>
                  <a:txBody>
                    <a:bodyPr/>
                    <a:lstStyle/>
                    <a:p>
                      <a:r>
                        <a:rPr lang="en-US" sz="1600" b="1" dirty="0"/>
                        <a:t>Batch and Job Shop</a:t>
                      </a:r>
                      <a:endParaRPr lang="en-US" sz="1600" b="1" dirty="0">
                        <a:solidFill>
                          <a:schemeClr val="tx1"/>
                        </a:solidFill>
                      </a:endParaRPr>
                    </a:p>
                  </a:txBody>
                  <a:tcPr anchor="ctr"/>
                </a:tc>
                <a:tc>
                  <a:txBody>
                    <a:bodyPr/>
                    <a:lstStyle/>
                    <a:p>
                      <a:r>
                        <a:rPr lang="en-US" sz="1600" dirty="0"/>
                        <a:t>Machine shop</a:t>
                      </a:r>
                    </a:p>
                    <a:p>
                      <a:r>
                        <a:rPr lang="en-US" sz="1600" dirty="0"/>
                        <a:t>Wine</a:t>
                      </a:r>
                    </a:p>
                    <a:p>
                      <a:r>
                        <a:rPr lang="en-US" sz="1600" dirty="0"/>
                        <a:t>Glassware</a:t>
                      </a:r>
                      <a:r>
                        <a:rPr lang="en-US" sz="1600" baseline="0" dirty="0"/>
                        <a:t> factory</a:t>
                      </a:r>
                    </a:p>
                    <a:p>
                      <a:r>
                        <a:rPr lang="en-US" sz="1600" baseline="0" dirty="0"/>
                        <a:t>Costume jewelry</a:t>
                      </a:r>
                      <a:endParaRPr lang="en-US" sz="1600" dirty="0">
                        <a:solidFill>
                          <a:schemeClr val="tx1"/>
                        </a:solidFill>
                      </a:endParaRPr>
                    </a:p>
                  </a:txBody>
                  <a:tcPr/>
                </a:tc>
                <a:tc>
                  <a:txBody>
                    <a:bodyPr/>
                    <a:lstStyle/>
                    <a:p>
                      <a:r>
                        <a:rPr lang="en-US" sz="1600" dirty="0"/>
                        <a:t>Machine shop</a:t>
                      </a:r>
                    </a:p>
                    <a:p>
                      <a:r>
                        <a:rPr lang="en-US" sz="1600" dirty="0"/>
                        <a:t>Restaurant</a:t>
                      </a:r>
                    </a:p>
                    <a:p>
                      <a:r>
                        <a:rPr lang="en-US" sz="1600" dirty="0"/>
                        <a:t>Hospital</a:t>
                      </a:r>
                    </a:p>
                    <a:p>
                      <a:r>
                        <a:rPr lang="en-US" sz="1600" dirty="0"/>
                        <a:t>Custom jewelry</a:t>
                      </a:r>
                      <a:endParaRPr lang="en-US" sz="1600" dirty="0">
                        <a:solidFill>
                          <a:schemeClr val="tx1"/>
                        </a:solidFill>
                      </a:endParaRPr>
                    </a:p>
                  </a:txBody>
                  <a:tcPr/>
                </a:tc>
                <a:extLst>
                  <a:ext uri="{0D108BD9-81ED-4DB2-BD59-A6C34878D82A}">
                    <a16:rowId xmlns:a16="http://schemas.microsoft.com/office/drawing/2014/main" val="95301179"/>
                  </a:ext>
                </a:extLst>
              </a:tr>
              <a:tr h="370840">
                <a:tc>
                  <a:txBody>
                    <a:bodyPr/>
                    <a:lstStyle/>
                    <a:p>
                      <a:r>
                        <a:rPr lang="en-US" sz="1600" b="1" dirty="0"/>
                        <a:t>Project</a:t>
                      </a:r>
                      <a:endParaRPr lang="en-US" sz="1600" b="1" dirty="0">
                        <a:solidFill>
                          <a:schemeClr val="tx1"/>
                        </a:solidFill>
                      </a:endParaRPr>
                    </a:p>
                  </a:txBody>
                  <a:tcPr anchor="ctr"/>
                </a:tc>
                <a:tc>
                  <a:txBody>
                    <a:bodyPr/>
                    <a:lstStyle/>
                    <a:p>
                      <a:r>
                        <a:rPr lang="en-US" sz="1600" dirty="0"/>
                        <a:t>Speculation homes</a:t>
                      </a:r>
                    </a:p>
                    <a:p>
                      <a:r>
                        <a:rPr lang="en-US" sz="1600" dirty="0"/>
                        <a:t>Commercial</a:t>
                      </a:r>
                      <a:r>
                        <a:rPr lang="en-US" sz="1600" baseline="0" dirty="0"/>
                        <a:t> paintings</a:t>
                      </a:r>
                    </a:p>
                    <a:p>
                      <a:r>
                        <a:rPr lang="en-US" sz="1600" baseline="0" dirty="0"/>
                        <a:t>Noncommissioned art</a:t>
                      </a:r>
                      <a:endParaRPr lang="en-US" sz="1600" dirty="0">
                        <a:solidFill>
                          <a:schemeClr val="tx1"/>
                        </a:solidFill>
                      </a:endParaRPr>
                    </a:p>
                  </a:txBody>
                  <a:tcPr/>
                </a:tc>
                <a:tc>
                  <a:txBody>
                    <a:bodyPr/>
                    <a:lstStyle/>
                    <a:p>
                      <a:r>
                        <a:rPr lang="en-US" sz="1600" dirty="0"/>
                        <a:t>Buildings</a:t>
                      </a:r>
                    </a:p>
                    <a:p>
                      <a:r>
                        <a:rPr lang="en-US" sz="1600" dirty="0"/>
                        <a:t>Movies</a:t>
                      </a:r>
                    </a:p>
                    <a:p>
                      <a:r>
                        <a:rPr lang="en-US" sz="1600" dirty="0"/>
                        <a:t>Ships</a:t>
                      </a:r>
                      <a:endParaRPr lang="en-US" sz="1600" dirty="0">
                        <a:solidFill>
                          <a:schemeClr val="tx1"/>
                        </a:solidFill>
                      </a:endParaRPr>
                    </a:p>
                  </a:txBody>
                  <a:tcPr/>
                </a:tc>
                <a:extLst>
                  <a:ext uri="{0D108BD9-81ED-4DB2-BD59-A6C34878D82A}">
                    <a16:rowId xmlns:a16="http://schemas.microsoft.com/office/drawing/2014/main" val="1555684376"/>
                  </a:ext>
                </a:extLst>
              </a:tr>
            </a:tbl>
          </a:graphicData>
        </a:graphic>
      </p:graphicFrame>
    </p:spTree>
    <p:extLst>
      <p:ext uri="{BB962C8B-B14F-4D97-AF65-F5344CB8AC3E}">
        <p14:creationId xmlns:p14="http://schemas.microsoft.com/office/powerpoint/2010/main" val="260721394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altLang="en-US" sz="4000" dirty="0">
                <a:solidFill>
                  <a:schemeClr val="tx1">
                    <a:lumMod val="75000"/>
                    <a:lumOff val="25000"/>
                  </a:schemeClr>
                </a:solidFill>
              </a:rPr>
              <a:t>Product-Process Strategy</a:t>
            </a:r>
            <a:endParaRPr lang="en-US" sz="4000" dirty="0"/>
          </a:p>
        </p:txBody>
      </p:sp>
      <p:sp>
        <p:nvSpPr>
          <p:cNvPr id="5" name="Content Placeholder 4"/>
          <p:cNvSpPr>
            <a:spLocks noGrp="1"/>
          </p:cNvSpPr>
          <p:nvPr>
            <p:ph idx="1"/>
          </p:nvPr>
        </p:nvSpPr>
        <p:spPr>
          <a:xfrm>
            <a:off x="820948" y="1905000"/>
            <a:ext cx="7543800" cy="1219200"/>
          </a:xfrm>
        </p:spPr>
        <p:txBody>
          <a:bodyPr/>
          <a:lstStyle/>
          <a:p>
            <a:pPr marL="0" indent="0" eaLnBrk="1" hangingPunct="1">
              <a:lnSpc>
                <a:spcPct val="100000"/>
              </a:lnSpc>
              <a:spcBef>
                <a:spcPts val="1000"/>
              </a:spcBef>
              <a:spcAft>
                <a:spcPts val="0"/>
              </a:spcAft>
              <a:buNone/>
            </a:pPr>
            <a:r>
              <a:rPr lang="en-US" altLang="en-US" dirty="0"/>
              <a:t>Strategy must consider:</a:t>
            </a:r>
          </a:p>
          <a:p>
            <a:pPr marL="291600" lvl="1" indent="-291600" eaLnBrk="1" hangingPunct="1">
              <a:lnSpc>
                <a:spcPct val="100000"/>
              </a:lnSpc>
              <a:spcBef>
                <a:spcPts val="1000"/>
              </a:spcBef>
              <a:spcAft>
                <a:spcPts val="0"/>
              </a:spcAft>
              <a:buClr>
                <a:schemeClr val="accent1">
                  <a:lumMod val="75000"/>
                </a:schemeClr>
              </a:buClr>
              <a:buFont typeface="Arial" panose="020B0604020202020204" pitchFamily="34" charset="0"/>
              <a:buChar char="•"/>
            </a:pPr>
            <a:r>
              <a:rPr lang="en-US" altLang="en-US" dirty="0"/>
              <a:t>Product characteristics.</a:t>
            </a:r>
          </a:p>
          <a:p>
            <a:pPr marL="291600" lvl="1" indent="-291600" eaLnBrk="1" hangingPunct="1">
              <a:lnSpc>
                <a:spcPct val="100000"/>
              </a:lnSpc>
              <a:spcBef>
                <a:spcPts val="1000"/>
              </a:spcBef>
              <a:spcAft>
                <a:spcPts val="0"/>
              </a:spcAft>
              <a:buClr>
                <a:schemeClr val="accent1">
                  <a:lumMod val="75000"/>
                </a:schemeClr>
              </a:buClr>
              <a:buFont typeface="Arial" panose="020B0604020202020204" pitchFamily="34" charset="0"/>
              <a:buChar char="•"/>
            </a:pPr>
            <a:r>
              <a:rPr lang="en-US" altLang="en-US" dirty="0"/>
              <a:t>Process capabilities.</a:t>
            </a:r>
          </a:p>
        </p:txBody>
      </p:sp>
      <p:sp>
        <p:nvSpPr>
          <p:cNvPr id="6" name="Content Placeholder 5"/>
          <p:cNvSpPr>
            <a:spLocks noGrp="1"/>
          </p:cNvSpPr>
          <p:nvPr>
            <p:ph idx="11"/>
          </p:nvPr>
        </p:nvSpPr>
        <p:spPr>
          <a:xfrm>
            <a:off x="820948" y="3321201"/>
            <a:ext cx="7543800" cy="878721"/>
          </a:xfrm>
        </p:spPr>
        <p:txBody>
          <a:bodyPr/>
          <a:lstStyle/>
          <a:p>
            <a:pPr marL="0" indent="0" eaLnBrk="1" hangingPunct="1">
              <a:lnSpc>
                <a:spcPct val="100000"/>
              </a:lnSpc>
              <a:spcBef>
                <a:spcPts val="1000"/>
              </a:spcBef>
              <a:spcAft>
                <a:spcPts val="0"/>
              </a:spcAft>
              <a:buNone/>
            </a:pPr>
            <a:r>
              <a:rPr lang="en-US" altLang="en-US" dirty="0"/>
              <a:t>Product life cycle:</a:t>
            </a:r>
          </a:p>
          <a:p>
            <a:pPr marL="291600" lvl="1" indent="-291600" eaLnBrk="1" hangingPunct="1">
              <a:lnSpc>
                <a:spcPct val="100000"/>
              </a:lnSpc>
              <a:spcBef>
                <a:spcPts val="1000"/>
              </a:spcBef>
              <a:spcAft>
                <a:spcPts val="0"/>
              </a:spcAft>
              <a:buClr>
                <a:schemeClr val="accent1">
                  <a:lumMod val="75000"/>
                </a:schemeClr>
              </a:buClr>
              <a:buFont typeface="Arial" panose="020B0604020202020204" pitchFamily="34" charset="0"/>
              <a:buChar char="•"/>
            </a:pPr>
            <a:r>
              <a:rPr lang="en-US" altLang="en-US" dirty="0"/>
              <a:t>Often begins in Job shop, then Batch flow, then Continuous/Assembly line.</a:t>
            </a:r>
            <a:endParaRPr lang="en-US" dirty="0"/>
          </a:p>
        </p:txBody>
      </p:sp>
      <p:sp>
        <p:nvSpPr>
          <p:cNvPr id="7" name="Content Placeholder 6"/>
          <p:cNvSpPr>
            <a:spLocks noGrp="1"/>
          </p:cNvSpPr>
          <p:nvPr>
            <p:ph idx="12"/>
          </p:nvPr>
        </p:nvSpPr>
        <p:spPr>
          <a:xfrm>
            <a:off x="820948" y="4375150"/>
            <a:ext cx="7408652" cy="1110342"/>
          </a:xfrm>
        </p:spPr>
        <p:txBody>
          <a:bodyPr/>
          <a:lstStyle/>
          <a:p>
            <a:pPr marL="0" indent="0" eaLnBrk="1" hangingPunct="1">
              <a:lnSpc>
                <a:spcPct val="100000"/>
              </a:lnSpc>
              <a:spcBef>
                <a:spcPts val="1000"/>
              </a:spcBef>
              <a:spcAft>
                <a:spcPts val="0"/>
              </a:spcAft>
              <a:buNone/>
            </a:pPr>
            <a:r>
              <a:rPr lang="en-US" altLang="en-US" dirty="0"/>
              <a:t>Example:</a:t>
            </a:r>
          </a:p>
          <a:p>
            <a:pPr marL="291600" lvl="1" indent="-291600" eaLnBrk="1" hangingPunct="1">
              <a:lnSpc>
                <a:spcPct val="100000"/>
              </a:lnSpc>
              <a:spcBef>
                <a:spcPts val="1000"/>
              </a:spcBef>
              <a:spcAft>
                <a:spcPts val="0"/>
              </a:spcAft>
              <a:buClr>
                <a:schemeClr val="accent1">
                  <a:lumMod val="75000"/>
                </a:schemeClr>
              </a:buClr>
              <a:buFont typeface="Arial" panose="020B0604020202020204" pitchFamily="34" charset="0"/>
              <a:buChar char="•"/>
            </a:pPr>
            <a:r>
              <a:rPr lang="en-US" altLang="en-US" dirty="0"/>
              <a:t>Bread was first produced by hand in individual units in traditional bakeries. It is now produced in very large batches in modern automated bakeries.</a:t>
            </a:r>
          </a:p>
        </p:txBody>
      </p:sp>
    </p:spTree>
    <p:extLst>
      <p:ext uri="{BB962C8B-B14F-4D97-AF65-F5344CB8AC3E}">
        <p14:creationId xmlns:p14="http://schemas.microsoft.com/office/powerpoint/2010/main" val="15727902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E322398D-52AA-4B2E-918D-23B903459401}"/>
              </a:ext>
            </a:extLst>
          </p:cNvPr>
          <p:cNvSpPr>
            <a:spLocks noGrp="1"/>
          </p:cNvSpPr>
          <p:nvPr>
            <p:ph type="title"/>
          </p:nvPr>
        </p:nvSpPr>
        <p:spPr>
          <a:xfrm>
            <a:off x="822325" y="287338"/>
            <a:ext cx="7570788" cy="1449387"/>
          </a:xfrm>
        </p:spPr>
        <p:txBody>
          <a:bodyPr/>
          <a:lstStyle/>
          <a:p>
            <a:pPr>
              <a:spcBef>
                <a:spcPct val="50000"/>
              </a:spcBef>
              <a:defRPr/>
            </a:pPr>
            <a:r>
              <a:rPr lang="en-US" sz="4000" dirty="0"/>
              <a:t>Product-Process Matrix </a:t>
            </a:r>
            <a:r>
              <a:rPr lang="en-US" sz="2800" dirty="0"/>
              <a:t>(Figure 4.5)</a:t>
            </a:r>
          </a:p>
        </p:txBody>
      </p:sp>
      <p:pic>
        <p:nvPicPr>
          <p:cNvPr id="4" name="Picture 3" descr="Illustration of the product-process matrix.">
            <a:hlinkClick r:id="rId2" action="ppaction://hlinksldjump"/>
          </p:cNvPr>
          <p:cNvPicPr>
            <a:picLocks noChangeAspect="1"/>
          </p:cNvPicPr>
          <p:nvPr/>
        </p:nvPicPr>
        <p:blipFill>
          <a:blip r:embed="rId3"/>
          <a:stretch>
            <a:fillRect/>
          </a:stretch>
        </p:blipFill>
        <p:spPr>
          <a:xfrm>
            <a:off x="1748362" y="2028120"/>
            <a:ext cx="5718712" cy="3854802"/>
          </a:xfrm>
          <a:prstGeom prst="rect">
            <a:avLst/>
          </a:prstGeom>
        </p:spPr>
      </p:pic>
      <p:sp>
        <p:nvSpPr>
          <p:cNvPr id="24580" name="Content Placeholder 1">
            <a:extLst>
              <a:ext uri="{FF2B5EF4-FFF2-40B4-BE49-F238E27FC236}">
                <a16:creationId xmlns:a16="http://schemas.microsoft.com/office/drawing/2014/main" id="{6FECADB1-D652-40DB-A167-19F97ADCBE27}"/>
              </a:ext>
            </a:extLst>
          </p:cNvPr>
          <p:cNvSpPr>
            <a:spLocks noGrp="1"/>
          </p:cNvSpPr>
          <p:nvPr>
            <p:ph idx="1"/>
          </p:nvPr>
        </p:nvSpPr>
        <p:spPr>
          <a:xfrm>
            <a:off x="3114675" y="6038850"/>
            <a:ext cx="3048000" cy="228600"/>
          </a:xfrm>
        </p:spPr>
        <p:txBody>
          <a:bodyPr/>
          <a:lstStyle/>
          <a:p>
            <a:r>
              <a:rPr lang="en-US" altLang="en-US" sz="1200" noProof="0" dirty="0">
                <a:solidFill>
                  <a:schemeClr val="tx1"/>
                </a:solidFill>
                <a:hlinkClick r:id="rId2" action="ppaction://hlinksldjump"/>
              </a:rPr>
              <a:t>Access the text alternative for slide images.</a:t>
            </a:r>
            <a:endParaRPr lang="en-US" altLang="en-US" sz="1200" noProof="0" dirty="0">
              <a:solidFill>
                <a:schemeClr val="tx1"/>
              </a:solidFill>
            </a:endParaRPr>
          </a:p>
        </p:txBody>
      </p:sp>
    </p:spTree>
    <p:extLst>
      <p:ext uri="{BB962C8B-B14F-4D97-AF65-F5344CB8AC3E}">
        <p14:creationId xmlns:p14="http://schemas.microsoft.com/office/powerpoint/2010/main" val="35129282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altLang="en-US" sz="4000" dirty="0">
                <a:solidFill>
                  <a:schemeClr val="tx1">
                    <a:lumMod val="75000"/>
                    <a:lumOff val="25000"/>
                  </a:schemeClr>
                </a:solidFill>
              </a:rPr>
              <a:t>Focused Operations</a:t>
            </a:r>
            <a:endParaRPr lang="en-US" sz="4000" dirty="0"/>
          </a:p>
        </p:txBody>
      </p:sp>
      <p:sp>
        <p:nvSpPr>
          <p:cNvPr id="5" name="Content Placeholder 4"/>
          <p:cNvSpPr>
            <a:spLocks noGrp="1"/>
          </p:cNvSpPr>
          <p:nvPr>
            <p:ph idx="1"/>
          </p:nvPr>
        </p:nvSpPr>
        <p:spPr>
          <a:xfrm>
            <a:off x="820948" y="1905000"/>
            <a:ext cx="7543800" cy="1219200"/>
          </a:xfrm>
        </p:spPr>
        <p:txBody>
          <a:bodyPr/>
          <a:lstStyle/>
          <a:p>
            <a:pPr marL="0" indent="0" eaLnBrk="1" hangingPunct="1">
              <a:lnSpc>
                <a:spcPct val="100000"/>
              </a:lnSpc>
              <a:spcBef>
                <a:spcPts val="1000"/>
              </a:spcBef>
              <a:spcAft>
                <a:spcPts val="0"/>
              </a:spcAft>
              <a:buNone/>
            </a:pPr>
            <a:r>
              <a:rPr lang="en-US" altLang="en-US" dirty="0">
                <a:solidFill>
                  <a:srgbClr val="0070C0"/>
                </a:solidFill>
              </a:rPr>
              <a:t>Focused factory</a:t>
            </a:r>
            <a:r>
              <a:rPr lang="en-US" altLang="en-US" dirty="0"/>
              <a:t>: Meeting one set of goals.</a:t>
            </a:r>
          </a:p>
          <a:p>
            <a:pPr marL="0" indent="0" eaLnBrk="1" hangingPunct="1">
              <a:lnSpc>
                <a:spcPct val="100000"/>
              </a:lnSpc>
              <a:spcBef>
                <a:spcPts val="1000"/>
              </a:spcBef>
              <a:spcAft>
                <a:spcPts val="0"/>
              </a:spcAft>
              <a:buNone/>
            </a:pPr>
            <a:r>
              <a:rPr lang="en-US" altLang="en-US" dirty="0">
                <a:solidFill>
                  <a:srgbClr val="0070C0"/>
                </a:solidFill>
              </a:rPr>
              <a:t>Plant-within-a-plant (P</a:t>
            </a:r>
            <a:r>
              <a:rPr lang="en-US" altLang="en-US" sz="100" dirty="0">
                <a:solidFill>
                  <a:srgbClr val="0070C0"/>
                </a:solidFill>
              </a:rPr>
              <a:t> </a:t>
            </a:r>
            <a:r>
              <a:rPr lang="en-US" altLang="en-US" dirty="0">
                <a:solidFill>
                  <a:srgbClr val="0070C0"/>
                </a:solidFill>
              </a:rPr>
              <a:t>W</a:t>
            </a:r>
            <a:r>
              <a:rPr lang="en-US" altLang="en-US" sz="100" dirty="0">
                <a:solidFill>
                  <a:srgbClr val="0070C0"/>
                </a:solidFill>
              </a:rPr>
              <a:t> </a:t>
            </a:r>
            <a:r>
              <a:rPr lang="en-US" altLang="en-US" dirty="0">
                <a:solidFill>
                  <a:srgbClr val="0070C0"/>
                </a:solidFill>
              </a:rPr>
              <a:t>P)</a:t>
            </a:r>
            <a:r>
              <a:rPr lang="en-US" altLang="en-US" dirty="0"/>
              <a:t>: Separate products/services with differing goals by production lines/areas within the same facility.</a:t>
            </a:r>
          </a:p>
        </p:txBody>
      </p:sp>
      <p:sp>
        <p:nvSpPr>
          <p:cNvPr id="6" name="Content Placeholder 5"/>
          <p:cNvSpPr>
            <a:spLocks noGrp="1"/>
          </p:cNvSpPr>
          <p:nvPr>
            <p:ph idx="11"/>
          </p:nvPr>
        </p:nvSpPr>
        <p:spPr>
          <a:xfrm>
            <a:off x="820948" y="3326342"/>
            <a:ext cx="7942052" cy="1219200"/>
          </a:xfrm>
        </p:spPr>
        <p:txBody>
          <a:bodyPr/>
          <a:lstStyle/>
          <a:p>
            <a:pPr marL="0" indent="0" eaLnBrk="1" hangingPunct="1">
              <a:lnSpc>
                <a:spcPct val="100000"/>
              </a:lnSpc>
              <a:spcBef>
                <a:spcPts val="1000"/>
              </a:spcBef>
              <a:spcAft>
                <a:spcPts val="0"/>
              </a:spcAft>
              <a:buNone/>
            </a:pPr>
            <a:r>
              <a:rPr lang="en-US" altLang="en-US" dirty="0"/>
              <a:t>Lack of focus = attempting to meet too many goals at one plant or facility.</a:t>
            </a:r>
          </a:p>
          <a:p>
            <a:pPr marL="0" indent="0" eaLnBrk="1" hangingPunct="1">
              <a:lnSpc>
                <a:spcPct val="100000"/>
              </a:lnSpc>
              <a:spcBef>
                <a:spcPts val="1000"/>
              </a:spcBef>
              <a:spcAft>
                <a:spcPts val="0"/>
              </a:spcAft>
              <a:buNone/>
            </a:pPr>
            <a:r>
              <a:rPr lang="en-US" altLang="en-US" dirty="0"/>
              <a:t>Signs of declining focus = product/service proliferation, different volumes, different levels of standardization.</a:t>
            </a:r>
          </a:p>
        </p:txBody>
      </p:sp>
      <p:sp>
        <p:nvSpPr>
          <p:cNvPr id="7" name="Content Placeholder 6"/>
          <p:cNvSpPr>
            <a:spLocks noGrp="1"/>
          </p:cNvSpPr>
          <p:nvPr>
            <p:ph idx="12"/>
          </p:nvPr>
        </p:nvSpPr>
        <p:spPr>
          <a:xfrm>
            <a:off x="820948" y="4758973"/>
            <a:ext cx="7543800" cy="822324"/>
          </a:xfrm>
        </p:spPr>
        <p:txBody>
          <a:bodyPr/>
          <a:lstStyle/>
          <a:p>
            <a:pPr marL="0" indent="0">
              <a:lnSpc>
                <a:spcPct val="100000"/>
              </a:lnSpc>
              <a:spcBef>
                <a:spcPts val="1000"/>
              </a:spcBef>
              <a:spcAft>
                <a:spcPts val="0"/>
              </a:spcAft>
              <a:buNone/>
            </a:pPr>
            <a:r>
              <a:rPr lang="en-US" altLang="en-US" dirty="0"/>
              <a:t>Example: Midwest Orthopedic Specialty Hospital (Milwaukee, Wisconsin) specializes in medical treatments on bones and joints.</a:t>
            </a:r>
          </a:p>
        </p:txBody>
      </p:sp>
    </p:spTree>
    <p:extLst>
      <p:ext uri="{BB962C8B-B14F-4D97-AF65-F5344CB8AC3E}">
        <p14:creationId xmlns:p14="http://schemas.microsoft.com/office/powerpoint/2010/main" val="210396239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altLang="en-US" sz="4000" dirty="0">
                <a:solidFill>
                  <a:schemeClr val="tx1">
                    <a:lumMod val="75000"/>
                    <a:lumOff val="25000"/>
                  </a:schemeClr>
                </a:solidFill>
              </a:rPr>
              <a:t>Mass Customization</a:t>
            </a:r>
            <a:endParaRPr lang="en-US" sz="4000" dirty="0"/>
          </a:p>
        </p:txBody>
      </p:sp>
      <p:sp>
        <p:nvSpPr>
          <p:cNvPr id="5" name="Content Placeholder 4"/>
          <p:cNvSpPr>
            <a:spLocks noGrp="1"/>
          </p:cNvSpPr>
          <p:nvPr>
            <p:ph idx="1"/>
          </p:nvPr>
        </p:nvSpPr>
        <p:spPr>
          <a:xfrm>
            <a:off x="820948" y="1905000"/>
            <a:ext cx="7543800" cy="1447800"/>
          </a:xfrm>
        </p:spPr>
        <p:txBody>
          <a:bodyPr/>
          <a:lstStyle/>
          <a:p>
            <a:pPr marL="0" indent="0">
              <a:lnSpc>
                <a:spcPct val="100000"/>
              </a:lnSpc>
              <a:spcBef>
                <a:spcPts val="1000"/>
              </a:spcBef>
              <a:spcAft>
                <a:spcPts val="0"/>
              </a:spcAft>
              <a:buNone/>
              <a:defRPr/>
            </a:pPr>
            <a:r>
              <a:rPr lang="en-US" altLang="en-US" sz="2400" dirty="0"/>
              <a:t>Produce custom products using a high volume process</a:t>
            </a:r>
          </a:p>
          <a:p>
            <a:pPr marL="0" indent="0">
              <a:lnSpc>
                <a:spcPct val="100000"/>
              </a:lnSpc>
              <a:spcBef>
                <a:spcPts val="1000"/>
              </a:spcBef>
              <a:spcAft>
                <a:spcPts val="0"/>
              </a:spcAft>
              <a:buNone/>
              <a:defRPr/>
            </a:pPr>
            <a:r>
              <a:rPr lang="en-US" altLang="en-US" sz="2400" i="1" dirty="0">
                <a:solidFill>
                  <a:schemeClr val="bg2">
                    <a:lumMod val="50000"/>
                  </a:schemeClr>
                </a:solidFill>
              </a:rPr>
              <a:t>economies of scale </a:t>
            </a:r>
            <a:r>
              <a:rPr lang="en-US" altLang="en-US" sz="2400" i="1" dirty="0"/>
              <a:t>= low unit cost</a:t>
            </a:r>
            <a:r>
              <a:rPr lang="en-US" altLang="en-US" sz="2400" dirty="0"/>
              <a:t> </a:t>
            </a:r>
          </a:p>
          <a:p>
            <a:pPr marL="0" indent="0">
              <a:lnSpc>
                <a:spcPct val="100000"/>
              </a:lnSpc>
              <a:spcBef>
                <a:spcPts val="1000"/>
              </a:spcBef>
              <a:spcAft>
                <a:spcPts val="0"/>
              </a:spcAft>
              <a:buNone/>
              <a:defRPr/>
            </a:pPr>
            <a:r>
              <a:rPr lang="en-US" altLang="en-US" sz="2400" i="1" dirty="0">
                <a:solidFill>
                  <a:schemeClr val="bg2">
                    <a:lumMod val="50000"/>
                  </a:schemeClr>
                </a:solidFill>
              </a:rPr>
              <a:t>economies of scope </a:t>
            </a:r>
            <a:r>
              <a:rPr lang="en-US" altLang="en-US" sz="2400" i="1" dirty="0"/>
              <a:t>= high variety</a:t>
            </a:r>
            <a:endParaRPr lang="en-US" altLang="en-US" sz="2400" dirty="0"/>
          </a:p>
        </p:txBody>
      </p:sp>
      <p:sp>
        <p:nvSpPr>
          <p:cNvPr id="6" name="Content Placeholder 5"/>
          <p:cNvSpPr>
            <a:spLocks noGrp="1"/>
          </p:cNvSpPr>
          <p:nvPr>
            <p:ph idx="11"/>
          </p:nvPr>
        </p:nvSpPr>
        <p:spPr>
          <a:xfrm>
            <a:off x="820948" y="3733800"/>
            <a:ext cx="7543800" cy="1295400"/>
          </a:xfrm>
        </p:spPr>
        <p:txBody>
          <a:bodyPr/>
          <a:lstStyle/>
          <a:p>
            <a:pPr marL="291600" indent="-291600" eaLnBrk="1" hangingPunct="1">
              <a:lnSpc>
                <a:spcPct val="100000"/>
              </a:lnSpc>
              <a:spcBef>
                <a:spcPts val="1000"/>
              </a:spcBef>
              <a:spcAft>
                <a:spcPts val="0"/>
              </a:spcAft>
              <a:buClr>
                <a:schemeClr val="accent1">
                  <a:lumMod val="75000"/>
                </a:schemeClr>
              </a:buClr>
              <a:buFont typeface="Arial" panose="020B0604020202020204" pitchFamily="34" charset="0"/>
              <a:buChar char="•"/>
            </a:pPr>
            <a:r>
              <a:rPr lang="en-US" altLang="en-US" dirty="0"/>
              <a:t>Strategy to produce products in lot sizes = 1, high volume.</a:t>
            </a:r>
          </a:p>
          <a:p>
            <a:pPr marL="291600" indent="-291600" eaLnBrk="1" hangingPunct="1">
              <a:lnSpc>
                <a:spcPct val="100000"/>
              </a:lnSpc>
              <a:spcBef>
                <a:spcPts val="1000"/>
              </a:spcBef>
              <a:spcAft>
                <a:spcPts val="0"/>
              </a:spcAft>
              <a:buClr>
                <a:schemeClr val="accent1">
                  <a:lumMod val="75000"/>
                </a:schemeClr>
              </a:buClr>
              <a:buFont typeface="Arial" panose="020B0604020202020204" pitchFamily="34" charset="0"/>
              <a:buChar char="•"/>
            </a:pPr>
            <a:r>
              <a:rPr lang="en-US" altLang="en-US" dirty="0"/>
              <a:t>Flexible manufacturing provides </a:t>
            </a:r>
            <a:r>
              <a:rPr lang="en-US" altLang="en-US" i="1" dirty="0"/>
              <a:t>economies of scope</a:t>
            </a:r>
            <a:r>
              <a:rPr lang="en-US" altLang="en-US" dirty="0"/>
              <a:t>.</a:t>
            </a:r>
          </a:p>
          <a:p>
            <a:pPr marL="291600" indent="-291600" eaLnBrk="1" hangingPunct="1">
              <a:lnSpc>
                <a:spcPct val="100000"/>
              </a:lnSpc>
              <a:spcBef>
                <a:spcPts val="1000"/>
              </a:spcBef>
              <a:spcAft>
                <a:spcPts val="0"/>
              </a:spcAft>
              <a:buClr>
                <a:schemeClr val="accent1">
                  <a:lumMod val="75000"/>
                </a:schemeClr>
              </a:buClr>
              <a:buFont typeface="Arial" panose="020B0604020202020204" pitchFamily="34" charset="0"/>
              <a:buChar char="•"/>
            </a:pPr>
            <a:r>
              <a:rPr lang="en-US" altLang="en-US" dirty="0"/>
              <a:t>Traditional mass production provides </a:t>
            </a:r>
            <a:r>
              <a:rPr lang="en-US" altLang="en-US" i="1" dirty="0"/>
              <a:t>economies of scale.</a:t>
            </a:r>
          </a:p>
        </p:txBody>
      </p:sp>
    </p:spTree>
    <p:extLst>
      <p:ext uri="{BB962C8B-B14F-4D97-AF65-F5344CB8AC3E}">
        <p14:creationId xmlns:p14="http://schemas.microsoft.com/office/powerpoint/2010/main" val="8959653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altLang="en-US" sz="4000" dirty="0">
                <a:solidFill>
                  <a:schemeClr val="tx1">
                    <a:lumMod val="75000"/>
                    <a:lumOff val="25000"/>
                  </a:schemeClr>
                </a:solidFill>
              </a:rPr>
              <a:t>Forms of Mass Customization</a:t>
            </a:r>
            <a:endParaRPr lang="en-US" sz="4000" dirty="0"/>
          </a:p>
        </p:txBody>
      </p:sp>
      <p:sp>
        <p:nvSpPr>
          <p:cNvPr id="5" name="Content Placeholder 4"/>
          <p:cNvSpPr>
            <a:spLocks noGrp="1"/>
          </p:cNvSpPr>
          <p:nvPr>
            <p:ph idx="1"/>
          </p:nvPr>
        </p:nvSpPr>
        <p:spPr>
          <a:xfrm>
            <a:off x="820948" y="1905000"/>
            <a:ext cx="7543800" cy="914400"/>
          </a:xfrm>
        </p:spPr>
        <p:txBody>
          <a:bodyPr/>
          <a:lstStyle/>
          <a:p>
            <a:pPr marL="0" indent="0" eaLnBrk="1" hangingPunct="1">
              <a:lnSpc>
                <a:spcPct val="100000"/>
              </a:lnSpc>
              <a:spcBef>
                <a:spcPts val="1000"/>
              </a:spcBef>
              <a:spcAft>
                <a:spcPts val="0"/>
              </a:spcAft>
              <a:buNone/>
            </a:pPr>
            <a:r>
              <a:rPr lang="en-US" altLang="en-US" sz="2400" dirty="0"/>
              <a:t>Modular production and assemble-to-order (A</a:t>
            </a:r>
            <a:r>
              <a:rPr lang="en-US" altLang="en-US" sz="100" dirty="0"/>
              <a:t> </a:t>
            </a:r>
            <a:r>
              <a:rPr lang="en-US" altLang="en-US" sz="2400" dirty="0"/>
              <a:t>T</a:t>
            </a:r>
            <a:r>
              <a:rPr lang="en-US" altLang="en-US" sz="100" dirty="0"/>
              <a:t> </a:t>
            </a:r>
            <a:r>
              <a:rPr lang="en-US" altLang="en-US" sz="2400" dirty="0"/>
              <a:t>O) </a:t>
            </a:r>
          </a:p>
          <a:p>
            <a:pPr marL="291600" lvl="1" indent="-291600" eaLnBrk="1" hangingPunct="1">
              <a:lnSpc>
                <a:spcPct val="100000"/>
              </a:lnSpc>
              <a:spcBef>
                <a:spcPts val="1000"/>
              </a:spcBef>
              <a:spcAft>
                <a:spcPts val="0"/>
              </a:spcAft>
              <a:buClr>
                <a:schemeClr val="accent1">
                  <a:lumMod val="75000"/>
                </a:schemeClr>
              </a:buClr>
              <a:buFont typeface="Arial" panose="020B0604020202020204" pitchFamily="34" charset="0"/>
              <a:buChar char="•"/>
            </a:pPr>
            <a:r>
              <a:rPr lang="en-US" altLang="en-US" dirty="0"/>
              <a:t>For example, assembling modules for Dell computers.</a:t>
            </a:r>
          </a:p>
        </p:txBody>
      </p:sp>
      <p:sp>
        <p:nvSpPr>
          <p:cNvPr id="6" name="Content Placeholder 5"/>
          <p:cNvSpPr>
            <a:spLocks noGrp="1"/>
          </p:cNvSpPr>
          <p:nvPr>
            <p:ph idx="11"/>
          </p:nvPr>
        </p:nvSpPr>
        <p:spPr>
          <a:xfrm>
            <a:off x="820948" y="2987675"/>
            <a:ext cx="7543800" cy="914400"/>
          </a:xfrm>
        </p:spPr>
        <p:txBody>
          <a:bodyPr/>
          <a:lstStyle/>
          <a:p>
            <a:pPr marL="0" indent="0" eaLnBrk="1" hangingPunct="1">
              <a:lnSpc>
                <a:spcPct val="100000"/>
              </a:lnSpc>
              <a:spcBef>
                <a:spcPts val="1000"/>
              </a:spcBef>
              <a:spcAft>
                <a:spcPts val="0"/>
              </a:spcAft>
              <a:buNone/>
            </a:pPr>
            <a:r>
              <a:rPr lang="en-US" altLang="en-US" sz="2400" dirty="0"/>
              <a:t>Fast changeover </a:t>
            </a:r>
          </a:p>
          <a:p>
            <a:pPr marL="291600" lvl="1" indent="-291600" eaLnBrk="1" hangingPunct="1">
              <a:lnSpc>
                <a:spcPct val="100000"/>
              </a:lnSpc>
              <a:spcBef>
                <a:spcPts val="1000"/>
              </a:spcBef>
              <a:spcAft>
                <a:spcPts val="0"/>
              </a:spcAft>
              <a:buClr>
                <a:schemeClr val="accent1">
                  <a:lumMod val="75000"/>
                </a:schemeClr>
              </a:buClr>
              <a:buFont typeface="Arial" panose="020B0604020202020204" pitchFamily="34" charset="0"/>
              <a:buChar char="•"/>
            </a:pPr>
            <a:r>
              <a:rPr lang="en-US" altLang="en-US" dirty="0"/>
              <a:t>For example, zero set-up time at Motorola.</a:t>
            </a:r>
          </a:p>
        </p:txBody>
      </p:sp>
      <p:sp>
        <p:nvSpPr>
          <p:cNvPr id="7" name="Content Placeholder 6"/>
          <p:cNvSpPr>
            <a:spLocks noGrp="1"/>
          </p:cNvSpPr>
          <p:nvPr>
            <p:ph idx="12"/>
          </p:nvPr>
        </p:nvSpPr>
        <p:spPr>
          <a:xfrm>
            <a:off x="820948" y="4070350"/>
            <a:ext cx="7543800" cy="914400"/>
          </a:xfrm>
        </p:spPr>
        <p:txBody>
          <a:bodyPr/>
          <a:lstStyle/>
          <a:p>
            <a:pPr marL="0" indent="0" eaLnBrk="1" hangingPunct="1">
              <a:lnSpc>
                <a:spcPct val="100000"/>
              </a:lnSpc>
              <a:spcBef>
                <a:spcPts val="1000"/>
              </a:spcBef>
              <a:spcAft>
                <a:spcPts val="0"/>
              </a:spcAft>
              <a:buNone/>
            </a:pPr>
            <a:r>
              <a:rPr lang="en-US" altLang="en-US" sz="2400" dirty="0"/>
              <a:t>Postponement of options </a:t>
            </a:r>
          </a:p>
          <a:p>
            <a:pPr marL="291600" lvl="1" indent="-291600" eaLnBrk="1" hangingPunct="1">
              <a:lnSpc>
                <a:spcPct val="100000"/>
              </a:lnSpc>
              <a:spcBef>
                <a:spcPts val="1000"/>
              </a:spcBef>
              <a:spcAft>
                <a:spcPts val="0"/>
              </a:spcAft>
              <a:buClr>
                <a:schemeClr val="accent1">
                  <a:lumMod val="75000"/>
                </a:schemeClr>
              </a:buClr>
              <a:buFont typeface="Arial" panose="020B0604020202020204" pitchFamily="34" charset="0"/>
              <a:buChar char="•"/>
            </a:pPr>
            <a:r>
              <a:rPr lang="en-US" altLang="en-US" dirty="0"/>
              <a:t>For example, power supply for Hewlett-Packard printers.</a:t>
            </a:r>
          </a:p>
        </p:txBody>
      </p:sp>
    </p:spTree>
    <p:extLst>
      <p:ext uri="{BB962C8B-B14F-4D97-AF65-F5344CB8AC3E}">
        <p14:creationId xmlns:p14="http://schemas.microsoft.com/office/powerpoint/2010/main" val="8667908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AA436F7-497F-4C9D-9635-347C69B929E6}"/>
              </a:ext>
            </a:extLst>
          </p:cNvPr>
          <p:cNvSpPr>
            <a:spLocks noGrp="1"/>
          </p:cNvSpPr>
          <p:nvPr>
            <p:ph type="title"/>
          </p:nvPr>
        </p:nvSpPr>
        <p:spPr/>
        <p:txBody>
          <a:bodyPr>
            <a:normAutofit/>
          </a:bodyPr>
          <a:lstStyle/>
          <a:p>
            <a:pPr>
              <a:defRPr/>
            </a:pPr>
            <a:r>
              <a:rPr lang="en-US" altLang="en-US" sz="4000" dirty="0">
                <a:solidFill>
                  <a:schemeClr val="tx1">
                    <a:lumMod val="75000"/>
                    <a:lumOff val="25000"/>
                  </a:schemeClr>
                </a:solidFill>
              </a:rPr>
              <a:t>Product-Flow Characteristics</a:t>
            </a:r>
            <a:endParaRPr lang="en-US" sz="4000" noProof="0" dirty="0"/>
          </a:p>
        </p:txBody>
      </p:sp>
      <p:sp>
        <p:nvSpPr>
          <p:cNvPr id="6" name="Content Placeholder 5">
            <a:extLst>
              <a:ext uri="{FF2B5EF4-FFF2-40B4-BE49-F238E27FC236}">
                <a16:creationId xmlns:a16="http://schemas.microsoft.com/office/drawing/2014/main" id="{5E54F8ED-F2BB-4D84-9771-9F0F755CBDFA}"/>
              </a:ext>
            </a:extLst>
          </p:cNvPr>
          <p:cNvSpPr>
            <a:spLocks noGrp="1"/>
          </p:cNvSpPr>
          <p:nvPr>
            <p:ph idx="1"/>
          </p:nvPr>
        </p:nvSpPr>
        <p:spPr>
          <a:xfrm>
            <a:off x="822325" y="1846263"/>
            <a:ext cx="7543800" cy="3563937"/>
          </a:xfrm>
        </p:spPr>
        <p:txBody>
          <a:bodyPr/>
          <a:lstStyle/>
          <a:p>
            <a:pPr marL="0" indent="0" eaLnBrk="1" hangingPunct="1">
              <a:lnSpc>
                <a:spcPct val="100000"/>
              </a:lnSpc>
              <a:spcBef>
                <a:spcPts val="1000"/>
              </a:spcBef>
              <a:spcAft>
                <a:spcPts val="0"/>
              </a:spcAft>
              <a:buFont typeface="Wingdings" panose="05000000000000000000" pitchFamily="2" charset="2"/>
              <a:buNone/>
            </a:pPr>
            <a:r>
              <a:rPr lang="en-US" altLang="en-US" sz="3200" u="sng" dirty="0"/>
              <a:t>Types of Product Flow</a:t>
            </a:r>
          </a:p>
          <a:p>
            <a:pPr marL="291600" lvl="1" indent="-291600" eaLnBrk="1" hangingPunct="1">
              <a:lnSpc>
                <a:spcPct val="100000"/>
              </a:lnSpc>
              <a:spcBef>
                <a:spcPts val="1000"/>
              </a:spcBef>
              <a:spcAft>
                <a:spcPts val="0"/>
              </a:spcAft>
              <a:buClr>
                <a:schemeClr val="accent1">
                  <a:lumMod val="75000"/>
                </a:schemeClr>
              </a:buClr>
              <a:buFont typeface="Arial" panose="020B0604020202020204" pitchFamily="34" charset="0"/>
              <a:buChar char="•"/>
            </a:pPr>
            <a:r>
              <a:rPr lang="en-US" altLang="en-US" sz="2800" dirty="0"/>
              <a:t>Continuous process.</a:t>
            </a:r>
          </a:p>
          <a:p>
            <a:pPr marL="291600" lvl="1" indent="-291600" eaLnBrk="1" hangingPunct="1">
              <a:lnSpc>
                <a:spcPct val="100000"/>
              </a:lnSpc>
              <a:spcBef>
                <a:spcPts val="1000"/>
              </a:spcBef>
              <a:spcAft>
                <a:spcPts val="0"/>
              </a:spcAft>
              <a:buClr>
                <a:schemeClr val="accent1">
                  <a:lumMod val="75000"/>
                </a:schemeClr>
              </a:buClr>
              <a:buFont typeface="Arial" panose="020B0604020202020204" pitchFamily="34" charset="0"/>
              <a:buChar char="•"/>
            </a:pPr>
            <a:r>
              <a:rPr lang="en-US" altLang="en-US" sz="2800" dirty="0"/>
              <a:t>Assembly line.</a:t>
            </a:r>
          </a:p>
          <a:p>
            <a:pPr marL="291600" lvl="1" indent="-291600" eaLnBrk="1" hangingPunct="1">
              <a:lnSpc>
                <a:spcPct val="100000"/>
              </a:lnSpc>
              <a:spcBef>
                <a:spcPts val="1000"/>
              </a:spcBef>
              <a:spcAft>
                <a:spcPts val="0"/>
              </a:spcAft>
              <a:buClr>
                <a:schemeClr val="accent1">
                  <a:lumMod val="75000"/>
                </a:schemeClr>
              </a:buClr>
              <a:buFont typeface="Arial" panose="020B0604020202020204" pitchFamily="34" charset="0"/>
              <a:buChar char="•"/>
            </a:pPr>
            <a:r>
              <a:rPr lang="en-US" altLang="en-US" sz="2800" dirty="0"/>
              <a:t>Batch flow.</a:t>
            </a:r>
          </a:p>
          <a:p>
            <a:pPr marL="291600" lvl="1" indent="-291600" eaLnBrk="1" hangingPunct="1">
              <a:lnSpc>
                <a:spcPct val="100000"/>
              </a:lnSpc>
              <a:spcBef>
                <a:spcPts val="1000"/>
              </a:spcBef>
              <a:spcAft>
                <a:spcPts val="0"/>
              </a:spcAft>
              <a:buClr>
                <a:schemeClr val="accent1">
                  <a:lumMod val="75000"/>
                </a:schemeClr>
              </a:buClr>
              <a:buFont typeface="Arial" panose="020B0604020202020204" pitchFamily="34" charset="0"/>
              <a:buChar char="•"/>
            </a:pPr>
            <a:r>
              <a:rPr lang="en-US" altLang="en-US" sz="2800" dirty="0"/>
              <a:t>Job shop.</a:t>
            </a:r>
          </a:p>
          <a:p>
            <a:pPr marL="291600" lvl="1" indent="-291600" eaLnBrk="1" hangingPunct="1">
              <a:lnSpc>
                <a:spcPct val="100000"/>
              </a:lnSpc>
              <a:spcBef>
                <a:spcPts val="1000"/>
              </a:spcBef>
              <a:spcAft>
                <a:spcPts val="0"/>
              </a:spcAft>
              <a:buClr>
                <a:schemeClr val="accent1">
                  <a:lumMod val="75000"/>
                </a:schemeClr>
              </a:buClr>
              <a:buFont typeface="Arial" panose="020B0604020202020204" pitchFamily="34" charset="0"/>
              <a:buChar char="•"/>
            </a:pPr>
            <a:r>
              <a:rPr lang="en-US" altLang="en-US" sz="2800" dirty="0"/>
              <a:t>Project.</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altLang="en-US" sz="3800" dirty="0">
                <a:solidFill>
                  <a:schemeClr val="tx1">
                    <a:lumMod val="75000"/>
                    <a:lumOff val="25000"/>
                  </a:schemeClr>
                </a:solidFill>
              </a:rPr>
              <a:t>3D Printing and Additive Manufacturing</a:t>
            </a:r>
            <a:endParaRPr lang="en-US" sz="3800" dirty="0"/>
          </a:p>
        </p:txBody>
      </p:sp>
      <p:sp>
        <p:nvSpPr>
          <p:cNvPr id="5" name="Content Placeholder 4"/>
          <p:cNvSpPr>
            <a:spLocks noGrp="1"/>
          </p:cNvSpPr>
          <p:nvPr>
            <p:ph idx="1"/>
          </p:nvPr>
        </p:nvSpPr>
        <p:spPr>
          <a:xfrm>
            <a:off x="820948" y="1905000"/>
            <a:ext cx="4817852" cy="762000"/>
          </a:xfrm>
        </p:spPr>
        <p:txBody>
          <a:bodyPr/>
          <a:lstStyle/>
          <a:p>
            <a:pPr marL="0" indent="0" eaLnBrk="1" hangingPunct="1">
              <a:lnSpc>
                <a:spcPct val="100000"/>
              </a:lnSpc>
              <a:spcBef>
                <a:spcPts val="1000"/>
              </a:spcBef>
              <a:spcAft>
                <a:spcPts val="0"/>
              </a:spcAft>
              <a:buNone/>
            </a:pPr>
            <a:r>
              <a:rPr lang="en-US" altLang="en-US" dirty="0"/>
              <a:t>Based on digital design model </a:t>
            </a:r>
          </a:p>
          <a:p>
            <a:pPr marL="291600" lvl="1" indent="-291600" eaLnBrk="1" hangingPunct="1">
              <a:lnSpc>
                <a:spcPct val="100000"/>
              </a:lnSpc>
              <a:spcBef>
                <a:spcPts val="500"/>
              </a:spcBef>
              <a:spcAft>
                <a:spcPts val="0"/>
              </a:spcAft>
              <a:buClr>
                <a:schemeClr val="accent1">
                  <a:lumMod val="75000"/>
                </a:schemeClr>
              </a:buClr>
              <a:buFont typeface="Arial" panose="020B0604020202020204" pitchFamily="34" charset="0"/>
              <a:buChar char="•"/>
            </a:pPr>
            <a:r>
              <a:rPr lang="en-US" altLang="en-US" dirty="0"/>
              <a:t>Stored in cloud, not in warehouse!</a:t>
            </a:r>
          </a:p>
        </p:txBody>
      </p:sp>
      <p:sp>
        <p:nvSpPr>
          <p:cNvPr id="6" name="Content Placeholder 5"/>
          <p:cNvSpPr>
            <a:spLocks noGrp="1"/>
          </p:cNvSpPr>
          <p:nvPr>
            <p:ph idx="11"/>
          </p:nvPr>
        </p:nvSpPr>
        <p:spPr>
          <a:xfrm>
            <a:off x="824758" y="2857852"/>
            <a:ext cx="4817852" cy="1104548"/>
          </a:xfrm>
        </p:spPr>
        <p:txBody>
          <a:bodyPr/>
          <a:lstStyle/>
          <a:p>
            <a:pPr marL="0" indent="0" eaLnBrk="1" hangingPunct="1">
              <a:lnSpc>
                <a:spcPct val="100000"/>
              </a:lnSpc>
              <a:spcBef>
                <a:spcPts val="1000"/>
              </a:spcBef>
              <a:spcAft>
                <a:spcPts val="0"/>
              </a:spcAft>
              <a:buNone/>
            </a:pPr>
            <a:r>
              <a:rPr lang="en-US" altLang="en-US" dirty="0"/>
              <a:t>Layer plastic, metal, ceramic to build object</a:t>
            </a:r>
          </a:p>
          <a:p>
            <a:pPr marL="291600" lvl="1" indent="-291600" eaLnBrk="1" hangingPunct="1">
              <a:lnSpc>
                <a:spcPct val="100000"/>
              </a:lnSpc>
              <a:spcBef>
                <a:spcPts val="500"/>
              </a:spcBef>
              <a:spcAft>
                <a:spcPts val="0"/>
              </a:spcAft>
              <a:buClr>
                <a:schemeClr val="accent1">
                  <a:lumMod val="75000"/>
                </a:schemeClr>
              </a:buClr>
              <a:buFont typeface="Arial" panose="020B0604020202020204" pitchFamily="34" charset="0"/>
              <a:buChar char="•"/>
            </a:pPr>
            <a:r>
              <a:rPr lang="en-US" altLang="en-US" dirty="0"/>
              <a:t>Normal (real) size.</a:t>
            </a:r>
          </a:p>
          <a:p>
            <a:pPr marL="291600" lvl="1" indent="-291600" eaLnBrk="1" hangingPunct="1">
              <a:lnSpc>
                <a:spcPct val="100000"/>
              </a:lnSpc>
              <a:spcBef>
                <a:spcPts val="500"/>
              </a:spcBef>
              <a:spcAft>
                <a:spcPts val="0"/>
              </a:spcAft>
              <a:buClr>
                <a:schemeClr val="accent1">
                  <a:lumMod val="75000"/>
                </a:schemeClr>
              </a:buClr>
              <a:buFont typeface="Arial" panose="020B0604020202020204" pitchFamily="34" charset="0"/>
              <a:buChar char="•"/>
            </a:pPr>
            <a:r>
              <a:rPr lang="en-US" altLang="en-US" dirty="0"/>
              <a:t>Complex shapes and spaces.</a:t>
            </a:r>
          </a:p>
        </p:txBody>
      </p:sp>
      <p:sp>
        <p:nvSpPr>
          <p:cNvPr id="7" name="Content Placeholder 6"/>
          <p:cNvSpPr>
            <a:spLocks noGrp="1"/>
          </p:cNvSpPr>
          <p:nvPr>
            <p:ph idx="12"/>
          </p:nvPr>
        </p:nvSpPr>
        <p:spPr>
          <a:xfrm>
            <a:off x="820948" y="4091868"/>
            <a:ext cx="5579852" cy="1449387"/>
          </a:xfrm>
        </p:spPr>
        <p:txBody>
          <a:bodyPr/>
          <a:lstStyle/>
          <a:p>
            <a:pPr marL="0" indent="0" eaLnBrk="1" hangingPunct="1">
              <a:lnSpc>
                <a:spcPct val="100000"/>
              </a:lnSpc>
              <a:spcBef>
                <a:spcPts val="1000"/>
              </a:spcBef>
              <a:spcAft>
                <a:spcPts val="0"/>
              </a:spcAft>
              <a:buNone/>
            </a:pPr>
            <a:r>
              <a:rPr lang="en-US" altLang="en-US" dirty="0"/>
              <a:t>Uses: medical implants, aerospace, spare parts, etc.</a:t>
            </a:r>
          </a:p>
          <a:p>
            <a:pPr marL="291600" lvl="1" indent="-291600" eaLnBrk="1" hangingPunct="1">
              <a:lnSpc>
                <a:spcPct val="100000"/>
              </a:lnSpc>
              <a:spcBef>
                <a:spcPts val="500"/>
              </a:spcBef>
              <a:spcAft>
                <a:spcPts val="0"/>
              </a:spcAft>
              <a:buClr>
                <a:schemeClr val="accent1">
                  <a:lumMod val="75000"/>
                </a:schemeClr>
              </a:buClr>
              <a:buFont typeface="Arial" panose="020B0604020202020204" pitchFamily="34" charset="0"/>
              <a:buChar char="•"/>
            </a:pPr>
            <a:r>
              <a:rPr lang="en-US" altLang="en-US" dirty="0"/>
              <a:t>Complements manufacturing for special needs, rather than replacing production facilities.</a:t>
            </a:r>
          </a:p>
          <a:p>
            <a:pPr marL="291600" lvl="1" indent="-291600" eaLnBrk="1" hangingPunct="1">
              <a:lnSpc>
                <a:spcPct val="100000"/>
              </a:lnSpc>
              <a:spcBef>
                <a:spcPts val="500"/>
              </a:spcBef>
              <a:spcAft>
                <a:spcPts val="0"/>
              </a:spcAft>
              <a:buClr>
                <a:schemeClr val="accent1">
                  <a:lumMod val="75000"/>
                </a:schemeClr>
              </a:buClr>
              <a:buFont typeface="Arial" panose="020B0604020202020204" pitchFamily="34" charset="0"/>
              <a:buChar char="•"/>
            </a:pPr>
            <a:r>
              <a:rPr lang="en-US" altLang="en-US" dirty="0"/>
              <a:t>Can shorten global supply chain; reduce inventory.</a:t>
            </a:r>
          </a:p>
        </p:txBody>
      </p:sp>
      <p:pic>
        <p:nvPicPr>
          <p:cNvPr id="9"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l="14706" r="8823"/>
          <a:stretch>
            <a:fillRect/>
          </a:stretch>
        </p:blipFill>
        <p:spPr bwMode="auto">
          <a:xfrm>
            <a:off x="6584687" y="1990286"/>
            <a:ext cx="1637355" cy="1427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rcRect l="27869" r="27869" b="16437"/>
          <a:stretch>
            <a:fillRect/>
          </a:stretch>
        </p:blipFill>
        <p:spPr bwMode="auto">
          <a:xfrm>
            <a:off x="6553200" y="3671285"/>
            <a:ext cx="1700331" cy="2141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1">
            <a:extLst>
              <a:ext uri="{FF2B5EF4-FFF2-40B4-BE49-F238E27FC236}">
                <a16:creationId xmlns:a16="http://schemas.microsoft.com/office/drawing/2014/main" id="{89EEC677-B223-4E84-A493-DF5CF3E1B403}"/>
              </a:ext>
            </a:extLst>
          </p:cNvPr>
          <p:cNvSpPr>
            <a:spLocks noChangeArrowheads="1"/>
          </p:cNvSpPr>
          <p:nvPr/>
        </p:nvSpPr>
        <p:spPr bwMode="auto">
          <a:xfrm>
            <a:off x="6400800" y="5914871"/>
            <a:ext cx="263842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800" dirty="0" err="1">
                <a:solidFill>
                  <a:srgbClr val="221E1F"/>
                </a:solidFill>
                <a:latin typeface="Proxima Nova Lt"/>
              </a:rPr>
              <a:t>cookelma</a:t>
            </a:r>
            <a:r>
              <a:rPr lang="en-US" altLang="en-US" sz="800" dirty="0">
                <a:solidFill>
                  <a:srgbClr val="221E1F"/>
                </a:solidFill>
                <a:latin typeface="Proxima Nova Lt"/>
              </a:rPr>
              <a:t>/Getty Images; </a:t>
            </a:r>
            <a:r>
              <a:rPr lang="en-US" altLang="en-US" sz="800" dirty="0" err="1">
                <a:solidFill>
                  <a:srgbClr val="221E1F"/>
                </a:solidFill>
                <a:latin typeface="Proxima Nova Lt"/>
              </a:rPr>
              <a:t>Maruna</a:t>
            </a:r>
            <a:r>
              <a:rPr lang="en-US" altLang="en-US" sz="800" dirty="0">
                <a:solidFill>
                  <a:srgbClr val="221E1F"/>
                </a:solidFill>
                <a:latin typeface="Proxima Nova Lt"/>
              </a:rPr>
              <a:t> </a:t>
            </a:r>
            <a:r>
              <a:rPr lang="en-US" altLang="en-US" sz="800" dirty="0" err="1">
                <a:solidFill>
                  <a:srgbClr val="221E1F"/>
                </a:solidFill>
                <a:latin typeface="Proxima Nova Lt"/>
              </a:rPr>
              <a:t>Skoropadska</a:t>
            </a:r>
            <a:r>
              <a:rPr lang="en-US" altLang="en-US" sz="800" dirty="0">
                <a:solidFill>
                  <a:srgbClr val="221E1F"/>
                </a:solidFill>
                <a:latin typeface="Proxima Nova Lt"/>
              </a:rPr>
              <a:t>/123RF </a:t>
            </a:r>
            <a:endParaRPr lang="en-US" altLang="en-US" dirty="0"/>
          </a:p>
        </p:txBody>
      </p:sp>
    </p:spTree>
    <p:extLst>
      <p:ext uri="{BB962C8B-B14F-4D97-AF65-F5344CB8AC3E}">
        <p14:creationId xmlns:p14="http://schemas.microsoft.com/office/powerpoint/2010/main" val="192927505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AA436F7-497F-4C9D-9635-347C69B929E6}"/>
              </a:ext>
            </a:extLst>
          </p:cNvPr>
          <p:cNvSpPr>
            <a:spLocks noGrp="1"/>
          </p:cNvSpPr>
          <p:nvPr>
            <p:ph type="title"/>
          </p:nvPr>
        </p:nvSpPr>
        <p:spPr/>
        <p:txBody>
          <a:bodyPr>
            <a:normAutofit/>
          </a:bodyPr>
          <a:lstStyle/>
          <a:p>
            <a:pPr>
              <a:defRPr/>
            </a:pPr>
            <a:r>
              <a:rPr lang="en-US" altLang="en-US" sz="4000" dirty="0">
                <a:solidFill>
                  <a:schemeClr val="tx1">
                    <a:lumMod val="75000"/>
                    <a:lumOff val="25000"/>
                  </a:schemeClr>
                </a:solidFill>
              </a:rPr>
              <a:t>Environmental Concerns</a:t>
            </a:r>
            <a:endParaRPr lang="en-US" sz="4000" noProof="0" dirty="0"/>
          </a:p>
        </p:txBody>
      </p:sp>
      <p:sp>
        <p:nvSpPr>
          <p:cNvPr id="6" name="Content Placeholder 5">
            <a:extLst>
              <a:ext uri="{FF2B5EF4-FFF2-40B4-BE49-F238E27FC236}">
                <a16:creationId xmlns:a16="http://schemas.microsoft.com/office/drawing/2014/main" id="{5E54F8ED-F2BB-4D84-9771-9F0F755CBDFA}"/>
              </a:ext>
            </a:extLst>
          </p:cNvPr>
          <p:cNvSpPr>
            <a:spLocks noGrp="1"/>
          </p:cNvSpPr>
          <p:nvPr>
            <p:ph idx="1"/>
          </p:nvPr>
        </p:nvSpPr>
        <p:spPr/>
        <p:txBody>
          <a:bodyPr/>
          <a:lstStyle/>
          <a:p>
            <a:pPr marL="0" indent="0" eaLnBrk="1" hangingPunct="1">
              <a:lnSpc>
                <a:spcPct val="100000"/>
              </a:lnSpc>
              <a:spcAft>
                <a:spcPts val="0"/>
              </a:spcAft>
              <a:buNone/>
            </a:pPr>
            <a:r>
              <a:rPr lang="en-US" altLang="en-US" dirty="0"/>
              <a:t>Technologies for </a:t>
            </a:r>
            <a:r>
              <a:rPr lang="en-US" altLang="en-US" u="sng" dirty="0"/>
              <a:t>pollution prevention</a:t>
            </a:r>
            <a:r>
              <a:rPr lang="en-US" altLang="en-US" dirty="0"/>
              <a:t>.</a:t>
            </a:r>
          </a:p>
          <a:p>
            <a:pPr marL="0" indent="0" eaLnBrk="1" hangingPunct="1">
              <a:lnSpc>
                <a:spcPct val="100000"/>
              </a:lnSpc>
              <a:spcAft>
                <a:spcPts val="0"/>
              </a:spcAft>
              <a:buNone/>
            </a:pPr>
            <a:r>
              <a:rPr lang="en-US" altLang="en-US" dirty="0"/>
              <a:t>Technologies for </a:t>
            </a:r>
            <a:r>
              <a:rPr lang="en-US" altLang="en-US" u="sng" dirty="0"/>
              <a:t>pollution control</a:t>
            </a:r>
            <a:r>
              <a:rPr lang="en-US" altLang="en-US" dirty="0"/>
              <a:t>.</a:t>
            </a:r>
          </a:p>
          <a:p>
            <a:pPr marL="0" indent="0" eaLnBrk="1" hangingPunct="1">
              <a:lnSpc>
                <a:spcPct val="100000"/>
              </a:lnSpc>
              <a:spcAft>
                <a:spcPts val="0"/>
              </a:spcAft>
              <a:buNone/>
            </a:pPr>
            <a:r>
              <a:rPr lang="en-US" altLang="en-US" dirty="0"/>
              <a:t>Infrastructure Systems for </a:t>
            </a:r>
            <a:r>
              <a:rPr lang="en-US" altLang="en-US" u="sng" dirty="0"/>
              <a:t>pollution practices</a:t>
            </a:r>
            <a:r>
              <a:rPr lang="en-US" altLang="en-US" dirty="0"/>
              <a:t>.</a:t>
            </a:r>
          </a:p>
          <a:p>
            <a:pPr marL="0" indent="0" eaLnBrk="1" hangingPunct="1">
              <a:lnSpc>
                <a:spcPct val="100000"/>
              </a:lnSpc>
              <a:spcAft>
                <a:spcPts val="0"/>
              </a:spcAft>
              <a:buNone/>
            </a:pPr>
            <a:r>
              <a:rPr lang="en-US" altLang="en-US" dirty="0"/>
              <a:t>Other concerns.</a:t>
            </a:r>
          </a:p>
          <a:p>
            <a:pPr marL="291600" lvl="1" indent="-291600" eaLnBrk="1" hangingPunct="1">
              <a:lnSpc>
                <a:spcPct val="100000"/>
              </a:lnSpc>
              <a:spcBef>
                <a:spcPts val="1000"/>
              </a:spcBef>
              <a:spcAft>
                <a:spcPts val="0"/>
              </a:spcAft>
              <a:buClr>
                <a:schemeClr val="accent1">
                  <a:lumMod val="75000"/>
                </a:schemeClr>
              </a:buClr>
              <a:buFont typeface="Arial" panose="020B0604020202020204" pitchFamily="34" charset="0"/>
              <a:buChar char="•"/>
            </a:pPr>
            <a:r>
              <a:rPr lang="en-US" altLang="en-US" dirty="0"/>
              <a:t>Recycling outputs.</a:t>
            </a:r>
          </a:p>
          <a:p>
            <a:pPr marL="291600" lvl="1" indent="-291600" eaLnBrk="1" hangingPunct="1">
              <a:lnSpc>
                <a:spcPct val="100000"/>
              </a:lnSpc>
              <a:spcBef>
                <a:spcPts val="1000"/>
              </a:spcBef>
              <a:spcAft>
                <a:spcPts val="0"/>
              </a:spcAft>
              <a:buClr>
                <a:schemeClr val="accent1">
                  <a:lumMod val="75000"/>
                </a:schemeClr>
              </a:buClr>
              <a:buFont typeface="Arial" panose="020B0604020202020204" pitchFamily="34" charset="0"/>
              <a:buChar char="•"/>
            </a:pPr>
            <a:r>
              <a:rPr lang="en-US" altLang="en-US" dirty="0"/>
              <a:t>Recycled inputs.</a:t>
            </a:r>
          </a:p>
          <a:p>
            <a:pPr marL="291600" lvl="1" indent="-291600" eaLnBrk="1" hangingPunct="1">
              <a:lnSpc>
                <a:spcPct val="100000"/>
              </a:lnSpc>
              <a:spcBef>
                <a:spcPts val="1000"/>
              </a:spcBef>
              <a:spcAft>
                <a:spcPts val="0"/>
              </a:spcAft>
              <a:buClr>
                <a:schemeClr val="accent1">
                  <a:lumMod val="75000"/>
                </a:schemeClr>
              </a:buClr>
              <a:buFont typeface="Arial" panose="020B0604020202020204" pitchFamily="34" charset="0"/>
              <a:buChar char="•"/>
            </a:pPr>
            <a:r>
              <a:rPr lang="en-US" altLang="en-US" dirty="0"/>
              <a:t>Remanufacturing.</a:t>
            </a:r>
          </a:p>
        </p:txBody>
      </p:sp>
    </p:spTree>
    <p:extLst>
      <p:ext uri="{BB962C8B-B14F-4D97-AF65-F5344CB8AC3E}">
        <p14:creationId xmlns:p14="http://schemas.microsoft.com/office/powerpoint/2010/main" val="23808153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AA436F7-497F-4C9D-9635-347C69B929E6}"/>
              </a:ext>
            </a:extLst>
          </p:cNvPr>
          <p:cNvSpPr>
            <a:spLocks noGrp="1"/>
          </p:cNvSpPr>
          <p:nvPr>
            <p:ph type="title"/>
          </p:nvPr>
        </p:nvSpPr>
        <p:spPr/>
        <p:txBody>
          <a:bodyPr>
            <a:normAutofit/>
          </a:bodyPr>
          <a:lstStyle/>
          <a:p>
            <a:pPr>
              <a:defRPr/>
            </a:pPr>
            <a:r>
              <a:rPr lang="en-US" altLang="en-US" sz="4000" dirty="0">
                <a:solidFill>
                  <a:schemeClr val="tx1">
                    <a:lumMod val="75000"/>
                    <a:lumOff val="25000"/>
                  </a:schemeClr>
                </a:solidFill>
              </a:rPr>
              <a:t>Cross-Functional Decision Making</a:t>
            </a:r>
            <a:endParaRPr lang="en-US" sz="4000" noProof="0" dirty="0"/>
          </a:p>
        </p:txBody>
      </p:sp>
      <p:sp>
        <p:nvSpPr>
          <p:cNvPr id="6" name="Content Placeholder 5">
            <a:extLst>
              <a:ext uri="{FF2B5EF4-FFF2-40B4-BE49-F238E27FC236}">
                <a16:creationId xmlns:a16="http://schemas.microsoft.com/office/drawing/2014/main" id="{5E54F8ED-F2BB-4D84-9771-9F0F755CBDFA}"/>
              </a:ext>
            </a:extLst>
          </p:cNvPr>
          <p:cNvSpPr>
            <a:spLocks noGrp="1"/>
          </p:cNvSpPr>
          <p:nvPr>
            <p:ph idx="1"/>
          </p:nvPr>
        </p:nvSpPr>
        <p:spPr/>
        <p:txBody>
          <a:bodyPr/>
          <a:lstStyle/>
          <a:p>
            <a:pPr marL="0" indent="0">
              <a:lnSpc>
                <a:spcPct val="100000"/>
              </a:lnSpc>
              <a:spcBef>
                <a:spcPts val="1000"/>
              </a:spcBef>
              <a:spcAft>
                <a:spcPts val="0"/>
              </a:spcAft>
              <a:defRPr/>
            </a:pPr>
            <a:r>
              <a:rPr lang="en-US" altLang="en-US" sz="2800" u="sng" dirty="0">
                <a:solidFill>
                  <a:schemeClr val="tx1">
                    <a:lumMod val="75000"/>
                    <a:lumOff val="25000"/>
                  </a:schemeClr>
                </a:solidFill>
              </a:rPr>
              <a:t>Who</a:t>
            </a:r>
            <a:r>
              <a:rPr lang="en-US" altLang="en-US" sz="2800" dirty="0">
                <a:solidFill>
                  <a:schemeClr val="tx1">
                    <a:lumMod val="75000"/>
                    <a:lumOff val="25000"/>
                  </a:schemeClr>
                </a:solidFill>
              </a:rPr>
              <a:t> has a stake in process choice?</a:t>
            </a:r>
          </a:p>
          <a:p>
            <a:pPr marL="0" indent="0" eaLnBrk="1" hangingPunct="1">
              <a:lnSpc>
                <a:spcPct val="100000"/>
              </a:lnSpc>
              <a:spcBef>
                <a:spcPts val="1000"/>
              </a:spcBef>
              <a:spcAft>
                <a:spcPts val="0"/>
              </a:spcAft>
            </a:pPr>
            <a:r>
              <a:rPr lang="en-US" altLang="en-US" sz="2400" dirty="0">
                <a:solidFill>
                  <a:srgbClr val="0070C0"/>
                </a:solidFill>
              </a:rPr>
              <a:t>Marketing</a:t>
            </a:r>
            <a:r>
              <a:rPr lang="en-US" altLang="en-US" sz="2400" dirty="0">
                <a:solidFill>
                  <a:srgbClr val="00B050"/>
                </a:solidFill>
              </a:rPr>
              <a:t> </a:t>
            </a:r>
            <a:r>
              <a:rPr lang="en-US" altLang="en-US" sz="2400" dirty="0"/>
              <a:t>wants fast response to customer demand</a:t>
            </a:r>
          </a:p>
          <a:p>
            <a:pPr marL="0" indent="0" eaLnBrk="1" hangingPunct="1">
              <a:lnSpc>
                <a:spcPct val="100000"/>
              </a:lnSpc>
              <a:spcBef>
                <a:spcPts val="1000"/>
              </a:spcBef>
              <a:spcAft>
                <a:spcPts val="0"/>
              </a:spcAft>
            </a:pPr>
            <a:r>
              <a:rPr lang="en-US" altLang="en-US" sz="2400" dirty="0">
                <a:solidFill>
                  <a:srgbClr val="0070C0"/>
                </a:solidFill>
              </a:rPr>
              <a:t>Finance</a:t>
            </a:r>
            <a:r>
              <a:rPr lang="en-US" altLang="en-US" sz="2400" dirty="0"/>
              <a:t> provides funds to configure the process</a:t>
            </a:r>
          </a:p>
          <a:p>
            <a:pPr marL="0" indent="0" eaLnBrk="1" hangingPunct="1">
              <a:lnSpc>
                <a:spcPct val="100000"/>
              </a:lnSpc>
              <a:spcBef>
                <a:spcPts val="1000"/>
              </a:spcBef>
              <a:spcAft>
                <a:spcPts val="0"/>
              </a:spcAft>
            </a:pPr>
            <a:r>
              <a:rPr lang="en-US" altLang="en-US" sz="2400" dirty="0">
                <a:solidFill>
                  <a:srgbClr val="0070C0"/>
                </a:solidFill>
              </a:rPr>
              <a:t>H</a:t>
            </a:r>
            <a:r>
              <a:rPr lang="en-US" altLang="en-US" sz="100" dirty="0">
                <a:solidFill>
                  <a:srgbClr val="0070C0"/>
                </a:solidFill>
              </a:rPr>
              <a:t> </a:t>
            </a:r>
            <a:r>
              <a:rPr lang="en-US" altLang="en-US" sz="2400" dirty="0">
                <a:solidFill>
                  <a:srgbClr val="0070C0"/>
                </a:solidFill>
              </a:rPr>
              <a:t>R</a:t>
            </a:r>
            <a:r>
              <a:rPr lang="en-US" altLang="en-US" sz="2400" dirty="0"/>
              <a:t> finds/creates the properly skilled workers</a:t>
            </a:r>
          </a:p>
          <a:p>
            <a:pPr marL="0" indent="0" eaLnBrk="1" hangingPunct="1">
              <a:lnSpc>
                <a:spcPct val="100000"/>
              </a:lnSpc>
              <a:spcBef>
                <a:spcPts val="1000"/>
              </a:spcBef>
              <a:spcAft>
                <a:spcPts val="0"/>
              </a:spcAft>
            </a:pPr>
            <a:r>
              <a:rPr lang="en-US" altLang="en-US" sz="2400" dirty="0">
                <a:solidFill>
                  <a:srgbClr val="0070C0"/>
                </a:solidFill>
              </a:rPr>
              <a:t>I</a:t>
            </a:r>
            <a:r>
              <a:rPr lang="en-US" altLang="en-US" sz="100" dirty="0">
                <a:solidFill>
                  <a:srgbClr val="0070C0"/>
                </a:solidFill>
              </a:rPr>
              <a:t> </a:t>
            </a:r>
            <a:r>
              <a:rPr lang="en-US" altLang="en-US" sz="2400" dirty="0">
                <a:solidFill>
                  <a:srgbClr val="0070C0"/>
                </a:solidFill>
              </a:rPr>
              <a:t>T </a:t>
            </a:r>
            <a:r>
              <a:rPr lang="en-US" altLang="en-US" sz="2400" dirty="0"/>
              <a:t>serves various data requirements</a:t>
            </a:r>
          </a:p>
          <a:p>
            <a:pPr marL="0" indent="0" eaLnBrk="1" hangingPunct="1">
              <a:lnSpc>
                <a:spcPct val="100000"/>
              </a:lnSpc>
              <a:spcBef>
                <a:spcPts val="1000"/>
              </a:spcBef>
              <a:spcAft>
                <a:spcPts val="0"/>
              </a:spcAft>
            </a:pPr>
            <a:r>
              <a:rPr lang="en-US" altLang="en-US" sz="2400" dirty="0">
                <a:solidFill>
                  <a:srgbClr val="0070C0"/>
                </a:solidFill>
              </a:rPr>
              <a:t>Accounting</a:t>
            </a:r>
            <a:r>
              <a:rPr lang="en-US" altLang="en-US" sz="2400" dirty="0">
                <a:solidFill>
                  <a:srgbClr val="00B050"/>
                </a:solidFill>
              </a:rPr>
              <a:t> </a:t>
            </a:r>
            <a:r>
              <a:rPr lang="en-US" altLang="en-US" sz="2400" dirty="0"/>
              <a:t>evolves in setting performance measures</a:t>
            </a:r>
          </a:p>
        </p:txBody>
      </p:sp>
    </p:spTree>
    <p:extLst>
      <p:ext uri="{BB962C8B-B14F-4D97-AF65-F5344CB8AC3E}">
        <p14:creationId xmlns:p14="http://schemas.microsoft.com/office/powerpoint/2010/main" val="14543581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AA436F7-497F-4C9D-9635-347C69B929E6}"/>
              </a:ext>
            </a:extLst>
          </p:cNvPr>
          <p:cNvSpPr>
            <a:spLocks noGrp="1"/>
          </p:cNvSpPr>
          <p:nvPr>
            <p:ph type="title"/>
          </p:nvPr>
        </p:nvSpPr>
        <p:spPr>
          <a:xfrm>
            <a:off x="822325" y="287338"/>
            <a:ext cx="7543800" cy="1449387"/>
          </a:xfrm>
        </p:spPr>
        <p:txBody>
          <a:bodyPr>
            <a:normAutofit/>
          </a:bodyPr>
          <a:lstStyle/>
          <a:p>
            <a:pPr>
              <a:defRPr/>
            </a:pPr>
            <a:r>
              <a:rPr lang="en-US" altLang="en-US" sz="4000" b="1" dirty="0">
                <a:solidFill>
                  <a:schemeClr val="tx1">
                    <a:lumMod val="75000"/>
                    <a:lumOff val="25000"/>
                  </a:schemeClr>
                </a:solidFill>
              </a:rPr>
              <a:t>Chapter 4 Summary</a:t>
            </a:r>
            <a:endParaRPr lang="en-US" sz="4000" noProof="0" dirty="0"/>
          </a:p>
        </p:txBody>
      </p:sp>
      <p:sp>
        <p:nvSpPr>
          <p:cNvPr id="3" name="Content Placeholder 2">
            <a:extLst>
              <a:ext uri="{FF2B5EF4-FFF2-40B4-BE49-F238E27FC236}">
                <a16:creationId xmlns:a16="http://schemas.microsoft.com/office/drawing/2014/main" id="{F9DA8477-DEC2-4690-8D56-B1237B6CA5FA}"/>
              </a:ext>
            </a:extLst>
          </p:cNvPr>
          <p:cNvSpPr>
            <a:spLocks noGrp="1"/>
          </p:cNvSpPr>
          <p:nvPr>
            <p:ph idx="1"/>
          </p:nvPr>
        </p:nvSpPr>
        <p:spPr>
          <a:xfrm>
            <a:off x="822324" y="1846263"/>
            <a:ext cx="7864475" cy="4173537"/>
          </a:xfrm>
        </p:spPr>
        <p:txBody>
          <a:bodyPr/>
          <a:lstStyle/>
          <a:p>
            <a:pPr marL="291600" indent="-291600" eaLnBrk="1" hangingPunct="1">
              <a:lnSpc>
                <a:spcPct val="100000"/>
              </a:lnSpc>
              <a:spcBef>
                <a:spcPts val="1000"/>
              </a:spcBef>
              <a:spcAft>
                <a:spcPts val="0"/>
              </a:spcAft>
              <a:buClr>
                <a:schemeClr val="accent1">
                  <a:lumMod val="75000"/>
                </a:schemeClr>
              </a:buClr>
              <a:buFont typeface="Arial" panose="020B0604020202020204" pitchFamily="34" charset="0"/>
              <a:buChar char="•"/>
            </a:pPr>
            <a:r>
              <a:rPr lang="en-US" altLang="en-US" dirty="0"/>
              <a:t>L</a:t>
            </a:r>
            <a:r>
              <a:rPr lang="en-US" altLang="en-US" sz="100" dirty="0"/>
              <a:t> </a:t>
            </a:r>
            <a:r>
              <a:rPr lang="en-US" altLang="en-US" dirty="0"/>
              <a:t>O 4.1 Contrast and compare the five types of product-flow processes.</a:t>
            </a:r>
          </a:p>
          <a:p>
            <a:pPr marL="291600" indent="-291600" eaLnBrk="1" hangingPunct="1">
              <a:lnSpc>
                <a:spcPct val="100000"/>
              </a:lnSpc>
              <a:spcBef>
                <a:spcPts val="1000"/>
              </a:spcBef>
              <a:spcAft>
                <a:spcPts val="0"/>
              </a:spcAft>
              <a:buClr>
                <a:schemeClr val="accent1">
                  <a:lumMod val="75000"/>
                </a:schemeClr>
              </a:buClr>
              <a:buFont typeface="Arial" panose="020B0604020202020204" pitchFamily="34" charset="0"/>
              <a:buChar char="•"/>
            </a:pPr>
            <a:r>
              <a:rPr lang="en-US" altLang="en-US" dirty="0"/>
              <a:t>L</a:t>
            </a:r>
            <a:r>
              <a:rPr lang="en-US" altLang="en-US" sz="100" dirty="0"/>
              <a:t> </a:t>
            </a:r>
            <a:r>
              <a:rPr lang="en-US" altLang="en-US" dirty="0"/>
              <a:t>O 4.2 Describe the differences among order fulfillment processes.</a:t>
            </a:r>
          </a:p>
          <a:p>
            <a:pPr marL="291600" indent="-291600" eaLnBrk="1" hangingPunct="1">
              <a:lnSpc>
                <a:spcPct val="100000"/>
              </a:lnSpc>
              <a:spcBef>
                <a:spcPts val="1000"/>
              </a:spcBef>
              <a:spcAft>
                <a:spcPts val="0"/>
              </a:spcAft>
              <a:buClr>
                <a:schemeClr val="accent1">
                  <a:lumMod val="75000"/>
                </a:schemeClr>
              </a:buClr>
              <a:buFont typeface="Arial" panose="020B0604020202020204" pitchFamily="34" charset="0"/>
              <a:buChar char="•"/>
            </a:pPr>
            <a:r>
              <a:rPr lang="en-US" altLang="en-US" dirty="0"/>
              <a:t>L</a:t>
            </a:r>
            <a:r>
              <a:rPr lang="en-US" altLang="en-US" sz="100" dirty="0"/>
              <a:t> </a:t>
            </a:r>
            <a:r>
              <a:rPr lang="en-US" altLang="en-US" dirty="0"/>
              <a:t>O 4.3 Explain how companies should make process selection decisions.</a:t>
            </a:r>
          </a:p>
          <a:p>
            <a:pPr marL="291600" indent="-291600" eaLnBrk="1" hangingPunct="1">
              <a:lnSpc>
                <a:spcPct val="100000"/>
              </a:lnSpc>
              <a:spcBef>
                <a:spcPts val="1000"/>
              </a:spcBef>
              <a:spcAft>
                <a:spcPts val="0"/>
              </a:spcAft>
              <a:buClr>
                <a:schemeClr val="accent1">
                  <a:lumMod val="75000"/>
                </a:schemeClr>
              </a:buClr>
              <a:buFont typeface="Arial" panose="020B0604020202020204" pitchFamily="34" charset="0"/>
              <a:buChar char="•"/>
            </a:pPr>
            <a:r>
              <a:rPr lang="en-US" altLang="en-US" dirty="0"/>
              <a:t>L</a:t>
            </a:r>
            <a:r>
              <a:rPr lang="en-US" altLang="en-US" sz="100" dirty="0"/>
              <a:t> </a:t>
            </a:r>
            <a:r>
              <a:rPr lang="en-US" altLang="en-US" dirty="0"/>
              <a:t>O 4.4 Correctly place examples of products on the product-process matrix.</a:t>
            </a:r>
          </a:p>
          <a:p>
            <a:pPr marL="291600" indent="-291600" eaLnBrk="1" hangingPunct="1">
              <a:lnSpc>
                <a:spcPct val="100000"/>
              </a:lnSpc>
              <a:spcBef>
                <a:spcPts val="1000"/>
              </a:spcBef>
              <a:spcAft>
                <a:spcPts val="0"/>
              </a:spcAft>
              <a:buClr>
                <a:schemeClr val="accent1">
                  <a:lumMod val="75000"/>
                </a:schemeClr>
              </a:buClr>
              <a:buFont typeface="Arial" panose="020B0604020202020204" pitchFamily="34" charset="0"/>
              <a:buChar char="•"/>
            </a:pPr>
            <a:r>
              <a:rPr lang="en-US" altLang="en-US" dirty="0"/>
              <a:t>L</a:t>
            </a:r>
            <a:r>
              <a:rPr lang="en-US" altLang="en-US" sz="100" dirty="0"/>
              <a:t> </a:t>
            </a:r>
            <a:r>
              <a:rPr lang="en-US" altLang="en-US" dirty="0"/>
              <a:t>O 4.5 Describe the features of focused operations.</a:t>
            </a:r>
          </a:p>
          <a:p>
            <a:pPr marL="291600" indent="-291600" eaLnBrk="1" hangingPunct="1">
              <a:lnSpc>
                <a:spcPct val="100000"/>
              </a:lnSpc>
              <a:spcBef>
                <a:spcPts val="1000"/>
              </a:spcBef>
              <a:spcAft>
                <a:spcPts val="0"/>
              </a:spcAft>
              <a:buClr>
                <a:schemeClr val="accent1">
                  <a:lumMod val="75000"/>
                </a:schemeClr>
              </a:buClr>
              <a:buFont typeface="Arial" panose="020B0604020202020204" pitchFamily="34" charset="0"/>
              <a:buChar char="•"/>
            </a:pPr>
            <a:r>
              <a:rPr lang="en-US" altLang="en-US" dirty="0"/>
              <a:t>L</a:t>
            </a:r>
            <a:r>
              <a:rPr lang="en-US" altLang="en-US" sz="100" dirty="0"/>
              <a:t> </a:t>
            </a:r>
            <a:r>
              <a:rPr lang="en-US" altLang="en-US" dirty="0"/>
              <a:t>O 4.6 Discuss the uses of mass customization and 3D printing.</a:t>
            </a:r>
          </a:p>
          <a:p>
            <a:pPr marL="291600" indent="-291600" eaLnBrk="1" hangingPunct="1">
              <a:lnSpc>
                <a:spcPct val="100000"/>
              </a:lnSpc>
              <a:spcBef>
                <a:spcPts val="1000"/>
              </a:spcBef>
              <a:spcAft>
                <a:spcPts val="0"/>
              </a:spcAft>
              <a:buClr>
                <a:schemeClr val="accent1">
                  <a:lumMod val="75000"/>
                </a:schemeClr>
              </a:buClr>
              <a:buFont typeface="Arial" panose="020B0604020202020204" pitchFamily="34" charset="0"/>
              <a:buChar char="•"/>
            </a:pPr>
            <a:r>
              <a:rPr lang="en-US" altLang="en-US" dirty="0"/>
              <a:t>L</a:t>
            </a:r>
            <a:r>
              <a:rPr lang="en-US" altLang="en-US" sz="100" dirty="0"/>
              <a:t> </a:t>
            </a:r>
            <a:r>
              <a:rPr lang="en-US" altLang="en-US" dirty="0"/>
              <a:t>O 4.7 Contrast pollution prevention, pollution control and pollution practices.</a:t>
            </a:r>
          </a:p>
        </p:txBody>
      </p:sp>
    </p:spTree>
    <p:extLst>
      <p:ext uri="{BB962C8B-B14F-4D97-AF65-F5344CB8AC3E}">
        <p14:creationId xmlns:p14="http://schemas.microsoft.com/office/powerpoint/2010/main" val="342913040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AA436F7-497F-4C9D-9635-347C69B929E6}"/>
              </a:ext>
            </a:extLst>
          </p:cNvPr>
          <p:cNvSpPr>
            <a:spLocks noGrp="1"/>
          </p:cNvSpPr>
          <p:nvPr>
            <p:ph type="title"/>
          </p:nvPr>
        </p:nvSpPr>
        <p:spPr>
          <a:xfrm>
            <a:off x="822325" y="287338"/>
            <a:ext cx="7543800" cy="1449387"/>
          </a:xfrm>
        </p:spPr>
        <p:txBody>
          <a:bodyPr>
            <a:normAutofit/>
          </a:bodyPr>
          <a:lstStyle/>
          <a:p>
            <a:pPr>
              <a:defRPr/>
            </a:pPr>
            <a:r>
              <a:rPr lang="en-US" altLang="en-US" sz="4000" b="1" dirty="0">
                <a:solidFill>
                  <a:schemeClr val="tx1">
                    <a:lumMod val="75000"/>
                    <a:lumOff val="25000"/>
                  </a:schemeClr>
                </a:solidFill>
              </a:rPr>
              <a:t>Questions for Discussion</a:t>
            </a:r>
            <a:endParaRPr lang="en-US" sz="4000" noProof="0" dirty="0"/>
          </a:p>
        </p:txBody>
      </p:sp>
      <p:sp>
        <p:nvSpPr>
          <p:cNvPr id="3" name="Content Placeholder 2">
            <a:extLst>
              <a:ext uri="{FF2B5EF4-FFF2-40B4-BE49-F238E27FC236}">
                <a16:creationId xmlns:a16="http://schemas.microsoft.com/office/drawing/2014/main" id="{F9DA8477-DEC2-4690-8D56-B1237B6CA5FA}"/>
              </a:ext>
            </a:extLst>
          </p:cNvPr>
          <p:cNvSpPr>
            <a:spLocks noGrp="1"/>
          </p:cNvSpPr>
          <p:nvPr>
            <p:ph idx="1"/>
          </p:nvPr>
        </p:nvSpPr>
        <p:spPr>
          <a:xfrm>
            <a:off x="822325" y="1846263"/>
            <a:ext cx="7543800" cy="4173537"/>
          </a:xfrm>
        </p:spPr>
        <p:txBody>
          <a:bodyPr/>
          <a:lstStyle/>
          <a:p>
            <a:pPr marL="291600" indent="-291600" fontAlgn="auto">
              <a:lnSpc>
                <a:spcPct val="100000"/>
              </a:lnSpc>
              <a:spcBef>
                <a:spcPts val="1000"/>
              </a:spcBef>
              <a:spcAft>
                <a:spcPts val="0"/>
              </a:spcAft>
              <a:buClr>
                <a:schemeClr val="accent1">
                  <a:lumMod val="75000"/>
                </a:schemeClr>
              </a:buClr>
              <a:buFont typeface="Arial" charset="0"/>
              <a:buChar char="•"/>
              <a:defRPr/>
            </a:pPr>
            <a:r>
              <a:rPr lang="en-US" sz="1600" dirty="0"/>
              <a:t>In your own words, describe the advantages of each of the product flows: continuous, assembly line, batch, job shop, and project.</a:t>
            </a:r>
          </a:p>
          <a:p>
            <a:pPr marL="291600" indent="-291600" fontAlgn="auto">
              <a:lnSpc>
                <a:spcPct val="100000"/>
              </a:lnSpc>
              <a:spcBef>
                <a:spcPts val="1000"/>
              </a:spcBef>
              <a:spcAft>
                <a:spcPts val="0"/>
              </a:spcAft>
              <a:buClr>
                <a:schemeClr val="accent1">
                  <a:lumMod val="75000"/>
                </a:schemeClr>
              </a:buClr>
              <a:buFont typeface="Arial" charset="0"/>
              <a:buChar char="•"/>
              <a:defRPr/>
            </a:pPr>
            <a:r>
              <a:rPr lang="en-US" sz="1600" dirty="0"/>
              <a:t>Let’s say you are starting a new company that manufacturers customized jewelry. What types of process equipment will you search for? What types of workforce skills will you want?</a:t>
            </a:r>
          </a:p>
          <a:p>
            <a:pPr marL="291600" indent="-291600" fontAlgn="auto">
              <a:lnSpc>
                <a:spcPct val="100000"/>
              </a:lnSpc>
              <a:spcBef>
                <a:spcPts val="1000"/>
              </a:spcBef>
              <a:spcAft>
                <a:spcPts val="0"/>
              </a:spcAft>
              <a:buClr>
                <a:schemeClr val="accent1">
                  <a:lumMod val="75000"/>
                </a:schemeClr>
              </a:buClr>
              <a:buFont typeface="Arial" charset="0"/>
              <a:buChar char="•"/>
              <a:defRPr/>
            </a:pPr>
            <a:r>
              <a:rPr lang="en-US" sz="1600" dirty="0"/>
              <a:t>For your jewelry company, how will you decide between make-to-stock, make-to-order, and assemble-to-order?</a:t>
            </a:r>
          </a:p>
          <a:p>
            <a:pPr marL="291600" indent="-291600" fontAlgn="auto">
              <a:lnSpc>
                <a:spcPct val="100000"/>
              </a:lnSpc>
              <a:spcBef>
                <a:spcPts val="1000"/>
              </a:spcBef>
              <a:spcAft>
                <a:spcPts val="0"/>
              </a:spcAft>
              <a:buClr>
                <a:schemeClr val="accent1">
                  <a:lumMod val="75000"/>
                </a:schemeClr>
              </a:buClr>
              <a:buFont typeface="Arial" charset="0"/>
              <a:buChar char="•"/>
              <a:defRPr/>
            </a:pPr>
            <a:r>
              <a:rPr lang="en-US" sz="1600" dirty="0"/>
              <a:t>Can you think of examples where you have seen processes that are assemble-to-order?</a:t>
            </a:r>
          </a:p>
          <a:p>
            <a:pPr marL="291600" indent="-291600" fontAlgn="auto">
              <a:lnSpc>
                <a:spcPct val="100000"/>
              </a:lnSpc>
              <a:spcBef>
                <a:spcPts val="1000"/>
              </a:spcBef>
              <a:spcAft>
                <a:spcPts val="0"/>
              </a:spcAft>
              <a:buClr>
                <a:schemeClr val="accent1">
                  <a:lumMod val="75000"/>
                </a:schemeClr>
              </a:buClr>
              <a:buFont typeface="Arial" charset="0"/>
              <a:buChar char="•"/>
              <a:defRPr/>
            </a:pPr>
            <a:r>
              <a:rPr lang="en-US" sz="1600" dirty="0"/>
              <a:t>On the product-process matrix, why are there no firms in two of the corners?</a:t>
            </a:r>
          </a:p>
          <a:p>
            <a:pPr marL="291600" indent="-291600" fontAlgn="auto">
              <a:lnSpc>
                <a:spcPct val="100000"/>
              </a:lnSpc>
              <a:spcBef>
                <a:spcPts val="1000"/>
              </a:spcBef>
              <a:spcAft>
                <a:spcPts val="0"/>
              </a:spcAft>
              <a:buClr>
                <a:schemeClr val="accent1">
                  <a:lumMod val="75000"/>
                </a:schemeClr>
              </a:buClr>
              <a:buFont typeface="Arial" charset="0"/>
              <a:buChar char="•"/>
              <a:defRPr/>
            </a:pPr>
            <a:r>
              <a:rPr lang="en-US" sz="1600" dirty="0"/>
              <a:t>Have you purchased any mass customized products? Try to determine how you think they were made.</a:t>
            </a:r>
          </a:p>
          <a:p>
            <a:pPr marL="291600" indent="-291600" fontAlgn="auto">
              <a:lnSpc>
                <a:spcPct val="100000"/>
              </a:lnSpc>
              <a:spcBef>
                <a:spcPts val="1000"/>
              </a:spcBef>
              <a:spcAft>
                <a:spcPts val="0"/>
              </a:spcAft>
              <a:buClr>
                <a:schemeClr val="accent1">
                  <a:lumMod val="75000"/>
                </a:schemeClr>
              </a:buClr>
              <a:buFont typeface="Arial" charset="0"/>
              <a:buChar char="•"/>
              <a:defRPr/>
            </a:pPr>
            <a:r>
              <a:rPr lang="en-US" sz="1600" dirty="0"/>
              <a:t>What examples have you seen of organizations using pollution prevention, pollution control, or other pollution practices?</a:t>
            </a:r>
          </a:p>
        </p:txBody>
      </p:sp>
    </p:spTree>
    <p:extLst>
      <p:ext uri="{BB962C8B-B14F-4D97-AF65-F5344CB8AC3E}">
        <p14:creationId xmlns:p14="http://schemas.microsoft.com/office/powerpoint/2010/main" val="391704363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7DC212-609B-44EF-8075-2B46068384A3}"/>
              </a:ext>
            </a:extLst>
          </p:cNvPr>
          <p:cNvSpPr>
            <a:spLocks noGrp="1"/>
          </p:cNvSpPr>
          <p:nvPr>
            <p:ph type="title"/>
          </p:nvPr>
        </p:nvSpPr>
        <p:spPr/>
        <p:txBody>
          <a:bodyPr/>
          <a:lstStyle/>
          <a:p>
            <a:pPr>
              <a:defRPr/>
            </a:pPr>
            <a:r>
              <a:rPr lang="en-US" noProof="0" dirty="0"/>
              <a:t>Accessibility Content: Text Alternatives for Images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lstStyle/>
          <a:p>
            <a:pPr>
              <a:defRPr/>
            </a:pPr>
            <a:r>
              <a:rPr lang="en-US" altLang="en-US" sz="4000" dirty="0">
                <a:solidFill>
                  <a:schemeClr val="tx1">
                    <a:lumMod val="75000"/>
                    <a:lumOff val="25000"/>
                  </a:schemeClr>
                </a:solidFill>
              </a:rPr>
              <a:t>Batch Flow: Metal Brackets </a:t>
            </a:r>
            <a:r>
              <a:rPr lang="en-US" altLang="en-US" sz="2800" dirty="0">
                <a:solidFill>
                  <a:schemeClr val="tx1">
                    <a:lumMod val="75000"/>
                    <a:lumOff val="25000"/>
                  </a:schemeClr>
                </a:solidFill>
              </a:rPr>
              <a:t>(Figure 4.2)</a:t>
            </a:r>
            <a:r>
              <a:rPr lang="en-US" sz="4000" dirty="0"/>
              <a:t> </a:t>
            </a:r>
            <a:r>
              <a:rPr lang="en-US" sz="3800" noProof="0" dirty="0"/>
              <a:t>– Text Alternative</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0738" y="1947862"/>
            <a:ext cx="7543800" cy="304800"/>
          </a:xfrm>
        </p:spPr>
        <p:txBody>
          <a:bodyPr/>
          <a:lstStyle/>
          <a:p>
            <a:pPr algn="ctr"/>
            <a:r>
              <a:rPr lang="en-US" altLang="en-US" sz="1200" noProof="0" dirty="0">
                <a:solidFill>
                  <a:schemeClr val="tx1"/>
                </a:solidFill>
                <a:hlinkClick r:id="rId2" action="ppaction://hlinksldjump"/>
              </a:rPr>
              <a:t>Return to parent-slide containing images.</a:t>
            </a:r>
            <a:endParaRPr lang="en-US" altLang="en-US" sz="1200" noProof="0" dirty="0">
              <a:solidFill>
                <a:schemeClr val="tx1"/>
              </a:solidFill>
            </a:endParaRP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20738" y="2522706"/>
            <a:ext cx="7543800" cy="3259137"/>
          </a:xfrm>
        </p:spPr>
        <p:txBody>
          <a:bodyPr/>
          <a:lstStyle/>
          <a:p>
            <a:pPr marL="0" indent="0">
              <a:lnSpc>
                <a:spcPct val="100000"/>
              </a:lnSpc>
              <a:spcBef>
                <a:spcPts val="1000"/>
              </a:spcBef>
              <a:spcAft>
                <a:spcPts val="0"/>
              </a:spcAft>
              <a:buNone/>
            </a:pPr>
            <a:r>
              <a:rPr lang="en-US" dirty="0"/>
              <a:t>Product A passes through all four work centers while products B and C pass through only three. Four circles are arranged in a diamond shape, with each one representing a task or work center. The top of the diamond is labeled “Bend,” the bottom of the diamond is labeled “Drill,” the left angle of the diamond is labeled “Cut,” and the right angle of the diamond is labeled “Paint.” A solid line arrow representing the batch flow for product A goes from cut to drill to bend to paint; a dashed line representing the batch flow for product B goes from cut to bend to paint; and a dot-dash line arrow representing the batch flow for product C goes from cut to drill to paint.</a:t>
            </a:r>
            <a:endParaRPr lang="en-US" altLang="en-US" sz="18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rPr>
              <a:t>Return to parent-slide containing images.</a:t>
            </a:r>
            <a:endParaRPr lang="en-US" altLang="en-US" sz="1200" noProof="0" dirty="0">
              <a:solidFill>
                <a:schemeClr val="tx1"/>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lstStyle/>
          <a:p>
            <a:pPr>
              <a:defRPr/>
            </a:pPr>
            <a:r>
              <a:rPr lang="en-US" sz="4000" dirty="0"/>
              <a:t>Make-to-Stock </a:t>
            </a:r>
            <a:r>
              <a:rPr lang="en-US" sz="2800" dirty="0"/>
              <a:t>(Figure 4.3)</a:t>
            </a:r>
            <a:r>
              <a:rPr lang="en-US" sz="4000" dirty="0"/>
              <a:t> </a:t>
            </a:r>
            <a:r>
              <a:rPr lang="en-US" sz="3800" noProof="0" dirty="0"/>
              <a:t>– Text Alternative</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0738" y="1947862"/>
            <a:ext cx="7543800" cy="304800"/>
          </a:xfrm>
        </p:spPr>
        <p:txBody>
          <a:bodyPr/>
          <a:lstStyle/>
          <a:p>
            <a:pPr algn="ctr"/>
            <a:r>
              <a:rPr lang="en-US" altLang="en-US" sz="1200" noProof="0" dirty="0">
                <a:solidFill>
                  <a:schemeClr val="tx1"/>
                </a:solidFill>
                <a:hlinkClick r:id="rId2" action="ppaction://hlinksldjump"/>
              </a:rPr>
              <a:t>Return to parent-slide containing images.</a:t>
            </a:r>
            <a:endParaRPr lang="en-US" altLang="en-US" sz="1200" noProof="0" dirty="0">
              <a:solidFill>
                <a:schemeClr val="tx1"/>
              </a:solidFill>
            </a:endParaRP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20738" y="2522706"/>
            <a:ext cx="7543800" cy="3259137"/>
          </a:xfrm>
        </p:spPr>
        <p:txBody>
          <a:bodyPr/>
          <a:lstStyle/>
          <a:p>
            <a:pPr marL="0" indent="0">
              <a:lnSpc>
                <a:spcPct val="100000"/>
              </a:lnSpc>
              <a:spcBef>
                <a:spcPts val="1000"/>
              </a:spcBef>
              <a:spcAft>
                <a:spcPts val="0"/>
              </a:spcAft>
              <a:buNone/>
            </a:pPr>
            <a:r>
              <a:rPr lang="en-US" dirty="0"/>
              <a:t>This figure uses labeled circles (representing the customer) and squares (representing work centers). The Make-to-Stock process includes the customer and three work centers: Forecast Orders, Production, and Finished Goods Inventory. A dashed arrow points from Customer to Forecast Orders; a solid arrow points from Forecast Orders to Production; a solid arrow labeled “Product” points from Production to Finished Goods Inventory; a solid arrow labeled “Product” points from Finished Goods Inventory to Customer; and a solid arrow labeled “Customer Order” points from Customer to Finished Goods Inventory. </a:t>
            </a:r>
            <a:endParaRPr lang="en-US" altLang="en-US" sz="18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rPr>
              <a:t>Return to parent-slide containing images.</a:t>
            </a:r>
            <a:endParaRPr lang="en-US" altLang="en-US" sz="1200" noProof="0" dirty="0">
              <a:solidFill>
                <a:schemeClr val="tx1"/>
              </a:solidFill>
            </a:endParaRPr>
          </a:p>
        </p:txBody>
      </p:sp>
    </p:spTree>
    <p:extLst>
      <p:ext uri="{BB962C8B-B14F-4D97-AF65-F5344CB8AC3E}">
        <p14:creationId xmlns:p14="http://schemas.microsoft.com/office/powerpoint/2010/main" val="284375798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lstStyle/>
          <a:p>
            <a:pPr>
              <a:defRPr/>
            </a:pPr>
            <a:r>
              <a:rPr lang="en-US" sz="4000" dirty="0"/>
              <a:t>Make-to-Order </a:t>
            </a:r>
            <a:r>
              <a:rPr lang="en-US" sz="2800" dirty="0"/>
              <a:t>(Figure 4.3)</a:t>
            </a:r>
            <a:r>
              <a:rPr lang="en-US" sz="4000" dirty="0"/>
              <a:t> </a:t>
            </a:r>
            <a:r>
              <a:rPr lang="en-US" sz="3800" noProof="0" dirty="0"/>
              <a:t>– Text Alternative</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0738" y="1947862"/>
            <a:ext cx="7543800" cy="304800"/>
          </a:xfrm>
        </p:spPr>
        <p:txBody>
          <a:bodyPr/>
          <a:lstStyle/>
          <a:p>
            <a:pPr algn="ctr"/>
            <a:r>
              <a:rPr lang="en-US" altLang="en-US" sz="1200" noProof="0" dirty="0">
                <a:solidFill>
                  <a:schemeClr val="tx1"/>
                </a:solidFill>
                <a:hlinkClick r:id="rId2" action="ppaction://hlinksldjump"/>
              </a:rPr>
              <a:t>Return to parent-slide containing images.</a:t>
            </a:r>
            <a:endParaRPr lang="en-US" altLang="en-US" sz="1200" noProof="0" dirty="0">
              <a:solidFill>
                <a:schemeClr val="tx1"/>
              </a:solidFill>
            </a:endParaRP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20738" y="2522706"/>
            <a:ext cx="7543800" cy="3259137"/>
          </a:xfrm>
        </p:spPr>
        <p:txBody>
          <a:bodyPr/>
          <a:lstStyle/>
          <a:p>
            <a:pPr marL="0" indent="0">
              <a:lnSpc>
                <a:spcPct val="100000"/>
              </a:lnSpc>
              <a:spcBef>
                <a:spcPts val="1000"/>
              </a:spcBef>
              <a:spcAft>
                <a:spcPts val="0"/>
              </a:spcAft>
              <a:buNone/>
            </a:pPr>
            <a:r>
              <a:rPr lang="en-US" dirty="0"/>
              <a:t>This figure uses a labeled circle (representing the customer) and square (representing work center). The Make-to-Order process includes the customer and one work center: Production. A solid arrow labeled “Customer Order” points from Customer to Production, and a solid arrow labeled “Product” points from Production to Customer.</a:t>
            </a:r>
            <a:endParaRPr lang="en-US" altLang="en-US" sz="18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rPr>
              <a:t>Return to parent-slide containing images.</a:t>
            </a:r>
            <a:endParaRPr lang="en-US" altLang="en-US" sz="1200" noProof="0" dirty="0">
              <a:solidFill>
                <a:schemeClr val="tx1"/>
              </a:solidFill>
            </a:endParaRPr>
          </a:p>
        </p:txBody>
      </p:sp>
    </p:spTree>
    <p:extLst>
      <p:ext uri="{BB962C8B-B14F-4D97-AF65-F5344CB8AC3E}">
        <p14:creationId xmlns:p14="http://schemas.microsoft.com/office/powerpoint/2010/main" val="398766125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lstStyle/>
          <a:p>
            <a:pPr>
              <a:defRPr/>
            </a:pPr>
            <a:r>
              <a:rPr lang="en-US" sz="4000" dirty="0"/>
              <a:t>Assemble-to-Order </a:t>
            </a:r>
            <a:r>
              <a:rPr lang="en-US" sz="2800" dirty="0"/>
              <a:t>(Figure 4.3)</a:t>
            </a:r>
            <a:r>
              <a:rPr lang="en-US" sz="4000" dirty="0"/>
              <a:t> </a:t>
            </a:r>
            <a:r>
              <a:rPr lang="en-US" sz="3800" noProof="0" dirty="0"/>
              <a:t>– Text Alternative</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0738" y="1947862"/>
            <a:ext cx="7543800" cy="304800"/>
          </a:xfrm>
        </p:spPr>
        <p:txBody>
          <a:bodyPr/>
          <a:lstStyle/>
          <a:p>
            <a:pPr algn="ctr"/>
            <a:r>
              <a:rPr lang="en-US" altLang="en-US" sz="1200" noProof="0" dirty="0">
                <a:solidFill>
                  <a:schemeClr val="tx1"/>
                </a:solidFill>
                <a:hlinkClick r:id="rId2" action="ppaction://hlinksldjump"/>
              </a:rPr>
              <a:t>Return to parent-slide containing images.</a:t>
            </a:r>
            <a:endParaRPr lang="en-US" altLang="en-US" sz="1200" noProof="0" dirty="0">
              <a:solidFill>
                <a:schemeClr val="tx1"/>
              </a:solidFill>
            </a:endParaRP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20738" y="2209800"/>
            <a:ext cx="7543800" cy="3783013"/>
          </a:xfrm>
        </p:spPr>
        <p:txBody>
          <a:bodyPr/>
          <a:lstStyle/>
          <a:p>
            <a:pPr marL="0" indent="0">
              <a:lnSpc>
                <a:spcPct val="100000"/>
              </a:lnSpc>
              <a:spcBef>
                <a:spcPts val="1000"/>
              </a:spcBef>
              <a:spcAft>
                <a:spcPts val="0"/>
              </a:spcAft>
              <a:buNone/>
            </a:pPr>
            <a:r>
              <a:rPr lang="en-US" dirty="0"/>
              <a:t>This figure uses a labeled circle (representing the customer) and squares (representing work centers).</a:t>
            </a:r>
          </a:p>
          <a:p>
            <a:pPr marL="0" indent="0">
              <a:lnSpc>
                <a:spcPct val="100000"/>
              </a:lnSpc>
              <a:spcBef>
                <a:spcPts val="1000"/>
              </a:spcBef>
              <a:spcAft>
                <a:spcPts val="0"/>
              </a:spcAft>
              <a:buNone/>
            </a:pPr>
            <a:r>
              <a:rPr lang="en-US" dirty="0"/>
              <a:t>The Assemble-to-Order process includes the customer and four work centers: Forecast Orders, Production of Subassemblies, Inventory of Subassemblies, and Assembly of the Order. A dashed arrow points from Customer to Forecast Orders; a solid arrow points from Forecast Orders to Production of Subassemblies; a solid arrow labeled “Subassembly” points from Production of subassemblies to Holding inventory of subassemblies; a solid arrow points from Holding inventory of subassemblies to Order assembly; a solid arrow labeled “Product” points from Order assembly  to Customer; and a solid arrow labeled “Customer Order” points from Customer to Order assembly.</a:t>
            </a:r>
            <a:endParaRPr lang="en-US" altLang="en-US" sz="18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rPr>
              <a:t>Return to parent-slide containing images.</a:t>
            </a:r>
            <a:endParaRPr lang="en-US" altLang="en-US" sz="1200" noProof="0" dirty="0">
              <a:solidFill>
                <a:schemeClr val="tx1"/>
              </a:solidFill>
            </a:endParaRPr>
          </a:p>
        </p:txBody>
      </p:sp>
    </p:spTree>
    <p:extLst>
      <p:ext uri="{BB962C8B-B14F-4D97-AF65-F5344CB8AC3E}">
        <p14:creationId xmlns:p14="http://schemas.microsoft.com/office/powerpoint/2010/main" val="32738619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AA436F7-497F-4C9D-9635-347C69B929E6}"/>
              </a:ext>
            </a:extLst>
          </p:cNvPr>
          <p:cNvSpPr>
            <a:spLocks noGrp="1"/>
          </p:cNvSpPr>
          <p:nvPr>
            <p:ph type="title"/>
          </p:nvPr>
        </p:nvSpPr>
        <p:spPr/>
        <p:txBody>
          <a:bodyPr>
            <a:normAutofit/>
          </a:bodyPr>
          <a:lstStyle/>
          <a:p>
            <a:pPr>
              <a:defRPr/>
            </a:pPr>
            <a:r>
              <a:rPr lang="en-US" altLang="en-US" sz="2800" dirty="0">
                <a:solidFill>
                  <a:schemeClr val="tx1">
                    <a:lumMod val="75000"/>
                    <a:lumOff val="25000"/>
                  </a:schemeClr>
                </a:solidFill>
              </a:rPr>
              <a:t>Product-Flow Characteristics:</a:t>
            </a:r>
            <a:br>
              <a:rPr lang="en-US" altLang="en-US" sz="2800" dirty="0">
                <a:solidFill>
                  <a:schemeClr val="tx1">
                    <a:lumMod val="75000"/>
                    <a:lumOff val="25000"/>
                  </a:schemeClr>
                </a:solidFill>
              </a:rPr>
            </a:br>
            <a:r>
              <a:rPr lang="en-US" altLang="en-US" sz="4000" dirty="0">
                <a:solidFill>
                  <a:schemeClr val="tx1">
                    <a:lumMod val="75000"/>
                    <a:lumOff val="25000"/>
                  </a:schemeClr>
                </a:solidFill>
              </a:rPr>
              <a:t>Continuous Process</a:t>
            </a:r>
            <a:endParaRPr lang="en-US" sz="4000" noProof="0" dirty="0"/>
          </a:p>
        </p:txBody>
      </p:sp>
      <p:sp>
        <p:nvSpPr>
          <p:cNvPr id="6" name="Content Placeholder 5">
            <a:extLst>
              <a:ext uri="{FF2B5EF4-FFF2-40B4-BE49-F238E27FC236}">
                <a16:creationId xmlns:a16="http://schemas.microsoft.com/office/drawing/2014/main" id="{5E54F8ED-F2BB-4D84-9771-9F0F755CBDFA}"/>
              </a:ext>
            </a:extLst>
          </p:cNvPr>
          <p:cNvSpPr>
            <a:spLocks noGrp="1"/>
          </p:cNvSpPr>
          <p:nvPr>
            <p:ph idx="1"/>
          </p:nvPr>
        </p:nvSpPr>
        <p:spPr>
          <a:xfrm>
            <a:off x="822325" y="1846263"/>
            <a:ext cx="7543800" cy="3275013"/>
          </a:xfrm>
        </p:spPr>
        <p:txBody>
          <a:bodyPr/>
          <a:lstStyle/>
          <a:p>
            <a:pPr marL="291600" indent="-291600" eaLnBrk="1" fontAlgn="auto" hangingPunct="1">
              <a:lnSpc>
                <a:spcPct val="100000"/>
              </a:lnSpc>
              <a:spcBef>
                <a:spcPts val="1000"/>
              </a:spcBef>
              <a:spcAft>
                <a:spcPts val="0"/>
              </a:spcAft>
              <a:buClr>
                <a:schemeClr val="accent1">
                  <a:lumMod val="75000"/>
                </a:schemeClr>
              </a:buClr>
              <a:buFont typeface="Arial" panose="020B0604020202020204" pitchFamily="34" charset="0"/>
              <a:buChar char="•"/>
              <a:defRPr/>
            </a:pPr>
            <a:r>
              <a:rPr lang="en-US" dirty="0">
                <a:solidFill>
                  <a:schemeClr val="tx1">
                    <a:lumMod val="75000"/>
                    <a:lumOff val="25000"/>
                  </a:schemeClr>
                </a:solidFill>
              </a:rPr>
              <a:t>Highly standardized and automated.</a:t>
            </a:r>
          </a:p>
          <a:p>
            <a:pPr marL="291600" indent="-291600" eaLnBrk="1" fontAlgn="auto" hangingPunct="1">
              <a:lnSpc>
                <a:spcPct val="100000"/>
              </a:lnSpc>
              <a:spcBef>
                <a:spcPts val="1000"/>
              </a:spcBef>
              <a:spcAft>
                <a:spcPts val="0"/>
              </a:spcAft>
              <a:buClr>
                <a:schemeClr val="accent1">
                  <a:lumMod val="75000"/>
                </a:schemeClr>
              </a:buClr>
              <a:buFont typeface="Arial" panose="020B0604020202020204" pitchFamily="34" charset="0"/>
              <a:buChar char="•"/>
              <a:defRPr/>
            </a:pPr>
            <a:r>
              <a:rPr lang="en-US" dirty="0">
                <a:solidFill>
                  <a:schemeClr val="tx1">
                    <a:lumMod val="75000"/>
                    <a:lumOff val="25000"/>
                  </a:schemeClr>
                </a:solidFill>
              </a:rPr>
              <a:t>Flexibility limited.</a:t>
            </a:r>
          </a:p>
          <a:p>
            <a:pPr marL="291600" indent="-291600" eaLnBrk="1" fontAlgn="auto" hangingPunct="1">
              <a:lnSpc>
                <a:spcPct val="100000"/>
              </a:lnSpc>
              <a:spcBef>
                <a:spcPts val="1000"/>
              </a:spcBef>
              <a:spcAft>
                <a:spcPts val="0"/>
              </a:spcAft>
              <a:buClr>
                <a:schemeClr val="accent1">
                  <a:lumMod val="75000"/>
                </a:schemeClr>
              </a:buClr>
              <a:buFont typeface="Arial" panose="020B0604020202020204" pitchFamily="34" charset="0"/>
              <a:buChar char="•"/>
              <a:defRPr/>
            </a:pPr>
            <a:r>
              <a:rPr lang="en-US" dirty="0">
                <a:solidFill>
                  <a:schemeClr val="tx1">
                    <a:lumMod val="75000"/>
                    <a:lumOff val="25000"/>
                  </a:schemeClr>
                </a:solidFill>
              </a:rPr>
              <a:t>High volumes of production.</a:t>
            </a:r>
          </a:p>
          <a:p>
            <a:pPr marL="291600" indent="-291600" eaLnBrk="1" fontAlgn="auto" hangingPunct="1">
              <a:lnSpc>
                <a:spcPct val="100000"/>
              </a:lnSpc>
              <a:spcBef>
                <a:spcPts val="1000"/>
              </a:spcBef>
              <a:spcAft>
                <a:spcPts val="0"/>
              </a:spcAft>
              <a:buClr>
                <a:schemeClr val="accent1">
                  <a:lumMod val="75000"/>
                </a:schemeClr>
              </a:buClr>
              <a:buFont typeface="Arial" panose="020B0604020202020204" pitchFamily="34" charset="0"/>
              <a:buChar char="•"/>
              <a:defRPr/>
            </a:pPr>
            <a:r>
              <a:rPr lang="en-US" dirty="0">
                <a:solidFill>
                  <a:schemeClr val="tx1">
                    <a:lumMod val="75000"/>
                    <a:lumOff val="25000"/>
                  </a:schemeClr>
                </a:solidFill>
              </a:rPr>
              <a:t>Commodity products.</a:t>
            </a:r>
          </a:p>
          <a:p>
            <a:pPr marL="291600" indent="-291600" eaLnBrk="1" fontAlgn="auto" hangingPunct="1">
              <a:lnSpc>
                <a:spcPct val="100000"/>
              </a:lnSpc>
              <a:spcBef>
                <a:spcPts val="1000"/>
              </a:spcBef>
              <a:spcAft>
                <a:spcPts val="0"/>
              </a:spcAft>
              <a:buClr>
                <a:schemeClr val="accent1">
                  <a:lumMod val="75000"/>
                </a:schemeClr>
              </a:buClr>
              <a:buFont typeface="Arial" panose="020B0604020202020204" pitchFamily="34" charset="0"/>
              <a:buChar char="•"/>
              <a:defRPr/>
            </a:pPr>
            <a:r>
              <a:rPr lang="en-US" dirty="0">
                <a:solidFill>
                  <a:schemeClr val="tx1">
                    <a:lumMod val="75000"/>
                    <a:lumOff val="25000"/>
                  </a:schemeClr>
                </a:solidFill>
              </a:rPr>
              <a:t>Low cost is the “Order Winner.”</a:t>
            </a:r>
          </a:p>
          <a:p>
            <a:pPr marL="291600" indent="-291600" eaLnBrk="1" fontAlgn="auto" hangingPunct="1">
              <a:lnSpc>
                <a:spcPct val="100000"/>
              </a:lnSpc>
              <a:spcBef>
                <a:spcPts val="1000"/>
              </a:spcBef>
              <a:spcAft>
                <a:spcPts val="0"/>
              </a:spcAft>
              <a:buClr>
                <a:schemeClr val="accent1">
                  <a:lumMod val="75000"/>
                </a:schemeClr>
              </a:buClr>
              <a:buFont typeface="Arial" panose="020B0604020202020204" pitchFamily="34" charset="0"/>
              <a:buChar char="•"/>
              <a:defRPr/>
            </a:pPr>
            <a:r>
              <a:rPr lang="en-US" dirty="0">
                <a:solidFill>
                  <a:schemeClr val="tx1">
                    <a:lumMod val="75000"/>
                    <a:lumOff val="25000"/>
                  </a:schemeClr>
                </a:solidFill>
              </a:rPr>
              <a:t>Process industries (sugar, paper, oil, electricity, etc.).</a:t>
            </a:r>
          </a:p>
        </p:txBody>
      </p:sp>
    </p:spTree>
    <p:extLst>
      <p:ext uri="{BB962C8B-B14F-4D97-AF65-F5344CB8AC3E}">
        <p14:creationId xmlns:p14="http://schemas.microsoft.com/office/powerpoint/2010/main" val="143800258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lstStyle/>
          <a:p>
            <a:pPr>
              <a:defRPr/>
            </a:pPr>
            <a:r>
              <a:rPr lang="en-US" sz="4000" dirty="0"/>
              <a:t>Order Penetration Point </a:t>
            </a:r>
            <a:r>
              <a:rPr lang="en-US" sz="2400" dirty="0"/>
              <a:t>(Figure 4.4)</a:t>
            </a:r>
            <a:r>
              <a:rPr lang="en-US" sz="4000" dirty="0"/>
              <a:t> </a:t>
            </a:r>
            <a:r>
              <a:rPr lang="en-US" sz="3800" noProof="0" dirty="0"/>
              <a:t>– Text Alternative</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0738" y="1947862"/>
            <a:ext cx="7543800" cy="304800"/>
          </a:xfrm>
        </p:spPr>
        <p:txBody>
          <a:bodyPr/>
          <a:lstStyle/>
          <a:p>
            <a:pPr algn="ctr"/>
            <a:r>
              <a:rPr lang="en-US" altLang="en-US" sz="1200" noProof="0" dirty="0">
                <a:solidFill>
                  <a:schemeClr val="tx1"/>
                </a:solidFill>
                <a:hlinkClick r:id="rId2" action="ppaction://hlinksldjump"/>
              </a:rPr>
              <a:t>Return to parent-slide containing images.</a:t>
            </a:r>
            <a:endParaRPr lang="en-US" altLang="en-US" sz="1200" noProof="0" dirty="0">
              <a:solidFill>
                <a:schemeClr val="tx1"/>
              </a:solidFill>
            </a:endParaRP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20738" y="2522706"/>
            <a:ext cx="7543800" cy="3259137"/>
          </a:xfrm>
        </p:spPr>
        <p:txBody>
          <a:bodyPr/>
          <a:lstStyle/>
          <a:p>
            <a:pPr marL="0" indent="0">
              <a:lnSpc>
                <a:spcPct val="100000"/>
              </a:lnSpc>
              <a:spcBef>
                <a:spcPts val="1000"/>
              </a:spcBef>
              <a:spcAft>
                <a:spcPts val="0"/>
              </a:spcAft>
              <a:buNone/>
            </a:pPr>
            <a:r>
              <a:rPr lang="en-US" dirty="0"/>
              <a:t>This figure includes four rectangles arranged horizontally and connected by arrows that point rightward from one rectangle to the next. Moving left to right, these rectangles are labeled: Raw materials, Fabrication, Assembly, and Distribution. Triangles representing the various order penetration points appear above and between these rectangles. Above and to the left of Raw materials is a triangle labeled “M</a:t>
            </a:r>
            <a:r>
              <a:rPr lang="en-US" sz="100" dirty="0"/>
              <a:t> </a:t>
            </a:r>
            <a:r>
              <a:rPr lang="en-US" dirty="0"/>
              <a:t>T</a:t>
            </a:r>
            <a:r>
              <a:rPr lang="en-US" sz="100" dirty="0"/>
              <a:t> </a:t>
            </a:r>
            <a:r>
              <a:rPr lang="en-US" dirty="0"/>
              <a:t>O;” above and between Raw materials and Fabrication is a triangle also labeled “M</a:t>
            </a:r>
            <a:r>
              <a:rPr lang="en-US" sz="100" dirty="0"/>
              <a:t> </a:t>
            </a:r>
            <a:r>
              <a:rPr lang="en-US" dirty="0"/>
              <a:t>T</a:t>
            </a:r>
            <a:r>
              <a:rPr lang="en-US" sz="100" dirty="0"/>
              <a:t> </a:t>
            </a:r>
            <a:r>
              <a:rPr lang="en-US" dirty="0"/>
              <a:t>O”—these two triangles are connected by a dashed line. Above and between Fabrication and Assembly is a triangle labeled “A</a:t>
            </a:r>
            <a:r>
              <a:rPr lang="en-US" sz="100" dirty="0"/>
              <a:t> </a:t>
            </a:r>
            <a:r>
              <a:rPr lang="en-US" dirty="0"/>
              <a:t>T</a:t>
            </a:r>
            <a:r>
              <a:rPr lang="en-US" sz="100" dirty="0"/>
              <a:t> </a:t>
            </a:r>
            <a:r>
              <a:rPr lang="en-US" dirty="0"/>
              <a:t>O,” and above and between Assembly and Distribution is a triangle labeled “M</a:t>
            </a:r>
            <a:r>
              <a:rPr lang="en-US" sz="100" dirty="0"/>
              <a:t> </a:t>
            </a:r>
            <a:r>
              <a:rPr lang="en-US" dirty="0"/>
              <a:t>T</a:t>
            </a:r>
            <a:r>
              <a:rPr lang="en-US" sz="100" dirty="0"/>
              <a:t> </a:t>
            </a:r>
            <a:r>
              <a:rPr lang="en-US" dirty="0"/>
              <a:t>S.”</a:t>
            </a:r>
            <a:r>
              <a:rPr lang="en-US" sz="1800" dirty="0"/>
              <a:t> </a:t>
            </a:r>
            <a:endParaRPr lang="en-US" altLang="en-US" sz="18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rPr>
              <a:t>Return to parent-slide containing images.</a:t>
            </a:r>
            <a:endParaRPr lang="en-US" altLang="en-US" sz="1200" noProof="0" dirty="0">
              <a:solidFill>
                <a:schemeClr val="tx1"/>
              </a:solidFill>
            </a:endParaRPr>
          </a:p>
        </p:txBody>
      </p:sp>
    </p:spTree>
    <p:extLst>
      <p:ext uri="{BB962C8B-B14F-4D97-AF65-F5344CB8AC3E}">
        <p14:creationId xmlns:p14="http://schemas.microsoft.com/office/powerpoint/2010/main" val="374073440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lstStyle/>
          <a:p>
            <a:pPr>
              <a:defRPr/>
            </a:pPr>
            <a:r>
              <a:rPr lang="en-US" sz="4000" dirty="0"/>
              <a:t>Product-Process Matrix </a:t>
            </a:r>
            <a:r>
              <a:rPr lang="en-US" sz="2800" dirty="0"/>
              <a:t>(Figure 4.5)</a:t>
            </a:r>
            <a:r>
              <a:rPr lang="en-US" sz="4000" dirty="0"/>
              <a:t> </a:t>
            </a:r>
            <a:r>
              <a:rPr lang="en-US" sz="3800" noProof="0" dirty="0"/>
              <a:t>– Text Alternative</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0738" y="1947862"/>
            <a:ext cx="7543800" cy="304800"/>
          </a:xfrm>
        </p:spPr>
        <p:txBody>
          <a:bodyPr/>
          <a:lstStyle/>
          <a:p>
            <a:pPr algn="ctr"/>
            <a:r>
              <a:rPr lang="en-US" altLang="en-US" sz="1200" noProof="0" dirty="0">
                <a:solidFill>
                  <a:schemeClr val="tx1"/>
                </a:solidFill>
                <a:hlinkClick r:id="rId3" action="ppaction://hlinksldjump"/>
              </a:rPr>
              <a:t>Return to parent-slide containing images.</a:t>
            </a:r>
            <a:endParaRPr lang="en-US" altLang="en-US" sz="1200" noProof="0" dirty="0">
              <a:solidFill>
                <a:schemeClr val="tx1"/>
              </a:solidFill>
            </a:endParaRP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20738" y="2522706"/>
            <a:ext cx="7543800" cy="3259137"/>
          </a:xfrm>
        </p:spPr>
        <p:txBody>
          <a:bodyPr/>
          <a:lstStyle/>
          <a:p>
            <a:pPr marL="0" indent="0">
              <a:lnSpc>
                <a:spcPct val="100000"/>
              </a:lnSpc>
              <a:spcBef>
                <a:spcPts val="1000"/>
              </a:spcBef>
              <a:spcAft>
                <a:spcPts val="0"/>
              </a:spcAft>
              <a:buNone/>
            </a:pPr>
            <a:r>
              <a:rPr lang="en-US" sz="1400" dirty="0"/>
              <a:t>There are five rows labeled on the left side and five columns labeled on top. The five rows (moving from top to bottom) are: Project, Job Shop, Batch, Assembly Line, and Continuous. The five columns (moving from left to right) are: Unique, one-of-a-kind product; Low volume, low standardization; Higher volume, few major products; and High volume, high standardization, commodity. The products are represented as labeled circles that go from the top left of the matrix to the bottom right and are connected by arrows that point rightward and downward from one circle to the next. Where Project and Unique, one-of-a-kind product intersect is a circle labeled “Building;” where Job Shop and Low Volume, low standardization intersect is a circle labeled “Printing;” where Batch and Low volume, multiple products intersect is a circle labeled “Heavy Equipment;” where Assembly Line and Higher volume, few major products intersect is a circle labeled “Auto Assembly;” and where Continuous and High volume, high standardization, commodity intersect is a circle labeled “Sugar Refinery.” The area where Assembly Line and Continuous and Unique, one-of-a-kind product and Low volume, low standardization intersect is shaded out and labeled “None.” Similarly, the area where Project and Job Shop and Higher volume, few major products and High volume, high standardization, commodity intersect is also shaded out and labeled “None.” </a:t>
            </a:r>
            <a:endParaRPr lang="en-US" altLang="en-US" sz="14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3" action="ppaction://hlinksldjump"/>
              </a:rPr>
              <a:t>Return to parent-slide containing images.</a:t>
            </a:r>
            <a:endParaRPr lang="en-US" altLang="en-US" sz="1200" noProof="0" dirty="0">
              <a:solidFill>
                <a:schemeClr val="tx1"/>
              </a:solidFill>
            </a:endParaRPr>
          </a:p>
        </p:txBody>
      </p:sp>
    </p:spTree>
    <p:extLst>
      <p:ext uri="{BB962C8B-B14F-4D97-AF65-F5344CB8AC3E}">
        <p14:creationId xmlns:p14="http://schemas.microsoft.com/office/powerpoint/2010/main" val="1403277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AA436F7-497F-4C9D-9635-347C69B929E6}"/>
              </a:ext>
            </a:extLst>
          </p:cNvPr>
          <p:cNvSpPr>
            <a:spLocks noGrp="1"/>
          </p:cNvSpPr>
          <p:nvPr>
            <p:ph type="title"/>
          </p:nvPr>
        </p:nvSpPr>
        <p:spPr/>
        <p:txBody>
          <a:bodyPr>
            <a:normAutofit/>
          </a:bodyPr>
          <a:lstStyle/>
          <a:p>
            <a:pPr>
              <a:defRPr/>
            </a:pPr>
            <a:r>
              <a:rPr lang="en-US" altLang="en-US" sz="2800" dirty="0">
                <a:solidFill>
                  <a:schemeClr val="tx1">
                    <a:lumMod val="75000"/>
                    <a:lumOff val="25000"/>
                  </a:schemeClr>
                </a:solidFill>
              </a:rPr>
              <a:t>Product-Flow Characteristics:</a:t>
            </a:r>
            <a:br>
              <a:rPr lang="en-US" altLang="en-US" sz="2800" dirty="0">
                <a:solidFill>
                  <a:schemeClr val="tx1">
                    <a:lumMod val="75000"/>
                    <a:lumOff val="25000"/>
                  </a:schemeClr>
                </a:solidFill>
              </a:rPr>
            </a:br>
            <a:r>
              <a:rPr lang="en-US" altLang="en-US" sz="4000" dirty="0">
                <a:solidFill>
                  <a:schemeClr val="tx1">
                    <a:lumMod val="75000"/>
                    <a:lumOff val="25000"/>
                  </a:schemeClr>
                </a:solidFill>
              </a:rPr>
              <a:t>Assembly Line</a:t>
            </a:r>
            <a:endParaRPr lang="en-US" sz="4000" noProof="0" dirty="0"/>
          </a:p>
        </p:txBody>
      </p:sp>
      <p:sp>
        <p:nvSpPr>
          <p:cNvPr id="6" name="Content Placeholder 5">
            <a:extLst>
              <a:ext uri="{FF2B5EF4-FFF2-40B4-BE49-F238E27FC236}">
                <a16:creationId xmlns:a16="http://schemas.microsoft.com/office/drawing/2014/main" id="{5E54F8ED-F2BB-4D84-9771-9F0F755CBDFA}"/>
              </a:ext>
            </a:extLst>
          </p:cNvPr>
          <p:cNvSpPr>
            <a:spLocks noGrp="1"/>
          </p:cNvSpPr>
          <p:nvPr>
            <p:ph idx="1"/>
          </p:nvPr>
        </p:nvSpPr>
        <p:spPr>
          <a:xfrm>
            <a:off x="822325" y="1846263"/>
            <a:ext cx="7543800" cy="2020181"/>
          </a:xfrm>
        </p:spPr>
        <p:txBody>
          <a:bodyPr/>
          <a:lstStyle/>
          <a:p>
            <a:pPr marL="291600" indent="-291600" eaLnBrk="1" fontAlgn="auto" hangingPunct="1">
              <a:spcBef>
                <a:spcPts val="1000"/>
              </a:spcBef>
              <a:spcAft>
                <a:spcPts val="0"/>
              </a:spcAft>
              <a:buClr>
                <a:schemeClr val="accent1">
                  <a:lumMod val="75000"/>
                </a:schemeClr>
              </a:buClr>
              <a:buFont typeface="Arial" panose="020B0604020202020204" pitchFamily="34" charset="0"/>
              <a:buChar char="•"/>
              <a:defRPr/>
            </a:pPr>
            <a:r>
              <a:rPr lang="en-US" sz="1600" dirty="0">
                <a:solidFill>
                  <a:schemeClr val="tx1">
                    <a:lumMod val="75000"/>
                    <a:lumOff val="25000"/>
                  </a:schemeClr>
                </a:solidFill>
              </a:rPr>
              <a:t>Linear sequence of operations (often paced).</a:t>
            </a:r>
          </a:p>
          <a:p>
            <a:pPr marL="291600" indent="-291600" eaLnBrk="1" fontAlgn="auto" hangingPunct="1">
              <a:spcBef>
                <a:spcPts val="1000"/>
              </a:spcBef>
              <a:spcAft>
                <a:spcPts val="0"/>
              </a:spcAft>
              <a:buClr>
                <a:schemeClr val="accent1">
                  <a:lumMod val="75000"/>
                </a:schemeClr>
              </a:buClr>
              <a:buFont typeface="Arial" panose="020B0604020202020204" pitchFamily="34" charset="0"/>
              <a:buChar char="•"/>
              <a:defRPr/>
            </a:pPr>
            <a:r>
              <a:rPr lang="en-US" sz="1600" dirty="0">
                <a:solidFill>
                  <a:schemeClr val="tx1">
                    <a:lumMod val="75000"/>
                    <a:lumOff val="25000"/>
                  </a:schemeClr>
                </a:solidFill>
              </a:rPr>
              <a:t>Large capital investment, use of automation.</a:t>
            </a:r>
          </a:p>
          <a:p>
            <a:pPr marL="291600" indent="-291600" eaLnBrk="1" fontAlgn="auto" hangingPunct="1">
              <a:spcBef>
                <a:spcPts val="1000"/>
              </a:spcBef>
              <a:spcAft>
                <a:spcPts val="0"/>
              </a:spcAft>
              <a:buClr>
                <a:schemeClr val="accent1">
                  <a:lumMod val="75000"/>
                </a:schemeClr>
              </a:buClr>
              <a:buFont typeface="Arial" panose="020B0604020202020204" pitchFamily="34" charset="0"/>
              <a:buChar char="•"/>
              <a:defRPr/>
            </a:pPr>
            <a:r>
              <a:rPr lang="en-US" sz="1600" dirty="0">
                <a:solidFill>
                  <a:schemeClr val="tx1">
                    <a:lumMod val="75000"/>
                    <a:lumOff val="25000"/>
                  </a:schemeClr>
                </a:solidFill>
              </a:rPr>
              <a:t>Very efficient.</a:t>
            </a:r>
          </a:p>
          <a:p>
            <a:pPr marL="291600" indent="-291600" eaLnBrk="1" fontAlgn="auto" hangingPunct="1">
              <a:spcBef>
                <a:spcPts val="1000"/>
              </a:spcBef>
              <a:spcAft>
                <a:spcPts val="0"/>
              </a:spcAft>
              <a:buClr>
                <a:schemeClr val="accent1">
                  <a:lumMod val="75000"/>
                </a:schemeClr>
              </a:buClr>
              <a:buFont typeface="Arial" panose="020B0604020202020204" pitchFamily="34" charset="0"/>
              <a:buChar char="•"/>
              <a:defRPr/>
            </a:pPr>
            <a:r>
              <a:rPr lang="en-US" sz="1600" dirty="0">
                <a:solidFill>
                  <a:schemeClr val="tx1">
                    <a:lumMod val="75000"/>
                    <a:lumOff val="25000"/>
                  </a:schemeClr>
                </a:solidFill>
              </a:rPr>
              <a:t>High-volume, standardized products.</a:t>
            </a:r>
          </a:p>
          <a:p>
            <a:pPr marL="291600" indent="-291600" eaLnBrk="1" fontAlgn="auto" hangingPunct="1">
              <a:spcBef>
                <a:spcPts val="1000"/>
              </a:spcBef>
              <a:spcAft>
                <a:spcPts val="0"/>
              </a:spcAft>
              <a:buClr>
                <a:schemeClr val="accent1">
                  <a:lumMod val="75000"/>
                </a:schemeClr>
              </a:buClr>
              <a:buFont typeface="Arial" panose="020B0604020202020204" pitchFamily="34" charset="0"/>
              <a:buChar char="•"/>
              <a:defRPr/>
            </a:pPr>
            <a:r>
              <a:rPr lang="en-US" sz="1600" dirty="0">
                <a:solidFill>
                  <a:schemeClr val="tx1">
                    <a:lumMod val="75000"/>
                    <a:lumOff val="25000"/>
                  </a:schemeClr>
                </a:solidFill>
              </a:rPr>
              <a:t>Low flexibility to product and volume changes.</a:t>
            </a:r>
          </a:p>
          <a:p>
            <a:pPr marL="291600" indent="-291600" eaLnBrk="1" fontAlgn="auto" hangingPunct="1">
              <a:spcBef>
                <a:spcPts val="1000"/>
              </a:spcBef>
              <a:spcAft>
                <a:spcPts val="0"/>
              </a:spcAft>
              <a:buClr>
                <a:schemeClr val="accent1">
                  <a:lumMod val="75000"/>
                </a:schemeClr>
              </a:buClr>
              <a:buFont typeface="Arial" panose="020B0604020202020204" pitchFamily="34" charset="0"/>
              <a:buChar char="•"/>
              <a:defRPr/>
            </a:pPr>
            <a:r>
              <a:rPr lang="en-US" sz="1600" dirty="0">
                <a:solidFill>
                  <a:schemeClr val="tx1">
                    <a:lumMod val="75000"/>
                    <a:lumOff val="25000"/>
                  </a:schemeClr>
                </a:solidFill>
              </a:rPr>
              <a:t>Discrete products (autos, appliances, computers, etc.).</a:t>
            </a:r>
          </a:p>
        </p:txBody>
      </p:sp>
      <p:pic>
        <p:nvPicPr>
          <p:cNvPr id="7" name="Picture 3" descr="Employees working on an assembly line&#10;&#10;Description automatically generated">
            <a:extLst>
              <a:ext uri="{FF2B5EF4-FFF2-40B4-BE49-F238E27FC236}">
                <a16:creationId xmlns:a16="http://schemas.microsoft.com/office/drawing/2014/main" id="{B226251E-3E00-49ED-9A02-ED07A55EB4D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0400" y="4114800"/>
            <a:ext cx="2325688"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1">
            <a:extLst>
              <a:ext uri="{FF2B5EF4-FFF2-40B4-BE49-F238E27FC236}">
                <a16:creationId xmlns:a16="http://schemas.microsoft.com/office/drawing/2014/main" id="{0DAB6A2C-2B90-4513-89DE-1C871A4E50F9}"/>
              </a:ext>
            </a:extLst>
          </p:cNvPr>
          <p:cNvSpPr>
            <a:spLocks noChangeArrowheads="1"/>
          </p:cNvSpPr>
          <p:nvPr/>
        </p:nvSpPr>
        <p:spPr bwMode="auto">
          <a:xfrm>
            <a:off x="3705225" y="5825244"/>
            <a:ext cx="131603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800" dirty="0" err="1">
                <a:solidFill>
                  <a:srgbClr val="221E1F"/>
                </a:solidFill>
                <a:latin typeface="Proxima Nova Lt"/>
              </a:rPr>
              <a:t>nikitabuida</a:t>
            </a:r>
            <a:r>
              <a:rPr lang="en-US" altLang="en-US" sz="800" dirty="0">
                <a:solidFill>
                  <a:srgbClr val="221E1F"/>
                </a:solidFill>
                <a:latin typeface="Proxima Nova Lt"/>
              </a:rPr>
              <a:t>/Shutterstock </a:t>
            </a:r>
            <a:endParaRPr lang="en-US" altLang="en-US" dirty="0"/>
          </a:p>
        </p:txBody>
      </p:sp>
    </p:spTree>
    <p:extLst>
      <p:ext uri="{BB962C8B-B14F-4D97-AF65-F5344CB8AC3E}">
        <p14:creationId xmlns:p14="http://schemas.microsoft.com/office/powerpoint/2010/main" val="12211627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E322398D-52AA-4B2E-918D-23B903459401}"/>
              </a:ext>
            </a:extLst>
          </p:cNvPr>
          <p:cNvSpPr>
            <a:spLocks noGrp="1"/>
          </p:cNvSpPr>
          <p:nvPr>
            <p:ph type="title"/>
          </p:nvPr>
        </p:nvSpPr>
        <p:spPr>
          <a:xfrm>
            <a:off x="822325" y="287338"/>
            <a:ext cx="6856331" cy="1449387"/>
          </a:xfrm>
        </p:spPr>
        <p:txBody>
          <a:bodyPr/>
          <a:lstStyle/>
          <a:p>
            <a:pPr>
              <a:defRPr/>
            </a:pPr>
            <a:r>
              <a:rPr lang="en-US" altLang="en-US" sz="4000" dirty="0">
                <a:solidFill>
                  <a:schemeClr val="tx1">
                    <a:lumMod val="75000"/>
                    <a:lumOff val="25000"/>
                  </a:schemeClr>
                </a:solidFill>
              </a:rPr>
              <a:t>Assembly Line: Metal Bracket </a:t>
            </a:r>
            <a:r>
              <a:rPr lang="en-US" altLang="en-US" sz="2800" dirty="0">
                <a:solidFill>
                  <a:schemeClr val="tx1">
                    <a:lumMod val="75000"/>
                    <a:lumOff val="25000"/>
                  </a:schemeClr>
                </a:solidFill>
              </a:rPr>
              <a:t>(Figure 4.1)</a:t>
            </a:r>
            <a:endParaRPr lang="en-US" sz="2800" noProof="0" dirty="0"/>
          </a:p>
        </p:txBody>
      </p:sp>
      <p:pic>
        <p:nvPicPr>
          <p:cNvPr id="2" name="Picture 1" descr="Diagram has 4 circles labeled Cut, Drill, Bend, and Paint arranged horizontally representing each task or work station, connected by arrows indicating the product flow pointing right from one circle to the next. "/>
          <p:cNvPicPr>
            <a:picLocks noChangeAspect="1"/>
          </p:cNvPicPr>
          <p:nvPr/>
        </p:nvPicPr>
        <p:blipFill>
          <a:blip r:embed="rId2"/>
          <a:stretch>
            <a:fillRect/>
          </a:stretch>
        </p:blipFill>
        <p:spPr>
          <a:xfrm>
            <a:off x="1169886" y="2453747"/>
            <a:ext cx="6920820" cy="3185053"/>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AA436F7-497F-4C9D-9635-347C69B929E6}"/>
              </a:ext>
            </a:extLst>
          </p:cNvPr>
          <p:cNvSpPr>
            <a:spLocks noGrp="1"/>
          </p:cNvSpPr>
          <p:nvPr>
            <p:ph type="title"/>
          </p:nvPr>
        </p:nvSpPr>
        <p:spPr/>
        <p:txBody>
          <a:bodyPr>
            <a:normAutofit/>
          </a:bodyPr>
          <a:lstStyle/>
          <a:p>
            <a:pPr>
              <a:defRPr/>
            </a:pPr>
            <a:r>
              <a:rPr lang="en-US" altLang="en-US" sz="2800" dirty="0">
                <a:solidFill>
                  <a:schemeClr val="tx1">
                    <a:lumMod val="75000"/>
                    <a:lumOff val="25000"/>
                  </a:schemeClr>
                </a:solidFill>
              </a:rPr>
              <a:t>Product-Flow Characteristics:</a:t>
            </a:r>
            <a:br>
              <a:rPr lang="en-US" altLang="en-US" sz="2800" dirty="0">
                <a:solidFill>
                  <a:schemeClr val="tx1">
                    <a:lumMod val="75000"/>
                    <a:lumOff val="25000"/>
                  </a:schemeClr>
                </a:solidFill>
              </a:rPr>
            </a:br>
            <a:r>
              <a:rPr lang="en-US" altLang="en-US" sz="4000" dirty="0">
                <a:solidFill>
                  <a:schemeClr val="tx1">
                    <a:lumMod val="75000"/>
                    <a:lumOff val="25000"/>
                  </a:schemeClr>
                </a:solidFill>
              </a:rPr>
              <a:t>Batch Flow</a:t>
            </a:r>
            <a:endParaRPr lang="en-US" sz="4000" noProof="0" dirty="0"/>
          </a:p>
        </p:txBody>
      </p:sp>
      <p:sp>
        <p:nvSpPr>
          <p:cNvPr id="6" name="Content Placeholder 5">
            <a:extLst>
              <a:ext uri="{FF2B5EF4-FFF2-40B4-BE49-F238E27FC236}">
                <a16:creationId xmlns:a16="http://schemas.microsoft.com/office/drawing/2014/main" id="{5E54F8ED-F2BB-4D84-9771-9F0F755CBDFA}"/>
              </a:ext>
            </a:extLst>
          </p:cNvPr>
          <p:cNvSpPr>
            <a:spLocks noGrp="1"/>
          </p:cNvSpPr>
          <p:nvPr>
            <p:ph idx="1"/>
          </p:nvPr>
        </p:nvSpPr>
        <p:spPr/>
        <p:txBody>
          <a:bodyPr/>
          <a:lstStyle/>
          <a:p>
            <a:pPr marL="291600" indent="-291600" eaLnBrk="1" fontAlgn="auto" hangingPunct="1">
              <a:lnSpc>
                <a:spcPct val="100000"/>
              </a:lnSpc>
              <a:spcBef>
                <a:spcPts val="1000"/>
              </a:spcBef>
              <a:spcAft>
                <a:spcPts val="0"/>
              </a:spcAft>
              <a:buClr>
                <a:schemeClr val="accent1">
                  <a:lumMod val="75000"/>
                </a:schemeClr>
              </a:buClr>
              <a:buFont typeface="Arial" panose="020B0604020202020204" pitchFamily="34" charset="0"/>
              <a:buChar char="•"/>
              <a:defRPr/>
            </a:pPr>
            <a:r>
              <a:rPr lang="en-US" dirty="0">
                <a:solidFill>
                  <a:schemeClr val="tx1">
                    <a:lumMod val="75000"/>
                    <a:lumOff val="25000"/>
                  </a:schemeClr>
                </a:solidFill>
              </a:rPr>
              <a:t>Production of batches or lots.</a:t>
            </a:r>
          </a:p>
          <a:p>
            <a:pPr marL="291600" indent="-291600" eaLnBrk="1" fontAlgn="auto" hangingPunct="1">
              <a:lnSpc>
                <a:spcPct val="100000"/>
              </a:lnSpc>
              <a:spcBef>
                <a:spcPts val="1000"/>
              </a:spcBef>
              <a:spcAft>
                <a:spcPts val="0"/>
              </a:spcAft>
              <a:buClr>
                <a:schemeClr val="accent1">
                  <a:lumMod val="75000"/>
                </a:schemeClr>
              </a:buClr>
              <a:buFont typeface="Arial" panose="020B0604020202020204" pitchFamily="34" charset="0"/>
              <a:buChar char="•"/>
              <a:defRPr/>
            </a:pPr>
            <a:r>
              <a:rPr lang="en-US" dirty="0">
                <a:solidFill>
                  <a:schemeClr val="tx1">
                    <a:lumMod val="75000"/>
                    <a:lumOff val="25000"/>
                  </a:schemeClr>
                </a:solidFill>
              </a:rPr>
              <a:t>Batches flow as a unit (set) from one work center to another.</a:t>
            </a:r>
          </a:p>
          <a:p>
            <a:pPr marL="291600" indent="-291600" eaLnBrk="1" fontAlgn="auto" hangingPunct="1">
              <a:lnSpc>
                <a:spcPct val="100000"/>
              </a:lnSpc>
              <a:spcBef>
                <a:spcPts val="1000"/>
              </a:spcBef>
              <a:spcAft>
                <a:spcPts val="0"/>
              </a:spcAft>
              <a:buClr>
                <a:schemeClr val="accent1">
                  <a:lumMod val="75000"/>
                </a:schemeClr>
              </a:buClr>
              <a:buFont typeface="Arial" panose="020B0604020202020204" pitchFamily="34" charset="0"/>
              <a:buChar char="•"/>
              <a:defRPr/>
            </a:pPr>
            <a:r>
              <a:rPr lang="en-US" dirty="0">
                <a:solidFill>
                  <a:schemeClr val="tx1">
                    <a:lumMod val="75000"/>
                    <a:lumOff val="25000"/>
                  </a:schemeClr>
                </a:solidFill>
              </a:rPr>
              <a:t>Process layout of work centers (by tasks).</a:t>
            </a:r>
          </a:p>
          <a:p>
            <a:pPr marL="291600" indent="-291600" eaLnBrk="1" fontAlgn="auto" hangingPunct="1">
              <a:lnSpc>
                <a:spcPct val="100000"/>
              </a:lnSpc>
              <a:spcBef>
                <a:spcPts val="1000"/>
              </a:spcBef>
              <a:spcAft>
                <a:spcPts val="0"/>
              </a:spcAft>
              <a:buClr>
                <a:schemeClr val="accent1">
                  <a:lumMod val="75000"/>
                </a:schemeClr>
              </a:buClr>
              <a:buFont typeface="Arial" panose="020B0604020202020204" pitchFamily="34" charset="0"/>
              <a:buChar char="•"/>
              <a:defRPr/>
            </a:pPr>
            <a:r>
              <a:rPr lang="en-US" dirty="0">
                <a:solidFill>
                  <a:schemeClr val="tx1">
                    <a:lumMod val="75000"/>
                    <a:lumOff val="25000"/>
                  </a:schemeClr>
                </a:solidFill>
              </a:rPr>
              <a:t>Flow is jumbled and intermittent.</a:t>
            </a:r>
          </a:p>
          <a:p>
            <a:pPr marL="291600" indent="-291600" eaLnBrk="1" fontAlgn="auto" hangingPunct="1">
              <a:lnSpc>
                <a:spcPct val="100000"/>
              </a:lnSpc>
              <a:spcBef>
                <a:spcPts val="1000"/>
              </a:spcBef>
              <a:spcAft>
                <a:spcPts val="0"/>
              </a:spcAft>
              <a:buClr>
                <a:schemeClr val="accent1">
                  <a:lumMod val="75000"/>
                </a:schemeClr>
              </a:buClr>
              <a:buFont typeface="Arial" panose="020B0604020202020204" pitchFamily="34" charset="0"/>
              <a:buChar char="•"/>
              <a:defRPr/>
            </a:pPr>
            <a:r>
              <a:rPr lang="en-US" dirty="0">
                <a:solidFill>
                  <a:schemeClr val="tx1">
                    <a:lumMod val="75000"/>
                    <a:lumOff val="25000"/>
                  </a:schemeClr>
                </a:solidFill>
              </a:rPr>
              <a:t>Flexible labor and equipment (general purpose).</a:t>
            </a:r>
          </a:p>
          <a:p>
            <a:pPr marL="291600" indent="-291600" eaLnBrk="1" fontAlgn="auto" hangingPunct="1">
              <a:lnSpc>
                <a:spcPct val="100000"/>
              </a:lnSpc>
              <a:spcBef>
                <a:spcPts val="1000"/>
              </a:spcBef>
              <a:spcAft>
                <a:spcPts val="0"/>
              </a:spcAft>
              <a:buClr>
                <a:schemeClr val="accent1">
                  <a:lumMod val="75000"/>
                </a:schemeClr>
              </a:buClr>
              <a:buFont typeface="Arial" panose="020B0604020202020204" pitchFamily="34" charset="0"/>
              <a:buChar char="•"/>
              <a:defRPr/>
            </a:pPr>
            <a:r>
              <a:rPr lang="en-US" dirty="0">
                <a:solidFill>
                  <a:schemeClr val="tx1">
                    <a:lumMod val="75000"/>
                    <a:lumOff val="25000"/>
                  </a:schemeClr>
                </a:solidFill>
              </a:rPr>
              <a:t>Low to high volume, variety of products.</a:t>
            </a:r>
          </a:p>
          <a:p>
            <a:pPr marL="291600" indent="-291600" eaLnBrk="1" fontAlgn="auto" hangingPunct="1">
              <a:lnSpc>
                <a:spcPct val="100000"/>
              </a:lnSpc>
              <a:spcBef>
                <a:spcPts val="1000"/>
              </a:spcBef>
              <a:spcAft>
                <a:spcPts val="0"/>
              </a:spcAft>
              <a:buClr>
                <a:schemeClr val="accent1">
                  <a:lumMod val="75000"/>
                </a:schemeClr>
              </a:buClr>
              <a:buFont typeface="Arial" panose="020B0604020202020204" pitchFamily="34" charset="0"/>
              <a:buChar char="•"/>
              <a:defRPr/>
            </a:pPr>
            <a:r>
              <a:rPr lang="en-US" dirty="0">
                <a:solidFill>
                  <a:schemeClr val="tx1">
                    <a:lumMod val="75000"/>
                    <a:lumOff val="25000"/>
                  </a:schemeClr>
                </a:solidFill>
              </a:rPr>
              <a:t>Many types of products (furniture, dishes, boats).</a:t>
            </a:r>
          </a:p>
        </p:txBody>
      </p:sp>
    </p:spTree>
    <p:extLst>
      <p:ext uri="{BB962C8B-B14F-4D97-AF65-F5344CB8AC3E}">
        <p14:creationId xmlns:p14="http://schemas.microsoft.com/office/powerpoint/2010/main" val="21906534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E322398D-52AA-4B2E-918D-23B903459401}"/>
              </a:ext>
            </a:extLst>
          </p:cNvPr>
          <p:cNvSpPr>
            <a:spLocks noGrp="1"/>
          </p:cNvSpPr>
          <p:nvPr>
            <p:ph type="title"/>
          </p:nvPr>
        </p:nvSpPr>
        <p:spPr/>
        <p:txBody>
          <a:bodyPr/>
          <a:lstStyle/>
          <a:p>
            <a:pPr>
              <a:defRPr/>
            </a:pPr>
            <a:r>
              <a:rPr lang="en-US" altLang="en-US" sz="4000" dirty="0">
                <a:solidFill>
                  <a:schemeClr val="tx1">
                    <a:lumMod val="75000"/>
                    <a:lumOff val="25000"/>
                  </a:schemeClr>
                </a:solidFill>
              </a:rPr>
              <a:t>Batch Flow: Metal Brackets </a:t>
            </a:r>
            <a:r>
              <a:rPr lang="en-US" altLang="en-US" sz="2800" dirty="0">
                <a:solidFill>
                  <a:schemeClr val="tx1">
                    <a:lumMod val="75000"/>
                    <a:lumOff val="25000"/>
                  </a:schemeClr>
                </a:solidFill>
              </a:rPr>
              <a:t>(Figure 4.2)</a:t>
            </a:r>
            <a:endParaRPr lang="en-US" sz="2800" noProof="0" dirty="0"/>
          </a:p>
        </p:txBody>
      </p:sp>
      <p:sp>
        <p:nvSpPr>
          <p:cNvPr id="4" name="Content Placeholder 3">
            <a:extLst>
              <a:ext uri="{FF2B5EF4-FFF2-40B4-BE49-F238E27FC236}">
                <a16:creationId xmlns:a16="http://schemas.microsoft.com/office/drawing/2014/main" id="{59D9EEEB-7513-4EE9-AEA5-5809C8AE6F33}"/>
              </a:ext>
            </a:extLst>
          </p:cNvPr>
          <p:cNvSpPr>
            <a:spLocks noGrp="1"/>
          </p:cNvSpPr>
          <p:nvPr>
            <p:ph idx="10"/>
          </p:nvPr>
        </p:nvSpPr>
        <p:spPr/>
        <p:txBody>
          <a:bodyPr/>
          <a:lstStyle/>
          <a:p>
            <a:r>
              <a:rPr lang="en-US" altLang="en-US" dirty="0">
                <a:solidFill>
                  <a:schemeClr val="tx1"/>
                </a:solidFill>
                <a:hlinkClick r:id="rId2" action="ppaction://hlinksldjump"/>
              </a:rPr>
              <a:t>Access the text alternative for slide images.</a:t>
            </a:r>
            <a:endParaRPr lang="en-US" altLang="en-US" dirty="0">
              <a:solidFill>
                <a:schemeClr val="tx1"/>
              </a:solidFill>
            </a:endParaRPr>
          </a:p>
        </p:txBody>
      </p:sp>
      <p:pic>
        <p:nvPicPr>
          <p:cNvPr id="3" name="Picture 2" descr="Diagram of a batch flow process through various combinations of the four tasks or work centers: cut, bend, drill, and paint. "/>
          <p:cNvPicPr>
            <a:picLocks noChangeAspect="1"/>
          </p:cNvPicPr>
          <p:nvPr/>
        </p:nvPicPr>
        <p:blipFill>
          <a:blip r:embed="rId3"/>
          <a:stretch>
            <a:fillRect/>
          </a:stretch>
        </p:blipFill>
        <p:spPr>
          <a:xfrm>
            <a:off x="1121228" y="2302927"/>
            <a:ext cx="7091141" cy="3275891"/>
          </a:xfrm>
          <a:prstGeom prst="rect">
            <a:avLst/>
          </a:prstGeom>
        </p:spPr>
      </p:pic>
    </p:spTree>
    <p:extLst>
      <p:ext uri="{BB962C8B-B14F-4D97-AF65-F5344CB8AC3E}">
        <p14:creationId xmlns:p14="http://schemas.microsoft.com/office/powerpoint/2010/main" val="8674037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AA436F7-497F-4C9D-9635-347C69B929E6}"/>
              </a:ext>
            </a:extLst>
          </p:cNvPr>
          <p:cNvSpPr>
            <a:spLocks noGrp="1"/>
          </p:cNvSpPr>
          <p:nvPr>
            <p:ph type="title"/>
          </p:nvPr>
        </p:nvSpPr>
        <p:spPr/>
        <p:txBody>
          <a:bodyPr>
            <a:normAutofit/>
          </a:bodyPr>
          <a:lstStyle/>
          <a:p>
            <a:pPr>
              <a:defRPr/>
            </a:pPr>
            <a:r>
              <a:rPr lang="en-US" altLang="en-US" sz="2800" dirty="0">
                <a:solidFill>
                  <a:schemeClr val="tx1">
                    <a:lumMod val="75000"/>
                    <a:lumOff val="25000"/>
                  </a:schemeClr>
                </a:solidFill>
              </a:rPr>
              <a:t>Product-Flow Characteristics:</a:t>
            </a:r>
            <a:br>
              <a:rPr lang="en-US" altLang="en-US" sz="2800" dirty="0">
                <a:solidFill>
                  <a:schemeClr val="tx1">
                    <a:lumMod val="75000"/>
                    <a:lumOff val="25000"/>
                  </a:schemeClr>
                </a:solidFill>
              </a:rPr>
            </a:br>
            <a:r>
              <a:rPr lang="en-US" altLang="en-US" sz="4000" dirty="0">
                <a:solidFill>
                  <a:schemeClr val="tx1">
                    <a:lumMod val="75000"/>
                    <a:lumOff val="25000"/>
                  </a:schemeClr>
                </a:solidFill>
              </a:rPr>
              <a:t>Job Shop</a:t>
            </a:r>
            <a:endParaRPr lang="en-US" sz="4000" noProof="0" dirty="0"/>
          </a:p>
        </p:txBody>
      </p:sp>
      <p:sp>
        <p:nvSpPr>
          <p:cNvPr id="6" name="Content Placeholder 5">
            <a:extLst>
              <a:ext uri="{FF2B5EF4-FFF2-40B4-BE49-F238E27FC236}">
                <a16:creationId xmlns:a16="http://schemas.microsoft.com/office/drawing/2014/main" id="{5E54F8ED-F2BB-4D84-9771-9F0F755CBDFA}"/>
              </a:ext>
            </a:extLst>
          </p:cNvPr>
          <p:cNvSpPr>
            <a:spLocks noGrp="1"/>
          </p:cNvSpPr>
          <p:nvPr>
            <p:ph idx="1"/>
          </p:nvPr>
        </p:nvSpPr>
        <p:spPr/>
        <p:txBody>
          <a:bodyPr/>
          <a:lstStyle/>
          <a:p>
            <a:pPr marL="291600" indent="-291600" eaLnBrk="1" fontAlgn="auto" hangingPunct="1">
              <a:lnSpc>
                <a:spcPct val="100000"/>
              </a:lnSpc>
              <a:spcBef>
                <a:spcPts val="1000"/>
              </a:spcBef>
              <a:spcAft>
                <a:spcPts val="0"/>
              </a:spcAft>
              <a:buClr>
                <a:schemeClr val="accent1">
                  <a:lumMod val="75000"/>
                </a:schemeClr>
              </a:buClr>
              <a:buFont typeface="Arial" panose="020B0604020202020204" pitchFamily="34" charset="0"/>
              <a:buChar char="•"/>
              <a:defRPr/>
            </a:pPr>
            <a:r>
              <a:rPr lang="en-US" dirty="0">
                <a:solidFill>
                  <a:srgbClr val="0070C0"/>
                </a:solidFill>
              </a:rPr>
              <a:t>Customized</a:t>
            </a:r>
            <a:r>
              <a:rPr lang="en-US" dirty="0">
                <a:solidFill>
                  <a:schemeClr val="tx1">
                    <a:lumMod val="75000"/>
                    <a:lumOff val="25000"/>
                  </a:schemeClr>
                </a:solidFill>
              </a:rPr>
              <a:t> to customer order.</a:t>
            </a:r>
          </a:p>
          <a:p>
            <a:pPr marL="291600" indent="-291600" eaLnBrk="1" fontAlgn="auto" hangingPunct="1">
              <a:lnSpc>
                <a:spcPct val="100000"/>
              </a:lnSpc>
              <a:spcBef>
                <a:spcPts val="1000"/>
              </a:spcBef>
              <a:spcAft>
                <a:spcPts val="0"/>
              </a:spcAft>
              <a:buClr>
                <a:schemeClr val="accent1">
                  <a:lumMod val="75000"/>
                </a:schemeClr>
              </a:buClr>
              <a:buFont typeface="Arial" panose="020B0604020202020204" pitchFamily="34" charset="0"/>
              <a:buChar char="•"/>
              <a:defRPr/>
            </a:pPr>
            <a:r>
              <a:rPr lang="en-US" dirty="0">
                <a:solidFill>
                  <a:schemeClr val="tx1">
                    <a:lumMod val="75000"/>
                    <a:lumOff val="25000"/>
                  </a:schemeClr>
                </a:solidFill>
              </a:rPr>
              <a:t>Production of small batches or lots.</a:t>
            </a:r>
          </a:p>
          <a:p>
            <a:pPr marL="291600" indent="-291600" eaLnBrk="1" fontAlgn="auto" hangingPunct="1">
              <a:lnSpc>
                <a:spcPct val="100000"/>
              </a:lnSpc>
              <a:spcBef>
                <a:spcPts val="1000"/>
              </a:spcBef>
              <a:spcAft>
                <a:spcPts val="0"/>
              </a:spcAft>
              <a:buClr>
                <a:schemeClr val="accent1">
                  <a:lumMod val="75000"/>
                </a:schemeClr>
              </a:buClr>
              <a:buFont typeface="Arial" panose="020B0604020202020204" pitchFamily="34" charset="0"/>
              <a:buChar char="•"/>
              <a:defRPr/>
            </a:pPr>
            <a:r>
              <a:rPr lang="en-US" dirty="0">
                <a:solidFill>
                  <a:schemeClr val="tx1">
                    <a:lumMod val="75000"/>
                    <a:lumOff val="25000"/>
                  </a:schemeClr>
                </a:solidFill>
              </a:rPr>
              <a:t>Layout/flow similar to Batch Flow.</a:t>
            </a:r>
          </a:p>
          <a:p>
            <a:pPr marL="291600" indent="-291600" eaLnBrk="1" fontAlgn="auto" hangingPunct="1">
              <a:lnSpc>
                <a:spcPct val="100000"/>
              </a:lnSpc>
              <a:spcBef>
                <a:spcPts val="1000"/>
              </a:spcBef>
              <a:spcAft>
                <a:spcPts val="0"/>
              </a:spcAft>
              <a:buClr>
                <a:schemeClr val="accent1">
                  <a:lumMod val="75000"/>
                </a:schemeClr>
              </a:buClr>
              <a:buFont typeface="Arial" panose="020B0604020202020204" pitchFamily="34" charset="0"/>
              <a:buChar char="•"/>
              <a:defRPr/>
            </a:pPr>
            <a:r>
              <a:rPr lang="en-US" dirty="0">
                <a:solidFill>
                  <a:schemeClr val="tx1">
                    <a:lumMod val="75000"/>
                    <a:lumOff val="25000"/>
                  </a:schemeClr>
                </a:solidFill>
              </a:rPr>
              <a:t>Flexible labor and equipment (general purpose).</a:t>
            </a:r>
          </a:p>
          <a:p>
            <a:pPr marL="291600" indent="-291600" eaLnBrk="1" fontAlgn="auto" hangingPunct="1">
              <a:lnSpc>
                <a:spcPct val="100000"/>
              </a:lnSpc>
              <a:spcBef>
                <a:spcPts val="1000"/>
              </a:spcBef>
              <a:spcAft>
                <a:spcPts val="0"/>
              </a:spcAft>
              <a:buClr>
                <a:schemeClr val="accent1">
                  <a:lumMod val="75000"/>
                </a:schemeClr>
              </a:buClr>
              <a:buFont typeface="Arial" panose="020B0604020202020204" pitchFamily="34" charset="0"/>
              <a:buChar char="•"/>
              <a:defRPr/>
            </a:pPr>
            <a:r>
              <a:rPr lang="en-US" dirty="0">
                <a:solidFill>
                  <a:schemeClr val="tx1">
                    <a:lumMod val="75000"/>
                    <a:lumOff val="25000"/>
                  </a:schemeClr>
                </a:solidFill>
              </a:rPr>
              <a:t>Many types of made-to-order products (plastic parts, machine components, sheet metal parts, custom signs, artificial limbs, etc.).</a:t>
            </a:r>
          </a:p>
        </p:txBody>
      </p:sp>
    </p:spTree>
    <p:extLst>
      <p:ext uri="{BB962C8B-B14F-4D97-AF65-F5344CB8AC3E}">
        <p14:creationId xmlns:p14="http://schemas.microsoft.com/office/powerpoint/2010/main" val="594657427"/>
      </p:ext>
    </p:extLst>
  </p:cSld>
  <p:clrMapOvr>
    <a:masterClrMapping/>
  </p:clrMapOvr>
</p:sld>
</file>

<file path=ppt/theme/theme1.xml><?xml version="1.0" encoding="utf-8"?>
<a:theme xmlns:a="http://schemas.openxmlformats.org/drawingml/2006/main" name="Recommending A Strategy">
  <a:themeElements>
    <a:clrScheme name="Recommending A Strategy 1">
      <a:dk1>
        <a:srgbClr val="009999"/>
      </a:dk1>
      <a:lt1>
        <a:srgbClr val="FFFFFF"/>
      </a:lt1>
      <a:dk2>
        <a:srgbClr val="000066"/>
      </a:dk2>
      <a:lt2>
        <a:srgbClr val="339966"/>
      </a:lt2>
      <a:accent1>
        <a:srgbClr val="00CC99"/>
      </a:accent1>
      <a:accent2>
        <a:srgbClr val="0099CC"/>
      </a:accent2>
      <a:accent3>
        <a:srgbClr val="AAAAB8"/>
      </a:accent3>
      <a:accent4>
        <a:srgbClr val="DADADA"/>
      </a:accent4>
      <a:accent5>
        <a:srgbClr val="AAE2CA"/>
      </a:accent5>
      <a:accent6>
        <a:srgbClr val="008AB9"/>
      </a:accent6>
      <a:hlink>
        <a:srgbClr val="336699"/>
      </a:hlink>
      <a:folHlink>
        <a:srgbClr val="B2B2B2"/>
      </a:folHlink>
    </a:clrScheme>
    <a:fontScheme name="Recommending A Strategy">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Recommending A Strategy 1">
        <a:dk1>
          <a:srgbClr val="009999"/>
        </a:dk1>
        <a:lt1>
          <a:srgbClr val="FFFFFF"/>
        </a:lt1>
        <a:dk2>
          <a:srgbClr val="000066"/>
        </a:dk2>
        <a:lt2>
          <a:srgbClr val="339966"/>
        </a:lt2>
        <a:accent1>
          <a:srgbClr val="00CC99"/>
        </a:accent1>
        <a:accent2>
          <a:srgbClr val="0099CC"/>
        </a:accent2>
        <a:accent3>
          <a:srgbClr val="AAAAB8"/>
        </a:accent3>
        <a:accent4>
          <a:srgbClr val="DADADA"/>
        </a:accent4>
        <a:accent5>
          <a:srgbClr val="AAE2CA"/>
        </a:accent5>
        <a:accent6>
          <a:srgbClr val="008AB9"/>
        </a:accent6>
        <a:hlink>
          <a:srgbClr val="336699"/>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2">
        <a:dk1>
          <a:srgbClr val="000000"/>
        </a:dk1>
        <a:lt1>
          <a:srgbClr val="FFFFFF"/>
        </a:lt1>
        <a:dk2>
          <a:srgbClr val="009900"/>
        </a:dk2>
        <a:lt2>
          <a:srgbClr val="CC0000"/>
        </a:lt2>
        <a:accent1>
          <a:srgbClr val="CCCC00"/>
        </a:accent1>
        <a:accent2>
          <a:srgbClr val="3333CC"/>
        </a:accent2>
        <a:accent3>
          <a:srgbClr val="FFFFFF"/>
        </a:accent3>
        <a:accent4>
          <a:srgbClr val="000000"/>
        </a:accent4>
        <a:accent5>
          <a:srgbClr val="E2E2AA"/>
        </a:accent5>
        <a:accent6>
          <a:srgbClr val="2D2DB9"/>
        </a:accent6>
        <a:hlink>
          <a:srgbClr val="000000"/>
        </a:hlink>
        <a:folHlink>
          <a:srgbClr val="808080"/>
        </a:folHlink>
      </a:clrScheme>
      <a:clrMap bg1="lt1" tx1="dk1" bg2="lt2" tx2="dk2" accent1="accent1" accent2="accent2" accent3="accent3" accent4="accent4" accent5="accent5" accent6="accent6" hlink="hlink" folHlink="folHlink"/>
    </a:extraClrScheme>
    <a:extraClrScheme>
      <a:clrScheme name="Recommending A Strategy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Recommending A Strategy 4">
        <a:dk1>
          <a:srgbClr val="333399"/>
        </a:dk1>
        <a:lt1>
          <a:srgbClr val="FFFFCC"/>
        </a:lt1>
        <a:dk2>
          <a:srgbClr val="000000"/>
        </a:dk2>
        <a:lt2>
          <a:srgbClr val="0000FF"/>
        </a:lt2>
        <a:accent1>
          <a:srgbClr val="800000"/>
        </a:accent1>
        <a:accent2>
          <a:srgbClr val="3366CC"/>
        </a:accent2>
        <a:accent3>
          <a:srgbClr val="AAAAAA"/>
        </a:accent3>
        <a:accent4>
          <a:srgbClr val="DADAAE"/>
        </a:accent4>
        <a:accent5>
          <a:srgbClr val="C0AAAA"/>
        </a:accent5>
        <a:accent6>
          <a:srgbClr val="2D5CB9"/>
        </a:accent6>
        <a:hlink>
          <a:srgbClr val="FFFF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5">
        <a:dk1>
          <a:srgbClr val="CC3300"/>
        </a:dk1>
        <a:lt1>
          <a:srgbClr val="FFFFCC"/>
        </a:lt1>
        <a:dk2>
          <a:srgbClr val="000000"/>
        </a:dk2>
        <a:lt2>
          <a:srgbClr val="CC6600"/>
        </a:lt2>
        <a:accent1>
          <a:srgbClr val="993300"/>
        </a:accent1>
        <a:accent2>
          <a:srgbClr val="808000"/>
        </a:accent2>
        <a:accent3>
          <a:srgbClr val="AAAAAA"/>
        </a:accent3>
        <a:accent4>
          <a:srgbClr val="DADAAE"/>
        </a:accent4>
        <a:accent5>
          <a:srgbClr val="CAADAA"/>
        </a:accent5>
        <a:accent6>
          <a:srgbClr val="7373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6">
        <a:dk1>
          <a:srgbClr val="66CCFF"/>
        </a:dk1>
        <a:lt1>
          <a:srgbClr val="CCECFF"/>
        </a:lt1>
        <a:dk2>
          <a:srgbClr val="000000"/>
        </a:dk2>
        <a:lt2>
          <a:srgbClr val="9999FF"/>
        </a:lt2>
        <a:accent1>
          <a:srgbClr val="FFFFFF"/>
        </a:accent1>
        <a:accent2>
          <a:srgbClr val="99CCFF"/>
        </a:accent2>
        <a:accent3>
          <a:srgbClr val="AAAAAA"/>
        </a:accent3>
        <a:accent4>
          <a:srgbClr val="AEC9DA"/>
        </a:accent4>
        <a:accent5>
          <a:srgbClr val="FFFFFF"/>
        </a:accent5>
        <a:accent6>
          <a:srgbClr val="8AB9E7"/>
        </a:accent6>
        <a:hlink>
          <a:srgbClr val="CCEC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7">
        <a:dk1>
          <a:srgbClr val="993366"/>
        </a:dk1>
        <a:lt1>
          <a:srgbClr val="FFFFCC"/>
        </a:lt1>
        <a:dk2>
          <a:srgbClr val="333399"/>
        </a:dk2>
        <a:lt2>
          <a:srgbClr val="0066FF"/>
        </a:lt2>
        <a:accent1>
          <a:srgbClr val="6600FF"/>
        </a:accent1>
        <a:accent2>
          <a:srgbClr val="0099CC"/>
        </a:accent2>
        <a:accent3>
          <a:srgbClr val="ADADCA"/>
        </a:accent3>
        <a:accent4>
          <a:srgbClr val="DADAAE"/>
        </a:accent4>
        <a:accent5>
          <a:srgbClr val="B8AAFF"/>
        </a:accent5>
        <a:accent6>
          <a:srgbClr val="008AB9"/>
        </a:accent6>
        <a:hlink>
          <a:srgbClr val="66FF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8">
        <a:dk1>
          <a:srgbClr val="993366"/>
        </a:dk1>
        <a:lt1>
          <a:srgbClr val="EAEAEA"/>
        </a:lt1>
        <a:dk2>
          <a:srgbClr val="660066"/>
        </a:dk2>
        <a:lt2>
          <a:srgbClr val="CC0000"/>
        </a:lt2>
        <a:accent1>
          <a:srgbClr val="A50021"/>
        </a:accent1>
        <a:accent2>
          <a:srgbClr val="660033"/>
        </a:accent2>
        <a:accent3>
          <a:srgbClr val="B8AAB8"/>
        </a:accent3>
        <a:accent4>
          <a:srgbClr val="C8C8C8"/>
        </a:accent4>
        <a:accent5>
          <a:srgbClr val="CFAAAB"/>
        </a:accent5>
        <a:accent6>
          <a:srgbClr val="5C002D"/>
        </a:accent6>
        <a:hlink>
          <a:srgbClr val="CC9900"/>
        </a:hlink>
        <a:folHlink>
          <a:srgbClr val="B2B2B2"/>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Retrospect">
  <a:themeElements>
    <a:clrScheme name="Custom 14">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000000"/>
      </a:hlink>
      <a:folHlink>
        <a:srgbClr val="000000"/>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Beam</Template>
  <TotalTime>1856</TotalTime>
  <Words>2492</Words>
  <Application>Microsoft Office PowerPoint</Application>
  <PresentationFormat>On-screen Show (4:3)</PresentationFormat>
  <Paragraphs>269</Paragraphs>
  <Slides>41</Slides>
  <Notes>3</Notes>
  <HiddenSlides>7</HiddenSlides>
  <MMClips>0</MMClips>
  <ScaleCrop>false</ScaleCrop>
  <HeadingPairs>
    <vt:vector size="8" baseType="variant">
      <vt:variant>
        <vt:lpstr>Fonts Used</vt:lpstr>
      </vt:variant>
      <vt:variant>
        <vt:i4>7</vt:i4>
      </vt:variant>
      <vt:variant>
        <vt:lpstr>Theme</vt:lpstr>
      </vt:variant>
      <vt:variant>
        <vt:i4>3</vt:i4>
      </vt:variant>
      <vt:variant>
        <vt:lpstr>Embedded OLE Servers</vt:lpstr>
      </vt:variant>
      <vt:variant>
        <vt:i4>1</vt:i4>
      </vt:variant>
      <vt:variant>
        <vt:lpstr>Slide Titles</vt:lpstr>
      </vt:variant>
      <vt:variant>
        <vt:i4>41</vt:i4>
      </vt:variant>
    </vt:vector>
  </HeadingPairs>
  <TitlesOfParts>
    <vt:vector size="52" baseType="lpstr">
      <vt:lpstr>Arial</vt:lpstr>
      <vt:lpstr>Calibri</vt:lpstr>
      <vt:lpstr>Calibri Light</vt:lpstr>
      <vt:lpstr>Proxima Nova Lt</vt:lpstr>
      <vt:lpstr>Tahoma</vt:lpstr>
      <vt:lpstr>Times New Roman</vt:lpstr>
      <vt:lpstr>Wingdings</vt:lpstr>
      <vt:lpstr>Recommending A Strategy</vt:lpstr>
      <vt:lpstr>Custom Design</vt:lpstr>
      <vt:lpstr>Retrospect</vt:lpstr>
      <vt:lpstr>Equation</vt:lpstr>
      <vt:lpstr>Chapter 4</vt:lpstr>
      <vt:lpstr>Chapter 4 Learning Objectives</vt:lpstr>
      <vt:lpstr>Product-Flow Characteristics</vt:lpstr>
      <vt:lpstr>Product-Flow Characteristics: Continuous Process</vt:lpstr>
      <vt:lpstr>Product-Flow Characteristics: Assembly Line</vt:lpstr>
      <vt:lpstr>Assembly Line: Metal Bracket (Figure 4.1)</vt:lpstr>
      <vt:lpstr>Product-Flow Characteristics: Batch Flow</vt:lpstr>
      <vt:lpstr>Batch Flow: Metal Brackets (Figure 4.2)</vt:lpstr>
      <vt:lpstr>Product-Flow Characteristics: Job Shop</vt:lpstr>
      <vt:lpstr>Product-Flow Characteristics: Project</vt:lpstr>
      <vt:lpstr>Throughput Ratio: Process efficiency</vt:lpstr>
      <vt:lpstr>Order Fulfillment</vt:lpstr>
      <vt:lpstr>Make-to-Stock (M T S)</vt:lpstr>
      <vt:lpstr>Make-to-Stock (Figure 4.3)</vt:lpstr>
      <vt:lpstr>M T S Performance Measures</vt:lpstr>
      <vt:lpstr>Make-to-Order (M T O)</vt:lpstr>
      <vt:lpstr>Make-to-Order (Figure 4.3)</vt:lpstr>
      <vt:lpstr>M T O Performance Measures</vt:lpstr>
      <vt:lpstr>Assemble-to-Order (A T O)</vt:lpstr>
      <vt:lpstr>Assemble-to-Order (Figure 4.3)</vt:lpstr>
      <vt:lpstr>M T S and M T O Comparison</vt:lpstr>
      <vt:lpstr>Order Penetration Point (Figure 4.4)</vt:lpstr>
      <vt:lpstr>Process Selection Decisions</vt:lpstr>
      <vt:lpstr>Process Characteristics Matrix  (Table 4.2)</vt:lpstr>
      <vt:lpstr>Product-Process Strategy</vt:lpstr>
      <vt:lpstr>Product-Process Matrix (Figure 4.5)</vt:lpstr>
      <vt:lpstr>Focused Operations</vt:lpstr>
      <vt:lpstr>Mass Customization</vt:lpstr>
      <vt:lpstr>Forms of Mass Customization</vt:lpstr>
      <vt:lpstr>3D Printing and Additive Manufacturing</vt:lpstr>
      <vt:lpstr>Environmental Concerns</vt:lpstr>
      <vt:lpstr>Cross-Functional Decision Making</vt:lpstr>
      <vt:lpstr>Chapter 4 Summary</vt:lpstr>
      <vt:lpstr>Questions for Discussion</vt:lpstr>
      <vt:lpstr>Accessibility Content: Text Alternatives for Images</vt:lpstr>
      <vt:lpstr>Batch Flow: Metal Brackets (Figure 4.2) – Text Alternative</vt:lpstr>
      <vt:lpstr>Make-to-Stock (Figure 4.3) – Text Alternative</vt:lpstr>
      <vt:lpstr>Make-to-Order (Figure 4.3) – Text Alternative</vt:lpstr>
      <vt:lpstr>Assemble-to-Order (Figure 4.3) – Text Alternative</vt:lpstr>
      <vt:lpstr>Order Penetration Point (Figure 4.4) – Text Alternative</vt:lpstr>
      <vt:lpstr>Product-Process Matrix (Figure 4.5) – Text Alternative</vt:lpstr>
    </vt:vector>
  </TitlesOfParts>
  <Company>Univ. of Toledo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 Design</dc:title>
  <dc:subject>Schroeder, ed. 5</dc:subject>
  <dc:creator>J. Pope</dc:creator>
  <cp:lastModifiedBy>McAndrews, Ryan</cp:lastModifiedBy>
  <cp:revision>279</cp:revision>
  <cp:lastPrinted>1999-04-07T23:38:54Z</cp:lastPrinted>
  <dcterms:created xsi:type="dcterms:W3CDTF">1999-03-28T03:57:01Z</dcterms:created>
  <dcterms:modified xsi:type="dcterms:W3CDTF">2020-03-31T19:33:01Z</dcterms:modified>
</cp:coreProperties>
</file>