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0" r:id="rId2"/>
    <p:sldId id="285" r:id="rId3"/>
    <p:sldId id="368" r:id="rId4"/>
    <p:sldId id="469" r:id="rId5"/>
    <p:sldId id="429" r:id="rId6"/>
    <p:sldId id="470" r:id="rId7"/>
    <p:sldId id="472" r:id="rId8"/>
    <p:sldId id="471" r:id="rId9"/>
    <p:sldId id="473" r:id="rId10"/>
    <p:sldId id="475" r:id="rId11"/>
    <p:sldId id="474" r:id="rId12"/>
    <p:sldId id="476" r:id="rId13"/>
    <p:sldId id="477" r:id="rId14"/>
    <p:sldId id="374" r:id="rId15"/>
    <p:sldId id="465" r:id="rId16"/>
    <p:sldId id="479" r:id="rId17"/>
    <p:sldId id="464" r:id="rId18"/>
    <p:sldId id="480" r:id="rId19"/>
    <p:sldId id="482" r:id="rId20"/>
    <p:sldId id="483" r:id="rId21"/>
    <p:sldId id="481" r:id="rId22"/>
    <p:sldId id="435" r:id="rId23"/>
    <p:sldId id="484" r:id="rId24"/>
    <p:sldId id="416" r:id="rId25"/>
    <p:sldId id="466" r:id="rId26"/>
    <p:sldId id="396" r:id="rId27"/>
    <p:sldId id="467" r:id="rId28"/>
    <p:sldId id="468" r:id="rId29"/>
    <p:sldId id="417" r:id="rId30"/>
    <p:sldId id="326"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50" autoAdjust="0"/>
    <p:restoredTop sz="86481" autoAdjust="0"/>
  </p:normalViewPr>
  <p:slideViewPr>
    <p:cSldViewPr>
      <p:cViewPr varScale="1">
        <p:scale>
          <a:sx n="62" d="100"/>
          <a:sy n="62" d="100"/>
        </p:scale>
        <p:origin x="1086" y="96"/>
      </p:cViewPr>
      <p:guideLst>
        <p:guide orient="horz" pos="2160"/>
        <p:guide pos="2880"/>
      </p:guideLst>
    </p:cSldViewPr>
  </p:slideViewPr>
  <p:outlineViewPr>
    <p:cViewPr>
      <p:scale>
        <a:sx n="25" d="100"/>
        <a:sy n="25" d="100"/>
      </p:scale>
      <p:origin x="0" y="-955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The Canadian Press/Sean Kilpatrick.</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24</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9F7B8C17-7F6A-424D-A5B1-C29563FFEA7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7349634-0A48-4A25-AEE6-6DB79E5E67F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12B51A4-FCCA-4BA5-B304-F337A8609BA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EB2A9C28-7085-4B6B-A512-C42BE8CF090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9C60E4-AE4D-41FA-86D7-C9BD015CDBF7}"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8075BF09-C4F3-459B-8BDB-56F345E60363}"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3072364E-626A-4AE0-A70B-040821F29131}" type="datetime1">
              <a:rPr lang="en-CA" smtClean="0"/>
              <a:t>2021-01-19</a:t>
            </a:fld>
            <a:endParaRPr lang="en-CA"/>
          </a:p>
        </p:txBody>
      </p:sp>
      <p:sp>
        <p:nvSpPr>
          <p:cNvPr id="8" name="Footer Placeholder 7"/>
          <p:cNvSpPr>
            <a:spLocks noGrp="1"/>
          </p:cNvSpPr>
          <p:nvPr>
            <p:ph type="ftr" sz="quarter" idx="11"/>
          </p:nvPr>
        </p:nvSpPr>
        <p:spPr/>
        <p:txBody>
          <a:bodyPr/>
          <a:lstStyle/>
          <a:p>
            <a:r>
              <a:rPr lang="en-CA"/>
              <a:t>© 2021 McGraw-Hill Education Limited</a:t>
            </a:r>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DD54DF5-00B0-4BBD-A950-D0225E81F026}" type="datetime1">
              <a:rPr lang="en-CA" smtClean="0"/>
              <a:t>2021-01-19</a:t>
            </a:fld>
            <a:endParaRPr lang="en-CA"/>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896B31-2F22-4874-A9F3-49031487E4DA}" type="datetime1">
              <a:rPr lang="en-CA" smtClean="0"/>
              <a:t>2021-01-19</a:t>
            </a:fld>
            <a:endParaRPr lang="en-CA"/>
          </a:p>
        </p:txBody>
      </p:sp>
      <p:sp>
        <p:nvSpPr>
          <p:cNvPr id="3" name="Footer Placeholder 2"/>
          <p:cNvSpPr>
            <a:spLocks noGrp="1"/>
          </p:cNvSpPr>
          <p:nvPr>
            <p:ph type="ftr" sz="quarter" idx="11"/>
          </p:nvPr>
        </p:nvSpPr>
        <p:spPr/>
        <p:txBody>
          <a:bodyPr/>
          <a:lstStyle/>
          <a:p>
            <a:r>
              <a:rPr lang="en-CA"/>
              <a:t>© 2021 McGraw-Hill Education Limited</a:t>
            </a:r>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767132C-8F4E-41E1-B0A0-351B88E36A3F}"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1974BD-0A83-4499-9818-733FDADED200}"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575111-79B0-4627-B729-E279A280C256}"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a:t>© 2021 McGraw-Hill Education Limited</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12</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lnSpcReduction="10000"/>
          </a:bodyPr>
          <a:lstStyle/>
          <a:p>
            <a:pPr>
              <a:lnSpc>
                <a:spcPct val="90000"/>
              </a:lnSpc>
            </a:pPr>
            <a:r>
              <a:rPr lang="en-CA" sz="3600" dirty="0">
                <a:solidFill>
                  <a:schemeClr val="bg1"/>
                </a:solidFill>
              </a:rPr>
              <a:t>Conflict and Peacemaking</a:t>
            </a:r>
            <a:endParaRPr lang="en-US" sz="2000" dirty="0">
              <a:solidFill>
                <a:schemeClr val="bg1"/>
              </a:solidFill>
            </a:endParaRPr>
          </a:p>
          <a:p>
            <a:pPr>
              <a:lnSpc>
                <a:spcPct val="90000"/>
              </a:lnSpc>
            </a:pPr>
            <a:endParaRPr lang="en-US" sz="2600" dirty="0"/>
          </a:p>
          <a:p>
            <a:pPr>
              <a:lnSpc>
                <a:spcPct val="90000"/>
              </a:lnSpc>
            </a:pPr>
            <a:endParaRPr lang="en-US" sz="2600" dirty="0"/>
          </a:p>
          <a:p>
            <a:pPr>
              <a:lnSpc>
                <a:spcPct val="90000"/>
              </a:lnSpc>
            </a:pPr>
            <a:endParaRPr lang="en-US" sz="26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dirty="0">
                <a:solidFill>
                  <a:schemeClr val="tx1">
                    <a:lumMod val="50000"/>
                  </a:schemeClr>
                </a:solidFill>
                <a:latin typeface="+mn-lt"/>
                <a:ea typeface="+mn-ea"/>
                <a:cs typeface="+mn-cs"/>
              </a:rPr>
              <a:t>© 2021 McGraw-Hill Education Limited</a:t>
            </a: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Dilemmas Pt. 2</a:t>
            </a:r>
          </a:p>
        </p:txBody>
      </p:sp>
      <p:sp>
        <p:nvSpPr>
          <p:cNvPr id="3" name="Content Placeholder 2"/>
          <p:cNvSpPr>
            <a:spLocks noGrp="1"/>
          </p:cNvSpPr>
          <p:nvPr>
            <p:ph idx="1"/>
          </p:nvPr>
        </p:nvSpPr>
        <p:spPr>
          <a:xfrm>
            <a:off x="457200" y="1600200"/>
            <a:ext cx="4114800" cy="4525963"/>
          </a:xfrm>
        </p:spPr>
        <p:txBody>
          <a:bodyPr>
            <a:normAutofit/>
          </a:bodyPr>
          <a:lstStyle/>
          <a:p>
            <a:pPr>
              <a:buClr>
                <a:srgbClr val="0000FF"/>
              </a:buClr>
            </a:pPr>
            <a:r>
              <a:rPr lang="en-US" b="1" dirty="0"/>
              <a:t>Resolving social dilemmas</a:t>
            </a:r>
          </a:p>
          <a:p>
            <a:pPr lvl="1">
              <a:buClr>
                <a:srgbClr val="0000FF"/>
              </a:buClr>
            </a:pPr>
            <a:r>
              <a:rPr lang="en-US" dirty="0"/>
              <a:t>Regulation</a:t>
            </a:r>
          </a:p>
          <a:p>
            <a:pPr lvl="1">
              <a:buClr>
                <a:srgbClr val="0000FF"/>
              </a:buClr>
            </a:pPr>
            <a:r>
              <a:rPr lang="en-CA" dirty="0"/>
              <a:t>Small is beautiful</a:t>
            </a:r>
          </a:p>
          <a:p>
            <a:pPr lvl="1">
              <a:buClr>
                <a:srgbClr val="0000FF"/>
              </a:buClr>
            </a:pPr>
            <a:r>
              <a:rPr lang="en-CA" dirty="0"/>
              <a:t>Communication</a:t>
            </a:r>
          </a:p>
          <a:p>
            <a:pPr lvl="1">
              <a:buClr>
                <a:srgbClr val="0000FF"/>
              </a:buClr>
            </a:pPr>
            <a:r>
              <a:rPr lang="en-CA" dirty="0"/>
              <a:t>Changing the payoffs</a:t>
            </a:r>
          </a:p>
          <a:p>
            <a:pPr lvl="1">
              <a:buClr>
                <a:srgbClr val="0000FF"/>
              </a:buClr>
            </a:pPr>
            <a:r>
              <a:rPr lang="en-CA" dirty="0"/>
              <a:t>Appeals to altruistic norms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40152" y="1772816"/>
            <a:ext cx="1866771" cy="2858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004048" y="4797152"/>
            <a:ext cx="3851920" cy="1477328"/>
          </a:xfrm>
          <a:prstGeom prst="rect">
            <a:avLst/>
          </a:prstGeom>
        </p:spPr>
        <p:txBody>
          <a:bodyPr wrap="square">
            <a:spAutoFit/>
          </a:bodyPr>
          <a:lstStyle/>
          <a:p>
            <a:pPr algn="just"/>
            <a:r>
              <a:rPr lang="en-US" dirty="0"/>
              <a:t>To change behaviour, many cities have changed the payoff matrix. Fast carpool-only lanes increase the benefits of carpooling and increase the costs of driving alone</a:t>
            </a:r>
          </a:p>
        </p:txBody>
      </p:sp>
    </p:spTree>
    <p:extLst>
      <p:ext uri="{BB962C8B-B14F-4D97-AF65-F5344CB8AC3E}">
        <p14:creationId xmlns:p14="http://schemas.microsoft.com/office/powerpoint/2010/main" val="1301558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Dilemmas Pt. 3</a:t>
            </a:r>
          </a:p>
        </p:txBody>
      </p:sp>
      <p:sp>
        <p:nvSpPr>
          <p:cNvPr id="3" name="Content Placeholder 2"/>
          <p:cNvSpPr>
            <a:spLocks noGrp="1"/>
          </p:cNvSpPr>
          <p:nvPr>
            <p:ph idx="1"/>
          </p:nvPr>
        </p:nvSpPr>
        <p:spPr/>
        <p:txBody>
          <a:bodyPr>
            <a:normAutofit/>
          </a:bodyPr>
          <a:lstStyle/>
          <a:p>
            <a:pPr>
              <a:buClr>
                <a:srgbClr val="0000FF"/>
              </a:buClr>
            </a:pPr>
            <a:r>
              <a:rPr lang="en-US" b="1" dirty="0"/>
              <a:t>Competition</a:t>
            </a:r>
          </a:p>
          <a:p>
            <a:pPr>
              <a:buClr>
                <a:srgbClr val="0000FF"/>
              </a:buClr>
            </a:pPr>
            <a:r>
              <a:rPr lang="en-US" sz="2400" b="1" dirty="0" err="1"/>
              <a:t>Muzafer</a:t>
            </a:r>
            <a:r>
              <a:rPr lang="en-US" sz="2400" b="1" dirty="0"/>
              <a:t> </a:t>
            </a:r>
            <a:r>
              <a:rPr lang="en-US" sz="2400" b="1" dirty="0" err="1"/>
              <a:t>Sherif</a:t>
            </a:r>
            <a:r>
              <a:rPr lang="en-US" sz="2400" b="1" dirty="0"/>
              <a:t> </a:t>
            </a:r>
            <a:r>
              <a:rPr lang="en-US" sz="2400" dirty="0"/>
              <a:t>(1966) and his colleagues’ famous series of experiments with 11- and 12-year-old boys.</a:t>
            </a:r>
            <a:endParaRPr lang="en-US" sz="2400" b="1"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7617" y="3140968"/>
            <a:ext cx="5024500" cy="2411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950724" y="5661248"/>
            <a:ext cx="7524328" cy="646331"/>
          </a:xfrm>
          <a:prstGeom prst="rect">
            <a:avLst/>
          </a:prstGeom>
        </p:spPr>
        <p:txBody>
          <a:bodyPr wrap="square">
            <a:spAutoFit/>
          </a:bodyPr>
          <a:lstStyle/>
          <a:p>
            <a:r>
              <a:rPr lang="en-US" b="1" dirty="0"/>
              <a:t>Competition kindles conflict</a:t>
            </a:r>
            <a:r>
              <a:rPr lang="en-US" dirty="0"/>
              <a:t>. In competition-fostering situations, groups act more competitively, as in this raid, than do individuals.</a:t>
            </a:r>
          </a:p>
        </p:txBody>
      </p:sp>
    </p:spTree>
    <p:extLst>
      <p:ext uri="{BB962C8B-B14F-4D97-AF65-F5344CB8AC3E}">
        <p14:creationId xmlns:p14="http://schemas.microsoft.com/office/powerpoint/2010/main" val="461684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Perceived Injustice</a:t>
            </a:r>
          </a:p>
        </p:txBody>
      </p:sp>
      <p:sp>
        <p:nvSpPr>
          <p:cNvPr id="3" name="Content Placeholder 2"/>
          <p:cNvSpPr>
            <a:spLocks noGrp="1"/>
          </p:cNvSpPr>
          <p:nvPr>
            <p:ph idx="1"/>
          </p:nvPr>
        </p:nvSpPr>
        <p:spPr>
          <a:xfrm>
            <a:off x="457200" y="1600200"/>
            <a:ext cx="3538736" cy="4781128"/>
          </a:xfrm>
        </p:spPr>
        <p:txBody>
          <a:bodyPr>
            <a:normAutofit fontScale="92500"/>
          </a:bodyPr>
          <a:lstStyle/>
          <a:p>
            <a:pPr>
              <a:buClr>
                <a:srgbClr val="0000FF"/>
              </a:buClr>
            </a:pPr>
            <a:r>
              <a:rPr lang="en-CA" b="1" dirty="0"/>
              <a:t>Perceived Injustice</a:t>
            </a:r>
          </a:p>
          <a:p>
            <a:pPr lvl="1">
              <a:buClr>
                <a:srgbClr val="0000FF"/>
              </a:buClr>
            </a:pPr>
            <a:r>
              <a:rPr lang="en-US" sz="2600" dirty="0"/>
              <a:t>“That’s unfair!” “What a rip-off!” “We deserve better!” </a:t>
            </a:r>
          </a:p>
          <a:p>
            <a:pPr lvl="1">
              <a:buClr>
                <a:srgbClr val="0000FF"/>
              </a:buClr>
            </a:pPr>
            <a:r>
              <a:rPr lang="en-US" dirty="0"/>
              <a:t>Such comments typify conflicts bred by perceived injustice</a:t>
            </a:r>
          </a:p>
          <a:p>
            <a:pPr marL="457200" lvl="1" indent="0">
              <a:buClr>
                <a:srgbClr val="0000FF"/>
              </a:buClr>
              <a:buNone/>
            </a:pPr>
            <a:endParaRPr lang="en-US" dirty="0"/>
          </a:p>
          <a:p>
            <a:pPr>
              <a:buClr>
                <a:srgbClr val="0000FF"/>
              </a:buClr>
            </a:pPr>
            <a:r>
              <a:rPr lang="en-CA" b="1" dirty="0"/>
              <a:t>Misperception</a:t>
            </a: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
        <p:nvSpPr>
          <p:cNvPr id="6" name="Rectangle 5"/>
          <p:cNvSpPr/>
          <p:nvPr/>
        </p:nvSpPr>
        <p:spPr>
          <a:xfrm>
            <a:off x="3923928" y="5792490"/>
            <a:ext cx="4968552" cy="369332"/>
          </a:xfrm>
          <a:prstGeom prst="rect">
            <a:avLst/>
          </a:prstGeom>
        </p:spPr>
        <p:txBody>
          <a:bodyPr wrap="square">
            <a:spAutoFit/>
          </a:bodyPr>
          <a:lstStyle/>
          <a:p>
            <a:r>
              <a:rPr lang="fr-FR" b="1" dirty="0"/>
              <a:t>Figure 12–3 </a:t>
            </a:r>
            <a:r>
              <a:rPr lang="fr-FR" dirty="0"/>
              <a:t>Incompatible Goals Vs. </a:t>
            </a:r>
            <a:r>
              <a:rPr lang="fr-FR" dirty="0" err="1"/>
              <a:t>Misperceptions</a:t>
            </a:r>
            <a:endParaRPr lang="fr-FR" dirty="0"/>
          </a:p>
        </p:txBody>
      </p:sp>
      <p:sp>
        <p:nvSpPr>
          <p:cNvPr id="7" name="Rectangle 6"/>
          <p:cNvSpPr/>
          <p:nvPr/>
        </p:nvSpPr>
        <p:spPr>
          <a:xfrm>
            <a:off x="4283968" y="4869160"/>
            <a:ext cx="4320480" cy="923330"/>
          </a:xfrm>
          <a:prstGeom prst="rect">
            <a:avLst/>
          </a:prstGeom>
        </p:spPr>
        <p:txBody>
          <a:bodyPr wrap="square">
            <a:spAutoFit/>
          </a:bodyPr>
          <a:lstStyle/>
          <a:p>
            <a:pPr algn="just"/>
            <a:r>
              <a:rPr lang="en-US" dirty="0"/>
              <a:t>Many conflicts contain a core of truly incompatible goals surrounded by a larger exterior of misperceptions</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32040" y="1916832"/>
            <a:ext cx="3400425" cy="2714625"/>
          </a:xfrm>
          <a:prstGeom prst="rect">
            <a:avLst/>
          </a:prstGeom>
        </p:spPr>
      </p:pic>
    </p:spTree>
    <p:extLst>
      <p:ext uri="{BB962C8B-B14F-4D97-AF65-F5344CB8AC3E}">
        <p14:creationId xmlns:p14="http://schemas.microsoft.com/office/powerpoint/2010/main" val="3597703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CA" sz="3600" dirty="0">
                <a:solidFill>
                  <a:srgbClr val="0000FF"/>
                </a:solidFill>
              </a:rPr>
              <a:t>Mirror-image Perceptions</a:t>
            </a:r>
          </a:p>
        </p:txBody>
      </p:sp>
      <p:sp>
        <p:nvSpPr>
          <p:cNvPr id="3" name="Content Placeholder 2"/>
          <p:cNvSpPr>
            <a:spLocks noGrp="1"/>
          </p:cNvSpPr>
          <p:nvPr>
            <p:ph idx="1"/>
          </p:nvPr>
        </p:nvSpPr>
        <p:spPr/>
        <p:txBody>
          <a:bodyPr>
            <a:normAutofit/>
          </a:bodyPr>
          <a:lstStyle/>
          <a:p>
            <a:pPr>
              <a:buClr>
                <a:srgbClr val="0000FF"/>
              </a:buClr>
            </a:pPr>
            <a:r>
              <a:rPr lang="en-US" sz="2800" b="1" dirty="0"/>
              <a:t>Negative mirror-image perceptions </a:t>
            </a:r>
          </a:p>
          <a:p>
            <a:pPr>
              <a:buClr>
                <a:srgbClr val="0000FF"/>
              </a:buClr>
            </a:pPr>
            <a:r>
              <a:rPr lang="en-US" sz="2800" dirty="0"/>
              <a:t>Have been an obstacle to peace in many places:</a:t>
            </a:r>
          </a:p>
          <a:p>
            <a:pPr lvl="1">
              <a:buClr>
                <a:srgbClr val="0000FF"/>
              </a:buClr>
            </a:pPr>
            <a:r>
              <a:rPr lang="en-US" dirty="0"/>
              <a:t>Middle East perceptions - </a:t>
            </a:r>
            <a:r>
              <a:rPr lang="en-US" i="1" dirty="0"/>
              <a:t>Arab–Israeli conflict</a:t>
            </a:r>
          </a:p>
          <a:p>
            <a:pPr lvl="1">
              <a:buClr>
                <a:srgbClr val="0000FF"/>
              </a:buClr>
            </a:pPr>
            <a:r>
              <a:rPr lang="en-US" dirty="0"/>
              <a:t>What defines terrorism? </a:t>
            </a:r>
          </a:p>
          <a:p>
            <a:pPr lvl="1">
              <a:buClr>
                <a:srgbClr val="0000FF"/>
              </a:buClr>
            </a:pPr>
            <a:r>
              <a:rPr lang="en-US" dirty="0"/>
              <a:t>Myside bias </a:t>
            </a:r>
          </a:p>
          <a:p>
            <a:pPr lvl="1">
              <a:buClr>
                <a:srgbClr val="0000FF"/>
              </a:buClr>
            </a:pPr>
            <a:r>
              <a:rPr lang="en-US" dirty="0"/>
              <a:t>Political polarization</a:t>
            </a:r>
          </a:p>
          <a:p>
            <a:pPr>
              <a:buClr>
                <a:srgbClr val="0000FF"/>
              </a:buClr>
            </a:pPr>
            <a:r>
              <a:rPr lang="en-CA" b="1" dirty="0"/>
              <a:t>Simplistic thinking</a:t>
            </a:r>
          </a:p>
          <a:p>
            <a:pPr>
              <a:buClr>
                <a:srgbClr val="0000FF"/>
              </a:buClr>
            </a:pPr>
            <a:r>
              <a:rPr lang="en-CA" b="1" dirty="0"/>
              <a:t>Shifting perceptions</a:t>
            </a:r>
            <a:endParaRPr lang="en-CA" dirty="0"/>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Tree>
    <p:extLst>
      <p:ext uri="{BB962C8B-B14F-4D97-AF65-F5344CB8AC3E}">
        <p14:creationId xmlns:p14="http://schemas.microsoft.com/office/powerpoint/2010/main" val="641136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3568" y="2132856"/>
            <a:ext cx="7772400" cy="1470025"/>
          </a:xfrm>
        </p:spPr>
        <p:txBody>
          <a:bodyPr>
            <a:noAutofit/>
          </a:bodyPr>
          <a:lstStyle/>
          <a:p>
            <a:r>
              <a:rPr lang="en-US" sz="4000" dirty="0">
                <a:solidFill>
                  <a:srgbClr val="0000FF"/>
                </a:solidFill>
              </a:rPr>
              <a:t>How Can Peace Be Achieved?</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Peace Be Achieved?</a:t>
            </a:r>
          </a:p>
        </p:txBody>
      </p:sp>
      <p:sp>
        <p:nvSpPr>
          <p:cNvPr id="3" name="Content Placeholder 2"/>
          <p:cNvSpPr>
            <a:spLocks noGrp="1"/>
          </p:cNvSpPr>
          <p:nvPr>
            <p:ph idx="1"/>
          </p:nvPr>
        </p:nvSpPr>
        <p:spPr/>
        <p:txBody>
          <a:bodyPr>
            <a:normAutofit/>
          </a:bodyPr>
          <a:lstStyle/>
          <a:p>
            <a:pPr>
              <a:buClr>
                <a:srgbClr val="0000FF"/>
              </a:buClr>
            </a:pPr>
            <a:r>
              <a:rPr lang="en-US" b="1" dirty="0"/>
              <a:t>Contact</a:t>
            </a:r>
          </a:p>
          <a:p>
            <a:pPr>
              <a:buClr>
                <a:srgbClr val="0000FF"/>
              </a:buClr>
            </a:pPr>
            <a:r>
              <a:rPr lang="en-US" dirty="0"/>
              <a:t>Does contact predict attitudes?</a:t>
            </a:r>
          </a:p>
          <a:p>
            <a:pPr lvl="1">
              <a:buClr>
                <a:srgbClr val="0000FF"/>
              </a:buClr>
            </a:pPr>
            <a:r>
              <a:rPr lang="en-US" dirty="0"/>
              <a:t>In general, contact predicts tolerance </a:t>
            </a:r>
          </a:p>
          <a:p>
            <a:pPr lvl="1">
              <a:buClr>
                <a:srgbClr val="0000FF"/>
              </a:buClr>
            </a:pPr>
            <a:r>
              <a:rPr lang="en-US" dirty="0"/>
              <a:t>94 percent of studies demonstrated that increased contact predicted decreased prejudice </a:t>
            </a:r>
          </a:p>
          <a:p>
            <a:pPr lvl="1">
              <a:buClr>
                <a:srgbClr val="0000FF"/>
              </a:buClr>
            </a:pPr>
            <a:r>
              <a:rPr lang="en-US" dirty="0"/>
              <a:t>This is especially so for majority group attitudes toward minorities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Tree>
    <p:extLst>
      <p:ext uri="{BB962C8B-B14F-4D97-AF65-F5344CB8AC3E}">
        <p14:creationId xmlns:p14="http://schemas.microsoft.com/office/powerpoint/2010/main" val="1201521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Peace Be Achieved? Pt.</a:t>
            </a:r>
            <a:r>
              <a:rPr lang="en-US" sz="3600" baseline="0" dirty="0">
                <a:solidFill>
                  <a:srgbClr val="0000FF"/>
                </a:solidFill>
              </a:rPr>
              <a:t> 2</a:t>
            </a:r>
            <a:endParaRPr lang="en-CA" sz="3600" dirty="0">
              <a:solidFill>
                <a:srgbClr val="0000FF"/>
              </a:solidFill>
            </a:endParaRPr>
          </a:p>
        </p:txBody>
      </p:sp>
      <p:sp>
        <p:nvSpPr>
          <p:cNvPr id="3" name="Content Placeholder 2"/>
          <p:cNvSpPr>
            <a:spLocks noGrp="1"/>
          </p:cNvSpPr>
          <p:nvPr>
            <p:ph idx="1"/>
          </p:nvPr>
        </p:nvSpPr>
        <p:spPr>
          <a:xfrm>
            <a:off x="457200" y="1600200"/>
            <a:ext cx="2890664" cy="4637112"/>
          </a:xfrm>
        </p:spPr>
        <p:txBody>
          <a:bodyPr>
            <a:normAutofit/>
          </a:bodyPr>
          <a:lstStyle/>
          <a:p>
            <a:pPr>
              <a:buClr>
                <a:srgbClr val="0000FF"/>
              </a:buClr>
            </a:pPr>
            <a:r>
              <a:rPr lang="en-US" b="1" dirty="0"/>
              <a:t>Does contact improve racial attitudes?</a:t>
            </a:r>
            <a:endParaRPr lang="en-US" dirty="0"/>
          </a:p>
          <a:p>
            <a:pPr>
              <a:buClr>
                <a:srgbClr val="0000FF"/>
              </a:buClr>
            </a:pPr>
            <a:r>
              <a:rPr lang="en-US" sz="2800" dirty="0"/>
              <a:t>When it might not: Self-segregation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sp>
        <p:nvSpPr>
          <p:cNvPr id="6" name="Rectangle 5"/>
          <p:cNvSpPr/>
          <p:nvPr/>
        </p:nvSpPr>
        <p:spPr>
          <a:xfrm>
            <a:off x="3358921" y="6024552"/>
            <a:ext cx="5040560" cy="369332"/>
          </a:xfrm>
          <a:prstGeom prst="rect">
            <a:avLst/>
          </a:prstGeom>
        </p:spPr>
        <p:txBody>
          <a:bodyPr wrap="square">
            <a:spAutoFit/>
          </a:bodyPr>
          <a:lstStyle/>
          <a:p>
            <a:r>
              <a:rPr lang="en-US" b="1" dirty="0"/>
              <a:t>Figure 12–4  </a:t>
            </a:r>
            <a:r>
              <a:rPr lang="en-US" dirty="0"/>
              <a:t>Desegregation Need Not Mean Contact</a:t>
            </a:r>
          </a:p>
        </p:txBody>
      </p:sp>
      <p:sp>
        <p:nvSpPr>
          <p:cNvPr id="7" name="Rectangle 6"/>
          <p:cNvSpPr/>
          <p:nvPr/>
        </p:nvSpPr>
        <p:spPr>
          <a:xfrm>
            <a:off x="2843808" y="4824223"/>
            <a:ext cx="5976664" cy="1200329"/>
          </a:xfrm>
          <a:prstGeom prst="rect">
            <a:avLst/>
          </a:prstGeom>
        </p:spPr>
        <p:txBody>
          <a:bodyPr wrap="square">
            <a:spAutoFit/>
          </a:bodyPr>
          <a:lstStyle/>
          <a:p>
            <a:pPr algn="just"/>
            <a:r>
              <a:rPr lang="en-US" dirty="0"/>
              <a:t>After this Scottburgh, South Africa, beach became “open” and desegregated in the new South Africa, Blacks (represented by red dots), Whites (blue dots), and Indians (yellow dots) tended to cluster with their own race.</a:t>
            </a:r>
            <a:endParaRPr lang="en-CA"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49632" y="1508983"/>
            <a:ext cx="4038052" cy="3315240"/>
          </a:xfrm>
          <a:prstGeom prst="rect">
            <a:avLst/>
          </a:prstGeom>
        </p:spPr>
      </p:pic>
    </p:spTree>
    <p:extLst>
      <p:ext uri="{BB962C8B-B14F-4D97-AF65-F5344CB8AC3E}">
        <p14:creationId xmlns:p14="http://schemas.microsoft.com/office/powerpoint/2010/main" val="1915273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Peace Be Achieved? Pt. 3</a:t>
            </a:r>
            <a:endParaRPr lang="en-CA" sz="3600" dirty="0">
              <a:solidFill>
                <a:srgbClr val="0000FF"/>
              </a:solidFill>
            </a:endParaRPr>
          </a:p>
        </p:txBody>
      </p:sp>
      <p:sp>
        <p:nvSpPr>
          <p:cNvPr id="3" name="Content Placeholder 2"/>
          <p:cNvSpPr>
            <a:spLocks noGrp="1"/>
          </p:cNvSpPr>
          <p:nvPr>
            <p:ph idx="1"/>
          </p:nvPr>
        </p:nvSpPr>
        <p:spPr>
          <a:xfrm>
            <a:off x="457200" y="1600200"/>
            <a:ext cx="5338936" cy="4997152"/>
          </a:xfrm>
        </p:spPr>
        <p:txBody>
          <a:bodyPr>
            <a:normAutofit fontScale="77500" lnSpcReduction="20000"/>
          </a:bodyPr>
          <a:lstStyle/>
          <a:p>
            <a:pPr>
              <a:buClr>
                <a:srgbClr val="0000FF"/>
              </a:buClr>
            </a:pPr>
            <a:r>
              <a:rPr lang="en-CA" sz="3800" b="1" dirty="0"/>
              <a:t>Friendship</a:t>
            </a:r>
            <a:endParaRPr lang="en-CA" b="1" dirty="0"/>
          </a:p>
          <a:p>
            <a:pPr>
              <a:buClr>
                <a:srgbClr val="0000FF"/>
              </a:buClr>
            </a:pPr>
            <a:r>
              <a:rPr lang="en-US" sz="3100" dirty="0"/>
              <a:t>Intergroup contact reduces prejudice and increases support for racial equality by</a:t>
            </a:r>
          </a:p>
          <a:p>
            <a:pPr lvl="1">
              <a:buClr>
                <a:srgbClr val="0000FF"/>
              </a:buClr>
            </a:pPr>
            <a:r>
              <a:rPr lang="en-US" sz="3100" b="1" dirty="0"/>
              <a:t>Reducing anxiety </a:t>
            </a:r>
            <a:r>
              <a:rPr lang="en-US" sz="3100" dirty="0"/>
              <a:t>(more contact = greater comfort)</a:t>
            </a:r>
          </a:p>
          <a:p>
            <a:pPr lvl="1">
              <a:buClr>
                <a:srgbClr val="0000FF"/>
              </a:buClr>
            </a:pPr>
            <a:r>
              <a:rPr lang="en-US" sz="3100" b="1" dirty="0"/>
              <a:t>Increasing empathy </a:t>
            </a:r>
            <a:r>
              <a:rPr lang="en-US" sz="3100" dirty="0"/>
              <a:t>(contact helps people put themselves in others’ shoes)</a:t>
            </a:r>
          </a:p>
          <a:p>
            <a:pPr lvl="1">
              <a:buClr>
                <a:srgbClr val="0000FF"/>
              </a:buClr>
            </a:pPr>
            <a:r>
              <a:rPr lang="en-US" sz="3100" b="1" dirty="0"/>
              <a:t>Humanizing others </a:t>
            </a:r>
            <a:r>
              <a:rPr lang="en-US" sz="3100" dirty="0"/>
              <a:t>(enabling people to discover their similarities)</a:t>
            </a:r>
          </a:p>
          <a:p>
            <a:pPr lvl="1">
              <a:buClr>
                <a:srgbClr val="0000FF"/>
              </a:buClr>
            </a:pPr>
            <a:r>
              <a:rPr lang="en-US" sz="3100" b="1" dirty="0"/>
              <a:t>Decreasing perceived threats</a:t>
            </a:r>
            <a:r>
              <a:rPr lang="en-US" sz="3100" dirty="0"/>
              <a:t> (alleviates overblown fears and increases trust)</a:t>
            </a:r>
            <a:endParaRPr lang="en-CA" sz="3100"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40152" y="1916832"/>
            <a:ext cx="2575027" cy="3548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15213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Cooperation</a:t>
            </a:r>
          </a:p>
        </p:txBody>
      </p:sp>
      <p:sp>
        <p:nvSpPr>
          <p:cNvPr id="3" name="Content Placeholder 2"/>
          <p:cNvSpPr>
            <a:spLocks noGrp="1"/>
          </p:cNvSpPr>
          <p:nvPr>
            <p:ph idx="1"/>
          </p:nvPr>
        </p:nvSpPr>
        <p:spPr>
          <a:xfrm>
            <a:off x="457200" y="1600200"/>
            <a:ext cx="2818656" cy="4525963"/>
          </a:xfrm>
        </p:spPr>
        <p:txBody>
          <a:bodyPr>
            <a:normAutofit/>
          </a:bodyPr>
          <a:lstStyle/>
          <a:p>
            <a:pPr>
              <a:buClr>
                <a:srgbClr val="0000FF"/>
              </a:buClr>
            </a:pPr>
            <a:r>
              <a:rPr lang="en-US" sz="2800" dirty="0"/>
              <a:t>Common external threats build cohesiveness</a:t>
            </a:r>
          </a:p>
          <a:p>
            <a:pPr>
              <a:buClr>
                <a:srgbClr val="0000FF"/>
              </a:buClr>
            </a:pPr>
            <a:r>
              <a:rPr lang="en-CA" sz="2800" dirty="0"/>
              <a:t>Superordinate goals foster cooperation</a:t>
            </a:r>
          </a:p>
          <a:p>
            <a:pPr>
              <a:buClr>
                <a:srgbClr val="0000FF"/>
              </a:buClr>
            </a:pPr>
            <a:endParaRPr lang="en-CA" sz="28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
        <p:nvSpPr>
          <p:cNvPr id="6" name="Rectangle 5"/>
          <p:cNvSpPr/>
          <p:nvPr/>
        </p:nvSpPr>
        <p:spPr>
          <a:xfrm>
            <a:off x="3396174" y="4581128"/>
            <a:ext cx="5544616" cy="923330"/>
          </a:xfrm>
          <a:prstGeom prst="rect">
            <a:avLst/>
          </a:prstGeom>
        </p:spPr>
        <p:txBody>
          <a:bodyPr wrap="square">
            <a:spAutoFit/>
          </a:bodyPr>
          <a:lstStyle/>
          <a:p>
            <a:r>
              <a:rPr lang="en-US" dirty="0"/>
              <a:t>After competition, the Eagles and the Rattlers rated each other </a:t>
            </a:r>
            <a:r>
              <a:rPr lang="en-US" dirty="0" err="1"/>
              <a:t>unfavourably</a:t>
            </a:r>
            <a:r>
              <a:rPr lang="en-US" dirty="0"/>
              <a:t>. After they worked cooperatively to achieve superordinate goals, hostility dropped sharply</a:t>
            </a:r>
          </a:p>
        </p:txBody>
      </p:sp>
      <p:sp>
        <p:nvSpPr>
          <p:cNvPr id="7" name="Rectangle 6"/>
          <p:cNvSpPr/>
          <p:nvPr/>
        </p:nvSpPr>
        <p:spPr>
          <a:xfrm>
            <a:off x="2771800" y="5589240"/>
            <a:ext cx="6168990" cy="369332"/>
          </a:xfrm>
          <a:prstGeom prst="rect">
            <a:avLst/>
          </a:prstGeom>
        </p:spPr>
        <p:txBody>
          <a:bodyPr wrap="square">
            <a:spAutoFit/>
          </a:bodyPr>
          <a:lstStyle/>
          <a:p>
            <a:r>
              <a:rPr lang="en-US" b="1" dirty="0"/>
              <a:t>Figure 12–5 </a:t>
            </a:r>
            <a:r>
              <a:rPr lang="en-US" dirty="0"/>
              <a:t>Ratings Of Out-group, Percent Totally </a:t>
            </a:r>
            <a:r>
              <a:rPr lang="en-US" dirty="0" err="1"/>
              <a:t>Unfavourable</a:t>
            </a:r>
            <a:endParaRPr lang="en-US"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1556792"/>
            <a:ext cx="4392488" cy="2929789"/>
          </a:xfrm>
          <a:prstGeom prst="rect">
            <a:avLst/>
          </a:prstGeom>
        </p:spPr>
      </p:pic>
    </p:spTree>
    <p:extLst>
      <p:ext uri="{BB962C8B-B14F-4D97-AF65-F5344CB8AC3E}">
        <p14:creationId xmlns:p14="http://schemas.microsoft.com/office/powerpoint/2010/main" val="1521966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Cooperation Pt. 2</a:t>
            </a:r>
          </a:p>
        </p:txBody>
      </p:sp>
      <p:sp>
        <p:nvSpPr>
          <p:cNvPr id="3" name="Content Placeholder 2"/>
          <p:cNvSpPr>
            <a:spLocks noGrp="1"/>
          </p:cNvSpPr>
          <p:nvPr>
            <p:ph idx="1"/>
          </p:nvPr>
        </p:nvSpPr>
        <p:spPr>
          <a:xfrm>
            <a:off x="457200" y="1600200"/>
            <a:ext cx="3610744" cy="4525963"/>
          </a:xfrm>
        </p:spPr>
        <p:txBody>
          <a:bodyPr/>
          <a:lstStyle/>
          <a:p>
            <a:pPr>
              <a:buClr>
                <a:srgbClr val="0000FF"/>
              </a:buClr>
            </a:pPr>
            <a:r>
              <a:rPr lang="en-US" dirty="0"/>
              <a:t>Cooperative learning improves racial attitudes</a:t>
            </a:r>
          </a:p>
          <a:p>
            <a:pPr>
              <a:buClr>
                <a:srgbClr val="0000FF"/>
              </a:buClr>
            </a:pPr>
            <a:r>
              <a:rPr lang="en-CA" dirty="0"/>
              <a:t>Group and superordinate identities</a:t>
            </a:r>
          </a:p>
          <a:p>
            <a:pPr>
              <a:buClr>
                <a:srgbClr val="0000FF"/>
              </a:buClr>
            </a:pP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55439" y="1692572"/>
            <a:ext cx="3682921" cy="2456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491880" y="4293096"/>
            <a:ext cx="5410041" cy="2031325"/>
          </a:xfrm>
          <a:prstGeom prst="rect">
            <a:avLst/>
          </a:prstGeom>
        </p:spPr>
        <p:txBody>
          <a:bodyPr wrap="square">
            <a:spAutoFit/>
          </a:bodyPr>
          <a:lstStyle/>
          <a:p>
            <a:pPr algn="just"/>
            <a:r>
              <a:rPr lang="en-US" dirty="0"/>
              <a:t>Interracial cooperation—on athletic teams, in class projects, and in extracurricular activities—melts differences and improves racial attitudes. White teen athletes who play cooperative team sports (basketball) with Black teammates express more liking and support for Blacks than do their counterparts involved in individual sports (such as wrestling) </a:t>
            </a:r>
          </a:p>
        </p:txBody>
      </p:sp>
    </p:spTree>
    <p:extLst>
      <p:ext uri="{BB962C8B-B14F-4D97-AF65-F5344CB8AC3E}">
        <p14:creationId xmlns:p14="http://schemas.microsoft.com/office/powerpoint/2010/main" val="2084175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12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Creates Conflict?</a:t>
            </a:r>
          </a:p>
          <a:p>
            <a:pPr marL="514350" indent="-514350">
              <a:buClr>
                <a:srgbClr val="0000FF"/>
              </a:buClr>
              <a:buFont typeface="+mj-lt"/>
              <a:buAutoNum type="arabicPeriod"/>
            </a:pPr>
            <a:r>
              <a:rPr lang="en-US" dirty="0"/>
              <a:t>How Can Peace Be Achieved?</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CA" sz="3600" dirty="0">
                <a:solidFill>
                  <a:srgbClr val="0000FF"/>
                </a:solidFill>
              </a:rPr>
              <a:t>Group and superordinate identities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8034807"/>
              </p:ext>
            </p:extLst>
          </p:nvPr>
        </p:nvGraphicFramePr>
        <p:xfrm>
          <a:off x="395536" y="1844825"/>
          <a:ext cx="8229600" cy="3106705"/>
        </p:xfrm>
        <a:graphic>
          <a:graphicData uri="http://schemas.openxmlformats.org/drawingml/2006/table">
            <a:tbl>
              <a:tblPr firstRow="1" bandRow="1">
                <a:tableStyleId>{7DF18680-E054-41AD-8BC1-D1AEF772440D}</a:tableStyleId>
              </a:tblPr>
              <a:tblGrid>
                <a:gridCol w="3384376">
                  <a:extLst>
                    <a:ext uri="{9D8B030D-6E8A-4147-A177-3AD203B41FA5}">
                      <a16:colId xmlns:a16="http://schemas.microsoft.com/office/drawing/2014/main" val="20000"/>
                    </a:ext>
                  </a:extLst>
                </a:gridCol>
                <a:gridCol w="2102024">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576063">
                <a:tc gridSpan="3">
                  <a:txBody>
                    <a:bodyPr/>
                    <a:lstStyle/>
                    <a:p>
                      <a:r>
                        <a:rPr lang="en-US" sz="2000" b="1" dirty="0">
                          <a:solidFill>
                            <a:schemeClr val="tx1"/>
                          </a:solidFill>
                        </a:rPr>
                        <a:t>TABLE 12–1 Ethnic and Cultural Identity</a:t>
                      </a:r>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10000"/>
                  </a:ext>
                </a:extLst>
              </a:tr>
              <a:tr h="648072">
                <a:tc>
                  <a:txBody>
                    <a:bodyPr/>
                    <a:lstStyle/>
                    <a:p>
                      <a:pPr algn="l" fontAlgn="base"/>
                      <a:br>
                        <a:rPr lang="en-CA" dirty="0">
                          <a:effectLst/>
                        </a:rPr>
                      </a:br>
                      <a:endParaRPr lang="en-CA" b="1" dirty="0">
                        <a:effectLst/>
                        <a:latin typeface="nimbus"/>
                      </a:endParaRPr>
                    </a:p>
                  </a:txBody>
                  <a:tcPr marL="67866" marR="67866" marT="67866" marB="67866" anchor="b"/>
                </a:tc>
                <a:tc gridSpan="2">
                  <a:txBody>
                    <a:bodyPr/>
                    <a:lstStyle/>
                    <a:p>
                      <a:pPr algn="ctr" fontAlgn="ctr"/>
                      <a:r>
                        <a:rPr lang="en-CA" sz="2000" b="1" dirty="0">
                          <a:effectLst/>
                        </a:rPr>
                        <a:t>Ethnic Group Identification</a:t>
                      </a:r>
                      <a:endParaRPr lang="en-CA" sz="2000" b="1" dirty="0">
                        <a:effectLst/>
                        <a:latin typeface="inherit"/>
                      </a:endParaRPr>
                    </a:p>
                  </a:txBody>
                  <a:tcPr marL="67866" marR="67866" marT="67866" marB="67866" anchor="ctr"/>
                </a:tc>
                <a:tc hMerge="1">
                  <a:txBody>
                    <a:bodyPr/>
                    <a:lstStyle/>
                    <a:p>
                      <a:endParaRPr lang="en-CA"/>
                    </a:p>
                  </a:txBody>
                  <a:tcPr/>
                </a:tc>
                <a:extLst>
                  <a:ext uri="{0D108BD9-81ED-4DB2-BD59-A6C34878D82A}">
                    <a16:rowId xmlns:a16="http://schemas.microsoft.com/office/drawing/2014/main" val="10001"/>
                  </a:ext>
                </a:extLst>
              </a:tr>
              <a:tr h="846094">
                <a:tc>
                  <a:txBody>
                    <a:bodyPr/>
                    <a:lstStyle/>
                    <a:p>
                      <a:pPr algn="l" fontAlgn="ctr"/>
                      <a:r>
                        <a:rPr lang="en-CA" sz="2000" b="1" dirty="0">
                          <a:effectLst/>
                        </a:rPr>
                        <a:t>Majority Group Identification</a:t>
                      </a:r>
                      <a:endParaRPr lang="en-CA" sz="2000" b="1" dirty="0">
                        <a:effectLst/>
                        <a:latin typeface="inherit"/>
                      </a:endParaRPr>
                    </a:p>
                  </a:txBody>
                  <a:tcPr marL="67866" marR="67866" marT="67866" marB="67866" anchor="ctr"/>
                </a:tc>
                <a:tc>
                  <a:txBody>
                    <a:bodyPr/>
                    <a:lstStyle/>
                    <a:p>
                      <a:pPr algn="ctr" fontAlgn="ctr"/>
                      <a:r>
                        <a:rPr lang="en-CA" sz="2000" dirty="0">
                          <a:effectLst/>
                        </a:rPr>
                        <a:t>Strong</a:t>
                      </a:r>
                      <a:endParaRPr lang="en-CA" sz="2000" b="1" dirty="0">
                        <a:effectLst/>
                        <a:latin typeface="inherit"/>
                      </a:endParaRPr>
                    </a:p>
                  </a:txBody>
                  <a:tcPr marL="67866" marR="67866" marT="67866" marB="67866" anchor="ctr"/>
                </a:tc>
                <a:tc>
                  <a:txBody>
                    <a:bodyPr/>
                    <a:lstStyle/>
                    <a:p>
                      <a:pPr algn="ctr" fontAlgn="ctr"/>
                      <a:r>
                        <a:rPr lang="en-CA" sz="2000" dirty="0">
                          <a:effectLst/>
                        </a:rPr>
                        <a:t>Weak</a:t>
                      </a:r>
                      <a:endParaRPr lang="en-CA" sz="2000" b="1" dirty="0">
                        <a:effectLst/>
                        <a:latin typeface="inherit"/>
                      </a:endParaRPr>
                    </a:p>
                  </a:txBody>
                  <a:tcPr marL="67866" marR="67866" marT="67866" marB="67866" anchor="ctr"/>
                </a:tc>
                <a:extLst>
                  <a:ext uri="{0D108BD9-81ED-4DB2-BD59-A6C34878D82A}">
                    <a16:rowId xmlns:a16="http://schemas.microsoft.com/office/drawing/2014/main" val="10002"/>
                  </a:ext>
                </a:extLst>
              </a:tr>
              <a:tr h="500088">
                <a:tc>
                  <a:txBody>
                    <a:bodyPr/>
                    <a:lstStyle/>
                    <a:p>
                      <a:pPr fontAlgn="t"/>
                      <a:r>
                        <a:rPr lang="en-CA" sz="2000" b="1" dirty="0">
                          <a:effectLst/>
                        </a:rPr>
                        <a:t>Strong</a:t>
                      </a:r>
                    </a:p>
                  </a:txBody>
                  <a:tcPr marL="67866" marR="67866" marT="67866" marB="67866"/>
                </a:tc>
                <a:tc>
                  <a:txBody>
                    <a:bodyPr/>
                    <a:lstStyle/>
                    <a:p>
                      <a:pPr algn="ctr" fontAlgn="t"/>
                      <a:r>
                        <a:rPr lang="en-CA" sz="2000" dirty="0">
                          <a:effectLst/>
                        </a:rPr>
                        <a:t>Bicultural</a:t>
                      </a:r>
                    </a:p>
                  </a:txBody>
                  <a:tcPr marL="67866" marR="67866" marT="67866" marB="67866"/>
                </a:tc>
                <a:tc>
                  <a:txBody>
                    <a:bodyPr/>
                    <a:lstStyle/>
                    <a:p>
                      <a:pPr algn="ctr" fontAlgn="t"/>
                      <a:r>
                        <a:rPr lang="en-CA" sz="2000" dirty="0">
                          <a:effectLst/>
                        </a:rPr>
                        <a:t>Assimilated</a:t>
                      </a:r>
                    </a:p>
                  </a:txBody>
                  <a:tcPr marL="67866" marR="67866" marT="67866" marB="67866"/>
                </a:tc>
                <a:extLst>
                  <a:ext uri="{0D108BD9-81ED-4DB2-BD59-A6C34878D82A}">
                    <a16:rowId xmlns:a16="http://schemas.microsoft.com/office/drawing/2014/main" val="10003"/>
                  </a:ext>
                </a:extLst>
              </a:tr>
              <a:tr h="500088">
                <a:tc>
                  <a:txBody>
                    <a:bodyPr/>
                    <a:lstStyle/>
                    <a:p>
                      <a:pPr fontAlgn="t"/>
                      <a:r>
                        <a:rPr lang="en-CA" sz="2000" b="1" dirty="0">
                          <a:effectLst/>
                        </a:rPr>
                        <a:t>Weak</a:t>
                      </a:r>
                    </a:p>
                  </a:txBody>
                  <a:tcPr marL="67866" marR="67866" marT="67866" marB="67866"/>
                </a:tc>
                <a:tc>
                  <a:txBody>
                    <a:bodyPr/>
                    <a:lstStyle/>
                    <a:p>
                      <a:pPr algn="ctr" fontAlgn="t"/>
                      <a:r>
                        <a:rPr lang="en-CA" sz="2000">
                          <a:effectLst/>
                        </a:rPr>
                        <a:t>Separated</a:t>
                      </a:r>
                    </a:p>
                  </a:txBody>
                  <a:tcPr marL="67866" marR="67866" marT="67866" marB="67866"/>
                </a:tc>
                <a:tc>
                  <a:txBody>
                    <a:bodyPr/>
                    <a:lstStyle/>
                    <a:p>
                      <a:pPr algn="ctr" fontAlgn="t"/>
                      <a:r>
                        <a:rPr lang="en-CA" sz="2000" dirty="0">
                          <a:effectLst/>
                        </a:rPr>
                        <a:t>Marginal</a:t>
                      </a:r>
                    </a:p>
                  </a:txBody>
                  <a:tcPr marL="67866" marR="67866" marT="67866" marB="67866"/>
                </a:tc>
                <a:extLst>
                  <a:ext uri="{0D108BD9-81ED-4DB2-BD59-A6C34878D82A}">
                    <a16:rowId xmlns:a16="http://schemas.microsoft.com/office/drawing/2014/main" val="10004"/>
                  </a:ext>
                </a:extLst>
              </a:tr>
            </a:tbl>
          </a:graphicData>
        </a:graphic>
      </p:graphicFrame>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Tree>
    <p:extLst>
      <p:ext uri="{BB962C8B-B14F-4D97-AF65-F5344CB8AC3E}">
        <p14:creationId xmlns:p14="http://schemas.microsoft.com/office/powerpoint/2010/main" val="474606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Communication</a:t>
            </a:r>
          </a:p>
        </p:txBody>
      </p:sp>
      <p:sp>
        <p:nvSpPr>
          <p:cNvPr id="3" name="Content Placeholder 2"/>
          <p:cNvSpPr>
            <a:spLocks noGrp="1"/>
          </p:cNvSpPr>
          <p:nvPr>
            <p:ph idx="1"/>
          </p:nvPr>
        </p:nvSpPr>
        <p:spPr>
          <a:xfrm>
            <a:off x="457200" y="1600200"/>
            <a:ext cx="3970784" cy="4525963"/>
          </a:xfrm>
        </p:spPr>
        <p:txBody>
          <a:bodyPr>
            <a:normAutofit/>
          </a:bodyPr>
          <a:lstStyle/>
          <a:p>
            <a:pPr>
              <a:buClr>
                <a:srgbClr val="0000FF"/>
              </a:buClr>
            </a:pPr>
            <a:r>
              <a:rPr lang="en-CA" b="1" dirty="0"/>
              <a:t>Bargaining</a:t>
            </a:r>
          </a:p>
          <a:p>
            <a:pPr>
              <a:buClr>
                <a:srgbClr val="0000FF"/>
              </a:buClr>
            </a:pPr>
            <a:r>
              <a:rPr lang="en-CA" b="1" dirty="0"/>
              <a:t>Mediation</a:t>
            </a:r>
          </a:p>
          <a:p>
            <a:pPr lvl="1">
              <a:buClr>
                <a:srgbClr val="0000FF"/>
              </a:buClr>
            </a:pPr>
            <a:r>
              <a:rPr lang="en-CA" dirty="0"/>
              <a:t>Turning win–lose into win–win</a:t>
            </a:r>
          </a:p>
          <a:p>
            <a:pPr lvl="1">
              <a:buClr>
                <a:srgbClr val="0000FF"/>
              </a:buClr>
            </a:pPr>
            <a:r>
              <a:rPr lang="en-US" dirty="0"/>
              <a:t>Unravelling misperceptions with controlled communications</a:t>
            </a:r>
          </a:p>
          <a:p>
            <a:pPr>
              <a:buClr>
                <a:srgbClr val="0000FF"/>
              </a:buClr>
            </a:pPr>
            <a:r>
              <a:rPr lang="en-CA" b="1" dirty="0"/>
              <a:t>Arbitration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4009" y="1823078"/>
            <a:ext cx="4109654" cy="2675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687176" y="4705759"/>
            <a:ext cx="4023320" cy="1200329"/>
          </a:xfrm>
          <a:prstGeom prst="rect">
            <a:avLst/>
          </a:prstGeom>
        </p:spPr>
        <p:txBody>
          <a:bodyPr wrap="square">
            <a:spAutoFit/>
          </a:bodyPr>
          <a:lstStyle/>
          <a:p>
            <a:pPr algn="just"/>
            <a:r>
              <a:rPr lang="en-US" dirty="0"/>
              <a:t>Communication facilitators work to break down barriers, as in this diversity training exercise. In work organizations, too, diversity training can improve attitudes </a:t>
            </a:r>
          </a:p>
        </p:txBody>
      </p:sp>
    </p:spTree>
    <p:extLst>
      <p:ext uri="{BB962C8B-B14F-4D97-AF65-F5344CB8AC3E}">
        <p14:creationId xmlns:p14="http://schemas.microsoft.com/office/powerpoint/2010/main" val="331734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Peace Be Achieved? Pt. 4</a:t>
            </a:r>
            <a:endParaRPr lang="en-CA" sz="3600" dirty="0">
              <a:solidFill>
                <a:srgbClr val="0000FF"/>
              </a:solidFill>
            </a:endParaRPr>
          </a:p>
        </p:txBody>
      </p:sp>
      <p:sp>
        <p:nvSpPr>
          <p:cNvPr id="3" name="Content Placeholder 2"/>
          <p:cNvSpPr>
            <a:spLocks noGrp="1"/>
          </p:cNvSpPr>
          <p:nvPr>
            <p:ph idx="1"/>
          </p:nvPr>
        </p:nvSpPr>
        <p:spPr/>
        <p:txBody>
          <a:bodyPr/>
          <a:lstStyle/>
          <a:p>
            <a:pPr marL="0" indent="0">
              <a:buNone/>
            </a:pPr>
            <a:endParaRPr lang="en-CA"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3543994898"/>
              </p:ext>
            </p:extLst>
          </p:nvPr>
        </p:nvGraphicFramePr>
        <p:xfrm>
          <a:off x="251520" y="1484784"/>
          <a:ext cx="8640960" cy="5072424"/>
        </p:xfrm>
        <a:graphic>
          <a:graphicData uri="http://schemas.openxmlformats.org/drawingml/2006/table">
            <a:tbl>
              <a:tblPr firstRow="1" bandRow="1">
                <a:tableStyleId>{7DF18680-E054-41AD-8BC1-D1AEF772440D}</a:tableStyleId>
              </a:tblPr>
              <a:tblGrid>
                <a:gridCol w="3960440">
                  <a:extLst>
                    <a:ext uri="{9D8B030D-6E8A-4147-A177-3AD203B41FA5}">
                      <a16:colId xmlns:a16="http://schemas.microsoft.com/office/drawing/2014/main" val="20000"/>
                    </a:ext>
                  </a:extLst>
                </a:gridCol>
                <a:gridCol w="4680520">
                  <a:extLst>
                    <a:ext uri="{9D8B030D-6E8A-4147-A177-3AD203B41FA5}">
                      <a16:colId xmlns:a16="http://schemas.microsoft.com/office/drawing/2014/main" val="20001"/>
                    </a:ext>
                  </a:extLst>
                </a:gridCol>
              </a:tblGrid>
              <a:tr h="370840">
                <a:tc gridSpan="2">
                  <a:txBody>
                    <a:bodyPr/>
                    <a:lstStyle/>
                    <a:p>
                      <a:pPr algn="l" fontAlgn="t"/>
                      <a:r>
                        <a:rPr lang="en-US" sz="2000" cap="all" dirty="0">
                          <a:solidFill>
                            <a:schemeClr val="tx1"/>
                          </a:solidFill>
                          <a:effectLst/>
                        </a:rPr>
                        <a:t>TABLE 12–2</a:t>
                      </a:r>
                      <a:r>
                        <a:rPr lang="en-US" sz="2000" b="1" i="0" cap="all" baseline="0" dirty="0">
                          <a:solidFill>
                            <a:schemeClr val="tx1"/>
                          </a:solidFill>
                          <a:effectLst/>
                          <a:latin typeface="nimbus"/>
                        </a:rPr>
                        <a:t>  </a:t>
                      </a:r>
                      <a:r>
                        <a:rPr lang="en-US" sz="2000" dirty="0">
                          <a:solidFill>
                            <a:schemeClr val="tx1"/>
                          </a:solidFill>
                          <a:effectLst/>
                        </a:rPr>
                        <a:t>How People Can Argue Constructively</a:t>
                      </a:r>
                      <a:endParaRPr lang="en-US" sz="2000" b="1" i="0" dirty="0">
                        <a:solidFill>
                          <a:schemeClr val="tx1"/>
                        </a:solidFill>
                        <a:effectLst/>
                        <a:latin typeface="nimbus"/>
                      </a:endParaRPr>
                    </a:p>
                  </a:txBody>
                  <a:tcPr marL="67866" marR="67866" marT="67866" marB="67866" anchor="ctr"/>
                </a:tc>
                <a:tc hMerge="1">
                  <a:txBody>
                    <a:bodyPr/>
                    <a:lstStyle/>
                    <a:p>
                      <a:pPr algn="l" fontAlgn="ctr"/>
                      <a:endParaRPr lang="en-US" b="1" i="0" dirty="0">
                        <a:solidFill>
                          <a:schemeClr val="tx1"/>
                        </a:solidFill>
                        <a:effectLst/>
                        <a:latin typeface="nimbus"/>
                      </a:endParaRPr>
                    </a:p>
                  </a:txBody>
                  <a:tcPr marL="67866" marR="67866" marT="67866" marB="67866" anchor="ctr"/>
                </a:tc>
                <a:extLst>
                  <a:ext uri="{0D108BD9-81ED-4DB2-BD59-A6C34878D82A}">
                    <a16:rowId xmlns:a16="http://schemas.microsoft.com/office/drawing/2014/main" val="10000"/>
                  </a:ext>
                </a:extLst>
              </a:tr>
              <a:tr h="370840">
                <a:tc>
                  <a:txBody>
                    <a:bodyPr/>
                    <a:lstStyle/>
                    <a:p>
                      <a:pPr algn="l" fontAlgn="ctr"/>
                      <a:r>
                        <a:rPr lang="en-CA" sz="2000" b="1" dirty="0">
                          <a:effectLst/>
                        </a:rPr>
                        <a:t>Do Not</a:t>
                      </a:r>
                      <a:endParaRPr lang="en-CA" sz="2000" b="1" dirty="0">
                        <a:effectLst/>
                        <a:latin typeface="inherit"/>
                      </a:endParaRPr>
                    </a:p>
                  </a:txBody>
                  <a:tcPr marL="67866" marR="67866" marT="67866" marB="67866" anchor="ctr"/>
                </a:tc>
                <a:tc>
                  <a:txBody>
                    <a:bodyPr/>
                    <a:lstStyle/>
                    <a:p>
                      <a:pPr algn="l" fontAlgn="ctr"/>
                      <a:r>
                        <a:rPr lang="en-CA" sz="2000" b="1" dirty="0">
                          <a:effectLst/>
                        </a:rPr>
                        <a:t>  Do</a:t>
                      </a:r>
                      <a:endParaRPr lang="en-CA" sz="2000" b="1" dirty="0">
                        <a:effectLst/>
                        <a:latin typeface="inherit"/>
                      </a:endParaRPr>
                    </a:p>
                  </a:txBody>
                  <a:tcPr marL="67866" marR="67866" marT="67866" marB="67866" anchor="ctr"/>
                </a:tc>
                <a:extLst>
                  <a:ext uri="{0D108BD9-81ED-4DB2-BD59-A6C34878D82A}">
                    <a16:rowId xmlns:a16="http://schemas.microsoft.com/office/drawing/2014/main" val="10001"/>
                  </a:ext>
                </a:extLst>
              </a:tr>
              <a:tr h="370840">
                <a:tc>
                  <a:txBody>
                    <a:bodyPr/>
                    <a:lstStyle/>
                    <a:p>
                      <a:pPr fontAlgn="base">
                        <a:buFont typeface="Arial"/>
                        <a:buChar char="•"/>
                      </a:pPr>
                      <a:r>
                        <a:rPr lang="en-US" sz="1600" dirty="0">
                          <a:effectLst/>
                        </a:rPr>
                        <a:t>evade the argument, give the silent treatment, or walk out.</a:t>
                      </a:r>
                      <a:endParaRPr lang="en-US" sz="1600" dirty="0">
                        <a:effectLst/>
                        <a:latin typeface="inherit"/>
                      </a:endParaRPr>
                    </a:p>
                  </a:txBody>
                  <a:tcPr marL="67866" marR="67866" marT="67866" marB="67866"/>
                </a:tc>
                <a:tc>
                  <a:txBody>
                    <a:bodyPr/>
                    <a:lstStyle/>
                    <a:p>
                      <a:pPr fontAlgn="base">
                        <a:buFont typeface="Arial"/>
                        <a:buChar char="•"/>
                      </a:pPr>
                      <a:r>
                        <a:rPr lang="en-US" sz="1600" dirty="0">
                          <a:effectLst/>
                        </a:rPr>
                        <a:t>clearly define the issue and repeat the other’s arguments in your own words.</a:t>
                      </a:r>
                      <a:endParaRPr lang="en-US" sz="1600" dirty="0">
                        <a:effectLst/>
                        <a:latin typeface="nimbus"/>
                      </a:endParaRPr>
                    </a:p>
                  </a:txBody>
                  <a:tcPr marL="67866" marR="67866" marT="67866" marB="67866"/>
                </a:tc>
                <a:extLst>
                  <a:ext uri="{0D108BD9-81ED-4DB2-BD59-A6C34878D82A}">
                    <a16:rowId xmlns:a16="http://schemas.microsoft.com/office/drawing/2014/main" val="10002"/>
                  </a:ext>
                </a:extLst>
              </a:tr>
              <a:tr h="694728">
                <a:tc>
                  <a:txBody>
                    <a:bodyPr/>
                    <a:lstStyle/>
                    <a:p>
                      <a:pPr fontAlgn="base">
                        <a:buFont typeface="Arial"/>
                        <a:buChar char="•"/>
                      </a:pPr>
                      <a:r>
                        <a:rPr lang="en-US" sz="1600" dirty="0">
                          <a:effectLst/>
                        </a:rPr>
                        <a:t>use your intimate knowledge of the other person to hit below the belt and humiliate.</a:t>
                      </a:r>
                      <a:endParaRPr lang="en-US" sz="1600" dirty="0">
                        <a:effectLst/>
                        <a:latin typeface="nimbus"/>
                      </a:endParaRPr>
                    </a:p>
                  </a:txBody>
                  <a:tcPr marL="67866" marR="67866" marT="67866" marB="67866"/>
                </a:tc>
                <a:tc>
                  <a:txBody>
                    <a:bodyPr/>
                    <a:lstStyle/>
                    <a:p>
                      <a:pPr fontAlgn="base">
                        <a:buFont typeface="Arial"/>
                        <a:buChar char="•"/>
                      </a:pPr>
                      <a:r>
                        <a:rPr lang="en-US" sz="1600">
                          <a:effectLst/>
                        </a:rPr>
                        <a:t>divulge your positive and negative feelings.</a:t>
                      </a:r>
                      <a:endParaRPr lang="en-US" sz="1600">
                        <a:effectLst/>
                        <a:latin typeface="nimbus"/>
                      </a:endParaRPr>
                    </a:p>
                  </a:txBody>
                  <a:tcPr marL="67866" marR="67866" marT="67866" marB="67866"/>
                </a:tc>
                <a:extLst>
                  <a:ext uri="{0D108BD9-81ED-4DB2-BD59-A6C34878D82A}">
                    <a16:rowId xmlns:a16="http://schemas.microsoft.com/office/drawing/2014/main" val="10003"/>
                  </a:ext>
                </a:extLst>
              </a:tr>
              <a:tr h="370840">
                <a:tc>
                  <a:txBody>
                    <a:bodyPr/>
                    <a:lstStyle/>
                    <a:p>
                      <a:pPr fontAlgn="base">
                        <a:buFont typeface="Arial"/>
                        <a:buChar char="•"/>
                      </a:pPr>
                      <a:r>
                        <a:rPr lang="en-CA" sz="1600">
                          <a:effectLst/>
                        </a:rPr>
                        <a:t>bring in unrelated issues.</a:t>
                      </a:r>
                      <a:endParaRPr lang="en-CA" sz="1600">
                        <a:effectLst/>
                        <a:latin typeface="nimbus"/>
                      </a:endParaRPr>
                    </a:p>
                  </a:txBody>
                  <a:tcPr marL="67866" marR="67866" marT="67866" marB="67866"/>
                </a:tc>
                <a:tc>
                  <a:txBody>
                    <a:bodyPr/>
                    <a:lstStyle/>
                    <a:p>
                      <a:pPr fontAlgn="base">
                        <a:buFont typeface="Arial"/>
                        <a:buChar char="•"/>
                      </a:pPr>
                      <a:r>
                        <a:rPr lang="en-US" sz="1600" dirty="0">
                          <a:effectLst/>
                        </a:rPr>
                        <a:t>welcome feedback about your behaviour.</a:t>
                      </a:r>
                      <a:endParaRPr lang="en-US" sz="1600" dirty="0">
                        <a:effectLst/>
                        <a:latin typeface="nimbus"/>
                      </a:endParaRPr>
                    </a:p>
                  </a:txBody>
                  <a:tcPr marL="67866" marR="67866" marT="67866" marB="67866"/>
                </a:tc>
                <a:extLst>
                  <a:ext uri="{0D108BD9-81ED-4DB2-BD59-A6C34878D82A}">
                    <a16:rowId xmlns:a16="http://schemas.microsoft.com/office/drawing/2014/main" val="10004"/>
                  </a:ext>
                </a:extLst>
              </a:tr>
              <a:tr h="370840">
                <a:tc>
                  <a:txBody>
                    <a:bodyPr/>
                    <a:lstStyle/>
                    <a:p>
                      <a:pPr fontAlgn="base">
                        <a:buFont typeface="Arial"/>
                        <a:buChar char="•"/>
                      </a:pPr>
                      <a:r>
                        <a:rPr lang="en-US" sz="1600">
                          <a:effectLst/>
                        </a:rPr>
                        <a:t>feign agreement while harbouring resentment.</a:t>
                      </a:r>
                      <a:endParaRPr lang="en-US" sz="1600">
                        <a:effectLst/>
                        <a:latin typeface="nimbus"/>
                      </a:endParaRPr>
                    </a:p>
                  </a:txBody>
                  <a:tcPr marL="67866" marR="67866" marT="67866" marB="67866"/>
                </a:tc>
                <a:tc>
                  <a:txBody>
                    <a:bodyPr/>
                    <a:lstStyle/>
                    <a:p>
                      <a:pPr fontAlgn="base">
                        <a:buFont typeface="Arial"/>
                        <a:buChar char="•"/>
                      </a:pPr>
                      <a:r>
                        <a:rPr lang="en-US" sz="1600" dirty="0">
                          <a:effectLst/>
                        </a:rPr>
                        <a:t>clarify where you agree and disagree and what matters most to each of you.</a:t>
                      </a:r>
                      <a:endParaRPr lang="en-US" sz="1600" dirty="0">
                        <a:effectLst/>
                        <a:latin typeface="nimbus"/>
                      </a:endParaRPr>
                    </a:p>
                  </a:txBody>
                  <a:tcPr marL="67866" marR="67866" marT="67866" marB="67866"/>
                </a:tc>
                <a:extLst>
                  <a:ext uri="{0D108BD9-81ED-4DB2-BD59-A6C34878D82A}">
                    <a16:rowId xmlns:a16="http://schemas.microsoft.com/office/drawing/2014/main" val="10005"/>
                  </a:ext>
                </a:extLst>
              </a:tr>
              <a:tr h="370840">
                <a:tc>
                  <a:txBody>
                    <a:bodyPr/>
                    <a:lstStyle/>
                    <a:p>
                      <a:pPr fontAlgn="base">
                        <a:buFont typeface="Arial"/>
                        <a:buChar char="•"/>
                      </a:pPr>
                      <a:r>
                        <a:rPr lang="en-US" sz="1600">
                          <a:effectLst/>
                        </a:rPr>
                        <a:t>tell the other party how they are feeling.</a:t>
                      </a:r>
                      <a:endParaRPr lang="en-US" sz="1600">
                        <a:effectLst/>
                        <a:latin typeface="nimbus"/>
                      </a:endParaRPr>
                    </a:p>
                  </a:txBody>
                  <a:tcPr marL="67866" marR="67866" marT="67866" marB="67866"/>
                </a:tc>
                <a:tc>
                  <a:txBody>
                    <a:bodyPr/>
                    <a:lstStyle/>
                    <a:p>
                      <a:pPr fontAlgn="base">
                        <a:buFont typeface="Arial"/>
                        <a:buChar char="•"/>
                      </a:pPr>
                      <a:r>
                        <a:rPr lang="en-US" sz="1600" dirty="0">
                          <a:effectLst/>
                        </a:rPr>
                        <a:t>ask questions that help the other find words to express the concern.</a:t>
                      </a:r>
                      <a:endParaRPr lang="en-US" sz="1600" dirty="0">
                        <a:effectLst/>
                        <a:latin typeface="nimbus"/>
                      </a:endParaRPr>
                    </a:p>
                  </a:txBody>
                  <a:tcPr marL="67866" marR="67866" marT="67866" marB="67866"/>
                </a:tc>
                <a:extLst>
                  <a:ext uri="{0D108BD9-81ED-4DB2-BD59-A6C34878D82A}">
                    <a16:rowId xmlns:a16="http://schemas.microsoft.com/office/drawing/2014/main" val="10006"/>
                  </a:ext>
                </a:extLst>
              </a:tr>
              <a:tr h="370840">
                <a:tc>
                  <a:txBody>
                    <a:bodyPr/>
                    <a:lstStyle/>
                    <a:p>
                      <a:pPr fontAlgn="base">
                        <a:buFont typeface="Arial"/>
                        <a:buChar char="•"/>
                      </a:pPr>
                      <a:r>
                        <a:rPr lang="en-US" sz="1600">
                          <a:effectLst/>
                        </a:rPr>
                        <a:t>attack indirectly by criticizing someone or something that the other person values.</a:t>
                      </a:r>
                      <a:endParaRPr lang="en-US" sz="1600">
                        <a:effectLst/>
                        <a:latin typeface="nimbus"/>
                      </a:endParaRPr>
                    </a:p>
                  </a:txBody>
                  <a:tcPr marL="67866" marR="67866" marT="67866" marB="67866"/>
                </a:tc>
                <a:tc>
                  <a:txBody>
                    <a:bodyPr/>
                    <a:lstStyle/>
                    <a:p>
                      <a:pPr fontAlgn="base">
                        <a:buFont typeface="Arial"/>
                        <a:buChar char="•"/>
                      </a:pPr>
                      <a:r>
                        <a:rPr lang="en-US" sz="1600" dirty="0">
                          <a:effectLst/>
                        </a:rPr>
                        <a:t>wait for spontaneous explosions to subside, without retaliating.</a:t>
                      </a:r>
                      <a:endParaRPr lang="en-US" sz="1600" dirty="0">
                        <a:effectLst/>
                        <a:latin typeface="nimbus"/>
                      </a:endParaRPr>
                    </a:p>
                  </a:txBody>
                  <a:tcPr marL="67866" marR="67866" marT="67866" marB="67866"/>
                </a:tc>
                <a:extLst>
                  <a:ext uri="{0D108BD9-81ED-4DB2-BD59-A6C34878D82A}">
                    <a16:rowId xmlns:a16="http://schemas.microsoft.com/office/drawing/2014/main" val="10007"/>
                  </a:ext>
                </a:extLst>
              </a:tr>
              <a:tr h="370840">
                <a:tc>
                  <a:txBody>
                    <a:bodyPr/>
                    <a:lstStyle/>
                    <a:p>
                      <a:pPr fontAlgn="base">
                        <a:buFont typeface="Arial"/>
                        <a:buChar char="•"/>
                      </a:pPr>
                      <a:r>
                        <a:rPr lang="en-US" sz="1600">
                          <a:effectLst/>
                        </a:rPr>
                        <a:t>undermine the other by intensifying their insecurity or threatening disaster.</a:t>
                      </a:r>
                      <a:endParaRPr lang="en-US" sz="1600">
                        <a:effectLst/>
                        <a:latin typeface="nimbus"/>
                      </a:endParaRPr>
                    </a:p>
                  </a:txBody>
                  <a:tcPr marL="67866" marR="67866" marT="67866" marB="67866"/>
                </a:tc>
                <a:tc>
                  <a:txBody>
                    <a:bodyPr/>
                    <a:lstStyle/>
                    <a:p>
                      <a:pPr fontAlgn="base">
                        <a:buFont typeface="Arial"/>
                        <a:buChar char="•"/>
                      </a:pPr>
                      <a:r>
                        <a:rPr lang="en-US" sz="1600" dirty="0">
                          <a:effectLst/>
                        </a:rPr>
                        <a:t>offer positive suggestions for mutual improvement.</a:t>
                      </a:r>
                      <a:endParaRPr lang="en-US" sz="1600" dirty="0">
                        <a:effectLst/>
                        <a:latin typeface="nimbus"/>
                      </a:endParaRPr>
                    </a:p>
                  </a:txBody>
                  <a:tcPr marL="67866" marR="67866" marT="67866" marB="67866"/>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669275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Communication Pt. 2</a:t>
            </a:r>
          </a:p>
        </p:txBody>
      </p:sp>
      <p:sp>
        <p:nvSpPr>
          <p:cNvPr id="3" name="Content Placeholder 2"/>
          <p:cNvSpPr>
            <a:spLocks noGrp="1"/>
          </p:cNvSpPr>
          <p:nvPr>
            <p:ph idx="1"/>
          </p:nvPr>
        </p:nvSpPr>
        <p:spPr/>
        <p:txBody>
          <a:bodyPr>
            <a:normAutofit lnSpcReduction="10000"/>
          </a:bodyPr>
          <a:lstStyle/>
          <a:p>
            <a:pPr>
              <a:buClr>
                <a:srgbClr val="0000FF"/>
              </a:buClr>
            </a:pPr>
            <a:r>
              <a:rPr lang="en-CA" b="1" dirty="0"/>
              <a:t>Conciliation</a:t>
            </a:r>
          </a:p>
          <a:p>
            <a:pPr>
              <a:buClr>
                <a:srgbClr val="0000FF"/>
              </a:buClr>
            </a:pPr>
            <a:r>
              <a:rPr lang="en-CA" b="1" dirty="0"/>
              <a:t>GRIT </a:t>
            </a:r>
            <a:r>
              <a:rPr lang="en-CA" sz="2800" dirty="0"/>
              <a:t>(Graduated and Reciprocated Initiatives in Tension reduction)</a:t>
            </a:r>
          </a:p>
          <a:p>
            <a:pPr lvl="1">
              <a:buClr>
                <a:srgbClr val="0000FF"/>
              </a:buClr>
            </a:pPr>
            <a:r>
              <a:rPr lang="en-US" dirty="0"/>
              <a:t>Requires one side to initiate a few small de-escalatory actions, after announcing a conciliatory intent</a:t>
            </a:r>
          </a:p>
          <a:p>
            <a:pPr>
              <a:buClr>
                <a:srgbClr val="0000FF"/>
              </a:buClr>
            </a:pPr>
            <a:r>
              <a:rPr lang="en-CA" dirty="0"/>
              <a:t>Real-world applications</a:t>
            </a:r>
          </a:p>
          <a:p>
            <a:pPr marL="0" indent="0">
              <a:buNone/>
            </a:pPr>
            <a:br>
              <a:rPr lang="en-CA" dirty="0"/>
            </a:b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spTree>
    <p:extLst>
      <p:ext uri="{BB962C8B-B14F-4D97-AF65-F5344CB8AC3E}">
        <p14:creationId xmlns:p14="http://schemas.microsoft.com/office/powerpoint/2010/main" val="87839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12: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07215" y="1700808"/>
            <a:ext cx="6624736" cy="4352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What Creates Conflict?</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fontAlgn="base">
              <a:buClr>
                <a:srgbClr val="0000FF"/>
              </a:buClr>
            </a:pPr>
            <a:r>
              <a:rPr lang="en-US" sz="2400" dirty="0"/>
              <a:t>Whenever two people, two groups, or two nations interact, their perceived needs and goals may conflict.</a:t>
            </a:r>
          </a:p>
          <a:p>
            <a:pPr>
              <a:buClr>
                <a:srgbClr val="0000FF"/>
              </a:buClr>
              <a:buFont typeface="Courier New" panose="02070309020205020404" pitchFamily="49" charset="0"/>
              <a:buChar char="o"/>
            </a:pPr>
            <a:r>
              <a:rPr lang="en-US" sz="2400" dirty="0"/>
              <a:t>Social dilemmas arise as people pursue individual self-interest, to their collective detriment. </a:t>
            </a:r>
          </a:p>
          <a:p>
            <a:pPr lvl="1">
              <a:buClr>
                <a:srgbClr val="0000FF"/>
              </a:buClr>
              <a:buFont typeface="Courier New" panose="02070309020205020404" pitchFamily="49" charset="0"/>
              <a:buChar char="o"/>
            </a:pPr>
            <a:r>
              <a:rPr lang="en-US" sz="1800" dirty="0"/>
              <a:t>Two non-zero-sum laboratory games, the Prisoner’s Dilemma and the Tragedy of the Commons, exemplify such dilemmas. </a:t>
            </a:r>
          </a:p>
          <a:p>
            <a:pPr>
              <a:buClr>
                <a:srgbClr val="0000FF"/>
              </a:buClr>
              <a:buFont typeface="Courier New" panose="02070309020205020404" pitchFamily="49" charset="0"/>
              <a:buChar char="o"/>
            </a:pPr>
            <a:r>
              <a:rPr lang="en-US" sz="2400" dirty="0"/>
              <a:t>In real life, we can avoid such traps by establishing rules that regulate self-serving behaviour; by keeping social groups small so people feel responsibility for one another; by enabling communication, thus reducing mistrust; by changing payoffs to make cooperation more rewarding; and by invoking altruistic norms.</a:t>
            </a:r>
            <a:endParaRPr lang="en-CA"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Tree>
    <p:extLst>
      <p:ext uri="{BB962C8B-B14F-4D97-AF65-F5344CB8AC3E}">
        <p14:creationId xmlns:p14="http://schemas.microsoft.com/office/powerpoint/2010/main" val="24381329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What Creates Conflict? Pt. 2</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fontScale="92500" lnSpcReduction="10000"/>
          </a:bodyPr>
          <a:lstStyle/>
          <a:p>
            <a:pPr>
              <a:buClr>
                <a:srgbClr val="0000FF"/>
              </a:buClr>
              <a:buFont typeface="Courier New" panose="02070309020205020404" pitchFamily="49" charset="0"/>
              <a:buChar char="o"/>
            </a:pPr>
            <a:r>
              <a:rPr lang="en-US" sz="2400" dirty="0"/>
              <a:t>When people compete for scarce resources, human relations often sink into prejudice and hostility. </a:t>
            </a:r>
          </a:p>
          <a:p>
            <a:pPr lvl="1">
              <a:buClr>
                <a:srgbClr val="0000FF"/>
              </a:buClr>
              <a:buFont typeface="Courier New" panose="02070309020205020404" pitchFamily="49" charset="0"/>
              <a:buChar char="o"/>
            </a:pPr>
            <a:r>
              <a:rPr lang="en-US" sz="2000" dirty="0" err="1"/>
              <a:t>Muzafer</a:t>
            </a:r>
            <a:r>
              <a:rPr lang="en-US" sz="2000" dirty="0"/>
              <a:t> </a:t>
            </a:r>
            <a:r>
              <a:rPr lang="en-US" sz="2000" dirty="0" err="1"/>
              <a:t>Sherif</a:t>
            </a:r>
            <a:r>
              <a:rPr lang="en-US" sz="2000" dirty="0"/>
              <a:t> found that win–lose competition quickly made strangers into enemies</a:t>
            </a:r>
          </a:p>
          <a:p>
            <a:pPr>
              <a:buClr>
                <a:srgbClr val="0000FF"/>
              </a:buClr>
              <a:buFont typeface="Courier New" panose="02070309020205020404" pitchFamily="49" charset="0"/>
              <a:buChar char="o"/>
            </a:pPr>
            <a:r>
              <a:rPr lang="en-US" sz="2400" dirty="0"/>
              <a:t>Conflicts also arise when people perceive injustice. According to equity theory, people define justice as the distribution of rewards in proportion to one’s contributions. Conflicts occur when people disagree on the extent of their contributions and thus on the equity of their outcomes.</a:t>
            </a:r>
          </a:p>
          <a:p>
            <a:pPr>
              <a:buClr>
                <a:srgbClr val="0000FF"/>
              </a:buClr>
              <a:buFont typeface="Courier New" panose="02070309020205020404" pitchFamily="49" charset="0"/>
              <a:buChar char="o"/>
            </a:pPr>
            <a:r>
              <a:rPr lang="en-US" sz="2400" dirty="0"/>
              <a:t>Conflicts frequently contain a small core of truly incompatible goals, surrounded by a thick layer of misperceptions of the adversary’s motives and goals. Often, conflicting parties have mirror-image perceptions. When both sides believe, “We are peace-loving; they are hostile,” each may treat the other in ways that provoke confirmation of its expectations.</a:t>
            </a:r>
            <a:endParaRPr lang="en-CA"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Tree>
    <p:extLst>
      <p:ext uri="{BB962C8B-B14F-4D97-AF65-F5344CB8AC3E}">
        <p14:creationId xmlns:p14="http://schemas.microsoft.com/office/powerpoint/2010/main" val="1475751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How Can Peace Be Achieved?</a:t>
            </a:r>
          </a:p>
        </p:txBody>
      </p:sp>
      <p:sp>
        <p:nvSpPr>
          <p:cNvPr id="3" name="Content Placeholder 2"/>
          <p:cNvSpPr>
            <a:spLocks noGrp="1"/>
          </p:cNvSpPr>
          <p:nvPr>
            <p:ph idx="1"/>
          </p:nvPr>
        </p:nvSpPr>
        <p:spPr/>
        <p:txBody>
          <a:bodyPr>
            <a:normAutofit fontScale="92500"/>
          </a:bodyPr>
          <a:lstStyle/>
          <a:p>
            <a:pPr>
              <a:buClr>
                <a:srgbClr val="0000FF"/>
              </a:buClr>
              <a:buFont typeface="Courier New" panose="02070309020205020404" pitchFamily="49" charset="0"/>
              <a:buChar char="o"/>
            </a:pPr>
            <a:r>
              <a:rPr lang="en-US" sz="2600" dirty="0"/>
              <a:t>Contact, cooperation, communication, and conciliation can transform hostility into harmony. </a:t>
            </a:r>
          </a:p>
          <a:p>
            <a:pPr lvl="1">
              <a:buClr>
                <a:srgbClr val="0000FF"/>
              </a:buClr>
              <a:buFont typeface="Courier New" panose="02070309020205020404" pitchFamily="49" charset="0"/>
              <a:buChar char="o"/>
            </a:pPr>
            <a:r>
              <a:rPr lang="en-US" sz="2200" dirty="0"/>
              <a:t>Mere contact has little effect upon racial attitudes. But when contact encourages emotional ties with individuals identified with an out-group, and when it is structured to convey equal status, hostilities often lessen. </a:t>
            </a:r>
          </a:p>
          <a:p>
            <a:pPr>
              <a:buClr>
                <a:srgbClr val="0000FF"/>
              </a:buClr>
              <a:buFont typeface="Courier New" panose="02070309020205020404" pitchFamily="49" charset="0"/>
              <a:buChar char="o"/>
            </a:pPr>
            <a:r>
              <a:rPr lang="en-US" sz="2600" dirty="0"/>
              <a:t>Contacts are especially beneficial when people work together to overcome a common threat or to achieve a superordinate goal. Taking their cue from experiments on cooperative contact, several research teams have replaced competitive classroom learning situations with opportunities for cooperative learning, with heartening results.</a:t>
            </a:r>
            <a:endParaRPr lang="en-CA" sz="26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Tree>
    <p:extLst>
      <p:ext uri="{BB962C8B-B14F-4D97-AF65-F5344CB8AC3E}">
        <p14:creationId xmlns:p14="http://schemas.microsoft.com/office/powerpoint/2010/main" val="32181137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How Can Peace Be Achieved? Pt. 2</a:t>
            </a: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200" dirty="0"/>
              <a:t>Conflicting parties often have difficulty communicating. The communication techniques of bargaining, mediation, and arbitration can bring conciliation and transform hostility into harmony.</a:t>
            </a:r>
          </a:p>
          <a:p>
            <a:pPr>
              <a:buClr>
                <a:srgbClr val="0000FF"/>
              </a:buClr>
              <a:buFont typeface="Courier New" panose="02070309020205020404" pitchFamily="49" charset="0"/>
              <a:buChar char="o"/>
            </a:pPr>
            <a:r>
              <a:rPr lang="en-US" sz="2200" dirty="0"/>
              <a:t>A third-party mediator can promote communication by prodding the antagonists to replace their competitive win–lose view of the conflict with a more cooperative win–win orientation, leading to an integrative agreement. Mediators can also structure communications that will peel away misperceptions and increase mutual understanding and trust. When a negotiated settlement is not reached, the conflicting parties may defer the outcome to an arbitrator, who either dictates a settlement or selects one of the two final offers. </a:t>
            </a:r>
            <a:endParaRPr lang="en-CA" sz="22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3890605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How Can Peace Be Achieved? Pt. 3</a:t>
            </a: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200" dirty="0"/>
              <a:t>Sometimes tensions run so high that genuine communication is impossible. In such cases, small conciliatory gestures by one party may elicit reciprocal conciliatory acts by the other party. One such conciliatory strategy, graduated and reciprocated initiatives in tension reduction (GRIT), aims to alleviate tense international situations. </a:t>
            </a:r>
          </a:p>
          <a:p>
            <a:pPr>
              <a:buClr>
                <a:srgbClr val="0000FF"/>
              </a:buClr>
              <a:buFont typeface="Courier New" panose="02070309020205020404" pitchFamily="49" charset="0"/>
              <a:buChar char="o"/>
            </a:pPr>
            <a:r>
              <a:rPr lang="en-US" sz="2200" dirty="0"/>
              <a:t>Those who mediate tense </a:t>
            </a:r>
            <a:r>
              <a:rPr lang="en-US" sz="2200" dirty="0" err="1"/>
              <a:t>labour</a:t>
            </a:r>
            <a:r>
              <a:rPr lang="en-US" sz="2200" dirty="0"/>
              <a:t>–management and international conflicts sometimes use another peacemaking strategy. They instruct the participants in the dynamics of conflict and peacemaking in the hope that understanding can help them establish and enjoy peaceful, rewarding relationships.</a:t>
            </a:r>
          </a:p>
          <a:p>
            <a:pPr>
              <a:buClr>
                <a:srgbClr val="0000FF"/>
              </a:buClr>
            </a:pPr>
            <a:endParaRPr lang="en-CA" sz="26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Tree>
    <p:extLst>
      <p:ext uri="{BB962C8B-B14F-4D97-AF65-F5344CB8AC3E}">
        <p14:creationId xmlns:p14="http://schemas.microsoft.com/office/powerpoint/2010/main" val="3874909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Creates Conflict?</a:t>
            </a:r>
            <a:br>
              <a:rPr lang="en-US" sz="4000" dirty="0">
                <a:solidFill>
                  <a:srgbClr val="0000FF"/>
                </a:solidFill>
              </a:rPr>
            </a:br>
            <a:r>
              <a:rPr lang="en-US" sz="4000" dirty="0">
                <a:solidFill>
                  <a:schemeClr val="tx1"/>
                </a:solidFill>
              </a:rPr>
              <a:t>LO1</a:t>
            </a:r>
            <a:endParaRPr lang="en-US" sz="4000" dirty="0">
              <a:solidFill>
                <a:srgbClr val="0000FF"/>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12 Key Terms</a:t>
            </a:r>
          </a:p>
        </p:txBody>
      </p:sp>
      <p:sp>
        <p:nvSpPr>
          <p:cNvPr id="6" name="Content Placeholder 5"/>
          <p:cNvSpPr>
            <a:spLocks noGrp="1"/>
          </p:cNvSpPr>
          <p:nvPr>
            <p:ph sz="half" idx="1"/>
          </p:nvPr>
        </p:nvSpPr>
        <p:spPr>
          <a:xfrm>
            <a:off x="457200" y="1600200"/>
            <a:ext cx="4114800" cy="4637112"/>
          </a:xfrm>
        </p:spPr>
        <p:txBody>
          <a:bodyPr>
            <a:normAutofit/>
          </a:bodyPr>
          <a:lstStyle/>
          <a:p>
            <a:pPr>
              <a:buClr>
                <a:srgbClr val="0000FF"/>
              </a:buClr>
            </a:pPr>
            <a:r>
              <a:rPr lang="en-US" dirty="0"/>
              <a:t>Arbitration</a:t>
            </a:r>
          </a:p>
          <a:p>
            <a:pPr>
              <a:buClr>
                <a:srgbClr val="0000FF"/>
              </a:buClr>
            </a:pPr>
            <a:r>
              <a:rPr lang="en-US" dirty="0"/>
              <a:t>Bargaining</a:t>
            </a:r>
          </a:p>
          <a:p>
            <a:pPr>
              <a:buClr>
                <a:srgbClr val="0000FF"/>
              </a:buClr>
            </a:pPr>
            <a:r>
              <a:rPr lang="en-US" dirty="0"/>
              <a:t>Conflict</a:t>
            </a:r>
          </a:p>
          <a:p>
            <a:pPr>
              <a:buClr>
                <a:srgbClr val="0000FF"/>
              </a:buClr>
            </a:pPr>
            <a:r>
              <a:rPr lang="en-US" dirty="0"/>
              <a:t>Equal-status Contact</a:t>
            </a:r>
          </a:p>
          <a:p>
            <a:pPr>
              <a:buClr>
                <a:srgbClr val="0000FF"/>
              </a:buClr>
            </a:pPr>
            <a:r>
              <a:rPr lang="en-US" dirty="0"/>
              <a:t>Equality</a:t>
            </a:r>
          </a:p>
          <a:p>
            <a:pPr>
              <a:buClr>
                <a:srgbClr val="0000FF"/>
              </a:buClr>
            </a:pPr>
            <a:r>
              <a:rPr lang="en-US" dirty="0"/>
              <a:t>Grit</a:t>
            </a:r>
          </a:p>
          <a:p>
            <a:pPr>
              <a:buClr>
                <a:srgbClr val="0000FF"/>
              </a:buClr>
            </a:pPr>
            <a:r>
              <a:rPr lang="en-US" dirty="0"/>
              <a:t>Integrative Agreements</a:t>
            </a:r>
          </a:p>
          <a:p>
            <a:pPr>
              <a:buClr>
                <a:srgbClr val="0000FF"/>
              </a:buClr>
            </a:pPr>
            <a:r>
              <a:rPr lang="en-US" dirty="0"/>
              <a:t>Mediation</a:t>
            </a:r>
          </a:p>
          <a:p>
            <a:endParaRPr lang="en-US" dirty="0"/>
          </a:p>
          <a:p>
            <a:endParaRPr lang="en-CA" b="1" dirty="0"/>
          </a:p>
        </p:txBody>
      </p:sp>
      <p:sp>
        <p:nvSpPr>
          <p:cNvPr id="3" name="Content Placeholder 2"/>
          <p:cNvSpPr>
            <a:spLocks noGrp="1"/>
          </p:cNvSpPr>
          <p:nvPr>
            <p:ph sz="half" idx="2"/>
          </p:nvPr>
        </p:nvSpPr>
        <p:spPr/>
        <p:txBody>
          <a:bodyPr>
            <a:normAutofit/>
          </a:bodyPr>
          <a:lstStyle/>
          <a:p>
            <a:pPr>
              <a:buClr>
                <a:srgbClr val="0000FF"/>
              </a:buClr>
            </a:pPr>
            <a:r>
              <a:rPr lang="en-US" dirty="0"/>
              <a:t>Need-based Distribution</a:t>
            </a:r>
          </a:p>
          <a:p>
            <a:pPr>
              <a:buClr>
                <a:srgbClr val="0000FF"/>
              </a:buClr>
            </a:pPr>
            <a:r>
              <a:rPr lang="en-US" dirty="0"/>
              <a:t>Non-zero-sum-games</a:t>
            </a:r>
          </a:p>
          <a:p>
            <a:pPr>
              <a:buClr>
                <a:srgbClr val="0000FF"/>
              </a:buClr>
            </a:pPr>
            <a:r>
              <a:rPr lang="en-US" dirty="0"/>
              <a:t>Peace</a:t>
            </a:r>
          </a:p>
          <a:p>
            <a:pPr>
              <a:buClr>
                <a:srgbClr val="0000FF"/>
              </a:buClr>
            </a:pPr>
            <a:r>
              <a:rPr lang="en-US" dirty="0"/>
              <a:t>Social Trap</a:t>
            </a:r>
          </a:p>
          <a:p>
            <a:pPr>
              <a:buClr>
                <a:srgbClr val="0000FF"/>
              </a:buClr>
            </a:pPr>
            <a:r>
              <a:rPr lang="en-US" dirty="0"/>
              <a:t>Superordinate Goals</a:t>
            </a:r>
          </a:p>
          <a:p>
            <a:pPr>
              <a:buClr>
                <a:srgbClr val="0000FF"/>
              </a:buClr>
            </a:pPr>
            <a:r>
              <a:rPr lang="en-US" dirty="0"/>
              <a:t>Tragedy Of The Commons</a:t>
            </a:r>
          </a:p>
        </p:txBody>
      </p:sp>
      <p:sp>
        <p:nvSpPr>
          <p:cNvPr id="4" name="Footer Placeholder 3"/>
          <p:cNvSpPr>
            <a:spLocks noGrp="1"/>
          </p:cNvSpPr>
          <p:nvPr>
            <p:ph type="ftr" sz="quarter" idx="11"/>
          </p:nvPr>
        </p:nvSpPr>
        <p:spPr/>
        <p:txBody>
          <a:bodyPr/>
          <a:lstStyle/>
          <a:p>
            <a:r>
              <a:rPr lang="en-CA">
                <a:solidFill>
                  <a:prstClr val="black">
                    <a:tint val="75000"/>
                  </a:prstClr>
                </a:solidFill>
              </a:rPr>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30</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Genuine Peace </a:t>
            </a:r>
            <a:endParaRPr lang="en-CA" sz="3600" dirty="0">
              <a:solidFill>
                <a:srgbClr val="0000FF"/>
              </a:solidFill>
            </a:endParaRPr>
          </a:p>
        </p:txBody>
      </p:sp>
      <p:sp>
        <p:nvSpPr>
          <p:cNvPr id="3" name="Content Placeholder 2"/>
          <p:cNvSpPr>
            <a:spLocks noGrp="1"/>
          </p:cNvSpPr>
          <p:nvPr>
            <p:ph idx="1"/>
          </p:nvPr>
        </p:nvSpPr>
        <p:spPr>
          <a:xfrm>
            <a:off x="457200" y="1600200"/>
            <a:ext cx="8229600" cy="4853136"/>
          </a:xfrm>
        </p:spPr>
        <p:txBody>
          <a:bodyPr>
            <a:normAutofit lnSpcReduction="10000"/>
          </a:bodyPr>
          <a:lstStyle/>
          <a:p>
            <a:pPr>
              <a:buClr>
                <a:srgbClr val="0000FF"/>
              </a:buClr>
            </a:pPr>
            <a:r>
              <a:rPr lang="en-US" sz="2800" dirty="0"/>
              <a:t>People in conflict sense that one side’s gain is the other’s loss</a:t>
            </a:r>
          </a:p>
          <a:p>
            <a:pPr>
              <a:buClr>
                <a:srgbClr val="0000FF"/>
              </a:buClr>
            </a:pPr>
            <a:r>
              <a:rPr lang="en-US" sz="2800" b="1" dirty="0"/>
              <a:t>Genuine peace is:</a:t>
            </a:r>
          </a:p>
          <a:p>
            <a:pPr lvl="1">
              <a:buClr>
                <a:srgbClr val="0000FF"/>
              </a:buClr>
            </a:pPr>
            <a:r>
              <a:rPr lang="en-US" dirty="0"/>
              <a:t>More than the suppression of open conflict, more than a fragile, superficial calm</a:t>
            </a:r>
          </a:p>
          <a:p>
            <a:pPr lvl="1">
              <a:buClr>
                <a:srgbClr val="0000FF"/>
              </a:buClr>
            </a:pPr>
            <a:r>
              <a:rPr lang="en-US" dirty="0"/>
              <a:t>The outcome of a creatively managed conflict</a:t>
            </a:r>
          </a:p>
          <a:p>
            <a:pPr lvl="1">
              <a:buClr>
                <a:srgbClr val="0000FF"/>
              </a:buClr>
            </a:pPr>
            <a:r>
              <a:rPr lang="en-US" dirty="0"/>
              <a:t>Reconciling perceived differences to reach genuine accord: </a:t>
            </a:r>
          </a:p>
          <a:p>
            <a:pPr lvl="2">
              <a:buClr>
                <a:srgbClr val="0000FF"/>
              </a:buClr>
            </a:pPr>
            <a:r>
              <a:rPr lang="en-US" dirty="0"/>
              <a:t>“We got our increased pay. You got your increased profit. Now each of us is helping the other achieve the organization’s goals.” </a:t>
            </a:r>
            <a:endParaRPr lang="en-CA" dirty="0"/>
          </a:p>
          <a:p>
            <a:pPr>
              <a:buClr>
                <a:srgbClr val="0000FF"/>
              </a:buClr>
            </a:pPr>
            <a:endParaRPr lang="en-US"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3641316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Creates Conflict?</a:t>
            </a:r>
            <a:endParaRPr lang="en-CA" sz="3600" dirty="0">
              <a:solidFill>
                <a:srgbClr val="0000FF"/>
              </a:solidFill>
            </a:endParaRPr>
          </a:p>
        </p:txBody>
      </p:sp>
      <p:sp>
        <p:nvSpPr>
          <p:cNvPr id="3" name="Content Placeholder 2"/>
          <p:cNvSpPr>
            <a:spLocks noGrp="1"/>
          </p:cNvSpPr>
          <p:nvPr>
            <p:ph idx="1"/>
          </p:nvPr>
        </p:nvSpPr>
        <p:spPr>
          <a:xfrm>
            <a:off x="457200" y="1600200"/>
            <a:ext cx="4330824" cy="4525963"/>
          </a:xfrm>
        </p:spPr>
        <p:txBody>
          <a:bodyPr/>
          <a:lstStyle/>
          <a:p>
            <a:pPr>
              <a:buClr>
                <a:srgbClr val="0000FF"/>
              </a:buClr>
            </a:pPr>
            <a:r>
              <a:rPr lang="en-US" sz="2800" dirty="0"/>
              <a:t>Social–psychological studies have identified several ingredients that create conflict</a:t>
            </a:r>
          </a:p>
          <a:p>
            <a:pPr>
              <a:buClr>
                <a:srgbClr val="0000FF"/>
              </a:buClr>
            </a:pPr>
            <a:r>
              <a:rPr lang="en-US" b="1" dirty="0"/>
              <a:t>Social Dilemmas</a:t>
            </a:r>
          </a:p>
          <a:p>
            <a:pPr>
              <a:buClr>
                <a:srgbClr val="0000FF"/>
              </a:buClr>
            </a:pPr>
            <a:r>
              <a:rPr lang="en-CA" b="1" dirty="0"/>
              <a:t>The Prisoner’s Dilemma</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33426" y="1988840"/>
            <a:ext cx="3295162" cy="2425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058850" y="4653136"/>
            <a:ext cx="3689614" cy="1200329"/>
          </a:xfrm>
          <a:prstGeom prst="rect">
            <a:avLst/>
          </a:prstGeom>
        </p:spPr>
        <p:txBody>
          <a:bodyPr wrap="square">
            <a:spAutoFit/>
          </a:bodyPr>
          <a:lstStyle/>
          <a:p>
            <a:pPr algn="just"/>
            <a:r>
              <a:rPr lang="en-US" dirty="0"/>
              <a:t>Although workers and management often cooperate, they also can experience conflict, which is most evident during a strike.</a:t>
            </a:r>
          </a:p>
        </p:txBody>
      </p:sp>
    </p:spTree>
    <p:extLst>
      <p:ext uri="{BB962C8B-B14F-4D97-AF65-F5344CB8AC3E}">
        <p14:creationId xmlns:p14="http://schemas.microsoft.com/office/powerpoint/2010/main" val="2124922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Prisoner’s Dilemma</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sp>
        <p:nvSpPr>
          <p:cNvPr id="6" name="Rectangle 5"/>
          <p:cNvSpPr/>
          <p:nvPr/>
        </p:nvSpPr>
        <p:spPr>
          <a:xfrm>
            <a:off x="5364088" y="1897305"/>
            <a:ext cx="3312368" cy="3970318"/>
          </a:xfrm>
          <a:prstGeom prst="rect">
            <a:avLst/>
          </a:prstGeom>
        </p:spPr>
        <p:txBody>
          <a:bodyPr wrap="square">
            <a:spAutoFit/>
          </a:bodyPr>
          <a:lstStyle/>
          <a:p>
            <a:pPr algn="just"/>
            <a:r>
              <a:rPr lang="en-US" dirty="0"/>
              <a:t>In each box, the number above the diagonal is Prisoner A’s outcome. </a:t>
            </a:r>
          </a:p>
          <a:p>
            <a:pPr marL="285750" indent="-285750" algn="just">
              <a:buFont typeface="Arial" panose="020B0604020202020204" pitchFamily="34" charset="0"/>
              <a:buChar char="•"/>
            </a:pPr>
            <a:r>
              <a:rPr lang="en-US" dirty="0"/>
              <a:t>Thus, if both prisoners confess, both get seven years. </a:t>
            </a:r>
          </a:p>
          <a:p>
            <a:pPr marL="285750" indent="-285750" algn="just">
              <a:buFont typeface="Arial" panose="020B0604020202020204" pitchFamily="34" charset="0"/>
              <a:buChar char="•"/>
            </a:pPr>
            <a:r>
              <a:rPr lang="en-US" dirty="0"/>
              <a:t>If neither confesses, each gets three years. </a:t>
            </a:r>
          </a:p>
          <a:p>
            <a:pPr marL="285750" indent="-285750" algn="just">
              <a:buFont typeface="Arial" panose="020B0604020202020204" pitchFamily="34" charset="0"/>
              <a:buChar char="•"/>
            </a:pPr>
            <a:r>
              <a:rPr lang="en-US" dirty="0"/>
              <a:t>If one confesses, that prisoner is set free in exchange for evidence used to convict the other of a crime bringing a ten-year sentence. </a:t>
            </a:r>
          </a:p>
          <a:p>
            <a:pPr marL="285750" indent="-285750" algn="just">
              <a:buFont typeface="Arial" panose="020B0604020202020204" pitchFamily="34" charset="0"/>
              <a:buChar char="•"/>
            </a:pPr>
            <a:r>
              <a:rPr lang="en-US" dirty="0"/>
              <a:t>If you were one of the prisoners, would you confess?</a:t>
            </a:r>
          </a:p>
        </p:txBody>
      </p:sp>
      <p:sp>
        <p:nvSpPr>
          <p:cNvPr id="7" name="Rectangle 6"/>
          <p:cNvSpPr/>
          <p:nvPr/>
        </p:nvSpPr>
        <p:spPr>
          <a:xfrm>
            <a:off x="827584" y="6022643"/>
            <a:ext cx="4464496" cy="369332"/>
          </a:xfrm>
          <a:prstGeom prst="rect">
            <a:avLst/>
          </a:prstGeom>
        </p:spPr>
        <p:txBody>
          <a:bodyPr wrap="square">
            <a:spAutoFit/>
          </a:bodyPr>
          <a:lstStyle/>
          <a:p>
            <a:r>
              <a:rPr lang="en-US" b="1" dirty="0"/>
              <a:t>Figure 12–1 </a:t>
            </a:r>
            <a:r>
              <a:rPr lang="en-US" dirty="0"/>
              <a:t>The Classic Prisoner’s Dilemma</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12" y="1576809"/>
            <a:ext cx="4809146" cy="4265712"/>
          </a:xfrm>
          <a:prstGeom prst="rect">
            <a:avLst/>
          </a:prstGeom>
        </p:spPr>
      </p:pic>
    </p:spTree>
    <p:extLst>
      <p:ext uri="{BB962C8B-B14F-4D97-AF65-F5344CB8AC3E}">
        <p14:creationId xmlns:p14="http://schemas.microsoft.com/office/powerpoint/2010/main" val="3398914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Prisoner’s Dilemma Pt. 2</a:t>
            </a:r>
          </a:p>
        </p:txBody>
      </p:sp>
      <p:sp>
        <p:nvSpPr>
          <p:cNvPr id="3" name="Content Placeholder 2"/>
          <p:cNvSpPr>
            <a:spLocks noGrp="1"/>
          </p:cNvSpPr>
          <p:nvPr>
            <p:ph idx="1"/>
          </p:nvPr>
        </p:nvSpPr>
        <p:spPr>
          <a:xfrm>
            <a:off x="5436096" y="1576625"/>
            <a:ext cx="3394720" cy="4525963"/>
          </a:xfrm>
        </p:spPr>
        <p:txBody>
          <a:bodyPr>
            <a:normAutofit fontScale="70000" lnSpcReduction="20000"/>
          </a:bodyPr>
          <a:lstStyle/>
          <a:p>
            <a:pPr rtl="0" eaLnBrk="1" latinLnBrk="0" hangingPunct="1"/>
            <a:r>
              <a:rPr lang="en-US" sz="3200" kern="1200" dirty="0">
                <a:solidFill>
                  <a:schemeClr val="tx1"/>
                </a:solidFill>
                <a:effectLst/>
                <a:latin typeface="+mn-lt"/>
                <a:ea typeface="+mn-ea"/>
                <a:cs typeface="+mn-cs"/>
              </a:rPr>
              <a:t>The numbers represent some reward, such as money. </a:t>
            </a:r>
            <a:endParaRPr lang="en-CA" dirty="0">
              <a:effectLst/>
            </a:endParaRPr>
          </a:p>
          <a:p>
            <a:pPr rtl="0" eaLnBrk="1" latinLnBrk="0" hangingPunct="1"/>
            <a:r>
              <a:rPr lang="en-US" sz="3200" kern="1200" dirty="0">
                <a:solidFill>
                  <a:schemeClr val="tx1"/>
                </a:solidFill>
                <a:effectLst/>
                <a:latin typeface="+mn-lt"/>
                <a:ea typeface="+mn-ea"/>
                <a:cs typeface="+mn-cs"/>
              </a:rPr>
              <a:t>In each box, the number above the diagonal lines is the outcome for Person A. </a:t>
            </a:r>
            <a:endParaRPr lang="en-CA" dirty="0">
              <a:effectLst/>
            </a:endParaRPr>
          </a:p>
          <a:p>
            <a:pPr rtl="0" eaLnBrk="1" latinLnBrk="0" hangingPunct="1"/>
            <a:r>
              <a:rPr lang="en-US" sz="3200" kern="1200" dirty="0">
                <a:solidFill>
                  <a:schemeClr val="tx1"/>
                </a:solidFill>
                <a:effectLst/>
                <a:latin typeface="+mn-lt"/>
                <a:ea typeface="+mn-ea"/>
                <a:cs typeface="+mn-cs"/>
              </a:rPr>
              <a:t>Unlike the classic Prisoner’s Dilemma (a one-shot decision), most laboratory versions involve repeated plays.</a:t>
            </a:r>
            <a:endParaRPr lang="en-CA" dirty="0">
              <a:effectLst/>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
        <p:nvSpPr>
          <p:cNvPr id="6" name="Rectangle 5"/>
          <p:cNvSpPr/>
          <p:nvPr/>
        </p:nvSpPr>
        <p:spPr>
          <a:xfrm>
            <a:off x="567613" y="5917922"/>
            <a:ext cx="5856346" cy="369332"/>
          </a:xfrm>
          <a:prstGeom prst="rect">
            <a:avLst/>
          </a:prstGeom>
        </p:spPr>
        <p:txBody>
          <a:bodyPr wrap="square">
            <a:spAutoFit/>
          </a:bodyPr>
          <a:lstStyle/>
          <a:p>
            <a:r>
              <a:rPr lang="en-US" b="1" dirty="0"/>
              <a:t>Figure 12–2 </a:t>
            </a:r>
            <a:r>
              <a:rPr lang="en-US" dirty="0"/>
              <a:t>Laboratory Version Of The Prisoner’s Dilemma</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9552" y="1556792"/>
            <a:ext cx="4752528" cy="4258265"/>
          </a:xfrm>
          <a:prstGeom prst="rect">
            <a:avLst/>
          </a:prstGeom>
        </p:spPr>
      </p:pic>
    </p:spTree>
    <p:extLst>
      <p:ext uri="{BB962C8B-B14F-4D97-AF65-F5344CB8AC3E}">
        <p14:creationId xmlns:p14="http://schemas.microsoft.com/office/powerpoint/2010/main" val="3855659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Tragedy of the Commons</a:t>
            </a:r>
          </a:p>
        </p:txBody>
      </p:sp>
      <p:sp>
        <p:nvSpPr>
          <p:cNvPr id="3" name="Content Placeholder 2"/>
          <p:cNvSpPr>
            <a:spLocks noGrp="1"/>
          </p:cNvSpPr>
          <p:nvPr>
            <p:ph idx="1"/>
          </p:nvPr>
        </p:nvSpPr>
        <p:spPr>
          <a:xfrm>
            <a:off x="457200" y="1600200"/>
            <a:ext cx="4114800" cy="4525963"/>
          </a:xfrm>
        </p:spPr>
        <p:txBody>
          <a:bodyPr/>
          <a:lstStyle/>
          <a:p>
            <a:pPr>
              <a:buClr>
                <a:srgbClr val="0000FF"/>
              </a:buClr>
            </a:pPr>
            <a:r>
              <a:rPr lang="en-US" sz="2800" dirty="0"/>
              <a:t>A metaphor for the insidious nature of social dilemmas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pic>
        <p:nvPicPr>
          <p:cNvPr id="2052"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2883" y="2959019"/>
            <a:ext cx="3888432" cy="2593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148064" y="2377911"/>
            <a:ext cx="3312368" cy="3139321"/>
          </a:xfrm>
          <a:prstGeom prst="rect">
            <a:avLst/>
          </a:prstGeom>
        </p:spPr>
        <p:txBody>
          <a:bodyPr wrap="square">
            <a:spAutoFit/>
          </a:bodyPr>
          <a:lstStyle/>
          <a:p>
            <a:r>
              <a:rPr lang="en-US" dirty="0"/>
              <a:t>It's tempting to hoard a resource that other people also want. </a:t>
            </a:r>
          </a:p>
          <a:p>
            <a:r>
              <a:rPr lang="en-US" dirty="0"/>
              <a:t>But if everyone hoards, the resource is soon depleted. </a:t>
            </a:r>
          </a:p>
          <a:p>
            <a:endParaRPr lang="en-US" dirty="0"/>
          </a:p>
          <a:p>
            <a:r>
              <a:rPr lang="en-US" dirty="0"/>
              <a:t>For many weeks during the COVID-19 pandemic, toilet paper was hard to find as people bought extra rolls for themselves and their families, leaving little for everyone else.</a:t>
            </a:r>
          </a:p>
        </p:txBody>
      </p:sp>
    </p:spTree>
    <p:extLst>
      <p:ext uri="{BB962C8B-B14F-4D97-AF65-F5344CB8AC3E}">
        <p14:creationId xmlns:p14="http://schemas.microsoft.com/office/powerpoint/2010/main" val="368047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Dilemmas</a:t>
            </a:r>
          </a:p>
        </p:txBody>
      </p:sp>
      <p:sp>
        <p:nvSpPr>
          <p:cNvPr id="3" name="Content Placeholder 2"/>
          <p:cNvSpPr>
            <a:spLocks noGrp="1"/>
          </p:cNvSpPr>
          <p:nvPr>
            <p:ph idx="1"/>
          </p:nvPr>
        </p:nvSpPr>
        <p:spPr/>
        <p:txBody>
          <a:bodyPr>
            <a:normAutofit/>
          </a:bodyPr>
          <a:lstStyle/>
          <a:p>
            <a:pPr>
              <a:buClr>
                <a:srgbClr val="0000FF"/>
              </a:buClr>
            </a:pPr>
            <a:r>
              <a:rPr lang="en-US" dirty="0"/>
              <a:t>The fundamental attribution error</a:t>
            </a:r>
          </a:p>
          <a:p>
            <a:pPr>
              <a:buClr>
                <a:srgbClr val="0000FF"/>
              </a:buClr>
            </a:pPr>
            <a:r>
              <a:rPr lang="en-US" dirty="0"/>
              <a:t>Evolving motives</a:t>
            </a:r>
          </a:p>
          <a:p>
            <a:pPr>
              <a:buClr>
                <a:srgbClr val="0000FF"/>
              </a:buClr>
            </a:pPr>
            <a:r>
              <a:rPr lang="en-US" dirty="0"/>
              <a:t>Outcomes need not sum to zero</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Tree>
    <p:extLst>
      <p:ext uri="{BB962C8B-B14F-4D97-AF65-F5344CB8AC3E}">
        <p14:creationId xmlns:p14="http://schemas.microsoft.com/office/powerpoint/2010/main" val="15677896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1935</Words>
  <Application>Microsoft Office PowerPoint</Application>
  <PresentationFormat>On-screen Show (4:3)</PresentationFormat>
  <Paragraphs>246</Paragraphs>
  <Slides>30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Courier New</vt:lpstr>
      <vt:lpstr>Garamond</vt:lpstr>
      <vt:lpstr>inherit</vt:lpstr>
      <vt:lpstr>nimbus</vt:lpstr>
      <vt:lpstr>Office Theme</vt:lpstr>
      <vt:lpstr>Chapter 12</vt:lpstr>
      <vt:lpstr>Chapter 12 Outline</vt:lpstr>
      <vt:lpstr>What Creates Conflict? LO1</vt:lpstr>
      <vt:lpstr>Genuine Peace </vt:lpstr>
      <vt:lpstr>What Creates Conflict?</vt:lpstr>
      <vt:lpstr>The Prisoner’s Dilemma</vt:lpstr>
      <vt:lpstr>The Prisoner’s Dilemma Pt. 2</vt:lpstr>
      <vt:lpstr>The Tragedy of the Commons</vt:lpstr>
      <vt:lpstr>Social Dilemmas</vt:lpstr>
      <vt:lpstr>Social Dilemmas Pt. 2</vt:lpstr>
      <vt:lpstr>Social Dilemmas Pt. 3</vt:lpstr>
      <vt:lpstr>Perceived Injustice</vt:lpstr>
      <vt:lpstr>Mirror-image Perceptions</vt:lpstr>
      <vt:lpstr>How Can Peace Be Achieved? LO2 </vt:lpstr>
      <vt:lpstr>How Can Peace Be Achieved?</vt:lpstr>
      <vt:lpstr>How Can Peace Be Achieved? Pt. 2</vt:lpstr>
      <vt:lpstr>How Can Peace Be Achieved? Pt. 3</vt:lpstr>
      <vt:lpstr>Cooperation</vt:lpstr>
      <vt:lpstr>Cooperation Pt. 2</vt:lpstr>
      <vt:lpstr>Group and superordinate identities</vt:lpstr>
      <vt:lpstr>Communication</vt:lpstr>
      <vt:lpstr>How Can Peace Be Achieved? Pt. 4</vt:lpstr>
      <vt:lpstr>Communication Pt. 2</vt:lpstr>
      <vt:lpstr>Chapter 12: Summing Up</vt:lpstr>
      <vt:lpstr>Summing Up: What Creates Conflict?</vt:lpstr>
      <vt:lpstr>Summing Up: What Creates Conflict? Pt. 2</vt:lpstr>
      <vt:lpstr>Summing Up: How Can Peace Be Achieved?</vt:lpstr>
      <vt:lpstr>Summing Up: How Can Peace Be Achieved? Pt. 2</vt:lpstr>
      <vt:lpstr>Summing Up: How Can Peace Be Achieved? Pt. 3</vt:lpstr>
      <vt:lpstr>Chapter 12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170</cp:revision>
  <dcterms:created xsi:type="dcterms:W3CDTF">2019-08-26T14:02:03Z</dcterms:created>
  <dcterms:modified xsi:type="dcterms:W3CDTF">2021-01-19T22:00:18Z</dcterms:modified>
</cp:coreProperties>
</file>