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sldIdLst>
    <p:sldId id="260" r:id="rId2"/>
    <p:sldId id="285" r:id="rId3"/>
    <p:sldId id="368" r:id="rId4"/>
    <p:sldId id="429" r:id="rId5"/>
    <p:sldId id="463" r:id="rId6"/>
    <p:sldId id="478" r:id="rId7"/>
    <p:sldId id="479" r:id="rId8"/>
    <p:sldId id="477" r:id="rId9"/>
    <p:sldId id="476" r:id="rId10"/>
    <p:sldId id="462" r:id="rId11"/>
    <p:sldId id="482" r:id="rId12"/>
    <p:sldId id="480" r:id="rId13"/>
    <p:sldId id="374" r:id="rId14"/>
    <p:sldId id="483" r:id="rId15"/>
    <p:sldId id="435" r:id="rId16"/>
    <p:sldId id="484" r:id="rId17"/>
    <p:sldId id="485" r:id="rId18"/>
    <p:sldId id="465" r:id="rId19"/>
    <p:sldId id="384" r:id="rId20"/>
    <p:sldId id="447" r:id="rId21"/>
    <p:sldId id="466" r:id="rId22"/>
    <p:sldId id="468" r:id="rId23"/>
    <p:sldId id="486" r:id="rId24"/>
    <p:sldId id="467" r:id="rId25"/>
    <p:sldId id="469" r:id="rId26"/>
    <p:sldId id="387" r:id="rId27"/>
    <p:sldId id="472" r:id="rId28"/>
    <p:sldId id="489" r:id="rId29"/>
    <p:sldId id="471" r:id="rId30"/>
    <p:sldId id="470" r:id="rId31"/>
    <p:sldId id="487" r:id="rId32"/>
    <p:sldId id="452" r:id="rId33"/>
    <p:sldId id="474" r:id="rId34"/>
    <p:sldId id="390" r:id="rId35"/>
    <p:sldId id="488" r:id="rId36"/>
    <p:sldId id="491" r:id="rId37"/>
    <p:sldId id="388" r:id="rId38"/>
    <p:sldId id="492" r:id="rId39"/>
    <p:sldId id="493" r:id="rId40"/>
    <p:sldId id="495" r:id="rId41"/>
    <p:sldId id="416" r:id="rId42"/>
    <p:sldId id="396" r:id="rId43"/>
    <p:sldId id="496" r:id="rId44"/>
    <p:sldId id="417" r:id="rId45"/>
    <p:sldId id="461" r:id="rId46"/>
    <p:sldId id="460" r:id="rId47"/>
    <p:sldId id="418" r:id="rId48"/>
    <p:sldId id="326" r:id="rId4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9900"/>
    <a:srgbClr val="9900CC"/>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0441" autoAdjust="0"/>
    <p:restoredTop sz="86481" autoAdjust="0"/>
  </p:normalViewPr>
  <p:slideViewPr>
    <p:cSldViewPr>
      <p:cViewPr varScale="1">
        <p:scale>
          <a:sx n="62" d="100"/>
          <a:sy n="62" d="100"/>
        </p:scale>
        <p:origin x="1020" y="9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3ADE30B-1E79-41BC-A7EE-9CCFACA0A653}" type="datetimeFigureOut">
              <a:rPr lang="en-CA" smtClean="0"/>
              <a:t>2021-01-19</a:t>
            </a:fld>
            <a:endParaRPr lang="en-C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5DA8859-8551-4C3E-9F61-ECFA77180AB4}" type="slidenum">
              <a:rPr lang="en-CA" smtClean="0"/>
              <a:t>‹#›</a:t>
            </a:fld>
            <a:endParaRPr lang="en-CA"/>
          </a:p>
        </p:txBody>
      </p:sp>
    </p:spTree>
    <p:extLst>
      <p:ext uri="{BB962C8B-B14F-4D97-AF65-F5344CB8AC3E}">
        <p14:creationId xmlns:p14="http://schemas.microsoft.com/office/powerpoint/2010/main" val="10078106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itchFamily="18" charset="0"/>
                <a:ea typeface="MS PGothic" pitchFamily="34" charset="-128"/>
              </a:defRPr>
            </a:lvl1pPr>
            <a:lvl2pPr marL="742950" indent="-285750" eaLnBrk="0" hangingPunct="0">
              <a:defRPr>
                <a:solidFill>
                  <a:schemeClr val="tx1"/>
                </a:solidFill>
                <a:latin typeface="Garamond" pitchFamily="18" charset="0"/>
                <a:ea typeface="MS PGothic" pitchFamily="34" charset="-128"/>
              </a:defRPr>
            </a:lvl2pPr>
            <a:lvl3pPr marL="1143000" indent="-228600" eaLnBrk="0" hangingPunct="0">
              <a:defRPr>
                <a:solidFill>
                  <a:schemeClr val="tx1"/>
                </a:solidFill>
                <a:latin typeface="Garamond" pitchFamily="18" charset="0"/>
                <a:ea typeface="MS PGothic" pitchFamily="34" charset="-128"/>
              </a:defRPr>
            </a:lvl3pPr>
            <a:lvl4pPr marL="1600200" indent="-228600" eaLnBrk="0" hangingPunct="0">
              <a:defRPr>
                <a:solidFill>
                  <a:schemeClr val="tx1"/>
                </a:solidFill>
                <a:latin typeface="Garamond" pitchFamily="18" charset="0"/>
                <a:ea typeface="MS PGothic" pitchFamily="34" charset="-128"/>
              </a:defRPr>
            </a:lvl4pPr>
            <a:lvl5pPr marL="2057400" indent="-228600" eaLnBrk="0" hangingPunct="0">
              <a:defRPr>
                <a:solidFill>
                  <a:schemeClr val="tx1"/>
                </a:solidFill>
                <a:latin typeface="Garamond" pitchFamily="18" charset="0"/>
                <a:ea typeface="MS PGothic" pitchFamily="34" charset="-128"/>
              </a:defRPr>
            </a:lvl5pPr>
            <a:lvl6pPr marL="2514600" indent="-228600" eaLnBrk="0" fontAlgn="base" hangingPunct="0">
              <a:spcBef>
                <a:spcPct val="0"/>
              </a:spcBef>
              <a:spcAft>
                <a:spcPct val="0"/>
              </a:spcAft>
              <a:defRPr>
                <a:solidFill>
                  <a:schemeClr val="tx1"/>
                </a:solidFill>
                <a:latin typeface="Garamond" pitchFamily="18" charset="0"/>
                <a:ea typeface="MS PGothic" pitchFamily="34" charset="-128"/>
              </a:defRPr>
            </a:lvl6pPr>
            <a:lvl7pPr marL="2971800" indent="-228600" eaLnBrk="0" fontAlgn="base" hangingPunct="0">
              <a:spcBef>
                <a:spcPct val="0"/>
              </a:spcBef>
              <a:spcAft>
                <a:spcPct val="0"/>
              </a:spcAft>
              <a:defRPr>
                <a:solidFill>
                  <a:schemeClr val="tx1"/>
                </a:solidFill>
                <a:latin typeface="Garamond" pitchFamily="18" charset="0"/>
                <a:ea typeface="MS PGothic" pitchFamily="34" charset="-128"/>
              </a:defRPr>
            </a:lvl7pPr>
            <a:lvl8pPr marL="3429000" indent="-228600" eaLnBrk="0" fontAlgn="base" hangingPunct="0">
              <a:spcBef>
                <a:spcPct val="0"/>
              </a:spcBef>
              <a:spcAft>
                <a:spcPct val="0"/>
              </a:spcAft>
              <a:defRPr>
                <a:solidFill>
                  <a:schemeClr val="tx1"/>
                </a:solidFill>
                <a:latin typeface="Garamond" pitchFamily="18" charset="0"/>
                <a:ea typeface="MS PGothic" pitchFamily="34" charset="-128"/>
              </a:defRPr>
            </a:lvl8pPr>
            <a:lvl9pPr marL="3886200" indent="-228600" eaLnBrk="0" fontAlgn="base" hangingPunct="0">
              <a:spcBef>
                <a:spcPct val="0"/>
              </a:spcBef>
              <a:spcAft>
                <a:spcPct val="0"/>
              </a:spcAft>
              <a:defRPr>
                <a:solidFill>
                  <a:schemeClr val="tx1"/>
                </a:solidFill>
                <a:latin typeface="Garamond" pitchFamily="18" charset="0"/>
                <a:ea typeface="MS PGothic" pitchFamily="34" charset="-128"/>
              </a:defRPr>
            </a:lvl9pPr>
          </a:lstStyle>
          <a:p>
            <a:pPr eaLnBrk="1" hangingPunct="1">
              <a:defRPr/>
            </a:pPr>
            <a:fld id="{AEAF3D5F-ABD5-42EE-A6D2-AB7A6B4DD867}" type="slidenum">
              <a:rPr lang="en-US" altLang="en-US" smtClean="0">
                <a:latin typeface="Arial" pitchFamily="34" charset="0"/>
              </a:rPr>
              <a:pPr eaLnBrk="1" hangingPunct="1">
                <a:defRPr/>
              </a:pPr>
              <a:t>1</a:t>
            </a:fld>
            <a:endParaRPr lang="en-US" altLang="en-US">
              <a:latin typeface="Arial" pitchFamily="34" charset="0"/>
            </a:endParaRPr>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1" kern="1200" dirty="0">
                <a:solidFill>
                  <a:schemeClr val="tx1"/>
                </a:solidFill>
                <a:effectLst/>
                <a:latin typeface="+mn-lt"/>
                <a:ea typeface="+mn-ea"/>
                <a:cs typeface="+mn-cs"/>
              </a:rPr>
              <a:t>How does stereotype threat undermine performance? </a:t>
            </a:r>
            <a:r>
              <a:rPr lang="en-US" sz="1200" b="0" i="0" kern="1200" dirty="0">
                <a:solidFill>
                  <a:schemeClr val="tx1"/>
                </a:solidFill>
                <a:effectLst/>
                <a:latin typeface="+mn-lt"/>
                <a:ea typeface="+mn-ea"/>
                <a:cs typeface="+mn-cs"/>
              </a:rPr>
              <a:t>It does so in three ways, contend Toni </a:t>
            </a:r>
            <a:r>
              <a:rPr lang="en-US" sz="1200" b="0" i="0" kern="1200" dirty="0" err="1">
                <a:solidFill>
                  <a:schemeClr val="tx1"/>
                </a:solidFill>
                <a:effectLst/>
                <a:latin typeface="+mn-lt"/>
                <a:ea typeface="+mn-ea"/>
                <a:cs typeface="+mn-cs"/>
              </a:rPr>
              <a:t>Schmader</a:t>
            </a:r>
            <a:r>
              <a:rPr lang="en-US" sz="1200" b="0" i="0" kern="1200" dirty="0">
                <a:solidFill>
                  <a:schemeClr val="tx1"/>
                </a:solidFill>
                <a:effectLst/>
                <a:latin typeface="+mn-lt"/>
                <a:ea typeface="+mn-ea"/>
                <a:cs typeface="+mn-cs"/>
              </a:rPr>
              <a:t>, Michael Johns, and Chad Forbes (2008):</a:t>
            </a:r>
          </a:p>
          <a:p>
            <a:pPr fontAlgn="base"/>
            <a:r>
              <a:rPr lang="en-US" sz="1200" b="0" i="1" kern="1200" dirty="0">
                <a:solidFill>
                  <a:schemeClr val="tx1"/>
                </a:solidFill>
                <a:effectLst/>
                <a:latin typeface="+mn-lt"/>
                <a:ea typeface="+mn-ea"/>
                <a:cs typeface="+mn-cs"/>
              </a:rPr>
              <a:t>Stress.</a:t>
            </a:r>
            <a:r>
              <a:rPr lang="en-US" sz="1200" b="0" i="0" kern="1200" dirty="0">
                <a:solidFill>
                  <a:schemeClr val="tx1"/>
                </a:solidFill>
                <a:effectLst/>
                <a:latin typeface="+mn-lt"/>
                <a:ea typeface="+mn-ea"/>
                <a:cs typeface="+mn-cs"/>
              </a:rPr>
              <a:t> fMRI brain scans suggest that the stress of stereotype threat impairs brain activity associated with mathematical processing and increases activity in areas associated with emotion processing (</a:t>
            </a:r>
            <a:r>
              <a:rPr lang="en-US" sz="1200" b="0" i="0" kern="1200" dirty="0" err="1">
                <a:solidFill>
                  <a:schemeClr val="tx1"/>
                </a:solidFill>
                <a:effectLst/>
                <a:latin typeface="+mn-lt"/>
                <a:ea typeface="+mn-ea"/>
                <a:cs typeface="+mn-cs"/>
              </a:rPr>
              <a:t>Derks</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Inzlicht</a:t>
            </a:r>
            <a:r>
              <a:rPr lang="en-US" sz="1200" b="0" i="0" kern="1200" dirty="0">
                <a:solidFill>
                  <a:schemeClr val="tx1"/>
                </a:solidFill>
                <a:effectLst/>
                <a:latin typeface="+mn-lt"/>
                <a:ea typeface="+mn-ea"/>
                <a:cs typeface="+mn-cs"/>
              </a:rPr>
              <a:t>, &amp; Kang, 2008; </a:t>
            </a:r>
            <a:r>
              <a:rPr lang="en-US" sz="1200" b="0" i="0" kern="1200" dirty="0" err="1">
                <a:solidFill>
                  <a:schemeClr val="tx1"/>
                </a:solidFill>
                <a:effectLst/>
                <a:latin typeface="+mn-lt"/>
                <a:ea typeface="+mn-ea"/>
                <a:cs typeface="+mn-cs"/>
              </a:rPr>
              <a:t>Krendl</a:t>
            </a:r>
            <a:r>
              <a:rPr lang="en-US" sz="1200" b="0" i="0" kern="1200" dirty="0">
                <a:solidFill>
                  <a:schemeClr val="tx1"/>
                </a:solidFill>
                <a:effectLst/>
                <a:latin typeface="+mn-lt"/>
                <a:ea typeface="+mn-ea"/>
                <a:cs typeface="+mn-cs"/>
              </a:rPr>
              <a:t> et al., 2008; </a:t>
            </a:r>
            <a:r>
              <a:rPr lang="en-US" sz="1200" b="0" i="0" kern="1200" dirty="0" err="1">
                <a:solidFill>
                  <a:schemeClr val="tx1"/>
                </a:solidFill>
                <a:effectLst/>
                <a:latin typeface="+mn-lt"/>
                <a:ea typeface="+mn-ea"/>
                <a:cs typeface="+mn-cs"/>
              </a:rPr>
              <a:t>Wraga</a:t>
            </a:r>
            <a:r>
              <a:rPr lang="en-US" sz="1200" b="0" i="0" kern="1200" dirty="0">
                <a:solidFill>
                  <a:schemeClr val="tx1"/>
                </a:solidFill>
                <a:effectLst/>
                <a:latin typeface="+mn-lt"/>
                <a:ea typeface="+mn-ea"/>
                <a:cs typeface="+mn-cs"/>
              </a:rPr>
              <a:t> et al., 2007).</a:t>
            </a:r>
          </a:p>
          <a:p>
            <a:pPr fontAlgn="base"/>
            <a:r>
              <a:rPr lang="en-US" sz="1200" b="0" i="1" kern="1200" dirty="0">
                <a:solidFill>
                  <a:schemeClr val="tx1"/>
                </a:solidFill>
                <a:effectLst/>
                <a:latin typeface="+mn-lt"/>
                <a:ea typeface="+mn-ea"/>
                <a:cs typeface="+mn-cs"/>
              </a:rPr>
              <a:t>Self-monitoring.</a:t>
            </a:r>
            <a:r>
              <a:rPr lang="en-US" sz="1200" b="0" i="0" kern="1200" dirty="0">
                <a:solidFill>
                  <a:schemeClr val="tx1"/>
                </a:solidFill>
                <a:effectLst/>
                <a:latin typeface="+mn-lt"/>
                <a:ea typeface="+mn-ea"/>
                <a:cs typeface="+mn-cs"/>
              </a:rPr>
              <a:t> Worrying about making mistakes disrupts focused attention (Keller &amp; </a:t>
            </a:r>
            <a:r>
              <a:rPr lang="en-US" sz="1200" b="0" i="0" kern="1200" dirty="0" err="1">
                <a:solidFill>
                  <a:schemeClr val="tx1"/>
                </a:solidFill>
                <a:effectLst/>
                <a:latin typeface="+mn-lt"/>
                <a:ea typeface="+mn-ea"/>
                <a:cs typeface="+mn-cs"/>
              </a:rPr>
              <a:t>Dauenheimer</a:t>
            </a:r>
            <a:r>
              <a:rPr lang="en-US" sz="1200" b="0" i="0" kern="1200" dirty="0">
                <a:solidFill>
                  <a:schemeClr val="tx1"/>
                </a:solidFill>
                <a:effectLst/>
                <a:latin typeface="+mn-lt"/>
                <a:ea typeface="+mn-ea"/>
                <a:cs typeface="+mn-cs"/>
              </a:rPr>
              <a:t>, 2003; </a:t>
            </a:r>
            <a:r>
              <a:rPr lang="en-US" sz="1200" b="0" i="0" kern="1200" dirty="0" err="1">
                <a:solidFill>
                  <a:schemeClr val="tx1"/>
                </a:solidFill>
                <a:effectLst/>
                <a:latin typeface="+mn-lt"/>
                <a:ea typeface="+mn-ea"/>
                <a:cs typeface="+mn-cs"/>
              </a:rPr>
              <a:t>Seibt</a:t>
            </a:r>
            <a:r>
              <a:rPr lang="en-US" sz="1200" b="0" i="0" kern="1200" dirty="0">
                <a:solidFill>
                  <a:schemeClr val="tx1"/>
                </a:solidFill>
                <a:effectLst/>
                <a:latin typeface="+mn-lt"/>
                <a:ea typeface="+mn-ea"/>
                <a:cs typeface="+mn-cs"/>
              </a:rPr>
              <a:t> &amp; Forster, 2004). In interracial interactions, Blacks and Latinos (concerned with stereotypes of their intelligence) seek respect and to be seen as competent, whereas Whites (concerned with their image as racist) seek to be liked and seen as moral (</a:t>
            </a:r>
            <a:r>
              <a:rPr lang="en-US" sz="1200" b="0" i="0" kern="1200" dirty="0" err="1">
                <a:solidFill>
                  <a:schemeClr val="tx1"/>
                </a:solidFill>
                <a:effectLst/>
                <a:latin typeface="+mn-lt"/>
                <a:ea typeface="+mn-ea"/>
                <a:cs typeface="+mn-cs"/>
              </a:rPr>
              <a:t>Bergsieker</a:t>
            </a:r>
            <a:r>
              <a:rPr lang="en-US" sz="1200" b="0" i="0" kern="1200" dirty="0">
                <a:solidFill>
                  <a:schemeClr val="tx1"/>
                </a:solidFill>
                <a:effectLst/>
                <a:latin typeface="+mn-lt"/>
                <a:ea typeface="+mn-ea"/>
                <a:cs typeface="+mn-cs"/>
              </a:rPr>
              <a:t>, Shelton, &amp; </a:t>
            </a:r>
            <a:r>
              <a:rPr lang="en-US" sz="1200" b="0" i="0" kern="1200" dirty="0" err="1">
                <a:solidFill>
                  <a:schemeClr val="tx1"/>
                </a:solidFill>
                <a:effectLst/>
                <a:latin typeface="+mn-lt"/>
                <a:ea typeface="+mn-ea"/>
                <a:cs typeface="+mn-cs"/>
              </a:rPr>
              <a:t>Richeson</a:t>
            </a:r>
            <a:r>
              <a:rPr lang="en-US" sz="1200" b="0" i="0" kern="1200" dirty="0">
                <a:solidFill>
                  <a:schemeClr val="tx1"/>
                </a:solidFill>
                <a:effectLst/>
                <a:latin typeface="+mn-lt"/>
                <a:ea typeface="+mn-ea"/>
                <a:cs typeface="+mn-cs"/>
              </a:rPr>
              <a:t>, 2010).</a:t>
            </a:r>
          </a:p>
          <a:p>
            <a:pPr fontAlgn="base"/>
            <a:r>
              <a:rPr lang="en-US" sz="1200" b="0" i="1" kern="1200" dirty="0">
                <a:solidFill>
                  <a:schemeClr val="tx1"/>
                </a:solidFill>
                <a:effectLst/>
                <a:latin typeface="+mn-lt"/>
                <a:ea typeface="+mn-ea"/>
                <a:cs typeface="+mn-cs"/>
              </a:rPr>
              <a:t>Suppressing unwanted thoughts and emotions.</a:t>
            </a:r>
            <a:r>
              <a:rPr lang="en-US" sz="1200" b="0" i="0" kern="1200" dirty="0">
                <a:solidFill>
                  <a:schemeClr val="tx1"/>
                </a:solidFill>
                <a:effectLst/>
                <a:latin typeface="+mn-lt"/>
                <a:ea typeface="+mn-ea"/>
                <a:cs typeface="+mn-cs"/>
              </a:rPr>
              <a:t> The effort required to regulate one’s thinking takes energy and disrupts working memory (</a:t>
            </a:r>
            <a:r>
              <a:rPr lang="en-US" sz="1200" b="0" i="0" kern="1200" dirty="0" err="1">
                <a:solidFill>
                  <a:schemeClr val="tx1"/>
                </a:solidFill>
                <a:effectLst/>
                <a:latin typeface="+mn-lt"/>
                <a:ea typeface="+mn-ea"/>
                <a:cs typeface="+mn-cs"/>
              </a:rPr>
              <a:t>Bonnot</a:t>
            </a:r>
            <a:r>
              <a:rPr lang="en-US" sz="1200" b="0" i="0" kern="1200" dirty="0">
                <a:solidFill>
                  <a:schemeClr val="tx1"/>
                </a:solidFill>
                <a:effectLst/>
                <a:latin typeface="+mn-lt"/>
                <a:ea typeface="+mn-ea"/>
                <a:cs typeface="+mn-cs"/>
              </a:rPr>
              <a:t> &amp; </a:t>
            </a:r>
            <a:r>
              <a:rPr lang="en-US" sz="1200" b="0" i="0" kern="1200" dirty="0" err="1">
                <a:solidFill>
                  <a:schemeClr val="tx1"/>
                </a:solidFill>
                <a:effectLst/>
                <a:latin typeface="+mn-lt"/>
                <a:ea typeface="+mn-ea"/>
                <a:cs typeface="+mn-cs"/>
              </a:rPr>
              <a:t>Croizet</a:t>
            </a:r>
            <a:r>
              <a:rPr lang="en-US" sz="1200" b="0" i="0" kern="1200" dirty="0">
                <a:solidFill>
                  <a:schemeClr val="tx1"/>
                </a:solidFill>
                <a:effectLst/>
                <a:latin typeface="+mn-lt"/>
                <a:ea typeface="+mn-ea"/>
                <a:cs typeface="+mn-cs"/>
              </a:rPr>
              <a:t>, 2007; </a:t>
            </a:r>
            <a:r>
              <a:rPr lang="en-US" sz="1200" b="0" i="0" kern="1200" dirty="0" err="1">
                <a:solidFill>
                  <a:schemeClr val="tx1"/>
                </a:solidFill>
                <a:effectLst/>
                <a:latin typeface="+mn-lt"/>
                <a:ea typeface="+mn-ea"/>
                <a:cs typeface="+mn-cs"/>
              </a:rPr>
              <a:t>Logel</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Iserman</a:t>
            </a:r>
            <a:r>
              <a:rPr lang="en-US" sz="1200" b="0" i="0" kern="1200" dirty="0">
                <a:solidFill>
                  <a:schemeClr val="tx1"/>
                </a:solidFill>
                <a:effectLst/>
                <a:latin typeface="+mn-lt"/>
                <a:ea typeface="+mn-ea"/>
                <a:cs typeface="+mn-cs"/>
              </a:rPr>
              <a:t>, et al., 2009).</a:t>
            </a:r>
          </a:p>
          <a:p>
            <a:endParaRPr lang="en-CA" dirty="0"/>
          </a:p>
        </p:txBody>
      </p:sp>
      <p:sp>
        <p:nvSpPr>
          <p:cNvPr id="4" name="Slide Number Placeholder 3"/>
          <p:cNvSpPr>
            <a:spLocks noGrp="1"/>
          </p:cNvSpPr>
          <p:nvPr>
            <p:ph type="sldNum" sz="quarter" idx="10"/>
          </p:nvPr>
        </p:nvSpPr>
        <p:spPr/>
        <p:txBody>
          <a:bodyPr/>
          <a:lstStyle/>
          <a:p>
            <a:fld id="{75DA8859-8551-4C3E-9F61-ECFA77180AB4}" type="slidenum">
              <a:rPr lang="en-CA" smtClean="0"/>
              <a:t>39</a:t>
            </a:fld>
            <a:endParaRPr lang="en-CA"/>
          </a:p>
        </p:txBody>
      </p:sp>
    </p:spTree>
    <p:extLst>
      <p:ext uri="{BB962C8B-B14F-4D97-AF65-F5344CB8AC3E}">
        <p14:creationId xmlns:p14="http://schemas.microsoft.com/office/powerpoint/2010/main" val="4503251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The Canadian Press/Adrian </a:t>
            </a:r>
            <a:r>
              <a:rPr lang="en-US" dirty="0" err="1"/>
              <a:t>Wyld</a:t>
            </a:r>
            <a:r>
              <a:rPr lang="en-US" dirty="0"/>
              <a:t>.</a:t>
            </a:r>
            <a:endParaRPr lang="en-CA" dirty="0"/>
          </a:p>
        </p:txBody>
      </p:sp>
      <p:sp>
        <p:nvSpPr>
          <p:cNvPr id="4" name="Slide Number Placeholder 3"/>
          <p:cNvSpPr>
            <a:spLocks noGrp="1"/>
          </p:cNvSpPr>
          <p:nvPr>
            <p:ph type="sldNum" sz="quarter" idx="10"/>
          </p:nvPr>
        </p:nvSpPr>
        <p:spPr/>
        <p:txBody>
          <a:bodyPr/>
          <a:lstStyle/>
          <a:p>
            <a:fld id="{75DA8859-8551-4C3E-9F61-ECFA77180AB4}" type="slidenum">
              <a:rPr lang="en-CA" smtClean="0"/>
              <a:t>41</a:t>
            </a:fld>
            <a:endParaRPr lang="en-CA"/>
          </a:p>
        </p:txBody>
      </p:sp>
    </p:spTree>
    <p:extLst>
      <p:ext uri="{BB962C8B-B14F-4D97-AF65-F5344CB8AC3E}">
        <p14:creationId xmlns:p14="http://schemas.microsoft.com/office/powerpoint/2010/main" val="3369206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C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CA"/>
          </a:p>
        </p:txBody>
      </p:sp>
      <p:sp>
        <p:nvSpPr>
          <p:cNvPr id="4" name="Date Placeholder 3"/>
          <p:cNvSpPr>
            <a:spLocks noGrp="1"/>
          </p:cNvSpPr>
          <p:nvPr>
            <p:ph type="dt" sz="half" idx="10"/>
          </p:nvPr>
        </p:nvSpPr>
        <p:spPr/>
        <p:txBody>
          <a:bodyPr/>
          <a:lstStyle/>
          <a:p>
            <a:fld id="{DC8D9004-E6EA-40D9-BC6C-6E734F47A5A2}" type="datetime1">
              <a:rPr lang="en-CA" smtClean="0"/>
              <a:t>2021-01-19</a:t>
            </a:fld>
            <a:endParaRPr lang="en-CA"/>
          </a:p>
        </p:txBody>
      </p:sp>
      <p:sp>
        <p:nvSpPr>
          <p:cNvPr id="5" name="Footer Placeholder 4"/>
          <p:cNvSpPr>
            <a:spLocks noGrp="1"/>
          </p:cNvSpPr>
          <p:nvPr>
            <p:ph type="ftr" sz="quarter" idx="11"/>
          </p:nvPr>
        </p:nvSpPr>
        <p:spPr/>
        <p:txBody>
          <a:bodyPr/>
          <a:lstStyle/>
          <a:p>
            <a:r>
              <a:rPr lang="en-US"/>
              <a:t>© 2021 McGraw Hill Education Limited</a:t>
            </a:r>
            <a:endParaRPr lang="en-CA"/>
          </a:p>
        </p:txBody>
      </p:sp>
      <p:sp>
        <p:nvSpPr>
          <p:cNvPr id="6" name="Slide Number Placeholder 5"/>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14883601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6E9C358D-D147-4B83-B774-E7FA03C9DD79}" type="datetime1">
              <a:rPr lang="en-CA" smtClean="0"/>
              <a:t>2021-01-19</a:t>
            </a:fld>
            <a:endParaRPr lang="en-CA"/>
          </a:p>
        </p:txBody>
      </p:sp>
      <p:sp>
        <p:nvSpPr>
          <p:cNvPr id="5" name="Footer Placeholder 4"/>
          <p:cNvSpPr>
            <a:spLocks noGrp="1"/>
          </p:cNvSpPr>
          <p:nvPr>
            <p:ph type="ftr" sz="quarter" idx="11"/>
          </p:nvPr>
        </p:nvSpPr>
        <p:spPr/>
        <p:txBody>
          <a:bodyPr/>
          <a:lstStyle/>
          <a:p>
            <a:r>
              <a:rPr lang="en-US"/>
              <a:t>© 2021 McGraw Hill Education Limited</a:t>
            </a:r>
            <a:endParaRPr lang="en-CA"/>
          </a:p>
        </p:txBody>
      </p:sp>
      <p:sp>
        <p:nvSpPr>
          <p:cNvPr id="6" name="Slide Number Placeholder 5"/>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37527836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C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127DB3CA-5CEC-4E45-A41F-C1F264528E32}" type="datetime1">
              <a:rPr lang="en-CA" smtClean="0"/>
              <a:t>2021-01-19</a:t>
            </a:fld>
            <a:endParaRPr lang="en-CA"/>
          </a:p>
        </p:txBody>
      </p:sp>
      <p:sp>
        <p:nvSpPr>
          <p:cNvPr id="5" name="Footer Placeholder 4"/>
          <p:cNvSpPr>
            <a:spLocks noGrp="1"/>
          </p:cNvSpPr>
          <p:nvPr>
            <p:ph type="ftr" sz="quarter" idx="11"/>
          </p:nvPr>
        </p:nvSpPr>
        <p:spPr/>
        <p:txBody>
          <a:bodyPr/>
          <a:lstStyle/>
          <a:p>
            <a:r>
              <a:rPr lang="en-US"/>
              <a:t>© 2021 McGraw Hill Education Limited</a:t>
            </a:r>
            <a:endParaRPr lang="en-CA"/>
          </a:p>
        </p:txBody>
      </p:sp>
      <p:sp>
        <p:nvSpPr>
          <p:cNvPr id="6" name="Slide Number Placeholder 5"/>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41560827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idx="1"/>
          </p:nvPr>
        </p:nvSpPr>
        <p:spPr/>
        <p:txBody>
          <a:bodyPr/>
          <a:lstStyle>
            <a:lvl1pPr>
              <a:buClr>
                <a:srgbClr val="7030A0"/>
              </a:buClr>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
        <p:nvSpPr>
          <p:cNvPr id="4" name="Date Placeholder 3"/>
          <p:cNvSpPr>
            <a:spLocks noGrp="1"/>
          </p:cNvSpPr>
          <p:nvPr>
            <p:ph type="dt" sz="half" idx="10"/>
          </p:nvPr>
        </p:nvSpPr>
        <p:spPr/>
        <p:txBody>
          <a:bodyPr/>
          <a:lstStyle/>
          <a:p>
            <a:fld id="{B2034FA6-3EF4-43F9-85E3-516C8A0C49CB}" type="datetime1">
              <a:rPr lang="en-CA" smtClean="0"/>
              <a:t>2021-01-19</a:t>
            </a:fld>
            <a:endParaRPr lang="en-CA"/>
          </a:p>
        </p:txBody>
      </p:sp>
      <p:sp>
        <p:nvSpPr>
          <p:cNvPr id="5" name="Footer Placeholder 4"/>
          <p:cNvSpPr>
            <a:spLocks noGrp="1"/>
          </p:cNvSpPr>
          <p:nvPr>
            <p:ph type="ftr" sz="quarter" idx="11"/>
          </p:nvPr>
        </p:nvSpPr>
        <p:spPr/>
        <p:txBody>
          <a:bodyPr/>
          <a:lstStyle/>
          <a:p>
            <a:r>
              <a:rPr lang="en-US"/>
              <a:t>© 2021 McGraw Hill Education Limited</a:t>
            </a:r>
            <a:endParaRPr lang="en-CA"/>
          </a:p>
        </p:txBody>
      </p:sp>
      <p:sp>
        <p:nvSpPr>
          <p:cNvPr id="6" name="Slide Number Placeholder 5"/>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2446184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7E3ACFF-92A2-4EF1-8EE7-911793668D57}" type="datetime1">
              <a:rPr lang="en-CA" smtClean="0"/>
              <a:t>2021-01-19</a:t>
            </a:fld>
            <a:endParaRPr lang="en-CA"/>
          </a:p>
        </p:txBody>
      </p:sp>
      <p:sp>
        <p:nvSpPr>
          <p:cNvPr id="5" name="Footer Placeholder 4"/>
          <p:cNvSpPr>
            <a:spLocks noGrp="1"/>
          </p:cNvSpPr>
          <p:nvPr>
            <p:ph type="ftr" sz="quarter" idx="11"/>
          </p:nvPr>
        </p:nvSpPr>
        <p:spPr/>
        <p:txBody>
          <a:bodyPr/>
          <a:lstStyle/>
          <a:p>
            <a:r>
              <a:rPr lang="en-US"/>
              <a:t>© 2021 McGraw Hill Education Limited</a:t>
            </a:r>
            <a:endParaRPr lang="en-CA"/>
          </a:p>
        </p:txBody>
      </p:sp>
      <p:sp>
        <p:nvSpPr>
          <p:cNvPr id="6" name="Slide Number Placeholder 5"/>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34195649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p:cNvSpPr>
            <a:spLocks noGrp="1"/>
          </p:cNvSpPr>
          <p:nvPr>
            <p:ph type="dt" sz="half" idx="10"/>
          </p:nvPr>
        </p:nvSpPr>
        <p:spPr/>
        <p:txBody>
          <a:bodyPr/>
          <a:lstStyle/>
          <a:p>
            <a:fld id="{EDF46D87-08EC-45DE-B8C8-C5BB00EDCFED}" type="datetime1">
              <a:rPr lang="en-CA" smtClean="0"/>
              <a:t>2021-01-19</a:t>
            </a:fld>
            <a:endParaRPr lang="en-CA"/>
          </a:p>
        </p:txBody>
      </p:sp>
      <p:sp>
        <p:nvSpPr>
          <p:cNvPr id="6" name="Footer Placeholder 5"/>
          <p:cNvSpPr>
            <a:spLocks noGrp="1"/>
          </p:cNvSpPr>
          <p:nvPr>
            <p:ph type="ftr" sz="quarter" idx="11"/>
          </p:nvPr>
        </p:nvSpPr>
        <p:spPr/>
        <p:txBody>
          <a:bodyPr/>
          <a:lstStyle/>
          <a:p>
            <a:r>
              <a:rPr lang="en-US"/>
              <a:t>© 2021 McGraw Hill Education Limited</a:t>
            </a:r>
            <a:endParaRPr lang="en-CA"/>
          </a:p>
        </p:txBody>
      </p:sp>
      <p:sp>
        <p:nvSpPr>
          <p:cNvPr id="7" name="Slide Number Placeholder 6"/>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478602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p:cNvSpPr>
            <a:spLocks noGrp="1"/>
          </p:cNvSpPr>
          <p:nvPr>
            <p:ph type="dt" sz="half" idx="10"/>
          </p:nvPr>
        </p:nvSpPr>
        <p:spPr/>
        <p:txBody>
          <a:bodyPr/>
          <a:lstStyle/>
          <a:p>
            <a:fld id="{8AA5084B-F0F2-4068-ACD5-17B9B68A21C7}" type="datetime1">
              <a:rPr lang="en-CA" smtClean="0"/>
              <a:t>2021-01-19</a:t>
            </a:fld>
            <a:endParaRPr lang="en-CA"/>
          </a:p>
        </p:txBody>
      </p:sp>
      <p:sp>
        <p:nvSpPr>
          <p:cNvPr id="8" name="Footer Placeholder 7"/>
          <p:cNvSpPr>
            <a:spLocks noGrp="1"/>
          </p:cNvSpPr>
          <p:nvPr>
            <p:ph type="ftr" sz="quarter" idx="11"/>
          </p:nvPr>
        </p:nvSpPr>
        <p:spPr/>
        <p:txBody>
          <a:bodyPr/>
          <a:lstStyle/>
          <a:p>
            <a:r>
              <a:rPr lang="en-US"/>
              <a:t>© 2021 McGraw Hill Education Limited</a:t>
            </a:r>
            <a:endParaRPr lang="en-CA"/>
          </a:p>
        </p:txBody>
      </p:sp>
      <p:sp>
        <p:nvSpPr>
          <p:cNvPr id="9" name="Slide Number Placeholder 8"/>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12355981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Date Placeholder 2"/>
          <p:cNvSpPr>
            <a:spLocks noGrp="1"/>
          </p:cNvSpPr>
          <p:nvPr>
            <p:ph type="dt" sz="half" idx="10"/>
          </p:nvPr>
        </p:nvSpPr>
        <p:spPr/>
        <p:txBody>
          <a:bodyPr/>
          <a:lstStyle/>
          <a:p>
            <a:fld id="{DE00FD8B-A4DB-4C4C-B838-FF7DEA286920}" type="datetime1">
              <a:rPr lang="en-CA" smtClean="0"/>
              <a:t>2021-01-19</a:t>
            </a:fld>
            <a:endParaRPr lang="en-CA"/>
          </a:p>
        </p:txBody>
      </p:sp>
      <p:sp>
        <p:nvSpPr>
          <p:cNvPr id="4" name="Footer Placeholder 3"/>
          <p:cNvSpPr>
            <a:spLocks noGrp="1"/>
          </p:cNvSpPr>
          <p:nvPr>
            <p:ph type="ftr" sz="quarter" idx="11"/>
          </p:nvPr>
        </p:nvSpPr>
        <p:spPr/>
        <p:txBody>
          <a:bodyPr/>
          <a:lstStyle/>
          <a:p>
            <a:r>
              <a:rPr lang="en-US"/>
              <a:t>© 2021 McGraw Hill Education Limited</a:t>
            </a:r>
            <a:endParaRPr lang="en-CA"/>
          </a:p>
        </p:txBody>
      </p:sp>
      <p:sp>
        <p:nvSpPr>
          <p:cNvPr id="5" name="Slide Number Placeholder 4"/>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8246476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B35ABFE-6106-4A46-9874-1C55E42BB873}" type="datetime1">
              <a:rPr lang="en-CA" smtClean="0"/>
              <a:t>2021-01-19</a:t>
            </a:fld>
            <a:endParaRPr lang="en-CA"/>
          </a:p>
        </p:txBody>
      </p:sp>
      <p:sp>
        <p:nvSpPr>
          <p:cNvPr id="3" name="Footer Placeholder 2"/>
          <p:cNvSpPr>
            <a:spLocks noGrp="1"/>
          </p:cNvSpPr>
          <p:nvPr>
            <p:ph type="ftr" sz="quarter" idx="11"/>
          </p:nvPr>
        </p:nvSpPr>
        <p:spPr/>
        <p:txBody>
          <a:bodyPr/>
          <a:lstStyle/>
          <a:p>
            <a:r>
              <a:rPr lang="en-US"/>
              <a:t>© 2021 McGraw Hill Education Limited</a:t>
            </a:r>
            <a:endParaRPr lang="en-CA"/>
          </a:p>
        </p:txBody>
      </p:sp>
      <p:sp>
        <p:nvSpPr>
          <p:cNvPr id="4" name="Slide Number Placeholder 3"/>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3716601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E706D8F-DA66-4816-BEA2-3DEC9385D23C}" type="datetime1">
              <a:rPr lang="en-CA" smtClean="0"/>
              <a:t>2021-01-19</a:t>
            </a:fld>
            <a:endParaRPr lang="en-CA"/>
          </a:p>
        </p:txBody>
      </p:sp>
      <p:sp>
        <p:nvSpPr>
          <p:cNvPr id="6" name="Footer Placeholder 5"/>
          <p:cNvSpPr>
            <a:spLocks noGrp="1"/>
          </p:cNvSpPr>
          <p:nvPr>
            <p:ph type="ftr" sz="quarter" idx="11"/>
          </p:nvPr>
        </p:nvSpPr>
        <p:spPr/>
        <p:txBody>
          <a:bodyPr/>
          <a:lstStyle/>
          <a:p>
            <a:r>
              <a:rPr lang="en-US"/>
              <a:t>© 2021 McGraw Hill Education Limited</a:t>
            </a:r>
            <a:endParaRPr lang="en-CA"/>
          </a:p>
        </p:txBody>
      </p:sp>
      <p:sp>
        <p:nvSpPr>
          <p:cNvPr id="7" name="Slide Number Placeholder 6"/>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38832479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DA3B6F5-8A7C-448B-B7CD-01AE6D5F28E7}" type="datetime1">
              <a:rPr lang="en-CA" smtClean="0"/>
              <a:t>2021-01-19</a:t>
            </a:fld>
            <a:endParaRPr lang="en-CA"/>
          </a:p>
        </p:txBody>
      </p:sp>
      <p:sp>
        <p:nvSpPr>
          <p:cNvPr id="6" name="Footer Placeholder 5"/>
          <p:cNvSpPr>
            <a:spLocks noGrp="1"/>
          </p:cNvSpPr>
          <p:nvPr>
            <p:ph type="ftr" sz="quarter" idx="11"/>
          </p:nvPr>
        </p:nvSpPr>
        <p:spPr/>
        <p:txBody>
          <a:bodyPr/>
          <a:lstStyle/>
          <a:p>
            <a:r>
              <a:rPr lang="en-US"/>
              <a:t>© 2021 McGraw Hill Education Limited</a:t>
            </a:r>
            <a:endParaRPr lang="en-CA"/>
          </a:p>
        </p:txBody>
      </p:sp>
      <p:sp>
        <p:nvSpPr>
          <p:cNvPr id="7" name="Slide Number Placeholder 6"/>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2425347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endParaRPr lang="en-CA"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394FE8-BC23-4138-8416-7226D40251D9}" type="datetime1">
              <a:rPr lang="en-CA" smtClean="0"/>
              <a:t>2021-01-19</a:t>
            </a:fld>
            <a:endParaRPr lang="en-CA"/>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McGraw Hill Education Limited</a:t>
            </a:r>
            <a:endParaRPr lang="en-CA"/>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E57580-D55E-46BA-85CF-9F915CE3B7E4}" type="slidenum">
              <a:rPr lang="en-CA" smtClean="0"/>
              <a:t>‹#›</a:t>
            </a:fld>
            <a:endParaRPr lang="en-CA"/>
          </a:p>
        </p:txBody>
      </p:sp>
      <p:sp>
        <p:nvSpPr>
          <p:cNvPr id="7" name="Rectangle 6">
            <a:extLst>
              <a:ext uri="{FF2B5EF4-FFF2-40B4-BE49-F238E27FC236}">
                <a16:creationId xmlns:a16="http://schemas.microsoft.com/office/drawing/2014/main" id="{8ABA81BA-B659-45F5-AB20-E7A9EC9CFD57}"/>
              </a:ext>
            </a:extLst>
          </p:cNvPr>
          <p:cNvSpPr/>
          <p:nvPr userDrawn="1"/>
        </p:nvSpPr>
        <p:spPr>
          <a:xfrm>
            <a:off x="8993038" y="0"/>
            <a:ext cx="152400" cy="685799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10" name="Straight Connector 9">
            <a:extLst>
              <a:ext uri="{FF2B5EF4-FFF2-40B4-BE49-F238E27FC236}">
                <a16:creationId xmlns:a16="http://schemas.microsoft.com/office/drawing/2014/main" id="{D9408CF7-52E9-4AF7-A522-E54C58290744}"/>
              </a:ext>
            </a:extLst>
          </p:cNvPr>
          <p:cNvCxnSpPr/>
          <p:nvPr userDrawn="1"/>
        </p:nvCxnSpPr>
        <p:spPr>
          <a:xfrm>
            <a:off x="0" y="1417638"/>
            <a:ext cx="8993038" cy="0"/>
          </a:xfrm>
          <a:prstGeom prst="line">
            <a:avLst/>
          </a:prstGeom>
          <a:ln w="47625">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357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914400" rtl="0" eaLnBrk="1" latinLnBrk="0" hangingPunct="1">
        <a:spcBef>
          <a:spcPct val="0"/>
        </a:spcBef>
        <a:buNone/>
        <a:defRPr sz="4400" b="1" kern="1200">
          <a:solidFill>
            <a:srgbClr val="9900CC"/>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p:nvPr/>
        </p:nvPicPr>
        <p:blipFill>
          <a:blip r:embed="rId3" cstate="email">
            <a:extLst>
              <a:ext uri="{28A0092B-C50C-407E-A947-70E740481C1C}">
                <a14:useLocalDpi xmlns:a14="http://schemas.microsoft.com/office/drawing/2010/main"/>
              </a:ext>
            </a:extLst>
          </a:blip>
          <a:stretch>
            <a:fillRect/>
          </a:stretch>
        </p:blipFill>
        <p:spPr>
          <a:xfrm>
            <a:off x="4211960" y="289800"/>
            <a:ext cx="4166596" cy="6278400"/>
          </a:xfrm>
          <a:prstGeom prst="rect">
            <a:avLst/>
          </a:prstGeom>
        </p:spPr>
      </p:pic>
      <p:sp>
        <p:nvSpPr>
          <p:cNvPr id="135" name="Rectangle 134">
            <a:extLst>
              <a:ext uri="{FF2B5EF4-FFF2-40B4-BE49-F238E27FC236}">
                <a16:creationId xmlns:a16="http://schemas.microsoft.com/office/drawing/2014/main" id="{867D4867-5BA7-4462-B2F6-A23F4A622A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90722" cy="6858000"/>
          </a:xfrm>
          <a:prstGeom prst="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5123" name="Rectangle 4"/>
          <p:cNvSpPr>
            <a:spLocks noGrp="1" noChangeArrowheads="1"/>
          </p:cNvSpPr>
          <p:nvPr>
            <p:ph type="title"/>
          </p:nvPr>
        </p:nvSpPr>
        <p:spPr>
          <a:xfrm>
            <a:off x="482601" y="623392"/>
            <a:ext cx="2522980" cy="1607060"/>
          </a:xfrm>
          <a:solidFill>
            <a:srgbClr val="0070C0"/>
          </a:solidFill>
          <a:ln w="19050">
            <a:solidFill>
              <a:schemeClr val="tx1"/>
            </a:solidFill>
          </a:ln>
        </p:spPr>
        <p:txBody>
          <a:bodyPr vert="horz" wrap="square" lIns="91440" tIns="45720" rIns="91440" bIns="45720" rtlCol="0" anchor="ctr">
            <a:normAutofit/>
          </a:bodyPr>
          <a:lstStyle/>
          <a:p>
            <a:pPr algn="ctr">
              <a:lnSpc>
                <a:spcPct val="90000"/>
              </a:lnSpc>
            </a:pPr>
            <a:r>
              <a:rPr lang="en-US" altLang="en-US" sz="3600" kern="1200" dirty="0">
                <a:solidFill>
                  <a:schemeClr val="bg1"/>
                </a:solidFill>
                <a:latin typeface="+mj-lt"/>
                <a:ea typeface="+mj-ea"/>
                <a:cs typeface="+mj-cs"/>
              </a:rPr>
              <a:t>Chapter 11</a:t>
            </a:r>
          </a:p>
        </p:txBody>
      </p:sp>
      <p:sp>
        <p:nvSpPr>
          <p:cNvPr id="5" name="Text Placeholder 4"/>
          <p:cNvSpPr>
            <a:spLocks noGrp="1"/>
          </p:cNvSpPr>
          <p:nvPr>
            <p:ph type="body" sz="half" idx="2"/>
          </p:nvPr>
        </p:nvSpPr>
        <p:spPr>
          <a:xfrm>
            <a:off x="482600" y="2638043"/>
            <a:ext cx="2865264" cy="3527261"/>
          </a:xfrm>
        </p:spPr>
        <p:txBody>
          <a:bodyPr vert="horz" lIns="91440" tIns="45720" rIns="91440" bIns="45720" rtlCol="0">
            <a:normAutofit/>
          </a:bodyPr>
          <a:lstStyle/>
          <a:p>
            <a:pPr>
              <a:lnSpc>
                <a:spcPct val="90000"/>
              </a:lnSpc>
            </a:pPr>
            <a:r>
              <a:rPr lang="en-US" sz="3600" dirty="0">
                <a:solidFill>
                  <a:schemeClr val="bg1"/>
                </a:solidFill>
              </a:rPr>
              <a:t>Prejudice</a:t>
            </a:r>
            <a:endParaRPr lang="en-US" sz="2000" dirty="0"/>
          </a:p>
          <a:p>
            <a:pPr>
              <a:lnSpc>
                <a:spcPct val="90000"/>
              </a:lnSpc>
            </a:pPr>
            <a:endParaRPr lang="en-US" sz="2600" dirty="0"/>
          </a:p>
          <a:p>
            <a:pPr>
              <a:lnSpc>
                <a:spcPct val="90000"/>
              </a:lnSpc>
            </a:pPr>
            <a:endParaRPr lang="en-US" sz="2600" dirty="0"/>
          </a:p>
          <a:p>
            <a:pPr>
              <a:lnSpc>
                <a:spcPct val="90000"/>
              </a:lnSpc>
            </a:pPr>
            <a:endParaRPr lang="en-US" sz="2600" dirty="0"/>
          </a:p>
          <a:p>
            <a:pPr>
              <a:lnSpc>
                <a:spcPct val="90000"/>
              </a:lnSpc>
            </a:pPr>
            <a:endParaRPr lang="en-US" sz="2600" dirty="0"/>
          </a:p>
          <a:p>
            <a:pPr>
              <a:lnSpc>
                <a:spcPct val="90000"/>
              </a:lnSpc>
            </a:pPr>
            <a:r>
              <a:rPr lang="en-US" sz="2800" dirty="0">
                <a:solidFill>
                  <a:schemeClr val="bg1"/>
                </a:solidFill>
              </a:rPr>
              <a:t>Anastasia Bake</a:t>
            </a:r>
          </a:p>
          <a:p>
            <a:pPr>
              <a:lnSpc>
                <a:spcPct val="90000"/>
              </a:lnSpc>
            </a:pPr>
            <a:r>
              <a:rPr lang="en-US" sz="2400" dirty="0">
                <a:solidFill>
                  <a:schemeClr val="bg1"/>
                </a:solidFill>
              </a:rPr>
              <a:t>St. Clair College</a:t>
            </a:r>
          </a:p>
        </p:txBody>
      </p:sp>
      <p:sp>
        <p:nvSpPr>
          <p:cNvPr id="6146" name="Footer Placeholder 4"/>
          <p:cNvSpPr>
            <a:spLocks noGrp="1"/>
          </p:cNvSpPr>
          <p:nvPr>
            <p:ph type="ftr" sz="quarter" idx="11"/>
          </p:nvPr>
        </p:nvSpPr>
        <p:spPr bwMode="auto">
          <a:xfrm>
            <a:off x="4860032" y="6309320"/>
            <a:ext cx="3086100"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ctr">
            <a:normAutofit/>
          </a:bodyPr>
          <a:lstStyle>
            <a:lvl1pPr eaLnBrk="0" hangingPunct="0">
              <a:defRPr>
                <a:solidFill>
                  <a:schemeClr val="tx1"/>
                </a:solidFill>
                <a:latin typeface="Garamond" pitchFamily="18" charset="0"/>
                <a:ea typeface="MS PGothic" pitchFamily="34" charset="-128"/>
              </a:defRPr>
            </a:lvl1pPr>
            <a:lvl2pPr marL="742950" indent="-285750" eaLnBrk="0" hangingPunct="0">
              <a:defRPr>
                <a:solidFill>
                  <a:schemeClr val="tx1"/>
                </a:solidFill>
                <a:latin typeface="Garamond" pitchFamily="18" charset="0"/>
                <a:ea typeface="MS PGothic" pitchFamily="34" charset="-128"/>
              </a:defRPr>
            </a:lvl2pPr>
            <a:lvl3pPr marL="1143000" indent="-228600" eaLnBrk="0" hangingPunct="0">
              <a:defRPr>
                <a:solidFill>
                  <a:schemeClr val="tx1"/>
                </a:solidFill>
                <a:latin typeface="Garamond" pitchFamily="18" charset="0"/>
                <a:ea typeface="MS PGothic" pitchFamily="34" charset="-128"/>
              </a:defRPr>
            </a:lvl3pPr>
            <a:lvl4pPr marL="1600200" indent="-228600" eaLnBrk="0" hangingPunct="0">
              <a:defRPr>
                <a:solidFill>
                  <a:schemeClr val="tx1"/>
                </a:solidFill>
                <a:latin typeface="Garamond" pitchFamily="18" charset="0"/>
                <a:ea typeface="MS PGothic" pitchFamily="34" charset="-128"/>
              </a:defRPr>
            </a:lvl4pPr>
            <a:lvl5pPr marL="2057400" indent="-228600" eaLnBrk="0" hangingPunct="0">
              <a:defRPr>
                <a:solidFill>
                  <a:schemeClr val="tx1"/>
                </a:solidFill>
                <a:latin typeface="Garamond" pitchFamily="18" charset="0"/>
                <a:ea typeface="MS PGothic" pitchFamily="34" charset="-128"/>
              </a:defRPr>
            </a:lvl5pPr>
            <a:lvl6pPr marL="2514600" indent="-228600" eaLnBrk="0" fontAlgn="base" hangingPunct="0">
              <a:spcBef>
                <a:spcPct val="0"/>
              </a:spcBef>
              <a:spcAft>
                <a:spcPct val="0"/>
              </a:spcAft>
              <a:defRPr>
                <a:solidFill>
                  <a:schemeClr val="tx1"/>
                </a:solidFill>
                <a:latin typeface="Garamond" pitchFamily="18" charset="0"/>
                <a:ea typeface="MS PGothic" pitchFamily="34" charset="-128"/>
              </a:defRPr>
            </a:lvl6pPr>
            <a:lvl7pPr marL="2971800" indent="-228600" eaLnBrk="0" fontAlgn="base" hangingPunct="0">
              <a:spcBef>
                <a:spcPct val="0"/>
              </a:spcBef>
              <a:spcAft>
                <a:spcPct val="0"/>
              </a:spcAft>
              <a:defRPr>
                <a:solidFill>
                  <a:schemeClr val="tx1"/>
                </a:solidFill>
                <a:latin typeface="Garamond" pitchFamily="18" charset="0"/>
                <a:ea typeface="MS PGothic" pitchFamily="34" charset="-128"/>
              </a:defRPr>
            </a:lvl7pPr>
            <a:lvl8pPr marL="3429000" indent="-228600" eaLnBrk="0" fontAlgn="base" hangingPunct="0">
              <a:spcBef>
                <a:spcPct val="0"/>
              </a:spcBef>
              <a:spcAft>
                <a:spcPct val="0"/>
              </a:spcAft>
              <a:defRPr>
                <a:solidFill>
                  <a:schemeClr val="tx1"/>
                </a:solidFill>
                <a:latin typeface="Garamond" pitchFamily="18" charset="0"/>
                <a:ea typeface="MS PGothic" pitchFamily="34" charset="-128"/>
              </a:defRPr>
            </a:lvl8pPr>
            <a:lvl9pPr marL="3886200" indent="-228600" eaLnBrk="0" fontAlgn="base" hangingPunct="0">
              <a:spcBef>
                <a:spcPct val="0"/>
              </a:spcBef>
              <a:spcAft>
                <a:spcPct val="0"/>
              </a:spcAft>
              <a:defRPr>
                <a:solidFill>
                  <a:schemeClr val="tx1"/>
                </a:solidFill>
                <a:latin typeface="Garamond" pitchFamily="18" charset="0"/>
                <a:ea typeface="MS PGothic" pitchFamily="34" charset="-128"/>
              </a:defRPr>
            </a:lvl9pPr>
          </a:lstStyle>
          <a:p>
            <a:pPr eaLnBrk="1" hangingPunct="1">
              <a:spcAft>
                <a:spcPts val="600"/>
              </a:spcAft>
              <a:defRPr/>
            </a:pPr>
            <a:r>
              <a:rPr lang="en-US" altLang="en-US" kern="1200">
                <a:solidFill>
                  <a:schemeClr val="tx1">
                    <a:lumMod val="50000"/>
                  </a:schemeClr>
                </a:solidFill>
                <a:latin typeface="+mn-lt"/>
                <a:ea typeface="+mn-ea"/>
                <a:cs typeface="+mn-cs"/>
              </a:rPr>
              <a:t>© 2021 McGraw Hill Education Limited</a:t>
            </a:r>
            <a:endParaRPr lang="en-US" altLang="en-US" kern="1200" dirty="0">
              <a:solidFill>
                <a:schemeClr val="tx1">
                  <a:lumMod val="50000"/>
                </a:schemeClr>
              </a:solidFill>
              <a:latin typeface="+mn-lt"/>
              <a:ea typeface="+mn-ea"/>
              <a:cs typeface="+mn-cs"/>
            </a:endParaRPr>
          </a:p>
        </p:txBody>
      </p:sp>
      <p:sp>
        <p:nvSpPr>
          <p:cNvPr id="2" name="Slide Number Placeholder 1"/>
          <p:cNvSpPr>
            <a:spLocks noGrp="1"/>
          </p:cNvSpPr>
          <p:nvPr>
            <p:ph type="sldNum" sz="quarter" idx="12"/>
          </p:nvPr>
        </p:nvSpPr>
        <p:spPr>
          <a:xfrm>
            <a:off x="6457950" y="6356350"/>
            <a:ext cx="2057400" cy="365125"/>
          </a:xfrm>
        </p:spPr>
        <p:txBody>
          <a:bodyPr vert="horz" lIns="91440" tIns="45720" rIns="91440" bIns="45720" rtlCol="0" anchor="ctr">
            <a:normAutofit/>
          </a:bodyPr>
          <a:lstStyle/>
          <a:p>
            <a:pPr>
              <a:spcAft>
                <a:spcPts val="600"/>
              </a:spcAft>
            </a:pPr>
            <a:fld id="{EFE57580-D55E-46BA-85CF-9F915CE3B7E4}" type="slidenum">
              <a:rPr lang="en-US" smtClean="0"/>
              <a:pPr>
                <a:spcAft>
                  <a:spcPts val="600"/>
                </a:spcAft>
              </a:pPr>
              <a:t>1</a:t>
            </a:fld>
            <a:endParaRPr lang="en-US"/>
          </a:p>
        </p:txBody>
      </p:sp>
      <p:sp>
        <p:nvSpPr>
          <p:cNvPr id="5125" name="TextBox 6"/>
          <p:cNvSpPr txBox="1">
            <a:spLocks noChangeArrowheads="1"/>
          </p:cNvSpPr>
          <p:nvPr/>
        </p:nvSpPr>
        <p:spPr bwMode="auto">
          <a:xfrm>
            <a:off x="1409700" y="4432300"/>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ts val="1800"/>
              </a:spcBef>
              <a:buClr>
                <a:schemeClr val="accent1"/>
              </a:buClr>
              <a:buSzPct val="100000"/>
              <a:buFont typeface="Wingdings 2" pitchFamily="18" charset="2"/>
              <a:buChar char="¡"/>
              <a:defRPr sz="2000">
                <a:solidFill>
                  <a:schemeClr val="tx2"/>
                </a:solidFill>
                <a:latin typeface="Arial" pitchFamily="34" charset="0"/>
                <a:ea typeface="MS PGothic" pitchFamily="34" charset="-128"/>
              </a:defRPr>
            </a:lvl1pPr>
            <a:lvl2pPr marL="742950" indent="-285750" eaLnBrk="0" hangingPunct="0">
              <a:spcBef>
                <a:spcPts val="600"/>
              </a:spcBef>
              <a:buClr>
                <a:srgbClr val="4D0000"/>
              </a:buClr>
              <a:buSzPct val="100000"/>
              <a:buFont typeface="Wingdings 2" pitchFamily="18" charset="2"/>
              <a:buChar char="¡"/>
              <a:defRPr>
                <a:solidFill>
                  <a:schemeClr val="tx2"/>
                </a:solidFill>
                <a:latin typeface="Arial" pitchFamily="34" charset="0"/>
                <a:ea typeface="MS PGothic" pitchFamily="34" charset="-128"/>
              </a:defRPr>
            </a:lvl2pPr>
            <a:lvl3pPr marL="1143000" indent="-228600" eaLnBrk="0" hangingPunct="0">
              <a:spcBef>
                <a:spcPts val="600"/>
              </a:spcBef>
              <a:buClr>
                <a:schemeClr val="accent1"/>
              </a:buClr>
              <a:buSzPct val="100000"/>
              <a:buFont typeface="Wingdings 2" pitchFamily="18" charset="2"/>
              <a:buChar char="¡"/>
              <a:defRPr>
                <a:solidFill>
                  <a:schemeClr val="tx2"/>
                </a:solidFill>
                <a:latin typeface="Arial" pitchFamily="34" charset="0"/>
                <a:ea typeface="MS PGothic" pitchFamily="34" charset="-128"/>
              </a:defRPr>
            </a:lvl3pPr>
            <a:lvl4pPr marL="1600200" indent="-228600" eaLnBrk="0" hangingPunct="0">
              <a:spcBef>
                <a:spcPts val="600"/>
              </a:spcBef>
              <a:buClr>
                <a:srgbClr val="4D0000"/>
              </a:buClr>
              <a:buSzPct val="100000"/>
              <a:buFont typeface="Wingdings 2" pitchFamily="18" charset="2"/>
              <a:buChar char="¡"/>
              <a:defRPr>
                <a:solidFill>
                  <a:schemeClr val="tx2"/>
                </a:solidFill>
                <a:latin typeface="Arial" pitchFamily="34" charset="0"/>
                <a:ea typeface="MS PGothic" pitchFamily="34" charset="-128"/>
              </a:defRPr>
            </a:lvl4pPr>
            <a:lvl5pPr marL="2057400" indent="-228600" eaLnBrk="0" hangingPunct="0">
              <a:spcBef>
                <a:spcPts val="600"/>
              </a:spcBef>
              <a:buClr>
                <a:schemeClr val="accent1"/>
              </a:buClr>
              <a:buSzPct val="100000"/>
              <a:buFont typeface="Wingdings 2" pitchFamily="18" charset="2"/>
              <a:buChar char="¡"/>
              <a:defRPr>
                <a:solidFill>
                  <a:schemeClr val="tx2"/>
                </a:solidFill>
                <a:latin typeface="Arial" pitchFamily="34" charset="0"/>
                <a:ea typeface="MS PGothic" pitchFamily="34" charset="-128"/>
              </a:defRPr>
            </a:lvl5pPr>
            <a:lvl6pPr marL="2514600" indent="-228600" eaLnBrk="0" fontAlgn="base" hangingPunct="0">
              <a:spcBef>
                <a:spcPts val="600"/>
              </a:spcBef>
              <a:spcAft>
                <a:spcPct val="0"/>
              </a:spcAft>
              <a:buClr>
                <a:schemeClr val="accent1"/>
              </a:buClr>
              <a:buSzPct val="100000"/>
              <a:buFont typeface="Wingdings 2" pitchFamily="18" charset="2"/>
              <a:buChar char="¡"/>
              <a:defRPr>
                <a:solidFill>
                  <a:schemeClr val="tx2"/>
                </a:solidFill>
                <a:latin typeface="Arial" pitchFamily="34" charset="0"/>
                <a:ea typeface="MS PGothic" pitchFamily="34" charset="-128"/>
              </a:defRPr>
            </a:lvl6pPr>
            <a:lvl7pPr marL="2971800" indent="-228600" eaLnBrk="0" fontAlgn="base" hangingPunct="0">
              <a:spcBef>
                <a:spcPts val="600"/>
              </a:spcBef>
              <a:spcAft>
                <a:spcPct val="0"/>
              </a:spcAft>
              <a:buClr>
                <a:schemeClr val="accent1"/>
              </a:buClr>
              <a:buSzPct val="100000"/>
              <a:buFont typeface="Wingdings 2" pitchFamily="18" charset="2"/>
              <a:buChar char="¡"/>
              <a:defRPr>
                <a:solidFill>
                  <a:schemeClr val="tx2"/>
                </a:solidFill>
                <a:latin typeface="Arial" pitchFamily="34" charset="0"/>
                <a:ea typeface="MS PGothic" pitchFamily="34" charset="-128"/>
              </a:defRPr>
            </a:lvl7pPr>
            <a:lvl8pPr marL="3429000" indent="-228600" eaLnBrk="0" fontAlgn="base" hangingPunct="0">
              <a:spcBef>
                <a:spcPts val="600"/>
              </a:spcBef>
              <a:spcAft>
                <a:spcPct val="0"/>
              </a:spcAft>
              <a:buClr>
                <a:schemeClr val="accent1"/>
              </a:buClr>
              <a:buSzPct val="100000"/>
              <a:buFont typeface="Wingdings 2" pitchFamily="18" charset="2"/>
              <a:buChar char="¡"/>
              <a:defRPr>
                <a:solidFill>
                  <a:schemeClr val="tx2"/>
                </a:solidFill>
                <a:latin typeface="Arial" pitchFamily="34" charset="0"/>
                <a:ea typeface="MS PGothic" pitchFamily="34" charset="-128"/>
              </a:defRPr>
            </a:lvl8pPr>
            <a:lvl9pPr marL="3886200" indent="-228600" eaLnBrk="0" fontAlgn="base" hangingPunct="0">
              <a:spcBef>
                <a:spcPts val="600"/>
              </a:spcBef>
              <a:spcAft>
                <a:spcPct val="0"/>
              </a:spcAft>
              <a:buClr>
                <a:schemeClr val="accent1"/>
              </a:buClr>
              <a:buSzPct val="100000"/>
              <a:buFont typeface="Wingdings 2" pitchFamily="18" charset="2"/>
              <a:buChar char="¡"/>
              <a:defRPr>
                <a:solidFill>
                  <a:schemeClr val="tx2"/>
                </a:solidFill>
                <a:latin typeface="Arial" pitchFamily="34" charset="0"/>
                <a:ea typeface="MS PGothic" pitchFamily="34" charset="-128"/>
              </a:defRPr>
            </a:lvl9pPr>
          </a:lstStyle>
          <a:p>
            <a:pPr>
              <a:spcBef>
                <a:spcPct val="0"/>
              </a:spcBef>
              <a:buClrTx/>
              <a:buSzTx/>
              <a:buFontTx/>
              <a:buNone/>
            </a:pPr>
            <a:endParaRPr lang="en-US" altLang="en-US" sz="1800">
              <a:solidFill>
                <a:schemeClr val="tx1"/>
              </a:solidFill>
              <a:latin typeface="Garamond" pitchFamily="18" charset="0"/>
              <a:cs typeface="Arial" pitchFamily="34" charset="0"/>
            </a:endParaRPr>
          </a:p>
        </p:txBody>
      </p:sp>
    </p:spTree>
    <p:extLst>
      <p:ext uri="{BB962C8B-B14F-4D97-AF65-F5344CB8AC3E}">
        <p14:creationId xmlns:p14="http://schemas.microsoft.com/office/powerpoint/2010/main" val="6819616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0000FF"/>
                </a:solidFill>
              </a:rPr>
              <a:t>Defining Prejudice? Pt. 4</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sz="3000" dirty="0"/>
              <a:t>Gender-Based Prejudice</a:t>
            </a:r>
          </a:p>
          <a:p>
            <a:pPr>
              <a:buClr>
                <a:srgbClr val="0000FF"/>
              </a:buClr>
            </a:pPr>
            <a:r>
              <a:rPr lang="en-US" sz="3000" dirty="0"/>
              <a:t>Gender stereotypes</a:t>
            </a:r>
          </a:p>
          <a:p>
            <a:pPr fontAlgn="base">
              <a:buClr>
                <a:srgbClr val="0000FF"/>
              </a:buClr>
            </a:pPr>
            <a:r>
              <a:rPr lang="en-CA" sz="3000" dirty="0"/>
              <a:t>Sexism: Benevolent and hostile</a:t>
            </a:r>
          </a:p>
          <a:p>
            <a:pPr fontAlgn="base">
              <a:buClr>
                <a:srgbClr val="0000FF"/>
              </a:buClr>
            </a:pPr>
            <a:r>
              <a:rPr lang="en-CA" sz="3000" dirty="0"/>
              <a:t>Gender discrimination</a:t>
            </a:r>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10</a:t>
            </a:fld>
            <a:endParaRPr lang="en-CA"/>
          </a:p>
        </p:txBody>
      </p:sp>
    </p:spTree>
    <p:extLst>
      <p:ext uri="{BB962C8B-B14F-4D97-AF65-F5344CB8AC3E}">
        <p14:creationId xmlns:p14="http://schemas.microsoft.com/office/powerpoint/2010/main" val="2192000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0000FF"/>
                </a:solidFill>
              </a:rPr>
              <a:t>Defining Prejudice? Pt. 5</a:t>
            </a:r>
            <a:endParaRPr lang="en-CA" sz="3600" dirty="0">
              <a:solidFill>
                <a:srgbClr val="0000FF"/>
              </a:solidFill>
            </a:endParaRPr>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11</a:t>
            </a:fld>
            <a:endParaRPr lang="en-CA"/>
          </a:p>
        </p:txBody>
      </p:sp>
      <p:sp>
        <p:nvSpPr>
          <p:cNvPr id="6" name="Rectangle 5"/>
          <p:cNvSpPr/>
          <p:nvPr/>
        </p:nvSpPr>
        <p:spPr>
          <a:xfrm>
            <a:off x="1545307" y="5661248"/>
            <a:ext cx="5760640" cy="369332"/>
          </a:xfrm>
          <a:prstGeom prst="rect">
            <a:avLst/>
          </a:prstGeom>
        </p:spPr>
        <p:txBody>
          <a:bodyPr wrap="square">
            <a:spAutoFit/>
          </a:bodyPr>
          <a:lstStyle/>
          <a:p>
            <a:r>
              <a:rPr lang="en-US" b="1" dirty="0"/>
              <a:t>Figure 11–1 </a:t>
            </a:r>
            <a:r>
              <a:rPr lang="en-US" dirty="0"/>
              <a:t>Changing Gender Attitudes  From 1937 To 2019</a:t>
            </a:r>
          </a:p>
        </p:txBody>
      </p:sp>
      <p:sp>
        <p:nvSpPr>
          <p:cNvPr id="7" name="Rectangle 6"/>
          <p:cNvSpPr/>
          <p:nvPr/>
        </p:nvSpPr>
        <p:spPr>
          <a:xfrm>
            <a:off x="1187624" y="4563271"/>
            <a:ext cx="6840760" cy="923330"/>
          </a:xfrm>
          <a:prstGeom prst="rect">
            <a:avLst/>
          </a:prstGeom>
        </p:spPr>
        <p:txBody>
          <a:bodyPr wrap="square">
            <a:spAutoFit/>
          </a:bodyPr>
          <a:lstStyle/>
          <a:p>
            <a:pPr algn="just"/>
            <a:r>
              <a:rPr lang="en-US" dirty="0"/>
              <a:t>More than 90% of respondents say they would vote for a well-qualified female candidate for president. As with racial prejudice, blatant gender prejudice is dying, but subtle bias lives on.</a:t>
            </a:r>
          </a:p>
        </p:txBody>
      </p:sp>
      <p:pic>
        <p:nvPicPr>
          <p:cNvPr id="8" name="Picture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403648" y="1740268"/>
            <a:ext cx="5832648" cy="2823003"/>
          </a:xfrm>
          <a:prstGeom prst="rect">
            <a:avLst/>
          </a:prstGeom>
        </p:spPr>
      </p:pic>
    </p:spTree>
    <p:extLst>
      <p:ext uri="{BB962C8B-B14F-4D97-AF65-F5344CB8AC3E}">
        <p14:creationId xmlns:p14="http://schemas.microsoft.com/office/powerpoint/2010/main" val="40476679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0000FF"/>
                </a:solidFill>
              </a:rPr>
              <a:t>LGBT Prejudice</a:t>
            </a:r>
          </a:p>
        </p:txBody>
      </p:sp>
      <p:sp>
        <p:nvSpPr>
          <p:cNvPr id="3" name="Content Placeholder 2"/>
          <p:cNvSpPr>
            <a:spLocks noGrp="1"/>
          </p:cNvSpPr>
          <p:nvPr>
            <p:ph idx="1"/>
          </p:nvPr>
        </p:nvSpPr>
        <p:spPr>
          <a:xfrm>
            <a:off x="539552" y="1556792"/>
            <a:ext cx="4690864" cy="4853136"/>
          </a:xfrm>
        </p:spPr>
        <p:txBody>
          <a:bodyPr>
            <a:normAutofit fontScale="92500" lnSpcReduction="20000"/>
          </a:bodyPr>
          <a:lstStyle/>
          <a:p>
            <a:pPr>
              <a:buClr>
                <a:srgbClr val="0000FF"/>
              </a:buClr>
            </a:pPr>
            <a:r>
              <a:rPr lang="en-US" sz="2800" dirty="0"/>
              <a:t>Most of the world’s gay and lesbian people cannot comfortably disclose who they are and whom they love</a:t>
            </a:r>
          </a:p>
          <a:p>
            <a:pPr>
              <a:buClr>
                <a:srgbClr val="0000FF"/>
              </a:buClr>
            </a:pPr>
            <a:r>
              <a:rPr lang="en-US" sz="2800" dirty="0"/>
              <a:t>In many countries, same-sex relationships are a criminal offence</a:t>
            </a:r>
          </a:p>
          <a:p>
            <a:pPr>
              <a:buClr>
                <a:srgbClr val="0000FF"/>
              </a:buClr>
            </a:pPr>
            <a:r>
              <a:rPr lang="en-US" sz="2800" dirty="0"/>
              <a:t>In Western countries, anti-gay prejudice, though rapidly diminishing, endures:</a:t>
            </a:r>
          </a:p>
          <a:p>
            <a:pPr lvl="1">
              <a:buClr>
                <a:srgbClr val="0000FF"/>
              </a:buClr>
            </a:pPr>
            <a:r>
              <a:rPr lang="en-CA" sz="2600" dirty="0"/>
              <a:t>Job discrimination</a:t>
            </a:r>
          </a:p>
          <a:p>
            <a:pPr lvl="1">
              <a:buClr>
                <a:srgbClr val="0000FF"/>
              </a:buClr>
            </a:pPr>
            <a:r>
              <a:rPr lang="en-US" sz="2600" dirty="0"/>
              <a:t>Gay marriage support is mixed but increasing</a:t>
            </a:r>
            <a:endParaRPr lang="en-CA" sz="2600"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12</a:t>
            </a:fld>
            <a:endParaRPr lang="en-CA"/>
          </a:p>
        </p:txBody>
      </p:sp>
      <p:pic>
        <p:nvPicPr>
          <p:cNvPr id="614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436096" y="1916832"/>
            <a:ext cx="3134886" cy="23668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5527375" y="4414367"/>
            <a:ext cx="2952328" cy="1754326"/>
          </a:xfrm>
          <a:prstGeom prst="rect">
            <a:avLst/>
          </a:prstGeom>
        </p:spPr>
        <p:txBody>
          <a:bodyPr wrap="square">
            <a:spAutoFit/>
          </a:bodyPr>
          <a:lstStyle/>
          <a:p>
            <a:pPr algn="just"/>
            <a:r>
              <a:rPr lang="en-US" dirty="0"/>
              <a:t>As the public’s support for same-sex marriage has increased, more countries have legalized marriages between two men or two women</a:t>
            </a:r>
          </a:p>
        </p:txBody>
      </p:sp>
    </p:spTree>
    <p:extLst>
      <p:ext uri="{BB962C8B-B14F-4D97-AF65-F5344CB8AC3E}">
        <p14:creationId xmlns:p14="http://schemas.microsoft.com/office/powerpoint/2010/main" val="13738688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Autofit/>
          </a:bodyPr>
          <a:lstStyle/>
          <a:p>
            <a:r>
              <a:rPr lang="en-US" sz="4000" dirty="0">
                <a:solidFill>
                  <a:srgbClr val="0000FF"/>
                </a:solidFill>
              </a:rPr>
              <a:t>What Are The Social Sources Of Prejudice?</a:t>
            </a:r>
            <a:br>
              <a:rPr lang="en-US" sz="4000" dirty="0">
                <a:solidFill>
                  <a:srgbClr val="0000FF"/>
                </a:solidFill>
              </a:rPr>
            </a:br>
            <a:r>
              <a:rPr lang="en-US" sz="4000" dirty="0">
                <a:solidFill>
                  <a:schemeClr val="tx1"/>
                </a:solidFill>
              </a:rPr>
              <a:t>LO2</a:t>
            </a:r>
            <a:br>
              <a:rPr lang="en-CA" sz="4000" dirty="0">
                <a:solidFill>
                  <a:schemeClr val="tx1"/>
                </a:solidFill>
              </a:rPr>
            </a:br>
            <a:endParaRPr lang="en-CA" sz="4000" dirty="0">
              <a:solidFill>
                <a:srgbClr val="0000FF"/>
              </a:solidFill>
            </a:endParaRPr>
          </a:p>
        </p:txBody>
      </p:sp>
      <p:sp>
        <p:nvSpPr>
          <p:cNvPr id="4" name="Footer Placeholder 3"/>
          <p:cNvSpPr>
            <a:spLocks noGrp="1"/>
          </p:cNvSpPr>
          <p:nvPr>
            <p:ph type="ftr" sz="quarter" idx="11"/>
          </p:nvPr>
        </p:nvSpPr>
        <p:spPr/>
        <p:txBody>
          <a:bodyPr/>
          <a:lstStyle/>
          <a:p>
            <a:r>
              <a:rPr lang="en-US"/>
              <a:t>© 2021 McGraw Hill Education Limited</a:t>
            </a:r>
            <a:endParaRPr lang="en-CA"/>
          </a:p>
        </p:txBody>
      </p:sp>
      <p:sp>
        <p:nvSpPr>
          <p:cNvPr id="5" name="Slide Number Placeholder 4"/>
          <p:cNvSpPr>
            <a:spLocks noGrp="1"/>
          </p:cNvSpPr>
          <p:nvPr>
            <p:ph type="sldNum" sz="quarter" idx="12"/>
          </p:nvPr>
        </p:nvSpPr>
        <p:spPr/>
        <p:txBody>
          <a:bodyPr/>
          <a:lstStyle/>
          <a:p>
            <a:fld id="{EFE57580-D55E-46BA-85CF-9F915CE3B7E4}" type="slidenum">
              <a:rPr lang="en-CA" smtClean="0"/>
              <a:t>13</a:t>
            </a:fld>
            <a:endParaRPr lang="en-CA"/>
          </a:p>
        </p:txBody>
      </p:sp>
      <p:sp>
        <p:nvSpPr>
          <p:cNvPr id="8" name="Subtitle 7"/>
          <p:cNvSpPr>
            <a:spLocks noGrp="1"/>
          </p:cNvSpPr>
          <p:nvPr>
            <p:ph type="subTitle" idx="1"/>
          </p:nvPr>
        </p:nvSpPr>
        <p:spPr/>
        <p:txBody>
          <a:bodyPr/>
          <a:lstStyle/>
          <a:p>
            <a:endParaRPr lang="en-CA"/>
          </a:p>
        </p:txBody>
      </p:sp>
    </p:spTree>
    <p:extLst>
      <p:ext uri="{BB962C8B-B14F-4D97-AF65-F5344CB8AC3E}">
        <p14:creationId xmlns:p14="http://schemas.microsoft.com/office/powerpoint/2010/main" val="40487839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What Are the Social Sources of Prejudice</a:t>
            </a:r>
            <a:endParaRPr lang="en-CA" sz="3600" dirty="0">
              <a:solidFill>
                <a:srgbClr val="0000FF"/>
              </a:solidFill>
            </a:endParaRPr>
          </a:p>
        </p:txBody>
      </p:sp>
      <p:sp>
        <p:nvSpPr>
          <p:cNvPr id="3" name="Content Placeholder 2"/>
          <p:cNvSpPr>
            <a:spLocks noGrp="1"/>
          </p:cNvSpPr>
          <p:nvPr>
            <p:ph idx="1"/>
          </p:nvPr>
        </p:nvSpPr>
        <p:spPr>
          <a:xfrm>
            <a:off x="457200" y="1600200"/>
            <a:ext cx="3322712" cy="4525963"/>
          </a:xfrm>
        </p:spPr>
        <p:txBody>
          <a:bodyPr>
            <a:normAutofit/>
          </a:bodyPr>
          <a:lstStyle/>
          <a:p>
            <a:pPr>
              <a:buClr>
                <a:srgbClr val="0000FF"/>
              </a:buClr>
            </a:pPr>
            <a:r>
              <a:rPr lang="en-US" sz="2800" dirty="0"/>
              <a:t>A principle to remember: </a:t>
            </a:r>
            <a:r>
              <a:rPr lang="en-US" sz="2800" i="1" dirty="0"/>
              <a:t>Unequal status breeds prejudice</a:t>
            </a:r>
          </a:p>
          <a:p>
            <a:pPr>
              <a:buClr>
                <a:srgbClr val="0000FF"/>
              </a:buClr>
            </a:pPr>
            <a:r>
              <a:rPr lang="en-US" sz="2800" dirty="0"/>
              <a:t>Historical examples abound</a:t>
            </a:r>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14</a:t>
            </a:fld>
            <a:endParaRPr lang="en-CA"/>
          </a:p>
        </p:txBody>
      </p:sp>
      <p:pic>
        <p:nvPicPr>
          <p:cNvPr id="717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283968" y="1770409"/>
            <a:ext cx="3859134" cy="26975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4259092" y="4564377"/>
            <a:ext cx="4248472" cy="1200329"/>
          </a:xfrm>
          <a:prstGeom prst="rect">
            <a:avLst/>
          </a:prstGeom>
        </p:spPr>
        <p:txBody>
          <a:bodyPr wrap="square">
            <a:spAutoFit/>
          </a:bodyPr>
          <a:lstStyle/>
          <a:p>
            <a:pPr algn="just"/>
            <a:r>
              <a:rPr lang="en-US" dirty="0"/>
              <a:t>Racial prejudice often begins during times of conflict, as during the Second World War when Japanese Canadians were sent to internment camps.</a:t>
            </a:r>
          </a:p>
        </p:txBody>
      </p:sp>
    </p:spTree>
    <p:extLst>
      <p:ext uri="{BB962C8B-B14F-4D97-AF65-F5344CB8AC3E}">
        <p14:creationId xmlns:p14="http://schemas.microsoft.com/office/powerpoint/2010/main" val="21580550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What Are the Social Sources of Prejudice Pt. 2</a:t>
            </a:r>
            <a:endParaRPr lang="en-CA" sz="3600" dirty="0">
              <a:solidFill>
                <a:srgbClr val="0000FF"/>
              </a:solidFill>
            </a:endParaRPr>
          </a:p>
        </p:txBody>
      </p:sp>
      <p:sp>
        <p:nvSpPr>
          <p:cNvPr id="3" name="Content Placeholder 2"/>
          <p:cNvSpPr>
            <a:spLocks noGrp="1"/>
          </p:cNvSpPr>
          <p:nvPr>
            <p:ph idx="1"/>
          </p:nvPr>
        </p:nvSpPr>
        <p:spPr/>
        <p:txBody>
          <a:bodyPr>
            <a:normAutofit fontScale="92500" lnSpcReduction="20000"/>
          </a:bodyPr>
          <a:lstStyle/>
          <a:p>
            <a:pPr>
              <a:buClr>
                <a:srgbClr val="0000FF"/>
              </a:buClr>
            </a:pPr>
            <a:r>
              <a:rPr lang="en-US" sz="3000" b="1" dirty="0"/>
              <a:t>Social inequalities: Justifying the status quo</a:t>
            </a:r>
          </a:p>
          <a:p>
            <a:pPr lvl="1">
              <a:buClr>
                <a:srgbClr val="0000FF"/>
              </a:buClr>
            </a:pPr>
            <a:r>
              <a:rPr lang="en-US" sz="3000" dirty="0"/>
              <a:t>Unequal status breeds prejudice</a:t>
            </a:r>
          </a:p>
          <a:p>
            <a:pPr>
              <a:buClr>
                <a:srgbClr val="0000FF"/>
              </a:buClr>
            </a:pPr>
            <a:r>
              <a:rPr lang="en-US" sz="3000" b="1" dirty="0"/>
              <a:t>Social dominance orientation</a:t>
            </a:r>
          </a:p>
          <a:p>
            <a:pPr lvl="2">
              <a:buClr>
                <a:srgbClr val="0000FF"/>
              </a:buClr>
            </a:pPr>
            <a:r>
              <a:rPr lang="en-US" sz="3000" dirty="0"/>
              <a:t>A motivation to have one’s group be dominant over other social groups</a:t>
            </a:r>
          </a:p>
          <a:p>
            <a:pPr>
              <a:buClr>
                <a:srgbClr val="0000FF"/>
              </a:buClr>
            </a:pPr>
            <a:r>
              <a:rPr lang="en-US" sz="3000" b="1" dirty="0"/>
              <a:t>Socialization</a:t>
            </a:r>
          </a:p>
          <a:p>
            <a:pPr lvl="1">
              <a:buClr>
                <a:srgbClr val="0000FF"/>
              </a:buClr>
            </a:pPr>
            <a:r>
              <a:rPr lang="en-US" sz="3000" dirty="0"/>
              <a:t>The authoritarian personality</a:t>
            </a:r>
          </a:p>
          <a:p>
            <a:pPr>
              <a:buClr>
                <a:srgbClr val="0000FF"/>
              </a:buClr>
            </a:pPr>
            <a:r>
              <a:rPr lang="en-US" sz="3000" b="1" dirty="0"/>
              <a:t>Ethnocentric</a:t>
            </a:r>
            <a:r>
              <a:rPr lang="en-US" sz="3000" dirty="0"/>
              <a:t> </a:t>
            </a:r>
          </a:p>
          <a:p>
            <a:pPr lvl="1">
              <a:buClr>
                <a:srgbClr val="0000FF"/>
              </a:buClr>
            </a:pPr>
            <a:r>
              <a:rPr lang="en-US" sz="3000" dirty="0"/>
              <a:t>Believing in the superiority of one’s own ethnic and cultural group, and having a corresponding disdain for all other groups</a:t>
            </a:r>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15</a:t>
            </a:fld>
            <a:endParaRPr lang="en-CA"/>
          </a:p>
        </p:txBody>
      </p:sp>
    </p:spTree>
    <p:extLst>
      <p:ext uri="{BB962C8B-B14F-4D97-AF65-F5344CB8AC3E}">
        <p14:creationId xmlns:p14="http://schemas.microsoft.com/office/powerpoint/2010/main" val="6692758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0000FF"/>
                </a:solidFill>
              </a:rPr>
              <a:t>Activity:  How Authoritarian Are You?</a:t>
            </a:r>
            <a:endParaRPr lang="en-CA" sz="3600" dirty="0">
              <a:solidFill>
                <a:srgbClr val="0000FF"/>
              </a:solidFill>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242426652"/>
              </p:ext>
            </p:extLst>
          </p:nvPr>
        </p:nvGraphicFramePr>
        <p:xfrm>
          <a:off x="395536" y="1628798"/>
          <a:ext cx="8229600" cy="4378638"/>
        </p:xfrm>
        <a:graphic>
          <a:graphicData uri="http://schemas.openxmlformats.org/drawingml/2006/table">
            <a:tbl>
              <a:tblPr firstRow="1" bandRow="1">
                <a:tableStyleId>{74C1A8A3-306A-4EB7-A6B1-4F7E0EB9C5D6}</a:tableStyleId>
              </a:tblPr>
              <a:tblGrid>
                <a:gridCol w="514400">
                  <a:extLst>
                    <a:ext uri="{9D8B030D-6E8A-4147-A177-3AD203B41FA5}">
                      <a16:colId xmlns:a16="http://schemas.microsoft.com/office/drawing/2014/main" val="20000"/>
                    </a:ext>
                  </a:extLst>
                </a:gridCol>
                <a:gridCol w="7715200">
                  <a:extLst>
                    <a:ext uri="{9D8B030D-6E8A-4147-A177-3AD203B41FA5}">
                      <a16:colId xmlns:a16="http://schemas.microsoft.com/office/drawing/2014/main" val="20001"/>
                    </a:ext>
                  </a:extLst>
                </a:gridCol>
              </a:tblGrid>
              <a:tr h="872496">
                <a:tc gridSpan="2">
                  <a:txBody>
                    <a:bodyPr/>
                    <a:lstStyle/>
                    <a:p>
                      <a:r>
                        <a:rPr lang="en-US" sz="2400" dirty="0">
                          <a:solidFill>
                            <a:schemeClr val="tx1"/>
                          </a:solidFill>
                        </a:rPr>
                        <a:t>For each of these statements, indicate whether or not you agree:</a:t>
                      </a:r>
                      <a:endParaRPr lang="en-US" sz="2400" b="1" dirty="0">
                        <a:solidFill>
                          <a:schemeClr val="tx1"/>
                        </a:solidFill>
                      </a:endParaRPr>
                    </a:p>
                  </a:txBody>
                  <a:tcPr/>
                </a:tc>
                <a:tc hMerge="1">
                  <a:txBody>
                    <a:bodyPr/>
                    <a:lstStyle/>
                    <a:p>
                      <a:endParaRPr lang="en-US" sz="2400" b="1" dirty="0">
                        <a:solidFill>
                          <a:schemeClr val="tx1"/>
                        </a:solidFill>
                      </a:endParaRPr>
                    </a:p>
                  </a:txBody>
                  <a:tcPr/>
                </a:tc>
                <a:extLst>
                  <a:ext uri="{0D108BD9-81ED-4DB2-BD59-A6C34878D82A}">
                    <a16:rowId xmlns:a16="http://schemas.microsoft.com/office/drawing/2014/main" val="10000"/>
                  </a:ext>
                </a:extLst>
              </a:tr>
              <a:tr h="393162">
                <a:tc>
                  <a:txBody>
                    <a:bodyPr/>
                    <a:lstStyle/>
                    <a:p>
                      <a:r>
                        <a:rPr lang="en-US" dirty="0"/>
                        <a:t>1</a:t>
                      </a:r>
                      <a:endParaRPr lang="en-CA" dirty="0"/>
                    </a:p>
                  </a:txBody>
                  <a:tcPr/>
                </a:tc>
                <a:tc>
                  <a:txBody>
                    <a:bodyPr/>
                    <a:lstStyle/>
                    <a:p>
                      <a:r>
                        <a:rPr lang="en-US" dirty="0"/>
                        <a:t>Gays and lesbians are just as healthy and moral as anybody else.</a:t>
                      </a:r>
                    </a:p>
                  </a:txBody>
                  <a:tcPr/>
                </a:tc>
                <a:extLst>
                  <a:ext uri="{0D108BD9-81ED-4DB2-BD59-A6C34878D82A}">
                    <a16:rowId xmlns:a16="http://schemas.microsoft.com/office/drawing/2014/main" val="10001"/>
                  </a:ext>
                </a:extLst>
              </a:tr>
              <a:tr h="393162">
                <a:tc>
                  <a:txBody>
                    <a:bodyPr/>
                    <a:lstStyle/>
                    <a:p>
                      <a:r>
                        <a:rPr lang="en-US" dirty="0"/>
                        <a:t>2</a:t>
                      </a:r>
                      <a:endParaRPr lang="en-CA" dirty="0"/>
                    </a:p>
                  </a:txBody>
                  <a:tcPr/>
                </a:tc>
                <a:tc>
                  <a:txBody>
                    <a:bodyPr/>
                    <a:lstStyle/>
                    <a:p>
                      <a:r>
                        <a:rPr lang="en-US" dirty="0"/>
                        <a:t>Women should have to promise to obey their husbands when they get married.</a:t>
                      </a:r>
                    </a:p>
                  </a:txBody>
                  <a:tcPr/>
                </a:tc>
                <a:extLst>
                  <a:ext uri="{0D108BD9-81ED-4DB2-BD59-A6C34878D82A}">
                    <a16:rowId xmlns:a16="http://schemas.microsoft.com/office/drawing/2014/main" val="10002"/>
                  </a:ext>
                </a:extLst>
              </a:tr>
              <a:tr h="393162">
                <a:tc>
                  <a:txBody>
                    <a:bodyPr/>
                    <a:lstStyle/>
                    <a:p>
                      <a:r>
                        <a:rPr lang="en-US" dirty="0"/>
                        <a:t>3</a:t>
                      </a:r>
                      <a:endParaRPr lang="en-CA" dirty="0"/>
                    </a:p>
                  </a:txBody>
                  <a:tcPr/>
                </a:tc>
                <a:tc>
                  <a:txBody>
                    <a:bodyPr/>
                    <a:lstStyle/>
                    <a:p>
                      <a:r>
                        <a:rPr lang="en-US" dirty="0"/>
                        <a:t>There is no “one right way” to live life; everybody has to create their own way.</a:t>
                      </a:r>
                    </a:p>
                  </a:txBody>
                  <a:tcPr/>
                </a:tc>
                <a:extLst>
                  <a:ext uri="{0D108BD9-81ED-4DB2-BD59-A6C34878D82A}">
                    <a16:rowId xmlns:a16="http://schemas.microsoft.com/office/drawing/2014/main" val="10003"/>
                  </a:ext>
                </a:extLst>
              </a:tr>
              <a:tr h="678608">
                <a:tc>
                  <a:txBody>
                    <a:bodyPr/>
                    <a:lstStyle/>
                    <a:p>
                      <a:r>
                        <a:rPr lang="en-US" dirty="0"/>
                        <a:t>4</a:t>
                      </a:r>
                      <a:endParaRPr lang="en-CA" dirty="0"/>
                    </a:p>
                  </a:txBody>
                  <a:tcPr/>
                </a:tc>
                <a:tc>
                  <a:txBody>
                    <a:bodyPr/>
                    <a:lstStyle/>
                    <a:p>
                      <a:r>
                        <a:rPr lang="en-US" dirty="0"/>
                        <a:t>Our country needs free thinkers who have the courage to defy traditional ways, even if this upsets many people.</a:t>
                      </a:r>
                    </a:p>
                  </a:txBody>
                  <a:tcPr/>
                </a:tc>
                <a:extLst>
                  <a:ext uri="{0D108BD9-81ED-4DB2-BD59-A6C34878D82A}">
                    <a16:rowId xmlns:a16="http://schemas.microsoft.com/office/drawing/2014/main" val="10004"/>
                  </a:ext>
                </a:extLst>
              </a:tr>
              <a:tr h="969440">
                <a:tc>
                  <a:txBody>
                    <a:bodyPr/>
                    <a:lstStyle/>
                    <a:p>
                      <a:r>
                        <a:rPr lang="en-US" dirty="0"/>
                        <a:t>5</a:t>
                      </a:r>
                      <a:endParaRPr lang="en-CA" dirty="0"/>
                    </a:p>
                  </a:txBody>
                  <a:tcPr/>
                </a:tc>
                <a:tc>
                  <a:txBody>
                    <a:bodyPr/>
                    <a:lstStyle/>
                    <a:p>
                      <a:r>
                        <a:rPr lang="en-US" dirty="0"/>
                        <a:t>The only way our country can get through the crisis ahead is to get back to our traditional values, put some tough leaders in power, and silence the troublemakers spreading bad ideas.</a:t>
                      </a:r>
                    </a:p>
                  </a:txBody>
                  <a:tcPr/>
                </a:tc>
                <a:extLst>
                  <a:ext uri="{0D108BD9-81ED-4DB2-BD59-A6C34878D82A}">
                    <a16:rowId xmlns:a16="http://schemas.microsoft.com/office/drawing/2014/main" val="10005"/>
                  </a:ext>
                </a:extLst>
              </a:tr>
              <a:tr h="678608">
                <a:tc>
                  <a:txBody>
                    <a:bodyPr/>
                    <a:lstStyle/>
                    <a:p>
                      <a:r>
                        <a:rPr lang="en-US" dirty="0"/>
                        <a:t>6</a:t>
                      </a:r>
                      <a:endParaRPr lang="en-CA" dirty="0"/>
                    </a:p>
                  </a:txBody>
                  <a:tcPr/>
                </a:tc>
                <a:tc>
                  <a:txBody>
                    <a:bodyPr/>
                    <a:lstStyle/>
                    <a:p>
                      <a:r>
                        <a:rPr lang="en-US" dirty="0"/>
                        <a:t>The “old fashioned ways” and “old-fashioned values” still show the best way to live.</a:t>
                      </a:r>
                    </a:p>
                  </a:txBody>
                  <a:tcPr/>
                </a:tc>
                <a:extLst>
                  <a:ext uri="{0D108BD9-81ED-4DB2-BD59-A6C34878D82A}">
                    <a16:rowId xmlns:a16="http://schemas.microsoft.com/office/drawing/2014/main" val="10006"/>
                  </a:ext>
                </a:extLst>
              </a:tr>
            </a:tbl>
          </a:graphicData>
        </a:graphic>
      </p:graphicFrame>
      <p:sp>
        <p:nvSpPr>
          <p:cNvPr id="4" name="Footer Placeholder 3"/>
          <p:cNvSpPr>
            <a:spLocks noGrp="1"/>
          </p:cNvSpPr>
          <p:nvPr>
            <p:ph type="ftr" sz="quarter" idx="11"/>
          </p:nvPr>
        </p:nvSpPr>
        <p:spPr/>
        <p:txBody>
          <a:bodyPr/>
          <a:lstStyle/>
          <a:p>
            <a:r>
              <a:rPr lang="en-US"/>
              <a:t>© 2021 McGraw Hill Education Limited</a:t>
            </a:r>
            <a:endParaRPr lang="en-CA"/>
          </a:p>
        </p:txBody>
      </p:sp>
      <p:sp>
        <p:nvSpPr>
          <p:cNvPr id="5" name="Slide Number Placeholder 4"/>
          <p:cNvSpPr>
            <a:spLocks noGrp="1"/>
          </p:cNvSpPr>
          <p:nvPr>
            <p:ph type="sldNum" sz="quarter" idx="12"/>
          </p:nvPr>
        </p:nvSpPr>
        <p:spPr/>
        <p:txBody>
          <a:bodyPr/>
          <a:lstStyle/>
          <a:p>
            <a:fld id="{EFE57580-D55E-46BA-85CF-9F915CE3B7E4}" type="slidenum">
              <a:rPr lang="en-CA" smtClean="0"/>
              <a:t>16</a:t>
            </a:fld>
            <a:endParaRPr lang="en-CA"/>
          </a:p>
        </p:txBody>
      </p:sp>
      <p:sp>
        <p:nvSpPr>
          <p:cNvPr id="7" name="Rectangle 6"/>
          <p:cNvSpPr/>
          <p:nvPr/>
        </p:nvSpPr>
        <p:spPr>
          <a:xfrm>
            <a:off x="5593466" y="6007437"/>
            <a:ext cx="2838118" cy="400110"/>
          </a:xfrm>
          <a:prstGeom prst="rect">
            <a:avLst/>
          </a:prstGeom>
        </p:spPr>
        <p:txBody>
          <a:bodyPr wrap="square">
            <a:spAutoFit/>
          </a:bodyPr>
          <a:lstStyle/>
          <a:p>
            <a:r>
              <a:rPr lang="en-US" sz="2000" i="1" dirty="0"/>
              <a:t>See answers on next slide</a:t>
            </a:r>
            <a:endParaRPr lang="en-CA" sz="2000" i="1" dirty="0"/>
          </a:p>
        </p:txBody>
      </p:sp>
    </p:spTree>
    <p:extLst>
      <p:ext uri="{BB962C8B-B14F-4D97-AF65-F5344CB8AC3E}">
        <p14:creationId xmlns:p14="http://schemas.microsoft.com/office/powerpoint/2010/main" val="20173028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a:solidFill>
                  <a:srgbClr val="0000FF"/>
                </a:solidFill>
              </a:rPr>
              <a:t>Activity:  How Authoritarian Are You? Pt. 2</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sz="2800" dirty="0"/>
              <a:t>These items are from a recent version of the Right-Wing Authoritarianism Scale (</a:t>
            </a:r>
            <a:r>
              <a:rPr lang="en-US" sz="2800" dirty="0" err="1"/>
              <a:t>Altemeyer</a:t>
            </a:r>
            <a:r>
              <a:rPr lang="en-US" sz="2800" dirty="0"/>
              <a:t>, 2006). </a:t>
            </a:r>
          </a:p>
          <a:p>
            <a:pPr>
              <a:buClr>
                <a:srgbClr val="0000FF"/>
              </a:buClr>
            </a:pPr>
            <a:r>
              <a:rPr lang="en-US" sz="2800" dirty="0"/>
              <a:t>If you </a:t>
            </a:r>
            <a:r>
              <a:rPr lang="en-US" sz="2800" b="1" dirty="0"/>
              <a:t>agreed</a:t>
            </a:r>
            <a:r>
              <a:rPr lang="en-US" sz="2800" dirty="0"/>
              <a:t> with items 1, 3, and 4, and</a:t>
            </a:r>
          </a:p>
          <a:p>
            <a:pPr>
              <a:buClr>
                <a:srgbClr val="0000FF"/>
              </a:buClr>
            </a:pPr>
            <a:r>
              <a:rPr lang="en-US" sz="2800" b="1" dirty="0"/>
              <a:t>disagreed</a:t>
            </a:r>
            <a:r>
              <a:rPr lang="en-US" sz="2800" dirty="0"/>
              <a:t> with 2, 5, and 6, </a:t>
            </a:r>
          </a:p>
          <a:p>
            <a:pPr lvl="1">
              <a:buClr>
                <a:srgbClr val="0000FF"/>
              </a:buClr>
            </a:pPr>
            <a:r>
              <a:rPr lang="en-US" dirty="0"/>
              <a:t>This suggests you are low in authoritarianism.</a:t>
            </a:r>
          </a:p>
          <a:p>
            <a:pPr lvl="1">
              <a:buClr>
                <a:srgbClr val="0000FF"/>
              </a:buClr>
            </a:pPr>
            <a:r>
              <a:rPr lang="en-US" dirty="0"/>
              <a:t>However, if the opposite is true, you may have some authoritarian tendencies.</a:t>
            </a:r>
          </a:p>
          <a:p>
            <a:pPr lvl="1">
              <a:buClr>
                <a:srgbClr val="0000FF"/>
              </a:buClr>
            </a:pPr>
            <a:r>
              <a:rPr lang="en-US" dirty="0"/>
              <a:t> So, how authoritarian are you really?</a:t>
            </a:r>
          </a:p>
        </p:txBody>
      </p:sp>
      <p:sp>
        <p:nvSpPr>
          <p:cNvPr id="4" name="Footer Placeholder 3"/>
          <p:cNvSpPr>
            <a:spLocks noGrp="1"/>
          </p:cNvSpPr>
          <p:nvPr>
            <p:ph type="ftr" sz="quarter" idx="11"/>
          </p:nvPr>
        </p:nvSpPr>
        <p:spPr/>
        <p:txBody>
          <a:bodyPr/>
          <a:lstStyle/>
          <a:p>
            <a:r>
              <a:rPr lang="en-US"/>
              <a:t>© 2021 McGraw Hill Education Limited</a:t>
            </a:r>
            <a:endParaRPr lang="en-CA"/>
          </a:p>
        </p:txBody>
      </p:sp>
      <p:sp>
        <p:nvSpPr>
          <p:cNvPr id="5" name="Slide Number Placeholder 4"/>
          <p:cNvSpPr>
            <a:spLocks noGrp="1"/>
          </p:cNvSpPr>
          <p:nvPr>
            <p:ph type="sldNum" sz="quarter" idx="12"/>
          </p:nvPr>
        </p:nvSpPr>
        <p:spPr/>
        <p:txBody>
          <a:bodyPr/>
          <a:lstStyle/>
          <a:p>
            <a:fld id="{EFE57580-D55E-46BA-85CF-9F915CE3B7E4}" type="slidenum">
              <a:rPr lang="en-CA" smtClean="0"/>
              <a:t>17</a:t>
            </a:fld>
            <a:endParaRPr lang="en-CA"/>
          </a:p>
        </p:txBody>
      </p:sp>
    </p:spTree>
    <p:extLst>
      <p:ext uri="{BB962C8B-B14F-4D97-AF65-F5344CB8AC3E}">
        <p14:creationId xmlns:p14="http://schemas.microsoft.com/office/powerpoint/2010/main" val="6995921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What Are the Social Sources of Prejudice Pt. 3</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b="1" dirty="0"/>
              <a:t>Socialization</a:t>
            </a:r>
          </a:p>
          <a:p>
            <a:pPr lvl="1">
              <a:buClr>
                <a:srgbClr val="0000FF"/>
              </a:buClr>
            </a:pPr>
            <a:r>
              <a:rPr lang="en-US" dirty="0"/>
              <a:t>Religion and prejudice</a:t>
            </a:r>
          </a:p>
          <a:p>
            <a:pPr lvl="1">
              <a:buClr>
                <a:srgbClr val="0000FF"/>
              </a:buClr>
            </a:pPr>
            <a:r>
              <a:rPr lang="en-US" dirty="0"/>
              <a:t>Conformity</a:t>
            </a:r>
          </a:p>
          <a:p>
            <a:pPr>
              <a:buClr>
                <a:srgbClr val="0000FF"/>
              </a:buClr>
            </a:pPr>
            <a:r>
              <a:rPr lang="en-US" b="1" dirty="0"/>
              <a:t>Institutional supports</a:t>
            </a:r>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18</a:t>
            </a:fld>
            <a:endParaRPr lang="en-CA"/>
          </a:p>
        </p:txBody>
      </p:sp>
    </p:spTree>
    <p:extLst>
      <p:ext uri="{BB962C8B-B14F-4D97-AF65-F5344CB8AC3E}">
        <p14:creationId xmlns:p14="http://schemas.microsoft.com/office/powerpoint/2010/main" val="32569856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rmAutofit fontScale="90000"/>
          </a:bodyPr>
          <a:lstStyle/>
          <a:p>
            <a:r>
              <a:rPr lang="en-US" dirty="0">
                <a:solidFill>
                  <a:srgbClr val="0000FF"/>
                </a:solidFill>
              </a:rPr>
              <a:t>What Are The Motivational Sources Of Prejudice?</a:t>
            </a:r>
            <a:br>
              <a:rPr lang="en-US" dirty="0">
                <a:solidFill>
                  <a:srgbClr val="0000FF"/>
                </a:solidFill>
              </a:rPr>
            </a:br>
            <a:r>
              <a:rPr lang="en-US" dirty="0">
                <a:solidFill>
                  <a:schemeClr val="tx1"/>
                </a:solidFill>
              </a:rPr>
              <a:t>LO3</a:t>
            </a:r>
            <a:endParaRPr lang="en-CA" dirty="0">
              <a:solidFill>
                <a:schemeClr val="tx1"/>
              </a:solidFill>
            </a:endParaRPr>
          </a:p>
        </p:txBody>
      </p:sp>
      <p:sp>
        <p:nvSpPr>
          <p:cNvPr id="7" name="Subtitle 6"/>
          <p:cNvSpPr>
            <a:spLocks noGrp="1"/>
          </p:cNvSpPr>
          <p:nvPr>
            <p:ph type="subTitle" idx="1"/>
          </p:nvPr>
        </p:nvSpPr>
        <p:spPr/>
        <p:txBody>
          <a:bodyPr/>
          <a:lstStyle/>
          <a:p>
            <a:endParaRPr lang="en-CA"/>
          </a:p>
        </p:txBody>
      </p:sp>
      <p:sp>
        <p:nvSpPr>
          <p:cNvPr id="4" name="Footer Placeholder 3"/>
          <p:cNvSpPr>
            <a:spLocks noGrp="1"/>
          </p:cNvSpPr>
          <p:nvPr>
            <p:ph type="ftr" sz="quarter" idx="11"/>
          </p:nvPr>
        </p:nvSpPr>
        <p:spPr/>
        <p:txBody>
          <a:bodyPr/>
          <a:lstStyle/>
          <a:p>
            <a:r>
              <a:rPr lang="en-US"/>
              <a:t>© 2021 McGraw Hill Education Limited</a:t>
            </a:r>
            <a:endParaRPr lang="en-CA"/>
          </a:p>
        </p:txBody>
      </p:sp>
      <p:sp>
        <p:nvSpPr>
          <p:cNvPr id="5" name="Slide Number Placeholder 4"/>
          <p:cNvSpPr>
            <a:spLocks noGrp="1"/>
          </p:cNvSpPr>
          <p:nvPr>
            <p:ph type="sldNum" sz="quarter" idx="12"/>
          </p:nvPr>
        </p:nvSpPr>
        <p:spPr/>
        <p:txBody>
          <a:bodyPr/>
          <a:lstStyle/>
          <a:p>
            <a:fld id="{EFE57580-D55E-46BA-85CF-9F915CE3B7E4}" type="slidenum">
              <a:rPr lang="en-CA" smtClean="0"/>
              <a:t>19</a:t>
            </a:fld>
            <a:endParaRPr lang="en-CA"/>
          </a:p>
        </p:txBody>
      </p:sp>
    </p:spTree>
    <p:extLst>
      <p:ext uri="{BB962C8B-B14F-4D97-AF65-F5344CB8AC3E}">
        <p14:creationId xmlns:p14="http://schemas.microsoft.com/office/powerpoint/2010/main" val="34443856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4000" dirty="0">
                <a:solidFill>
                  <a:srgbClr val="0000FF"/>
                </a:solidFill>
              </a:rPr>
              <a:t>Chapter 11 Outline</a:t>
            </a:r>
            <a:endParaRPr lang="en-CA" sz="4000" b="1" dirty="0">
              <a:solidFill>
                <a:srgbClr val="0000FF"/>
              </a:solidFill>
            </a:endParaRPr>
          </a:p>
        </p:txBody>
      </p:sp>
      <p:sp>
        <p:nvSpPr>
          <p:cNvPr id="3" name="Content Placeholder 2"/>
          <p:cNvSpPr>
            <a:spLocks noGrp="1"/>
          </p:cNvSpPr>
          <p:nvPr>
            <p:ph idx="1"/>
          </p:nvPr>
        </p:nvSpPr>
        <p:spPr/>
        <p:txBody>
          <a:bodyPr>
            <a:normAutofit/>
          </a:bodyPr>
          <a:lstStyle/>
          <a:p>
            <a:pPr marL="514350" indent="-514350">
              <a:buClr>
                <a:srgbClr val="0000FF"/>
              </a:buClr>
              <a:buFont typeface="+mj-lt"/>
              <a:buAutoNum type="arabicPeriod"/>
            </a:pPr>
            <a:r>
              <a:rPr lang="en-US" dirty="0"/>
              <a:t>What is prejudice?</a:t>
            </a:r>
          </a:p>
          <a:p>
            <a:pPr marL="514350" indent="-514350">
              <a:buClr>
                <a:srgbClr val="0000FF"/>
              </a:buClr>
              <a:buFont typeface="+mj-lt"/>
              <a:buAutoNum type="arabicPeriod"/>
            </a:pPr>
            <a:r>
              <a:rPr lang="en-US" dirty="0"/>
              <a:t>What are the social sources of prejudice?</a:t>
            </a:r>
          </a:p>
          <a:p>
            <a:pPr marL="514350" indent="-514350">
              <a:buClr>
                <a:srgbClr val="0000FF"/>
              </a:buClr>
              <a:buFont typeface="+mj-lt"/>
              <a:buAutoNum type="arabicPeriod"/>
            </a:pPr>
            <a:r>
              <a:rPr lang="en-US" dirty="0"/>
              <a:t>What are the motivational sources of prejudice?</a:t>
            </a:r>
          </a:p>
          <a:p>
            <a:pPr marL="514350" indent="-514350">
              <a:buClr>
                <a:srgbClr val="0000FF"/>
              </a:buClr>
              <a:buFont typeface="+mj-lt"/>
              <a:buAutoNum type="arabicPeriod"/>
            </a:pPr>
            <a:r>
              <a:rPr lang="en-US" dirty="0"/>
              <a:t>What are the cognitive sources of prejudice?</a:t>
            </a:r>
          </a:p>
          <a:p>
            <a:pPr marL="514350" indent="-514350">
              <a:buClr>
                <a:srgbClr val="0000FF"/>
              </a:buClr>
              <a:buFont typeface="+mj-lt"/>
              <a:buAutoNum type="arabicPeriod"/>
            </a:pPr>
            <a:r>
              <a:rPr lang="en-US" dirty="0"/>
              <a:t>What Are the Consequences of Prejudice?</a:t>
            </a:r>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a:t>
            </a:fld>
            <a:endParaRPr lang="en-CA"/>
          </a:p>
        </p:txBody>
      </p:sp>
    </p:spTree>
    <p:extLst>
      <p:ext uri="{BB962C8B-B14F-4D97-AF65-F5344CB8AC3E}">
        <p14:creationId xmlns:p14="http://schemas.microsoft.com/office/powerpoint/2010/main" val="36175480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Motivational Sources of Prejudice</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b="1" dirty="0"/>
              <a:t>Frustration and aggression: The scapegoat theory</a:t>
            </a:r>
          </a:p>
          <a:p>
            <a:pPr lvl="1">
              <a:buClr>
                <a:srgbClr val="0000FF"/>
              </a:buClr>
            </a:pPr>
            <a:r>
              <a:rPr lang="en-US" dirty="0"/>
              <a:t>Realistic group conflict theory</a:t>
            </a:r>
          </a:p>
          <a:p>
            <a:pPr lvl="2">
              <a:buClr>
                <a:srgbClr val="0000FF"/>
              </a:buClr>
            </a:pPr>
            <a:r>
              <a:rPr lang="en-US" sz="2800" dirty="0"/>
              <a:t>The theory that prejudice arises from competition between groups for scarce resources</a:t>
            </a:r>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20</a:t>
            </a:fld>
            <a:endParaRPr lang="en-CA"/>
          </a:p>
        </p:txBody>
      </p:sp>
    </p:spTree>
    <p:extLst>
      <p:ext uri="{BB962C8B-B14F-4D97-AF65-F5344CB8AC3E}">
        <p14:creationId xmlns:p14="http://schemas.microsoft.com/office/powerpoint/2010/main" val="41613391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Motivational Sources of Prejudice Pt. 2</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b="1" dirty="0"/>
              <a:t>Social identity theory: Feeling superior to others</a:t>
            </a:r>
          </a:p>
          <a:p>
            <a:pPr>
              <a:buClr>
                <a:srgbClr val="0000FF"/>
              </a:buClr>
            </a:pPr>
            <a:r>
              <a:rPr lang="en-US" b="1" dirty="0"/>
              <a:t>Social identity</a:t>
            </a:r>
            <a:r>
              <a:rPr lang="en-US" dirty="0"/>
              <a:t>: </a:t>
            </a:r>
          </a:p>
          <a:p>
            <a:pPr lvl="1">
              <a:buClr>
                <a:srgbClr val="0000FF"/>
              </a:buClr>
            </a:pPr>
            <a:r>
              <a:rPr lang="en-US" dirty="0"/>
              <a:t>The “we” aspect of our self-concept</a:t>
            </a:r>
          </a:p>
          <a:p>
            <a:pPr lvl="2">
              <a:buClr>
                <a:srgbClr val="0000FF"/>
              </a:buClr>
            </a:pPr>
            <a:r>
              <a:rPr lang="en-US" sz="2800" dirty="0"/>
              <a:t>We categorize</a:t>
            </a:r>
          </a:p>
          <a:p>
            <a:pPr lvl="2">
              <a:buClr>
                <a:srgbClr val="0000FF"/>
              </a:buClr>
            </a:pPr>
            <a:r>
              <a:rPr lang="en-US" sz="2800" dirty="0"/>
              <a:t>We identify</a:t>
            </a:r>
          </a:p>
          <a:p>
            <a:pPr lvl="2">
              <a:buClr>
                <a:srgbClr val="0000FF"/>
              </a:buClr>
            </a:pPr>
            <a:r>
              <a:rPr lang="en-US" sz="2800" dirty="0"/>
              <a:t>We compare</a:t>
            </a:r>
          </a:p>
          <a:p>
            <a:pPr lvl="1">
              <a:buClr>
                <a:srgbClr val="0000FF"/>
              </a:buClr>
            </a:pPr>
            <a:r>
              <a:rPr lang="en-US" dirty="0"/>
              <a:t>Ingroups vs. outgroups</a:t>
            </a:r>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21</a:t>
            </a:fld>
            <a:endParaRPr lang="en-CA"/>
          </a:p>
        </p:txBody>
      </p:sp>
    </p:spTree>
    <p:extLst>
      <p:ext uri="{BB962C8B-B14F-4D97-AF65-F5344CB8AC3E}">
        <p14:creationId xmlns:p14="http://schemas.microsoft.com/office/powerpoint/2010/main" val="23906462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Motivational Sources of Prejudice Pt. 3</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b="1" dirty="0"/>
              <a:t>Social identity theory:</a:t>
            </a:r>
          </a:p>
          <a:p>
            <a:pPr lvl="1">
              <a:buClr>
                <a:srgbClr val="0000FF"/>
              </a:buClr>
            </a:pPr>
            <a:r>
              <a:rPr lang="en-US" dirty="0"/>
              <a:t>In-group bias: The tendency to </a:t>
            </a:r>
            <a:r>
              <a:rPr lang="en-US" dirty="0" err="1"/>
              <a:t>favour</a:t>
            </a:r>
            <a:r>
              <a:rPr lang="en-US" dirty="0"/>
              <a:t> one’s own group</a:t>
            </a:r>
          </a:p>
          <a:p>
            <a:pPr lvl="1">
              <a:buClr>
                <a:srgbClr val="0000FF"/>
              </a:buClr>
            </a:pPr>
            <a:r>
              <a:rPr lang="en-US" dirty="0"/>
              <a:t>Heightened when our group is small and lower in status relative to the out-group</a:t>
            </a:r>
          </a:p>
          <a:p>
            <a:pPr lvl="1">
              <a:buClr>
                <a:srgbClr val="0000FF"/>
              </a:buClr>
            </a:pPr>
            <a:r>
              <a:rPr lang="en-US" b="1" dirty="0"/>
              <a:t>Minimal groups</a:t>
            </a:r>
          </a:p>
          <a:p>
            <a:pPr lvl="1">
              <a:buClr>
                <a:srgbClr val="0000FF"/>
              </a:buClr>
            </a:pPr>
            <a:r>
              <a:rPr lang="en-US" dirty="0"/>
              <a:t>Basking in reflected glory</a:t>
            </a:r>
          </a:p>
          <a:p>
            <a:pPr>
              <a:buClr>
                <a:srgbClr val="0000FF"/>
              </a:buClr>
            </a:pPr>
            <a:r>
              <a:rPr lang="en-US" sz="2800" dirty="0"/>
              <a:t>Need for status, self-regard, and belonging</a:t>
            </a:r>
          </a:p>
          <a:p>
            <a:pPr lvl="1">
              <a:buClr>
                <a:srgbClr val="0000FF"/>
              </a:buClr>
            </a:pPr>
            <a:r>
              <a:rPr lang="en-US" dirty="0"/>
              <a:t>Mortality salience</a:t>
            </a:r>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22</a:t>
            </a:fld>
            <a:endParaRPr lang="en-CA"/>
          </a:p>
        </p:txBody>
      </p:sp>
    </p:spTree>
    <p:extLst>
      <p:ext uri="{BB962C8B-B14F-4D97-AF65-F5344CB8AC3E}">
        <p14:creationId xmlns:p14="http://schemas.microsoft.com/office/powerpoint/2010/main" val="30893992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Social Identity Theory: </a:t>
            </a:r>
            <a:br>
              <a:rPr lang="en-US" sz="3600" dirty="0">
                <a:solidFill>
                  <a:srgbClr val="0000FF"/>
                </a:solidFill>
              </a:rPr>
            </a:br>
            <a:r>
              <a:rPr lang="en-US" sz="3600" dirty="0">
                <a:solidFill>
                  <a:srgbClr val="0000FF"/>
                </a:solidFill>
              </a:rPr>
              <a:t>Feeling Superior to Others</a:t>
            </a:r>
            <a:endParaRPr lang="en-CA" sz="3600" dirty="0">
              <a:solidFill>
                <a:srgbClr val="0000FF"/>
              </a:solidFill>
            </a:endParaRPr>
          </a:p>
        </p:txBody>
      </p:sp>
      <p:sp>
        <p:nvSpPr>
          <p:cNvPr id="3" name="Content Placeholder 2"/>
          <p:cNvSpPr>
            <a:spLocks noGrp="1"/>
          </p:cNvSpPr>
          <p:nvPr>
            <p:ph idx="1"/>
          </p:nvPr>
        </p:nvSpPr>
        <p:spPr/>
        <p:txBody>
          <a:bodyPr/>
          <a:lstStyle/>
          <a:p>
            <a:pPr>
              <a:buClr>
                <a:srgbClr val="0000FF"/>
              </a:buClr>
            </a:pPr>
            <a:r>
              <a:rPr lang="en-US" sz="2800" dirty="0"/>
              <a:t>Personal identity and social identity together feed self-esteem</a:t>
            </a:r>
            <a:endParaRPr lang="en-US"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a:p>
        </p:txBody>
      </p:sp>
      <p:sp>
        <p:nvSpPr>
          <p:cNvPr id="5" name="Slide Number Placeholder 4"/>
          <p:cNvSpPr>
            <a:spLocks noGrp="1"/>
          </p:cNvSpPr>
          <p:nvPr>
            <p:ph type="sldNum" sz="quarter" idx="12"/>
          </p:nvPr>
        </p:nvSpPr>
        <p:spPr/>
        <p:txBody>
          <a:bodyPr/>
          <a:lstStyle/>
          <a:p>
            <a:fld id="{EFE57580-D55E-46BA-85CF-9F915CE3B7E4}" type="slidenum">
              <a:rPr lang="en-CA" smtClean="0"/>
              <a:t>23</a:t>
            </a:fld>
            <a:endParaRPr lang="en-CA"/>
          </a:p>
        </p:txBody>
      </p:sp>
      <p:pic>
        <p:nvPicPr>
          <p:cNvPr id="819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321321" y="2576214"/>
            <a:ext cx="4675843" cy="32403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2555776" y="6001240"/>
            <a:ext cx="3672408" cy="369332"/>
          </a:xfrm>
          <a:prstGeom prst="rect">
            <a:avLst/>
          </a:prstGeom>
        </p:spPr>
        <p:txBody>
          <a:bodyPr wrap="square">
            <a:spAutoFit/>
          </a:bodyPr>
          <a:lstStyle/>
          <a:p>
            <a:r>
              <a:rPr lang="en-US" b="1" dirty="0"/>
              <a:t>Figure 11–2 </a:t>
            </a:r>
            <a:r>
              <a:rPr lang="en-US" dirty="0"/>
              <a:t>Identity And Self-esteem</a:t>
            </a:r>
          </a:p>
        </p:txBody>
      </p:sp>
    </p:spTree>
    <p:extLst>
      <p:ext uri="{BB962C8B-B14F-4D97-AF65-F5344CB8AC3E}">
        <p14:creationId xmlns:p14="http://schemas.microsoft.com/office/powerpoint/2010/main" val="4451984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Motivational Sources of Prejudice Pt. 4</a:t>
            </a:r>
            <a:endParaRPr lang="en-CA" sz="3600" dirty="0">
              <a:solidFill>
                <a:srgbClr val="0000FF"/>
              </a:solidFill>
            </a:endParaRPr>
          </a:p>
        </p:txBody>
      </p:sp>
      <p:sp>
        <p:nvSpPr>
          <p:cNvPr id="3" name="Content Placeholder 2"/>
          <p:cNvSpPr>
            <a:spLocks noGrp="1"/>
          </p:cNvSpPr>
          <p:nvPr>
            <p:ph idx="1"/>
          </p:nvPr>
        </p:nvSpPr>
        <p:spPr>
          <a:xfrm>
            <a:off x="457200" y="1600200"/>
            <a:ext cx="8147248" cy="4525963"/>
          </a:xfrm>
        </p:spPr>
        <p:txBody>
          <a:bodyPr>
            <a:normAutofit/>
          </a:bodyPr>
          <a:lstStyle/>
          <a:p>
            <a:pPr>
              <a:buClr>
                <a:srgbClr val="0000FF"/>
              </a:buClr>
            </a:pPr>
            <a:r>
              <a:rPr lang="en-US" b="1" dirty="0"/>
              <a:t>Motivation to see the world as just</a:t>
            </a:r>
          </a:p>
          <a:p>
            <a:pPr lvl="1">
              <a:buClr>
                <a:srgbClr val="0000FF"/>
              </a:buClr>
            </a:pPr>
            <a:r>
              <a:rPr lang="en-US" b="1" dirty="0"/>
              <a:t>Just-world phenomenon</a:t>
            </a:r>
            <a:r>
              <a:rPr lang="en-US" dirty="0"/>
              <a:t>: The tendency of people to believe the world is just and that people therefore get what they deserve and deserve what they get</a:t>
            </a:r>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24</a:t>
            </a:fld>
            <a:endParaRPr lang="en-CA"/>
          </a:p>
        </p:txBody>
      </p:sp>
    </p:spTree>
    <p:extLst>
      <p:ext uri="{BB962C8B-B14F-4D97-AF65-F5344CB8AC3E}">
        <p14:creationId xmlns:p14="http://schemas.microsoft.com/office/powerpoint/2010/main" val="30893992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Motivational Sources of Prejudice Pt. 5</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b="1" dirty="0"/>
              <a:t>Motivation to avoid prejudice</a:t>
            </a:r>
          </a:p>
          <a:p>
            <a:pPr lvl="1">
              <a:buClr>
                <a:srgbClr val="0000FF"/>
              </a:buClr>
            </a:pPr>
            <a:r>
              <a:rPr lang="en-US" dirty="0"/>
              <a:t>The difficulty of overcoming “the prejudice habit”</a:t>
            </a:r>
          </a:p>
          <a:p>
            <a:pPr>
              <a:buClr>
                <a:srgbClr val="0000FF"/>
              </a:buClr>
            </a:pPr>
            <a:r>
              <a:rPr lang="en-US" b="1" dirty="0"/>
              <a:t>Motivation to avoid prejudice:</a:t>
            </a:r>
          </a:p>
          <a:p>
            <a:pPr lvl="1">
              <a:buClr>
                <a:srgbClr val="0000FF"/>
              </a:buClr>
            </a:pPr>
            <a:r>
              <a:rPr lang="en-US" dirty="0"/>
              <a:t>Internal</a:t>
            </a:r>
          </a:p>
          <a:p>
            <a:pPr lvl="1">
              <a:buClr>
                <a:srgbClr val="0000FF"/>
              </a:buClr>
            </a:pPr>
            <a:r>
              <a:rPr lang="en-US" dirty="0"/>
              <a:t>External</a:t>
            </a:r>
          </a:p>
          <a:p>
            <a:pPr>
              <a:buClr>
                <a:srgbClr val="0000FF"/>
              </a:buClr>
            </a:pPr>
            <a:r>
              <a:rPr lang="en-US" sz="2800" dirty="0"/>
              <a:t>Motivated people can modify thoughts and actions to reduce prejudice</a:t>
            </a:r>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25</a:t>
            </a:fld>
            <a:endParaRPr lang="en-CA"/>
          </a:p>
        </p:txBody>
      </p:sp>
    </p:spTree>
    <p:extLst>
      <p:ext uri="{BB962C8B-B14F-4D97-AF65-F5344CB8AC3E}">
        <p14:creationId xmlns:p14="http://schemas.microsoft.com/office/powerpoint/2010/main" val="18285568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rmAutofit fontScale="90000"/>
          </a:bodyPr>
          <a:lstStyle/>
          <a:p>
            <a:r>
              <a:rPr lang="en-US" dirty="0">
                <a:solidFill>
                  <a:srgbClr val="0000FF"/>
                </a:solidFill>
              </a:rPr>
              <a:t>What Are The Cognitive Sources Of Prejudice?</a:t>
            </a:r>
            <a:br>
              <a:rPr lang="en-US" dirty="0">
                <a:solidFill>
                  <a:srgbClr val="0000FF"/>
                </a:solidFill>
              </a:rPr>
            </a:br>
            <a:r>
              <a:rPr lang="en-US" dirty="0">
                <a:solidFill>
                  <a:schemeClr val="tx1"/>
                </a:solidFill>
              </a:rPr>
              <a:t>LO4</a:t>
            </a:r>
            <a:endParaRPr lang="en-CA" dirty="0">
              <a:solidFill>
                <a:schemeClr val="tx1"/>
              </a:solidFill>
            </a:endParaRPr>
          </a:p>
        </p:txBody>
      </p:sp>
      <p:sp>
        <p:nvSpPr>
          <p:cNvPr id="4" name="Footer Placeholder 3"/>
          <p:cNvSpPr>
            <a:spLocks noGrp="1"/>
          </p:cNvSpPr>
          <p:nvPr>
            <p:ph type="ftr" sz="quarter" idx="11"/>
          </p:nvPr>
        </p:nvSpPr>
        <p:spPr/>
        <p:txBody>
          <a:bodyPr/>
          <a:lstStyle/>
          <a:p>
            <a:r>
              <a:rPr lang="en-US"/>
              <a:t>© 2021 McGraw Hill Education Limited</a:t>
            </a:r>
            <a:endParaRPr lang="en-CA"/>
          </a:p>
        </p:txBody>
      </p:sp>
      <p:sp>
        <p:nvSpPr>
          <p:cNvPr id="5" name="Slide Number Placeholder 4"/>
          <p:cNvSpPr>
            <a:spLocks noGrp="1"/>
          </p:cNvSpPr>
          <p:nvPr>
            <p:ph type="sldNum" sz="quarter" idx="12"/>
          </p:nvPr>
        </p:nvSpPr>
        <p:spPr/>
        <p:txBody>
          <a:bodyPr/>
          <a:lstStyle/>
          <a:p>
            <a:fld id="{EFE57580-D55E-46BA-85CF-9F915CE3B7E4}" type="slidenum">
              <a:rPr lang="en-CA" smtClean="0"/>
              <a:t>26</a:t>
            </a:fld>
            <a:endParaRPr lang="en-CA"/>
          </a:p>
        </p:txBody>
      </p:sp>
    </p:spTree>
    <p:extLst>
      <p:ext uri="{BB962C8B-B14F-4D97-AF65-F5344CB8AC3E}">
        <p14:creationId xmlns:p14="http://schemas.microsoft.com/office/powerpoint/2010/main" val="6404012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Categorization</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b="1" dirty="0"/>
              <a:t>Spontaneous categorization</a:t>
            </a:r>
          </a:p>
          <a:p>
            <a:pPr lvl="1" fontAlgn="base">
              <a:buClr>
                <a:srgbClr val="0000FF"/>
              </a:buClr>
            </a:pPr>
            <a:r>
              <a:rPr lang="en-CA" dirty="0"/>
              <a:t>Easy and efficient to rely on stereotypes when we are</a:t>
            </a:r>
          </a:p>
          <a:p>
            <a:pPr lvl="2" fontAlgn="base">
              <a:buClr>
                <a:srgbClr val="0000FF"/>
              </a:buClr>
            </a:pPr>
            <a:r>
              <a:rPr lang="en-CA" sz="2800" dirty="0"/>
              <a:t>Pressed for time </a:t>
            </a:r>
          </a:p>
          <a:p>
            <a:pPr lvl="2" fontAlgn="base">
              <a:buClr>
                <a:srgbClr val="0000FF"/>
              </a:buClr>
            </a:pPr>
            <a:r>
              <a:rPr lang="en-CA" sz="2800" dirty="0"/>
              <a:t>Preoccupied </a:t>
            </a:r>
          </a:p>
          <a:p>
            <a:pPr lvl="2" fontAlgn="base">
              <a:buClr>
                <a:srgbClr val="0000FF"/>
              </a:buClr>
            </a:pPr>
            <a:r>
              <a:rPr lang="en-CA" sz="2800" dirty="0"/>
              <a:t>Tired </a:t>
            </a:r>
          </a:p>
          <a:p>
            <a:pPr lvl="2" fontAlgn="base">
              <a:buClr>
                <a:srgbClr val="0000FF"/>
              </a:buClr>
            </a:pPr>
            <a:r>
              <a:rPr lang="en-CA" sz="2800" dirty="0"/>
              <a:t>Emotionally aroused</a:t>
            </a:r>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27</a:t>
            </a:fld>
            <a:endParaRPr lang="en-CA"/>
          </a:p>
        </p:txBody>
      </p:sp>
    </p:spTree>
    <p:extLst>
      <p:ext uri="{BB962C8B-B14F-4D97-AF65-F5344CB8AC3E}">
        <p14:creationId xmlns:p14="http://schemas.microsoft.com/office/powerpoint/2010/main" val="25961776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Categorization Pt. 2</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b="1" dirty="0"/>
              <a:t>Perceived similarities and differences:</a:t>
            </a:r>
          </a:p>
          <a:p>
            <a:pPr lvl="1">
              <a:buClr>
                <a:srgbClr val="0000FF"/>
              </a:buClr>
            </a:pPr>
            <a:r>
              <a:rPr lang="en-US" b="1" dirty="0"/>
              <a:t>Out-group homogeneity effect</a:t>
            </a:r>
            <a:r>
              <a:rPr lang="en-US" dirty="0"/>
              <a:t>: Perception of out-group members as more similar to one another tan are in-group members</a:t>
            </a:r>
          </a:p>
          <a:p>
            <a:pPr>
              <a:buClr>
                <a:srgbClr val="0000FF"/>
              </a:buClr>
            </a:pPr>
            <a:r>
              <a:rPr lang="en-US" sz="2800" b="1" dirty="0"/>
              <a:t>Own-race bias</a:t>
            </a:r>
            <a:r>
              <a:rPr lang="en-US" sz="2800" dirty="0"/>
              <a:t>: The tendency for people to more accurately recognize faces of their own race</a:t>
            </a:r>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28</a:t>
            </a:fld>
            <a:endParaRPr lang="en-CA"/>
          </a:p>
        </p:txBody>
      </p:sp>
    </p:spTree>
    <p:extLst>
      <p:ext uri="{BB962C8B-B14F-4D97-AF65-F5344CB8AC3E}">
        <p14:creationId xmlns:p14="http://schemas.microsoft.com/office/powerpoint/2010/main" val="31466617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Categorization Pt. 3</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sz="2400" dirty="0"/>
              <a:t>White subjects more accurately recognize the faces of Whites than of Blacks; Black subjects more accurately recognize the faces of Blacks than of Whites</a:t>
            </a:r>
          </a:p>
          <a:p>
            <a:pPr>
              <a:buClr>
                <a:srgbClr val="0000FF"/>
              </a:buClr>
            </a:pPr>
            <a:endParaRPr lang="en-US"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29</a:t>
            </a:fld>
            <a:endParaRPr lang="en-CA"/>
          </a:p>
        </p:txBody>
      </p:sp>
      <p:pic>
        <p:nvPicPr>
          <p:cNvPr id="2051"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051720" y="3001958"/>
            <a:ext cx="4680520" cy="29159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2699792" y="5917922"/>
            <a:ext cx="3312368" cy="369332"/>
          </a:xfrm>
          <a:prstGeom prst="rect">
            <a:avLst/>
          </a:prstGeom>
        </p:spPr>
        <p:txBody>
          <a:bodyPr wrap="square">
            <a:spAutoFit/>
          </a:bodyPr>
          <a:lstStyle/>
          <a:p>
            <a:r>
              <a:rPr lang="en-US" b="1" dirty="0"/>
              <a:t>Figure 11–3 </a:t>
            </a:r>
            <a:r>
              <a:rPr lang="en-US" dirty="0"/>
              <a:t>The Own-race Bias</a:t>
            </a:r>
          </a:p>
        </p:txBody>
      </p:sp>
    </p:spTree>
    <p:extLst>
      <p:ext uri="{BB962C8B-B14F-4D97-AF65-F5344CB8AC3E}">
        <p14:creationId xmlns:p14="http://schemas.microsoft.com/office/powerpoint/2010/main" val="25961776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Autofit/>
          </a:bodyPr>
          <a:lstStyle/>
          <a:p>
            <a:r>
              <a:rPr lang="en-US" sz="4000" dirty="0">
                <a:solidFill>
                  <a:srgbClr val="0000FF"/>
                </a:solidFill>
              </a:rPr>
              <a:t>What Is Prejudice?</a:t>
            </a:r>
            <a:br>
              <a:rPr lang="en-CA" sz="4000" dirty="0">
                <a:solidFill>
                  <a:srgbClr val="0000FF"/>
                </a:solidFill>
              </a:rPr>
            </a:br>
            <a:r>
              <a:rPr lang="en-CA" sz="4000" dirty="0">
                <a:solidFill>
                  <a:schemeClr val="tx1"/>
                </a:solidFill>
              </a:rPr>
              <a:t>LO1</a:t>
            </a:r>
          </a:p>
        </p:txBody>
      </p:sp>
      <p:sp>
        <p:nvSpPr>
          <p:cNvPr id="7" name="Subtitle 6"/>
          <p:cNvSpPr>
            <a:spLocks noGrp="1"/>
          </p:cNvSpPr>
          <p:nvPr>
            <p:ph type="subTitle" idx="1"/>
          </p:nvPr>
        </p:nvSpPr>
        <p:spPr/>
        <p:txBody>
          <a:bodyPr/>
          <a:lstStyle/>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a:p>
        </p:txBody>
      </p:sp>
      <p:sp>
        <p:nvSpPr>
          <p:cNvPr id="5" name="Slide Number Placeholder 4"/>
          <p:cNvSpPr>
            <a:spLocks noGrp="1"/>
          </p:cNvSpPr>
          <p:nvPr>
            <p:ph type="sldNum" sz="quarter" idx="12"/>
          </p:nvPr>
        </p:nvSpPr>
        <p:spPr/>
        <p:txBody>
          <a:bodyPr/>
          <a:lstStyle/>
          <a:p>
            <a:fld id="{EFE57580-D55E-46BA-85CF-9F915CE3B7E4}" type="slidenum">
              <a:rPr lang="en-CA" smtClean="0"/>
              <a:t>3</a:t>
            </a:fld>
            <a:endParaRPr lang="en-CA"/>
          </a:p>
        </p:txBody>
      </p:sp>
    </p:spTree>
    <p:extLst>
      <p:ext uri="{BB962C8B-B14F-4D97-AF65-F5344CB8AC3E}">
        <p14:creationId xmlns:p14="http://schemas.microsoft.com/office/powerpoint/2010/main" val="6477786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Distinctiveness</a:t>
            </a:r>
            <a:endParaRPr lang="en-CA" sz="3600" dirty="0">
              <a:solidFill>
                <a:srgbClr val="0000FF"/>
              </a:solidFill>
            </a:endParaRPr>
          </a:p>
        </p:txBody>
      </p:sp>
      <p:sp>
        <p:nvSpPr>
          <p:cNvPr id="3" name="Content Placeholder 2"/>
          <p:cNvSpPr>
            <a:spLocks noGrp="1"/>
          </p:cNvSpPr>
          <p:nvPr>
            <p:ph idx="1"/>
          </p:nvPr>
        </p:nvSpPr>
        <p:spPr>
          <a:xfrm>
            <a:off x="457200" y="1600200"/>
            <a:ext cx="4186808" cy="4525963"/>
          </a:xfrm>
        </p:spPr>
        <p:txBody>
          <a:bodyPr>
            <a:normAutofit/>
          </a:bodyPr>
          <a:lstStyle/>
          <a:p>
            <a:pPr>
              <a:buClr>
                <a:srgbClr val="0000FF"/>
              </a:buClr>
            </a:pPr>
            <a:r>
              <a:rPr lang="en-US" b="1" dirty="0"/>
              <a:t>Distinctive people:</a:t>
            </a:r>
          </a:p>
          <a:p>
            <a:pPr lvl="1">
              <a:buClr>
                <a:srgbClr val="0000FF"/>
              </a:buClr>
            </a:pPr>
            <a:r>
              <a:rPr lang="en-US" dirty="0"/>
              <a:t>Distinctiveness feeds self-consciousness</a:t>
            </a:r>
          </a:p>
          <a:p>
            <a:pPr lvl="1">
              <a:buClr>
                <a:srgbClr val="0000FF"/>
              </a:buClr>
            </a:pPr>
            <a:r>
              <a:rPr lang="en-US" dirty="0"/>
              <a:t>Meta-stereotypes</a:t>
            </a:r>
          </a:p>
          <a:p>
            <a:pPr lvl="1">
              <a:buClr>
                <a:srgbClr val="0000FF"/>
              </a:buClr>
            </a:pPr>
            <a:r>
              <a:rPr lang="en-US" dirty="0"/>
              <a:t>Stigma consciousness</a:t>
            </a:r>
          </a:p>
          <a:p>
            <a:pPr lvl="1">
              <a:buClr>
                <a:srgbClr val="0000FF"/>
              </a:buClr>
            </a:pPr>
            <a:r>
              <a:rPr lang="en-US" dirty="0"/>
              <a:t>Distinctive cases</a:t>
            </a:r>
            <a:endParaRPr lang="en-CA"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30</a:t>
            </a:fld>
            <a:endParaRPr lang="en-CA"/>
          </a:p>
        </p:txBody>
      </p:sp>
      <p:sp>
        <p:nvSpPr>
          <p:cNvPr id="6" name="Rectangle 5"/>
          <p:cNvSpPr/>
          <p:nvPr/>
        </p:nvSpPr>
        <p:spPr>
          <a:xfrm>
            <a:off x="4211960" y="5157192"/>
            <a:ext cx="4536504" cy="923330"/>
          </a:xfrm>
          <a:prstGeom prst="rect">
            <a:avLst/>
          </a:prstGeom>
        </p:spPr>
        <p:txBody>
          <a:bodyPr wrap="square">
            <a:spAutoFit/>
          </a:bodyPr>
          <a:lstStyle/>
          <a:p>
            <a:pPr algn="just"/>
            <a:r>
              <a:rPr lang="en-US" dirty="0"/>
              <a:t>Distinctive people, such as the Houston Rockets’ 7'6" player Yao Ming, now retired, draw attention</a:t>
            </a:r>
          </a:p>
        </p:txBody>
      </p:sp>
      <p:sp>
        <p:nvSpPr>
          <p:cNvPr id="7" name="AutoShape 2" descr="Yao Ming leads a crowd, running across a bridg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pic>
        <p:nvPicPr>
          <p:cNvPr id="9219"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113107" y="1553037"/>
            <a:ext cx="2654431" cy="35684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9617764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Distinctiveness Pt. 2</a:t>
            </a:r>
            <a:endParaRPr lang="en-CA" sz="3600" dirty="0">
              <a:solidFill>
                <a:srgbClr val="0000FF"/>
              </a:solidFill>
            </a:endParaRPr>
          </a:p>
        </p:txBody>
      </p:sp>
      <p:sp>
        <p:nvSpPr>
          <p:cNvPr id="3" name="Content Placeholder 2"/>
          <p:cNvSpPr>
            <a:spLocks noGrp="1"/>
          </p:cNvSpPr>
          <p:nvPr>
            <p:ph idx="1"/>
          </p:nvPr>
        </p:nvSpPr>
        <p:spPr>
          <a:xfrm>
            <a:off x="457200" y="1600200"/>
            <a:ext cx="3682752" cy="4525963"/>
          </a:xfrm>
        </p:spPr>
        <p:txBody>
          <a:bodyPr>
            <a:normAutofit fontScale="92500"/>
          </a:bodyPr>
          <a:lstStyle/>
          <a:p>
            <a:pPr>
              <a:buClr>
                <a:srgbClr val="0000FF"/>
              </a:buClr>
            </a:pPr>
            <a:r>
              <a:rPr lang="en-US" b="1" dirty="0"/>
              <a:t>Distinctiveness feeds self-consciousness</a:t>
            </a:r>
          </a:p>
          <a:p>
            <a:pPr>
              <a:buClr>
                <a:srgbClr val="0000FF"/>
              </a:buClr>
            </a:pPr>
            <a:r>
              <a:rPr lang="en-US" b="1" dirty="0"/>
              <a:t>Vivid cases</a:t>
            </a:r>
          </a:p>
          <a:p>
            <a:pPr>
              <a:buClr>
                <a:srgbClr val="0000FF"/>
              </a:buClr>
            </a:pPr>
            <a:r>
              <a:rPr lang="en-US" b="1" dirty="0"/>
              <a:t>Distinctive events:</a:t>
            </a:r>
          </a:p>
          <a:p>
            <a:pPr lvl="1">
              <a:buClr>
                <a:srgbClr val="0000FF"/>
              </a:buClr>
            </a:pPr>
            <a:r>
              <a:rPr lang="en-US" b="1" dirty="0"/>
              <a:t>Illusory correlation</a:t>
            </a:r>
            <a:r>
              <a:rPr lang="en-US" dirty="0"/>
              <a:t>: </a:t>
            </a:r>
          </a:p>
          <a:p>
            <a:pPr lvl="1">
              <a:buClr>
                <a:srgbClr val="0000FF"/>
              </a:buClr>
            </a:pPr>
            <a:r>
              <a:rPr lang="en-US" dirty="0"/>
              <a:t>A false impression that two variables correlate</a:t>
            </a:r>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31</a:t>
            </a:fld>
            <a:endParaRPr lang="en-CA"/>
          </a:p>
        </p:txBody>
      </p:sp>
      <p:sp>
        <p:nvSpPr>
          <p:cNvPr id="6" name="Rectangle 5"/>
          <p:cNvSpPr/>
          <p:nvPr/>
        </p:nvSpPr>
        <p:spPr>
          <a:xfrm>
            <a:off x="4382716" y="4149080"/>
            <a:ext cx="4176464" cy="1200329"/>
          </a:xfrm>
          <a:prstGeom prst="rect">
            <a:avLst/>
          </a:prstGeom>
        </p:spPr>
        <p:txBody>
          <a:bodyPr wrap="square">
            <a:spAutoFit/>
          </a:bodyPr>
          <a:lstStyle/>
          <a:p>
            <a:pPr algn="just"/>
            <a:r>
              <a:rPr lang="en-US" dirty="0"/>
              <a:t>When briefly shown two faces, one neutral, one angry, people more often </a:t>
            </a:r>
            <a:r>
              <a:rPr lang="en-US" dirty="0" err="1"/>
              <a:t>misrecalled</a:t>
            </a:r>
            <a:r>
              <a:rPr lang="en-US" dirty="0"/>
              <a:t> the Black rather than the White face as angry</a:t>
            </a:r>
          </a:p>
        </p:txBody>
      </p:sp>
      <p:sp>
        <p:nvSpPr>
          <p:cNvPr id="7" name="Rectangle 6"/>
          <p:cNvSpPr/>
          <p:nvPr/>
        </p:nvSpPr>
        <p:spPr>
          <a:xfrm>
            <a:off x="4024913" y="5445224"/>
            <a:ext cx="4904784" cy="369332"/>
          </a:xfrm>
          <a:prstGeom prst="rect">
            <a:avLst/>
          </a:prstGeom>
        </p:spPr>
        <p:txBody>
          <a:bodyPr wrap="square">
            <a:spAutoFit/>
          </a:bodyPr>
          <a:lstStyle/>
          <a:p>
            <a:pPr fontAlgn="base"/>
            <a:r>
              <a:rPr lang="en-CA" b="1" dirty="0"/>
              <a:t>Figure 11–4</a:t>
            </a:r>
            <a:r>
              <a:rPr lang="en-CA" dirty="0"/>
              <a:t> In-group Biases Influence Perceptions</a:t>
            </a:r>
          </a:p>
        </p:txBody>
      </p:sp>
      <p:pic>
        <p:nvPicPr>
          <p:cNvPr id="8" name="Picture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860032" y="1916832"/>
            <a:ext cx="3048582" cy="2049413"/>
          </a:xfrm>
          <a:prstGeom prst="rect">
            <a:avLst/>
          </a:prstGeom>
        </p:spPr>
      </p:pic>
    </p:spTree>
    <p:extLst>
      <p:ext uri="{BB962C8B-B14F-4D97-AF65-F5344CB8AC3E}">
        <p14:creationId xmlns:p14="http://schemas.microsoft.com/office/powerpoint/2010/main" val="1046273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Attributions</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b="1" dirty="0"/>
              <a:t>Group-serving bias</a:t>
            </a:r>
          </a:p>
          <a:p>
            <a:pPr lvl="1">
              <a:buClr>
                <a:srgbClr val="0000FF"/>
              </a:buClr>
            </a:pPr>
            <a:r>
              <a:rPr lang="en-US" dirty="0"/>
              <a:t>Explaining away outgroup members’ positive </a:t>
            </a:r>
            <a:r>
              <a:rPr lang="en-US" dirty="0" err="1"/>
              <a:t>behaviours</a:t>
            </a:r>
            <a:r>
              <a:rPr lang="en-US" dirty="0"/>
              <a:t>; also attributing negative </a:t>
            </a:r>
            <a:r>
              <a:rPr lang="en-US" dirty="0" err="1"/>
              <a:t>behaviours</a:t>
            </a:r>
            <a:r>
              <a:rPr lang="en-US" dirty="0"/>
              <a:t> to their dispositions (while excusing such behaviour by one’s own group)</a:t>
            </a:r>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32</a:t>
            </a:fld>
            <a:endParaRPr lang="en-CA"/>
          </a:p>
        </p:txBody>
      </p:sp>
    </p:spTree>
    <p:extLst>
      <p:ext uri="{BB962C8B-B14F-4D97-AF65-F5344CB8AC3E}">
        <p14:creationId xmlns:p14="http://schemas.microsoft.com/office/powerpoint/2010/main" val="32310989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Attributions Pt. 2</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sz="2800" dirty="0"/>
              <a:t>Motivation to See the World As Just</a:t>
            </a:r>
            <a:endParaRPr lang="en-CA" sz="2800" dirty="0"/>
          </a:p>
          <a:p>
            <a:pPr>
              <a:buClr>
                <a:srgbClr val="0000FF"/>
              </a:buClr>
            </a:pPr>
            <a:r>
              <a:rPr lang="en-CA" sz="2800" b="1" dirty="0"/>
              <a:t>Group-serving bias</a:t>
            </a:r>
          </a:p>
          <a:p>
            <a:endParaRPr lang="en-CA" b="1"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33</a:t>
            </a:fld>
            <a:endParaRPr lang="en-CA"/>
          </a:p>
        </p:txBody>
      </p:sp>
      <p:graphicFrame>
        <p:nvGraphicFramePr>
          <p:cNvPr id="6" name="Table 5"/>
          <p:cNvGraphicFramePr>
            <a:graphicFrameLocks noGrp="1"/>
          </p:cNvGraphicFramePr>
          <p:nvPr>
            <p:extLst>
              <p:ext uri="{D42A27DB-BD31-4B8C-83A1-F6EECF244321}">
                <p14:modId xmlns:p14="http://schemas.microsoft.com/office/powerpoint/2010/main" val="215202107"/>
              </p:ext>
            </p:extLst>
          </p:nvPr>
        </p:nvGraphicFramePr>
        <p:xfrm>
          <a:off x="683568" y="2708920"/>
          <a:ext cx="8064895" cy="3284715"/>
        </p:xfrm>
        <a:graphic>
          <a:graphicData uri="http://schemas.openxmlformats.org/drawingml/2006/table">
            <a:tbl>
              <a:tblPr firstRow="1" bandRow="1">
                <a:tableStyleId>{74C1A8A3-306A-4EB7-A6B1-4F7E0EB9C5D6}</a:tableStyleId>
              </a:tblPr>
              <a:tblGrid>
                <a:gridCol w="1728192">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384375">
                  <a:extLst>
                    <a:ext uri="{9D8B030D-6E8A-4147-A177-3AD203B41FA5}">
                      <a16:colId xmlns:a16="http://schemas.microsoft.com/office/drawing/2014/main" val="20002"/>
                    </a:ext>
                  </a:extLst>
                </a:gridCol>
              </a:tblGrid>
              <a:tr h="720080">
                <a:tc>
                  <a:txBody>
                    <a:bodyPr/>
                    <a:lstStyle/>
                    <a:p>
                      <a:pPr algn="l" fontAlgn="ctr"/>
                      <a:r>
                        <a:rPr lang="en-CA" b="1" dirty="0">
                          <a:solidFill>
                            <a:schemeClr val="tx1"/>
                          </a:solidFill>
                          <a:effectLst/>
                        </a:rPr>
                        <a:t>TABLE 11–1</a:t>
                      </a:r>
                    </a:p>
                  </a:txBody>
                  <a:tcPr marL="67866" marR="67866" marT="67866" marB="67866" anchor="ctr"/>
                </a:tc>
                <a:tc gridSpan="2">
                  <a:txBody>
                    <a:bodyPr/>
                    <a:lstStyle/>
                    <a:p>
                      <a:pPr algn="l" fontAlgn="ctr"/>
                      <a:r>
                        <a:rPr lang="en-US" sz="2000" b="1" dirty="0">
                          <a:solidFill>
                            <a:schemeClr val="tx1"/>
                          </a:solidFill>
                          <a:effectLst/>
                        </a:rPr>
                        <a:t>How Self-Enhancing Social Identities Support Stereotypes</a:t>
                      </a:r>
                      <a:endParaRPr lang="en-US" sz="2000" b="1" i="0" dirty="0">
                        <a:solidFill>
                          <a:schemeClr val="tx1"/>
                        </a:solidFill>
                        <a:effectLst/>
                        <a:latin typeface="nimbus"/>
                      </a:endParaRPr>
                    </a:p>
                  </a:txBody>
                  <a:tcPr marL="67866" marR="67866" marT="67866" marB="67866" anchor="ctr"/>
                </a:tc>
                <a:tc hMerge="1">
                  <a:txBody>
                    <a:bodyPr/>
                    <a:lstStyle/>
                    <a:p>
                      <a:pPr algn="l" fontAlgn="t"/>
                      <a:endParaRPr lang="en-US" b="1" i="0" cap="all" dirty="0">
                        <a:solidFill>
                          <a:srgbClr val="FFFFFF"/>
                        </a:solidFill>
                        <a:effectLst/>
                        <a:latin typeface="nimbus"/>
                      </a:endParaRPr>
                    </a:p>
                  </a:txBody>
                  <a:tcPr/>
                </a:tc>
                <a:extLst>
                  <a:ext uri="{0D108BD9-81ED-4DB2-BD59-A6C34878D82A}">
                    <a16:rowId xmlns:a16="http://schemas.microsoft.com/office/drawing/2014/main" val="10000"/>
                  </a:ext>
                </a:extLst>
              </a:tr>
              <a:tr h="499864">
                <a:tc>
                  <a:txBody>
                    <a:bodyPr/>
                    <a:lstStyle/>
                    <a:p>
                      <a:pPr marL="285750" indent="-285750" algn="l" fontAlgn="ctr">
                        <a:buFont typeface="Arial" panose="020B0604020202020204" pitchFamily="34" charset="0"/>
                        <a:buChar char="•"/>
                      </a:pPr>
                      <a:endParaRPr lang="en-CA" b="1" dirty="0">
                        <a:effectLst/>
                        <a:latin typeface="inherit"/>
                      </a:endParaRPr>
                    </a:p>
                  </a:txBody>
                  <a:tcPr marL="67866" marR="67866" marT="67866" marB="67866" anchor="ctr"/>
                </a:tc>
                <a:tc>
                  <a:txBody>
                    <a:bodyPr/>
                    <a:lstStyle/>
                    <a:p>
                      <a:pPr marL="0" indent="0" algn="l" fontAlgn="ctr">
                        <a:buFont typeface="Arial" panose="020B0604020202020204" pitchFamily="34" charset="0"/>
                        <a:buNone/>
                      </a:pPr>
                      <a:r>
                        <a:rPr lang="en-CA" sz="2000" b="1" dirty="0">
                          <a:effectLst/>
                        </a:rPr>
                        <a:t>In-Group</a:t>
                      </a:r>
                      <a:endParaRPr lang="en-CA" sz="2000" b="1" dirty="0">
                        <a:effectLst/>
                        <a:latin typeface="inherit"/>
                      </a:endParaRPr>
                    </a:p>
                  </a:txBody>
                  <a:tcPr marL="67866" marR="67866" marT="67866" marB="67866" anchor="ctr"/>
                </a:tc>
                <a:tc>
                  <a:txBody>
                    <a:bodyPr/>
                    <a:lstStyle/>
                    <a:p>
                      <a:pPr marL="0" indent="0" algn="l" fontAlgn="ctr">
                        <a:buFont typeface="Arial" panose="020B0604020202020204" pitchFamily="34" charset="0"/>
                        <a:buNone/>
                      </a:pPr>
                      <a:r>
                        <a:rPr lang="en-CA" sz="2000" b="1" dirty="0">
                          <a:effectLst/>
                        </a:rPr>
                        <a:t>Out-Group</a:t>
                      </a:r>
                      <a:endParaRPr lang="en-CA" sz="2000" b="1" dirty="0">
                        <a:effectLst/>
                        <a:latin typeface="inherit"/>
                      </a:endParaRPr>
                    </a:p>
                  </a:txBody>
                  <a:tcPr marL="67866" marR="67866" marT="67866" marB="67866" anchor="ctr"/>
                </a:tc>
                <a:extLst>
                  <a:ext uri="{0D108BD9-81ED-4DB2-BD59-A6C34878D82A}">
                    <a16:rowId xmlns:a16="http://schemas.microsoft.com/office/drawing/2014/main" val="10001"/>
                  </a:ext>
                </a:extLst>
              </a:tr>
              <a:tr h="438200">
                <a:tc>
                  <a:txBody>
                    <a:bodyPr/>
                    <a:lstStyle/>
                    <a:p>
                      <a:pPr fontAlgn="t"/>
                      <a:r>
                        <a:rPr lang="en-CA" sz="2000" b="1" dirty="0">
                          <a:effectLst/>
                        </a:rPr>
                        <a:t>Attitude</a:t>
                      </a:r>
                    </a:p>
                  </a:txBody>
                  <a:tcPr marL="67866" marR="67866" marT="67866" marB="67866"/>
                </a:tc>
                <a:tc>
                  <a:txBody>
                    <a:bodyPr/>
                    <a:lstStyle/>
                    <a:p>
                      <a:pPr fontAlgn="t"/>
                      <a:r>
                        <a:rPr lang="en-CA">
                          <a:effectLst/>
                        </a:rPr>
                        <a:t>Favouritism</a:t>
                      </a:r>
                    </a:p>
                  </a:txBody>
                  <a:tcPr marL="67866" marR="67866" marT="67866" marB="67866"/>
                </a:tc>
                <a:tc>
                  <a:txBody>
                    <a:bodyPr/>
                    <a:lstStyle/>
                    <a:p>
                      <a:pPr fontAlgn="t"/>
                      <a:r>
                        <a:rPr lang="en-CA" dirty="0">
                          <a:effectLst/>
                        </a:rPr>
                        <a:t>Denigration</a:t>
                      </a:r>
                    </a:p>
                  </a:txBody>
                  <a:tcPr marL="67866" marR="67866" marT="67866" marB="67866"/>
                </a:tc>
                <a:extLst>
                  <a:ext uri="{0D108BD9-81ED-4DB2-BD59-A6C34878D82A}">
                    <a16:rowId xmlns:a16="http://schemas.microsoft.com/office/drawing/2014/main" val="10002"/>
                  </a:ext>
                </a:extLst>
              </a:tr>
              <a:tr h="574107">
                <a:tc>
                  <a:txBody>
                    <a:bodyPr/>
                    <a:lstStyle/>
                    <a:p>
                      <a:pPr fontAlgn="t"/>
                      <a:r>
                        <a:rPr lang="en-CA" sz="2000" b="1" dirty="0">
                          <a:effectLst/>
                        </a:rPr>
                        <a:t>Perceptions</a:t>
                      </a:r>
                    </a:p>
                  </a:txBody>
                  <a:tcPr marL="67866" marR="67866" marT="67866" marB="67866"/>
                </a:tc>
                <a:tc>
                  <a:txBody>
                    <a:bodyPr/>
                    <a:lstStyle/>
                    <a:p>
                      <a:pPr fontAlgn="t"/>
                      <a:r>
                        <a:rPr lang="en-CA" dirty="0">
                          <a:effectLst/>
                        </a:rPr>
                        <a:t>Heterogeneity (we differ)</a:t>
                      </a:r>
                    </a:p>
                  </a:txBody>
                  <a:tcPr marL="67866" marR="67866" marT="67866" marB="67866"/>
                </a:tc>
                <a:tc>
                  <a:txBody>
                    <a:bodyPr/>
                    <a:lstStyle/>
                    <a:p>
                      <a:pPr fontAlgn="t"/>
                      <a:r>
                        <a:rPr lang="en-CA" dirty="0">
                          <a:effectLst/>
                        </a:rPr>
                        <a:t>Homogeneity (they’re all alike)</a:t>
                      </a:r>
                    </a:p>
                  </a:txBody>
                  <a:tcPr marL="67866" marR="67866" marT="67866" marB="67866"/>
                </a:tc>
                <a:extLst>
                  <a:ext uri="{0D108BD9-81ED-4DB2-BD59-A6C34878D82A}">
                    <a16:rowId xmlns:a16="http://schemas.microsoft.com/office/drawing/2014/main" val="10003"/>
                  </a:ext>
                </a:extLst>
              </a:tr>
              <a:tr h="731351">
                <a:tc>
                  <a:txBody>
                    <a:bodyPr/>
                    <a:lstStyle/>
                    <a:p>
                      <a:pPr fontAlgn="t"/>
                      <a:r>
                        <a:rPr lang="en-CA" sz="2000" b="1" dirty="0">
                          <a:effectLst/>
                        </a:rPr>
                        <a:t>Attributions for negative behaviour</a:t>
                      </a:r>
                    </a:p>
                  </a:txBody>
                  <a:tcPr marL="67866" marR="67866" marT="67866" marB="67866"/>
                </a:tc>
                <a:tc>
                  <a:txBody>
                    <a:bodyPr/>
                    <a:lstStyle/>
                    <a:p>
                      <a:pPr fontAlgn="t"/>
                      <a:r>
                        <a:rPr lang="en-CA" dirty="0">
                          <a:effectLst/>
                        </a:rPr>
                        <a:t>To situations</a:t>
                      </a:r>
                    </a:p>
                  </a:txBody>
                  <a:tcPr marL="67866" marR="67866" marT="67866" marB="67866"/>
                </a:tc>
                <a:tc>
                  <a:txBody>
                    <a:bodyPr/>
                    <a:lstStyle/>
                    <a:p>
                      <a:pPr fontAlgn="t"/>
                      <a:r>
                        <a:rPr lang="en-CA" dirty="0">
                          <a:effectLst/>
                        </a:rPr>
                        <a:t>To dispositions</a:t>
                      </a:r>
                    </a:p>
                  </a:txBody>
                  <a:tcPr marL="67866" marR="67866" marT="67866" marB="67866"/>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7120661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rmAutofit fontScale="90000"/>
          </a:bodyPr>
          <a:lstStyle/>
          <a:p>
            <a:r>
              <a:rPr lang="en-US" dirty="0">
                <a:solidFill>
                  <a:srgbClr val="0000FF"/>
                </a:solidFill>
              </a:rPr>
              <a:t>What Are the Consequences of Prejudice?</a:t>
            </a:r>
            <a:br>
              <a:rPr lang="en-US" dirty="0">
                <a:solidFill>
                  <a:srgbClr val="0000FF"/>
                </a:solidFill>
              </a:rPr>
            </a:br>
            <a:r>
              <a:rPr lang="en-US" dirty="0">
                <a:solidFill>
                  <a:schemeClr val="tx1"/>
                </a:solidFill>
              </a:rPr>
              <a:t>LO5</a:t>
            </a:r>
            <a:endParaRPr lang="en-CA" dirty="0">
              <a:solidFill>
                <a:schemeClr val="tx1"/>
              </a:solidFill>
            </a:endParaRPr>
          </a:p>
        </p:txBody>
      </p:sp>
      <p:sp>
        <p:nvSpPr>
          <p:cNvPr id="7" name="Subtitle 6"/>
          <p:cNvSpPr>
            <a:spLocks noGrp="1"/>
          </p:cNvSpPr>
          <p:nvPr>
            <p:ph type="subTitle" idx="1"/>
          </p:nvPr>
        </p:nvSpPr>
        <p:spPr/>
        <p:txBody>
          <a:bodyPr/>
          <a:lstStyle/>
          <a:p>
            <a:endParaRPr lang="en-CA"/>
          </a:p>
        </p:txBody>
      </p:sp>
      <p:sp>
        <p:nvSpPr>
          <p:cNvPr id="4" name="Footer Placeholder 3"/>
          <p:cNvSpPr>
            <a:spLocks noGrp="1"/>
          </p:cNvSpPr>
          <p:nvPr>
            <p:ph type="ftr" sz="quarter" idx="11"/>
          </p:nvPr>
        </p:nvSpPr>
        <p:spPr/>
        <p:txBody>
          <a:bodyPr/>
          <a:lstStyle/>
          <a:p>
            <a:r>
              <a:rPr lang="en-US"/>
              <a:t>© 2021 McGraw Hill Education Limited</a:t>
            </a:r>
            <a:endParaRPr lang="en-CA"/>
          </a:p>
        </p:txBody>
      </p:sp>
      <p:sp>
        <p:nvSpPr>
          <p:cNvPr id="5" name="Slide Number Placeholder 4"/>
          <p:cNvSpPr>
            <a:spLocks noGrp="1"/>
          </p:cNvSpPr>
          <p:nvPr>
            <p:ph type="sldNum" sz="quarter" idx="12"/>
          </p:nvPr>
        </p:nvSpPr>
        <p:spPr/>
        <p:txBody>
          <a:bodyPr/>
          <a:lstStyle/>
          <a:p>
            <a:fld id="{EFE57580-D55E-46BA-85CF-9F915CE3B7E4}" type="slidenum">
              <a:rPr lang="en-CA" smtClean="0"/>
              <a:t>34</a:t>
            </a:fld>
            <a:endParaRPr lang="en-CA"/>
          </a:p>
        </p:txBody>
      </p:sp>
      <p:sp>
        <p:nvSpPr>
          <p:cNvPr id="2" name="AutoShape 2" descr="https://media.inkling.com/img?s=content%3A%2F%2F%2Fstable%2Fsn_d273%2Ftrunk%2Fhead%2Fimg%2Fchapter001%2Fmyers_jordan_7ce_p1-4.jp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Tree>
    <p:extLst>
      <p:ext uri="{BB962C8B-B14F-4D97-AF65-F5344CB8AC3E}">
        <p14:creationId xmlns:p14="http://schemas.microsoft.com/office/powerpoint/2010/main" val="335650839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Self-Perpetuating Prejudgments</a:t>
            </a:r>
          </a:p>
        </p:txBody>
      </p:sp>
      <p:sp>
        <p:nvSpPr>
          <p:cNvPr id="3" name="Content Placeholder 2"/>
          <p:cNvSpPr>
            <a:spLocks noGrp="1"/>
          </p:cNvSpPr>
          <p:nvPr>
            <p:ph idx="1"/>
          </p:nvPr>
        </p:nvSpPr>
        <p:spPr/>
        <p:txBody>
          <a:bodyPr>
            <a:normAutofit/>
          </a:bodyPr>
          <a:lstStyle/>
          <a:p>
            <a:pPr>
              <a:buClr>
                <a:srgbClr val="0000FF"/>
              </a:buClr>
            </a:pPr>
            <a:r>
              <a:rPr lang="en-US" dirty="0"/>
              <a:t>Prejudgments guide our attention and our memories</a:t>
            </a:r>
          </a:p>
          <a:p>
            <a:pPr>
              <a:buClr>
                <a:srgbClr val="0000FF"/>
              </a:buClr>
            </a:pPr>
            <a:r>
              <a:rPr lang="en-US" dirty="0"/>
              <a:t>Prejudice involves preconceived judgments.</a:t>
            </a:r>
          </a:p>
          <a:p>
            <a:pPr>
              <a:buClr>
                <a:srgbClr val="0000FF"/>
              </a:buClr>
            </a:pPr>
            <a:r>
              <a:rPr lang="en-US" dirty="0"/>
              <a:t>Prejudgments are inevitable: </a:t>
            </a:r>
          </a:p>
          <a:p>
            <a:pPr lvl="1">
              <a:buClr>
                <a:srgbClr val="0000FF"/>
              </a:buClr>
            </a:pPr>
            <a:r>
              <a:rPr lang="en-US" dirty="0"/>
              <a:t>None of us is a dispassionate bookkeeper of social happenings, tallying evidence for and against our biases </a:t>
            </a:r>
          </a:p>
          <a:p>
            <a:pPr lvl="1">
              <a:buClr>
                <a:srgbClr val="0000FF"/>
              </a:buClr>
            </a:pPr>
            <a:r>
              <a:rPr lang="en-US" dirty="0"/>
              <a:t>Our prejudgments matter</a:t>
            </a:r>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35</a:t>
            </a:fld>
            <a:endParaRPr lang="en-CA"/>
          </a:p>
        </p:txBody>
      </p:sp>
      <p:sp>
        <p:nvSpPr>
          <p:cNvPr id="6" name="AutoShape 2" descr="https://media.inkling.com/img?s=content%3A%2F%2F%2Fstable%2Fsn_d273%2Ftrunk%2Fhead%2Fimg%2Fchapter001%2Fmyers_jordan_7ce_p1-4.jp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Tree>
    <p:extLst>
      <p:ext uri="{BB962C8B-B14F-4D97-AF65-F5344CB8AC3E}">
        <p14:creationId xmlns:p14="http://schemas.microsoft.com/office/powerpoint/2010/main" val="44335134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Self-Perpetuating Prejudgments Pt. 2</a:t>
            </a:r>
          </a:p>
        </p:txBody>
      </p:sp>
      <p:sp>
        <p:nvSpPr>
          <p:cNvPr id="3" name="Content Placeholder 2"/>
          <p:cNvSpPr>
            <a:spLocks noGrp="1"/>
          </p:cNvSpPr>
          <p:nvPr>
            <p:ph idx="1"/>
          </p:nvPr>
        </p:nvSpPr>
        <p:spPr>
          <a:xfrm>
            <a:off x="457200" y="1600200"/>
            <a:ext cx="8229600" cy="4781128"/>
          </a:xfrm>
        </p:spPr>
        <p:txBody>
          <a:bodyPr>
            <a:normAutofit/>
          </a:bodyPr>
          <a:lstStyle/>
          <a:p>
            <a:pPr>
              <a:buClr>
                <a:srgbClr val="0000FF"/>
              </a:buClr>
            </a:pPr>
            <a:r>
              <a:rPr lang="en-US" b="1" dirty="0"/>
              <a:t>Subtyping</a:t>
            </a:r>
          </a:p>
          <a:p>
            <a:pPr lvl="1">
              <a:buClr>
                <a:srgbClr val="0000FF"/>
              </a:buClr>
            </a:pPr>
            <a:r>
              <a:rPr lang="en-US" dirty="0"/>
              <a:t>Putting people who deviate into a different class of people</a:t>
            </a:r>
          </a:p>
          <a:p>
            <a:pPr lvl="1">
              <a:buClr>
                <a:srgbClr val="0000FF"/>
              </a:buClr>
            </a:pPr>
            <a:r>
              <a:rPr lang="en-US" sz="3200" dirty="0"/>
              <a:t>Helps maintain the stereotypes </a:t>
            </a:r>
          </a:p>
          <a:p>
            <a:pPr lvl="2">
              <a:buClr>
                <a:srgbClr val="0000FF"/>
              </a:buClr>
            </a:pPr>
            <a:r>
              <a:rPr lang="en-US" sz="3200" b="1" dirty="0"/>
              <a:t>High-prejudice people </a:t>
            </a:r>
          </a:p>
          <a:p>
            <a:pPr lvl="3">
              <a:buClr>
                <a:srgbClr val="0000FF"/>
              </a:buClr>
            </a:pPr>
            <a:r>
              <a:rPr lang="en-US" sz="2800" dirty="0"/>
              <a:t>Subtype </a:t>
            </a:r>
            <a:r>
              <a:rPr lang="en-US" sz="2800" i="1" dirty="0"/>
              <a:t>positive </a:t>
            </a:r>
            <a:r>
              <a:rPr lang="en-US" sz="2800" dirty="0"/>
              <a:t>out-group members </a:t>
            </a:r>
          </a:p>
          <a:p>
            <a:pPr lvl="2">
              <a:buClr>
                <a:srgbClr val="0000FF"/>
              </a:buClr>
            </a:pPr>
            <a:r>
              <a:rPr lang="en-US" sz="3200" b="1" dirty="0"/>
              <a:t>Low-prejudice people</a:t>
            </a:r>
          </a:p>
          <a:p>
            <a:pPr lvl="3">
              <a:buClr>
                <a:srgbClr val="0000FF"/>
              </a:buClr>
            </a:pPr>
            <a:r>
              <a:rPr lang="en-US" sz="2800" dirty="0"/>
              <a:t>Subtype </a:t>
            </a:r>
            <a:r>
              <a:rPr lang="en-US" sz="2800" i="1" dirty="0"/>
              <a:t>negative </a:t>
            </a:r>
            <a:r>
              <a:rPr lang="en-US" sz="2800" dirty="0"/>
              <a:t>out-group members</a:t>
            </a:r>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36</a:t>
            </a:fld>
            <a:endParaRPr lang="en-CA"/>
          </a:p>
        </p:txBody>
      </p:sp>
      <p:sp>
        <p:nvSpPr>
          <p:cNvPr id="6" name="AutoShape 2" descr="https://media.inkling.com/img?s=content%3A%2F%2F%2Fstable%2Fsn_d273%2Ftrunk%2Fhead%2Fimg%2Fchapter001%2Fmyers_jordan_7ce_p1-4.jp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Tree>
    <p:extLst>
      <p:ext uri="{BB962C8B-B14F-4D97-AF65-F5344CB8AC3E}">
        <p14:creationId xmlns:p14="http://schemas.microsoft.com/office/powerpoint/2010/main" val="314086277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Self-Perpetuating Prejudgments Pt. 3</a:t>
            </a:r>
          </a:p>
        </p:txBody>
      </p:sp>
      <p:sp>
        <p:nvSpPr>
          <p:cNvPr id="3" name="Content Placeholder 2"/>
          <p:cNvSpPr>
            <a:spLocks noGrp="1"/>
          </p:cNvSpPr>
          <p:nvPr>
            <p:ph idx="1"/>
          </p:nvPr>
        </p:nvSpPr>
        <p:spPr>
          <a:xfrm>
            <a:off x="457200" y="1600200"/>
            <a:ext cx="3898776" cy="4525963"/>
          </a:xfrm>
        </p:spPr>
        <p:txBody>
          <a:bodyPr>
            <a:normAutofit/>
          </a:bodyPr>
          <a:lstStyle/>
          <a:p>
            <a:pPr>
              <a:buClr>
                <a:srgbClr val="0000FF"/>
              </a:buClr>
            </a:pPr>
            <a:r>
              <a:rPr lang="en-US" sz="2800" dirty="0"/>
              <a:t>When people violate our stereotypes, we salvage the stereotype by splitting off a new subgroup stereotype, such as “senior athletes.”</a:t>
            </a:r>
            <a:endParaRPr lang="en-US" dirty="0"/>
          </a:p>
          <a:p>
            <a:pPr>
              <a:buClr>
                <a:srgbClr val="0000FF"/>
              </a:buClr>
            </a:pPr>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37</a:t>
            </a:fld>
            <a:endParaRPr lang="en-CA"/>
          </a:p>
        </p:txBody>
      </p:sp>
      <p:sp>
        <p:nvSpPr>
          <p:cNvPr id="6" name="AutoShape 2" descr="https://media.inkling.com/img?s=content%3A%2F%2F%2Fstable%2Fsn_d273%2Ftrunk%2Fhead%2Fimg%2Fchapter001%2Fmyers_jordan_7ce_p1-4.jp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pic>
        <p:nvPicPr>
          <p:cNvPr id="1331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932040" y="1772816"/>
            <a:ext cx="3118771" cy="37082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4880662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3600" dirty="0">
                <a:solidFill>
                  <a:srgbClr val="0000FF"/>
                </a:solidFill>
              </a:rPr>
              <a:t>Self-Perpetuating Prejudgments</a:t>
            </a:r>
          </a:p>
        </p:txBody>
      </p:sp>
      <p:sp>
        <p:nvSpPr>
          <p:cNvPr id="3" name="Content Placeholder 2"/>
          <p:cNvSpPr>
            <a:spLocks noGrp="1"/>
          </p:cNvSpPr>
          <p:nvPr>
            <p:ph idx="1"/>
          </p:nvPr>
        </p:nvSpPr>
        <p:spPr>
          <a:xfrm>
            <a:off x="457200" y="1600200"/>
            <a:ext cx="2890664" cy="4525963"/>
          </a:xfrm>
        </p:spPr>
        <p:txBody>
          <a:bodyPr/>
          <a:lstStyle/>
          <a:p>
            <a:pPr>
              <a:buClr>
                <a:srgbClr val="0000FF"/>
              </a:buClr>
            </a:pPr>
            <a:r>
              <a:rPr lang="en-US" sz="2800" b="1" dirty="0"/>
              <a:t>Discrimination’s Impact: </a:t>
            </a:r>
          </a:p>
          <a:p>
            <a:pPr lvl="1">
              <a:buClr>
                <a:srgbClr val="0000FF"/>
              </a:buClr>
            </a:pPr>
            <a:r>
              <a:rPr lang="en-US" dirty="0"/>
              <a:t>The Self-Fulfilling Prophecy</a:t>
            </a:r>
          </a:p>
          <a:p>
            <a:pPr lvl="1">
              <a:buClr>
                <a:srgbClr val="0000FF"/>
              </a:buClr>
            </a:pPr>
            <a:r>
              <a:rPr lang="en-US" dirty="0"/>
              <a:t>Stereotype Threat</a:t>
            </a:r>
          </a:p>
          <a:p>
            <a:pPr>
              <a:buClr>
                <a:srgbClr val="0000FF"/>
              </a:buClr>
            </a:pPr>
            <a:endParaRPr lang="en-US"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a:p>
        </p:txBody>
      </p:sp>
      <p:sp>
        <p:nvSpPr>
          <p:cNvPr id="5" name="Slide Number Placeholder 4"/>
          <p:cNvSpPr>
            <a:spLocks noGrp="1"/>
          </p:cNvSpPr>
          <p:nvPr>
            <p:ph type="sldNum" sz="quarter" idx="12"/>
          </p:nvPr>
        </p:nvSpPr>
        <p:spPr/>
        <p:txBody>
          <a:bodyPr/>
          <a:lstStyle/>
          <a:p>
            <a:fld id="{EFE57580-D55E-46BA-85CF-9F915CE3B7E4}" type="slidenum">
              <a:rPr lang="en-CA" smtClean="0"/>
              <a:t>38</a:t>
            </a:fld>
            <a:endParaRPr lang="en-CA"/>
          </a:p>
        </p:txBody>
      </p:sp>
      <p:sp>
        <p:nvSpPr>
          <p:cNvPr id="6" name="Rectangle 5"/>
          <p:cNvSpPr/>
          <p:nvPr/>
        </p:nvSpPr>
        <p:spPr>
          <a:xfrm>
            <a:off x="2665032" y="5733256"/>
            <a:ext cx="6173332" cy="369332"/>
          </a:xfrm>
          <a:prstGeom prst="rect">
            <a:avLst/>
          </a:prstGeom>
        </p:spPr>
        <p:txBody>
          <a:bodyPr wrap="square">
            <a:spAutoFit/>
          </a:bodyPr>
          <a:lstStyle/>
          <a:p>
            <a:r>
              <a:rPr lang="en-US" b="1" dirty="0"/>
              <a:t>Figure 11–5 </a:t>
            </a:r>
            <a:r>
              <a:rPr lang="en-US" dirty="0"/>
              <a:t>Stereotype Threat And Women’s Math Performance</a:t>
            </a:r>
          </a:p>
        </p:txBody>
      </p:sp>
      <p:sp>
        <p:nvSpPr>
          <p:cNvPr id="7" name="Rectangle 6"/>
          <p:cNvSpPr/>
          <p:nvPr/>
        </p:nvSpPr>
        <p:spPr>
          <a:xfrm>
            <a:off x="3419872" y="5084263"/>
            <a:ext cx="4968552" cy="646331"/>
          </a:xfrm>
          <a:prstGeom prst="rect">
            <a:avLst/>
          </a:prstGeom>
        </p:spPr>
        <p:txBody>
          <a:bodyPr wrap="square">
            <a:spAutoFit/>
          </a:bodyPr>
          <a:lstStyle/>
          <a:p>
            <a:r>
              <a:rPr lang="en-US" dirty="0"/>
              <a:t>Experiments confirmed the effects of stereotype threat on women’s math scores</a:t>
            </a:r>
          </a:p>
        </p:txBody>
      </p:sp>
      <p:pic>
        <p:nvPicPr>
          <p:cNvPr id="8" name="Picture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635896" y="1620851"/>
            <a:ext cx="4359193" cy="3382734"/>
          </a:xfrm>
          <a:prstGeom prst="rect">
            <a:avLst/>
          </a:prstGeom>
        </p:spPr>
      </p:pic>
    </p:spTree>
    <p:extLst>
      <p:ext uri="{BB962C8B-B14F-4D97-AF65-F5344CB8AC3E}">
        <p14:creationId xmlns:p14="http://schemas.microsoft.com/office/powerpoint/2010/main" val="224527732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3600" dirty="0">
                <a:solidFill>
                  <a:srgbClr val="0000FF"/>
                </a:solidFill>
              </a:rPr>
              <a:t>Self-Perpetuating Prejudgments</a:t>
            </a:r>
          </a:p>
        </p:txBody>
      </p:sp>
      <p:sp>
        <p:nvSpPr>
          <p:cNvPr id="3" name="Content Placeholder 2"/>
          <p:cNvSpPr>
            <a:spLocks noGrp="1"/>
          </p:cNvSpPr>
          <p:nvPr>
            <p:ph idx="1"/>
          </p:nvPr>
        </p:nvSpPr>
        <p:spPr>
          <a:xfrm>
            <a:off x="457200" y="1600200"/>
            <a:ext cx="3250704" cy="4709120"/>
          </a:xfrm>
        </p:spPr>
        <p:txBody>
          <a:bodyPr>
            <a:normAutofit/>
          </a:bodyPr>
          <a:lstStyle/>
          <a:p>
            <a:pPr>
              <a:buClr>
                <a:srgbClr val="0000FF"/>
              </a:buClr>
            </a:pPr>
            <a:r>
              <a:rPr lang="en-US" sz="2800" dirty="0"/>
              <a:t>How does stereotype threat undermine performance? </a:t>
            </a:r>
            <a:endParaRPr lang="en-US" dirty="0"/>
          </a:p>
          <a:p>
            <a:pPr lvl="1">
              <a:buClr>
                <a:srgbClr val="0000FF"/>
              </a:buClr>
            </a:pPr>
            <a:r>
              <a:rPr lang="en-CA" dirty="0"/>
              <a:t>Stress</a:t>
            </a:r>
          </a:p>
          <a:p>
            <a:pPr lvl="1">
              <a:buClr>
                <a:srgbClr val="0000FF"/>
              </a:buClr>
            </a:pPr>
            <a:r>
              <a:rPr lang="en-CA" dirty="0"/>
              <a:t>Self-monitoring</a:t>
            </a:r>
          </a:p>
          <a:p>
            <a:pPr lvl="1">
              <a:buClr>
                <a:srgbClr val="0000FF"/>
              </a:buClr>
            </a:pPr>
            <a:r>
              <a:rPr lang="en-US" dirty="0"/>
              <a:t>Suppressing unwanted thoughts and emotions</a:t>
            </a:r>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a:p>
        </p:txBody>
      </p:sp>
      <p:sp>
        <p:nvSpPr>
          <p:cNvPr id="5" name="Slide Number Placeholder 4"/>
          <p:cNvSpPr>
            <a:spLocks noGrp="1"/>
          </p:cNvSpPr>
          <p:nvPr>
            <p:ph type="sldNum" sz="quarter" idx="12"/>
          </p:nvPr>
        </p:nvSpPr>
        <p:spPr/>
        <p:txBody>
          <a:bodyPr/>
          <a:lstStyle/>
          <a:p>
            <a:fld id="{EFE57580-D55E-46BA-85CF-9F915CE3B7E4}" type="slidenum">
              <a:rPr lang="en-CA" smtClean="0"/>
              <a:t>39</a:t>
            </a:fld>
            <a:endParaRPr lang="en-CA"/>
          </a:p>
        </p:txBody>
      </p:sp>
      <p:sp>
        <p:nvSpPr>
          <p:cNvPr id="9" name="Rectangle 8"/>
          <p:cNvSpPr/>
          <p:nvPr/>
        </p:nvSpPr>
        <p:spPr>
          <a:xfrm>
            <a:off x="4193958" y="3903439"/>
            <a:ext cx="4500500" cy="923330"/>
          </a:xfrm>
          <a:prstGeom prst="rect">
            <a:avLst/>
          </a:prstGeom>
        </p:spPr>
        <p:txBody>
          <a:bodyPr wrap="square">
            <a:spAutoFit/>
          </a:bodyPr>
          <a:lstStyle/>
          <a:p>
            <a:pPr algn="just"/>
            <a:r>
              <a:rPr lang="en-US" dirty="0"/>
              <a:t>Threat from facing a negative stereotype can produce performance deficits and </a:t>
            </a:r>
            <a:r>
              <a:rPr lang="en-US" dirty="0" err="1"/>
              <a:t>disidentification</a:t>
            </a:r>
            <a:endParaRPr lang="en-US" dirty="0"/>
          </a:p>
        </p:txBody>
      </p:sp>
      <p:sp>
        <p:nvSpPr>
          <p:cNvPr id="10" name="Rectangle 9"/>
          <p:cNvSpPr/>
          <p:nvPr/>
        </p:nvSpPr>
        <p:spPr>
          <a:xfrm>
            <a:off x="4427984" y="4839157"/>
            <a:ext cx="4032448" cy="369332"/>
          </a:xfrm>
          <a:prstGeom prst="rect">
            <a:avLst/>
          </a:prstGeom>
        </p:spPr>
        <p:txBody>
          <a:bodyPr wrap="square">
            <a:spAutoFit/>
          </a:bodyPr>
          <a:lstStyle/>
          <a:p>
            <a:r>
              <a:rPr lang="en-US" b="1" dirty="0"/>
              <a:t>Figure 11–6 </a:t>
            </a:r>
            <a:r>
              <a:rPr lang="en-US" dirty="0"/>
              <a:t>Effects Of Stereotype Threat</a:t>
            </a:r>
          </a:p>
        </p:txBody>
      </p:sp>
      <p:pic>
        <p:nvPicPr>
          <p:cNvPr id="12" name="Picture 1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563888" y="1916831"/>
            <a:ext cx="5310908" cy="1832263"/>
          </a:xfrm>
          <a:prstGeom prst="rect">
            <a:avLst/>
          </a:prstGeom>
        </p:spPr>
      </p:pic>
    </p:spTree>
    <p:extLst>
      <p:ext uri="{BB962C8B-B14F-4D97-AF65-F5344CB8AC3E}">
        <p14:creationId xmlns:p14="http://schemas.microsoft.com/office/powerpoint/2010/main" val="23485245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0000FF"/>
                </a:solidFill>
              </a:rPr>
              <a:t>Defining Prejudice?</a:t>
            </a:r>
            <a:endParaRPr lang="en-CA" sz="3600" dirty="0">
              <a:solidFill>
                <a:srgbClr val="0000FF"/>
              </a:solidFill>
            </a:endParaRPr>
          </a:p>
        </p:txBody>
      </p:sp>
      <p:sp>
        <p:nvSpPr>
          <p:cNvPr id="3" name="Content Placeholder 2"/>
          <p:cNvSpPr>
            <a:spLocks noGrp="1"/>
          </p:cNvSpPr>
          <p:nvPr>
            <p:ph idx="1"/>
          </p:nvPr>
        </p:nvSpPr>
        <p:spPr/>
        <p:txBody>
          <a:bodyPr>
            <a:normAutofit fontScale="92500" lnSpcReduction="10000"/>
          </a:bodyPr>
          <a:lstStyle/>
          <a:p>
            <a:pPr>
              <a:buClr>
                <a:srgbClr val="0000FF"/>
              </a:buClr>
            </a:pPr>
            <a:r>
              <a:rPr lang="en-US" b="1" dirty="0"/>
              <a:t>Prejudice</a:t>
            </a:r>
          </a:p>
          <a:p>
            <a:pPr lvl="1">
              <a:buClr>
                <a:srgbClr val="0000FF"/>
              </a:buClr>
            </a:pPr>
            <a:r>
              <a:rPr lang="en-US" dirty="0"/>
              <a:t>A negative prejudgment of a group and its individual members</a:t>
            </a:r>
          </a:p>
          <a:p>
            <a:pPr>
              <a:buClr>
                <a:srgbClr val="0000FF"/>
              </a:buClr>
            </a:pPr>
            <a:r>
              <a:rPr lang="en-US" b="1" dirty="0"/>
              <a:t>Stereotype</a:t>
            </a:r>
          </a:p>
          <a:p>
            <a:pPr lvl="1">
              <a:buClr>
                <a:srgbClr val="0000FF"/>
              </a:buClr>
            </a:pPr>
            <a:r>
              <a:rPr lang="en-US" dirty="0"/>
              <a:t>A belief about the personal attributes of a group of people</a:t>
            </a:r>
          </a:p>
          <a:p>
            <a:pPr>
              <a:buClr>
                <a:srgbClr val="0000FF"/>
              </a:buClr>
            </a:pPr>
            <a:r>
              <a:rPr lang="en-US" b="1" dirty="0"/>
              <a:t>Discrimination</a:t>
            </a:r>
          </a:p>
          <a:p>
            <a:pPr lvl="1">
              <a:buClr>
                <a:srgbClr val="0000FF"/>
              </a:buClr>
            </a:pPr>
            <a:r>
              <a:rPr lang="en-US" sz="3000" dirty="0"/>
              <a:t>Unjustifiable negative behaviour toward a group or its members</a:t>
            </a:r>
          </a:p>
          <a:p>
            <a:pPr lvl="1">
              <a:buClr>
                <a:srgbClr val="0000FF"/>
              </a:buClr>
            </a:pPr>
            <a:r>
              <a:rPr lang="en-US" dirty="0"/>
              <a:t>e.g., racism, sexism, etc.</a:t>
            </a:r>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4</a:t>
            </a:fld>
            <a:endParaRPr lang="en-CA"/>
          </a:p>
        </p:txBody>
      </p:sp>
    </p:spTree>
    <p:extLst>
      <p:ext uri="{BB962C8B-B14F-4D97-AF65-F5344CB8AC3E}">
        <p14:creationId xmlns:p14="http://schemas.microsoft.com/office/powerpoint/2010/main" val="212492282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Do Stereotypes Bias Judgments of Individuals?</a:t>
            </a:r>
            <a:endParaRPr lang="en-CA" sz="3600" dirty="0">
              <a:solidFill>
                <a:srgbClr val="0000FF"/>
              </a:solidFill>
            </a:endParaRPr>
          </a:p>
        </p:txBody>
      </p:sp>
      <p:sp>
        <p:nvSpPr>
          <p:cNvPr id="3" name="Content Placeholder 2"/>
          <p:cNvSpPr>
            <a:spLocks noGrp="1"/>
          </p:cNvSpPr>
          <p:nvPr>
            <p:ph idx="1"/>
          </p:nvPr>
        </p:nvSpPr>
        <p:spPr>
          <a:xfrm>
            <a:off x="457200" y="1600200"/>
            <a:ext cx="3970784" cy="4525963"/>
          </a:xfrm>
        </p:spPr>
        <p:txBody>
          <a:bodyPr/>
          <a:lstStyle/>
          <a:p>
            <a:pPr>
              <a:buClr>
                <a:srgbClr val="0000FF"/>
              </a:buClr>
            </a:pPr>
            <a:r>
              <a:rPr lang="en-CA" sz="2800" dirty="0"/>
              <a:t>Strong stereotypes matter</a:t>
            </a:r>
          </a:p>
          <a:p>
            <a:pPr>
              <a:buClr>
                <a:srgbClr val="0000FF"/>
              </a:buClr>
            </a:pPr>
            <a:r>
              <a:rPr lang="en-CA" sz="2800" dirty="0"/>
              <a:t>Stereotypes bias interpretations</a:t>
            </a:r>
          </a:p>
          <a:p>
            <a:pPr>
              <a:buClr>
                <a:srgbClr val="0000FF"/>
              </a:buClr>
            </a:pPr>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a:p>
        </p:txBody>
      </p:sp>
      <p:sp>
        <p:nvSpPr>
          <p:cNvPr id="5" name="Slide Number Placeholder 4"/>
          <p:cNvSpPr>
            <a:spLocks noGrp="1"/>
          </p:cNvSpPr>
          <p:nvPr>
            <p:ph type="sldNum" sz="quarter" idx="12"/>
          </p:nvPr>
        </p:nvSpPr>
        <p:spPr/>
        <p:txBody>
          <a:bodyPr/>
          <a:lstStyle/>
          <a:p>
            <a:fld id="{EFE57580-D55E-46BA-85CF-9F915CE3B7E4}" type="slidenum">
              <a:rPr lang="en-CA" smtClean="0"/>
              <a:t>40</a:t>
            </a:fld>
            <a:endParaRPr lang="en-CA"/>
          </a:p>
        </p:txBody>
      </p:sp>
      <p:sp>
        <p:nvSpPr>
          <p:cNvPr id="6" name="Rectangle 5"/>
          <p:cNvSpPr/>
          <p:nvPr/>
        </p:nvSpPr>
        <p:spPr>
          <a:xfrm>
            <a:off x="3491880" y="6026177"/>
            <a:ext cx="5400600" cy="369332"/>
          </a:xfrm>
          <a:prstGeom prst="rect">
            <a:avLst/>
          </a:prstGeom>
        </p:spPr>
        <p:txBody>
          <a:bodyPr wrap="square">
            <a:spAutoFit/>
          </a:bodyPr>
          <a:lstStyle/>
          <a:p>
            <a:r>
              <a:rPr lang="en-US" b="1" dirty="0"/>
              <a:t>Figure 11–7 </a:t>
            </a:r>
            <a:r>
              <a:rPr lang="en-US" dirty="0"/>
              <a:t>Harsher Evaluation Of A Stereotyped Target</a:t>
            </a:r>
          </a:p>
        </p:txBody>
      </p:sp>
      <p:sp>
        <p:nvSpPr>
          <p:cNvPr id="7" name="Rectangle 6"/>
          <p:cNvSpPr/>
          <p:nvPr/>
        </p:nvSpPr>
        <p:spPr>
          <a:xfrm>
            <a:off x="611560" y="3679955"/>
            <a:ext cx="3096344" cy="2308324"/>
          </a:xfrm>
          <a:prstGeom prst="rect">
            <a:avLst/>
          </a:prstGeom>
        </p:spPr>
        <p:txBody>
          <a:bodyPr wrap="square">
            <a:spAutoFit/>
          </a:bodyPr>
          <a:lstStyle/>
          <a:p>
            <a:pPr algn="just"/>
            <a:r>
              <a:rPr lang="en-US" dirty="0"/>
              <a:t>When University of Waterloo students received positive feedback from a “manager,” his race did not matter; but when they received negative feedback, they saw a Black manager as less competent than a White manager</a:t>
            </a:r>
          </a:p>
        </p:txBody>
      </p:sp>
      <p:pic>
        <p:nvPicPr>
          <p:cNvPr id="8" name="Picture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427984" y="1542536"/>
            <a:ext cx="3528392" cy="4431659"/>
          </a:xfrm>
          <a:prstGeom prst="rect">
            <a:avLst/>
          </a:prstGeom>
        </p:spPr>
      </p:pic>
    </p:spTree>
    <p:extLst>
      <p:ext uri="{BB962C8B-B14F-4D97-AF65-F5344CB8AC3E}">
        <p14:creationId xmlns:p14="http://schemas.microsoft.com/office/powerpoint/2010/main" val="38045770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4000" dirty="0">
                <a:solidFill>
                  <a:srgbClr val="0000FF"/>
                </a:solidFill>
              </a:rPr>
              <a:t>Chapter 11: Summing Up</a:t>
            </a:r>
            <a:endParaRPr lang="en-CA" sz="4000" b="1" dirty="0">
              <a:solidFill>
                <a:srgbClr val="0000FF"/>
              </a:solidFill>
            </a:endParaRPr>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41</a:t>
            </a:fld>
            <a:endParaRPr lang="en-CA"/>
          </a:p>
        </p:txBody>
      </p:sp>
      <p:sp>
        <p:nvSpPr>
          <p:cNvPr id="3" name="AutoShape 2" descr="https://media.inkling.com/img?s=content%3A%2F%2F%2Fstable%2Fsn_d273%2Ftrunk%2Fhead%2Fimg%2Fchapter002%2Fmye11147_co02.pn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pic>
        <p:nvPicPr>
          <p:cNvPr id="102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682539" y="1484784"/>
            <a:ext cx="3960440" cy="48911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2066762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 </a:t>
            </a:r>
            <a:r>
              <a:rPr lang="en-CA" sz="3600" dirty="0">
                <a:solidFill>
                  <a:srgbClr val="0000FF"/>
                </a:solidFill>
              </a:rPr>
              <a:t>What Is the Nature and Power of Prejudice?</a:t>
            </a:r>
          </a:p>
        </p:txBody>
      </p:sp>
      <p:sp>
        <p:nvSpPr>
          <p:cNvPr id="3" name="Content Placeholder 2"/>
          <p:cNvSpPr>
            <a:spLocks noGrp="1"/>
          </p:cNvSpPr>
          <p:nvPr>
            <p:ph idx="1"/>
          </p:nvPr>
        </p:nvSpPr>
        <p:spPr>
          <a:xfrm>
            <a:off x="457200" y="1600200"/>
            <a:ext cx="8363272" cy="4853136"/>
          </a:xfrm>
        </p:spPr>
        <p:txBody>
          <a:bodyPr>
            <a:normAutofit/>
          </a:bodyPr>
          <a:lstStyle/>
          <a:p>
            <a:pPr>
              <a:buClr>
                <a:srgbClr val="0000FF"/>
              </a:buClr>
            </a:pPr>
            <a:r>
              <a:rPr lang="en-US" sz="2800" b="1" dirty="0"/>
              <a:t> </a:t>
            </a:r>
            <a:r>
              <a:rPr lang="en-US" sz="2400" dirty="0"/>
              <a:t>Prejudice is a preconceived negative attitude. Stereotypes are beliefs about another group—beliefs that may be accurate, inaccurate, or overgeneralized but based on a kernel of truth.</a:t>
            </a:r>
          </a:p>
          <a:p>
            <a:pPr>
              <a:buClr>
                <a:srgbClr val="0000FF"/>
              </a:buClr>
              <a:buFont typeface="Courier New" panose="02070309020205020404" pitchFamily="49" charset="0"/>
              <a:buChar char="o"/>
            </a:pPr>
            <a:r>
              <a:rPr lang="en-US" sz="2400" dirty="0"/>
              <a:t>Discrimination is unjustified negative behaviour. Racism and sexism may refer to individuals’ prejudicial attitudes or discriminatory behaviour or to oppressive institutional practices (even if not intentionally prejudicial).</a:t>
            </a:r>
            <a:endParaRPr lang="en-CA" b="1"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42</a:t>
            </a:fld>
            <a:endParaRPr lang="en-CA"/>
          </a:p>
        </p:txBody>
      </p:sp>
    </p:spTree>
    <p:extLst>
      <p:ext uri="{BB962C8B-B14F-4D97-AF65-F5344CB8AC3E}">
        <p14:creationId xmlns:p14="http://schemas.microsoft.com/office/powerpoint/2010/main" val="147575103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 </a:t>
            </a:r>
            <a:r>
              <a:rPr lang="en-CA" sz="3600" dirty="0">
                <a:solidFill>
                  <a:srgbClr val="0000FF"/>
                </a:solidFill>
              </a:rPr>
              <a:t>What Is the Nature and Power of Prejudice? Pt. 2</a:t>
            </a:r>
          </a:p>
        </p:txBody>
      </p:sp>
      <p:sp>
        <p:nvSpPr>
          <p:cNvPr id="3" name="Content Placeholder 2"/>
          <p:cNvSpPr>
            <a:spLocks noGrp="1"/>
          </p:cNvSpPr>
          <p:nvPr>
            <p:ph idx="1"/>
          </p:nvPr>
        </p:nvSpPr>
        <p:spPr>
          <a:xfrm>
            <a:off x="457200" y="1600200"/>
            <a:ext cx="8363272" cy="4853136"/>
          </a:xfrm>
        </p:spPr>
        <p:txBody>
          <a:bodyPr>
            <a:normAutofit/>
          </a:bodyPr>
          <a:lstStyle/>
          <a:p>
            <a:pPr>
              <a:buClr>
                <a:srgbClr val="0000FF"/>
              </a:buClr>
              <a:buFont typeface="Courier New" panose="02070309020205020404" pitchFamily="49" charset="0"/>
              <a:buChar char="o"/>
            </a:pPr>
            <a:r>
              <a:rPr lang="en-US" sz="2400" dirty="0"/>
              <a:t>Prejudice exists in subtle and unconscious (implicit) guises as well as overt, conscious (explicit) forms. </a:t>
            </a:r>
          </a:p>
          <a:p>
            <a:pPr>
              <a:buClr>
                <a:srgbClr val="0000FF"/>
              </a:buClr>
              <a:buFont typeface="Courier New" panose="02070309020205020404" pitchFamily="49" charset="0"/>
              <a:buChar char="o"/>
            </a:pPr>
            <a:r>
              <a:rPr lang="en-US" sz="2400" dirty="0"/>
              <a:t>Prejudice against women and gays and lesbians has lessened in recent decades. Nevertheless, strong gender stereotypes and a significant amount of gender and sexual orientation bias are still found around the world.</a:t>
            </a:r>
            <a:endParaRPr lang="en-CA" sz="2800" b="1"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43</a:t>
            </a:fld>
            <a:endParaRPr lang="en-CA"/>
          </a:p>
        </p:txBody>
      </p:sp>
    </p:spTree>
    <p:extLst>
      <p:ext uri="{BB962C8B-B14F-4D97-AF65-F5344CB8AC3E}">
        <p14:creationId xmlns:p14="http://schemas.microsoft.com/office/powerpoint/2010/main" val="282723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 </a:t>
            </a:r>
            <a:r>
              <a:rPr lang="en-CA" sz="3600" dirty="0">
                <a:solidFill>
                  <a:srgbClr val="0000FF"/>
                </a:solidFill>
              </a:rPr>
              <a:t>What Are the Social Sources of Prejudice?</a:t>
            </a:r>
          </a:p>
        </p:txBody>
      </p:sp>
      <p:sp>
        <p:nvSpPr>
          <p:cNvPr id="3" name="Content Placeholder 2"/>
          <p:cNvSpPr>
            <a:spLocks noGrp="1"/>
          </p:cNvSpPr>
          <p:nvPr>
            <p:ph idx="1"/>
          </p:nvPr>
        </p:nvSpPr>
        <p:spPr/>
        <p:txBody>
          <a:bodyPr>
            <a:normAutofit fontScale="92500"/>
          </a:bodyPr>
          <a:lstStyle/>
          <a:p>
            <a:pPr>
              <a:buClr>
                <a:srgbClr val="0000FF"/>
              </a:buClr>
              <a:buFont typeface="Courier New" panose="02070309020205020404" pitchFamily="49" charset="0"/>
              <a:buChar char="o"/>
            </a:pPr>
            <a:r>
              <a:rPr lang="en-US" sz="2600" dirty="0"/>
              <a:t>The social situation breeds and maintains prejudice in several ways. A group that enjoys social and economic superiority will often use prejudicial beliefs to justify its privileged position.</a:t>
            </a:r>
          </a:p>
          <a:p>
            <a:pPr>
              <a:buClr>
                <a:srgbClr val="0000FF"/>
              </a:buClr>
              <a:buFont typeface="Courier New" panose="02070309020205020404" pitchFamily="49" charset="0"/>
              <a:buChar char="o"/>
            </a:pPr>
            <a:r>
              <a:rPr lang="en-US" sz="2600" dirty="0"/>
              <a:t>Children are also brought up in ways that foster or reduce prejudice. Those with authoritarian personalities are said to be socialized into obedience and intolerance. The family, religious communities, and the broader society can sustain or reduce prejudices.</a:t>
            </a:r>
          </a:p>
          <a:p>
            <a:pPr>
              <a:buClr>
                <a:srgbClr val="0000FF"/>
              </a:buClr>
              <a:buFont typeface="Courier New" panose="02070309020205020404" pitchFamily="49" charset="0"/>
              <a:buChar char="o"/>
            </a:pPr>
            <a:r>
              <a:rPr lang="en-US" sz="2600" dirty="0"/>
              <a:t>Social institutions (government, schools, the media) also support prejudice, sometimes through overt policies and sometimes through unintentional inertia.</a:t>
            </a:r>
            <a:endParaRPr lang="en-CA" sz="2600"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44</a:t>
            </a:fld>
            <a:endParaRPr lang="en-CA"/>
          </a:p>
        </p:txBody>
      </p:sp>
    </p:spTree>
    <p:extLst>
      <p:ext uri="{BB962C8B-B14F-4D97-AF65-F5344CB8AC3E}">
        <p14:creationId xmlns:p14="http://schemas.microsoft.com/office/powerpoint/2010/main" val="387490946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 </a:t>
            </a:r>
            <a:r>
              <a:rPr lang="en-CA" sz="3600" dirty="0">
                <a:solidFill>
                  <a:srgbClr val="0000FF"/>
                </a:solidFill>
              </a:rPr>
              <a:t>What Are the Motivational Sources of Prejudice?</a:t>
            </a:r>
          </a:p>
        </p:txBody>
      </p:sp>
      <p:sp>
        <p:nvSpPr>
          <p:cNvPr id="3" name="Content Placeholder 2"/>
          <p:cNvSpPr>
            <a:spLocks noGrp="1"/>
          </p:cNvSpPr>
          <p:nvPr>
            <p:ph idx="1"/>
          </p:nvPr>
        </p:nvSpPr>
        <p:spPr/>
        <p:txBody>
          <a:bodyPr>
            <a:normAutofit/>
          </a:bodyPr>
          <a:lstStyle/>
          <a:p>
            <a:pPr>
              <a:buClr>
                <a:srgbClr val="0000FF"/>
              </a:buClr>
              <a:buFont typeface="Courier New" panose="02070309020205020404" pitchFamily="49" charset="0"/>
              <a:buChar char="o"/>
            </a:pPr>
            <a:r>
              <a:rPr lang="en-US" sz="2400" dirty="0"/>
              <a:t>People’s motivations affect prejudice. Frustration breeds hostility, which people sometimes vent on scapegoats and sometimes express more directly against competing groups.</a:t>
            </a:r>
          </a:p>
          <a:p>
            <a:pPr>
              <a:buClr>
                <a:srgbClr val="0000FF"/>
              </a:buClr>
              <a:buFont typeface="Courier New" panose="02070309020205020404" pitchFamily="49" charset="0"/>
              <a:buChar char="o"/>
            </a:pPr>
            <a:r>
              <a:rPr lang="en-US" sz="2400" dirty="0"/>
              <a:t>People also are motivated to view themselves and their groups as superior to other groups. Even trivial group memberships lead people to </a:t>
            </a:r>
            <a:r>
              <a:rPr lang="en-US" sz="2400" dirty="0" err="1"/>
              <a:t>favour</a:t>
            </a:r>
            <a:r>
              <a:rPr lang="en-US" sz="2400" dirty="0"/>
              <a:t> their own group over others. A threat to self-image heightens such in-group </a:t>
            </a:r>
            <a:r>
              <a:rPr lang="en-US" sz="2400" dirty="0" err="1"/>
              <a:t>favouritism</a:t>
            </a:r>
            <a:r>
              <a:rPr lang="en-US" sz="2400" dirty="0"/>
              <a:t>, as does the need to belong.</a:t>
            </a:r>
          </a:p>
          <a:p>
            <a:pPr>
              <a:buClr>
                <a:srgbClr val="0000FF"/>
              </a:buClr>
              <a:buFont typeface="Courier New" panose="02070309020205020404" pitchFamily="49" charset="0"/>
              <a:buChar char="o"/>
            </a:pPr>
            <a:r>
              <a:rPr lang="en-US" sz="2400" dirty="0"/>
              <a:t>On a more positive note, if people are motivated to avoid prejudice, they can break the prejudice habit.</a:t>
            </a:r>
            <a:endParaRPr lang="en-CA" sz="2400"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45</a:t>
            </a:fld>
            <a:endParaRPr lang="en-CA"/>
          </a:p>
        </p:txBody>
      </p:sp>
    </p:spTree>
    <p:extLst>
      <p:ext uri="{BB962C8B-B14F-4D97-AF65-F5344CB8AC3E}">
        <p14:creationId xmlns:p14="http://schemas.microsoft.com/office/powerpoint/2010/main" val="424295028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 </a:t>
            </a:r>
            <a:r>
              <a:rPr lang="en-CA" sz="3600" dirty="0">
                <a:solidFill>
                  <a:srgbClr val="0000FF"/>
                </a:solidFill>
              </a:rPr>
              <a:t>What Are the Cognitive Sources of Prejudice?</a:t>
            </a:r>
          </a:p>
        </p:txBody>
      </p:sp>
      <p:sp>
        <p:nvSpPr>
          <p:cNvPr id="3" name="Content Placeholder 2"/>
          <p:cNvSpPr>
            <a:spLocks noGrp="1"/>
          </p:cNvSpPr>
          <p:nvPr>
            <p:ph idx="1"/>
          </p:nvPr>
        </p:nvSpPr>
        <p:spPr/>
        <p:txBody>
          <a:bodyPr>
            <a:normAutofit fontScale="92500" lnSpcReduction="20000"/>
          </a:bodyPr>
          <a:lstStyle/>
          <a:p>
            <a:pPr>
              <a:buClr>
                <a:srgbClr val="0000FF"/>
              </a:buClr>
              <a:buFont typeface="Courier New" panose="02070309020205020404" pitchFamily="49" charset="0"/>
              <a:buChar char="o"/>
            </a:pPr>
            <a:r>
              <a:rPr lang="en-US" sz="2400" dirty="0"/>
              <a:t>The stereotyping that underlies prejudice is a by-product of our thinking—our ways of simplifying the world. Clustering people into categories exaggerates the uniformity within a group and the differences between groups.</a:t>
            </a:r>
          </a:p>
          <a:p>
            <a:pPr>
              <a:buClr>
                <a:srgbClr val="0000FF"/>
              </a:buClr>
              <a:buFont typeface="Courier New" panose="02070309020205020404" pitchFamily="49" charset="0"/>
              <a:buChar char="o"/>
            </a:pPr>
            <a:r>
              <a:rPr lang="en-US" sz="2400" dirty="0"/>
              <a:t>A distinctive individual, such as a lone minority person, has a compelling quality that makes us aware of differences that would otherwise go unnoticed. The occurrence of two distinctive events (for example, a minority person committing an unusual crime) helps create an illusory correlation between people and behaviour.</a:t>
            </a:r>
          </a:p>
          <a:p>
            <a:pPr>
              <a:buClr>
                <a:srgbClr val="0000FF"/>
              </a:buClr>
              <a:buFont typeface="Courier New" panose="02070309020205020404" pitchFamily="49" charset="0"/>
              <a:buChar char="o"/>
            </a:pPr>
            <a:r>
              <a:rPr lang="en-US" sz="2400" dirty="0"/>
              <a:t>Attributing others’ behaviour to their dispositions can lead to the group-serving bias: assigning out-group members’ negative behaviour to their natural character while explaining away their positive </a:t>
            </a:r>
            <a:r>
              <a:rPr lang="en-US" sz="2400" dirty="0" err="1"/>
              <a:t>behaviours</a:t>
            </a:r>
            <a:r>
              <a:rPr lang="en-US" sz="2400" dirty="0"/>
              <a:t>.</a:t>
            </a:r>
          </a:p>
          <a:p>
            <a:pPr>
              <a:buClr>
                <a:srgbClr val="0000FF"/>
              </a:buClr>
              <a:buFont typeface="Courier New" panose="02070309020205020404" pitchFamily="49" charset="0"/>
              <a:buChar char="o"/>
            </a:pPr>
            <a:r>
              <a:rPr lang="en-US" sz="2400" dirty="0"/>
              <a:t>Blaming the victim results from the common presumption that because this is a just world, people get what they deserve.</a:t>
            </a:r>
            <a:endParaRPr lang="en-CA" sz="2400"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46</a:t>
            </a:fld>
            <a:endParaRPr lang="en-CA"/>
          </a:p>
        </p:txBody>
      </p:sp>
    </p:spTree>
    <p:extLst>
      <p:ext uri="{BB962C8B-B14F-4D97-AF65-F5344CB8AC3E}">
        <p14:creationId xmlns:p14="http://schemas.microsoft.com/office/powerpoint/2010/main" val="424295028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 </a:t>
            </a:r>
            <a:r>
              <a:rPr lang="en-CA" sz="3600" dirty="0">
                <a:solidFill>
                  <a:srgbClr val="0000FF"/>
                </a:solidFill>
              </a:rPr>
              <a:t>What Are the Consequences of Prejudice?</a:t>
            </a:r>
          </a:p>
        </p:txBody>
      </p:sp>
      <p:sp>
        <p:nvSpPr>
          <p:cNvPr id="3" name="Content Placeholder 2"/>
          <p:cNvSpPr>
            <a:spLocks noGrp="1"/>
          </p:cNvSpPr>
          <p:nvPr>
            <p:ph idx="1"/>
          </p:nvPr>
        </p:nvSpPr>
        <p:spPr/>
        <p:txBody>
          <a:bodyPr>
            <a:normAutofit lnSpcReduction="10000"/>
          </a:bodyPr>
          <a:lstStyle/>
          <a:p>
            <a:pPr>
              <a:buClr>
                <a:srgbClr val="0000FF"/>
              </a:buClr>
              <a:buFont typeface="Courier New" panose="02070309020205020404" pitchFamily="49" charset="0"/>
              <a:buChar char="o"/>
            </a:pPr>
            <a:r>
              <a:rPr lang="en-US" sz="2400" dirty="0"/>
              <a:t>Prejudice and stereotyping have important consequences, especially when strongly held, when judging unknown individuals, and when deciding policies regarding whole groups.</a:t>
            </a:r>
          </a:p>
          <a:p>
            <a:pPr>
              <a:buClr>
                <a:srgbClr val="0000FF"/>
              </a:buClr>
              <a:buFont typeface="Courier New" panose="02070309020205020404" pitchFamily="49" charset="0"/>
              <a:buChar char="o"/>
            </a:pPr>
            <a:r>
              <a:rPr lang="en-US" sz="2400" dirty="0"/>
              <a:t>Once formed, stereotypes tend to perpetuate themselves and resist change. They also create their own realities through self-fulfilling prophecies.</a:t>
            </a:r>
          </a:p>
          <a:p>
            <a:pPr>
              <a:buClr>
                <a:srgbClr val="0000FF"/>
              </a:buClr>
              <a:buFont typeface="Courier New" panose="02070309020205020404" pitchFamily="49" charset="0"/>
              <a:buChar char="o"/>
            </a:pPr>
            <a:r>
              <a:rPr lang="en-US" sz="2400" dirty="0"/>
              <a:t>Prejudice can undermine people’s performance through stereotype threat, by making people apprehensive that others will view them stereotypically.</a:t>
            </a:r>
          </a:p>
          <a:p>
            <a:pPr>
              <a:buClr>
                <a:srgbClr val="0000FF"/>
              </a:buClr>
              <a:buFont typeface="Courier New" panose="02070309020205020404" pitchFamily="49" charset="0"/>
              <a:buChar char="o"/>
            </a:pPr>
            <a:r>
              <a:rPr lang="en-US" sz="2400" dirty="0"/>
              <a:t>Stereotypes, especially when strong, can predispose how we perceive people and interpret events.</a:t>
            </a:r>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47</a:t>
            </a:fld>
            <a:endParaRPr lang="en-CA"/>
          </a:p>
        </p:txBody>
      </p:sp>
    </p:spTree>
    <p:extLst>
      <p:ext uri="{BB962C8B-B14F-4D97-AF65-F5344CB8AC3E}">
        <p14:creationId xmlns:p14="http://schemas.microsoft.com/office/powerpoint/2010/main" val="235740582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3600" dirty="0">
                <a:solidFill>
                  <a:srgbClr val="0000FF"/>
                </a:solidFill>
              </a:rPr>
              <a:t>Chapter 11 Key Terms</a:t>
            </a:r>
          </a:p>
        </p:txBody>
      </p:sp>
      <p:sp>
        <p:nvSpPr>
          <p:cNvPr id="6" name="Content Placeholder 5"/>
          <p:cNvSpPr>
            <a:spLocks noGrp="1"/>
          </p:cNvSpPr>
          <p:nvPr>
            <p:ph sz="half" idx="1"/>
          </p:nvPr>
        </p:nvSpPr>
        <p:spPr>
          <a:xfrm>
            <a:off x="457200" y="1600200"/>
            <a:ext cx="4114800" cy="4637112"/>
          </a:xfrm>
        </p:spPr>
        <p:txBody>
          <a:bodyPr>
            <a:normAutofit fontScale="85000" lnSpcReduction="20000"/>
          </a:bodyPr>
          <a:lstStyle/>
          <a:p>
            <a:pPr>
              <a:buClr>
                <a:srgbClr val="0000FF"/>
              </a:buClr>
            </a:pPr>
            <a:r>
              <a:rPr lang="en-US" dirty="0"/>
              <a:t>Authoritarian Personality</a:t>
            </a:r>
          </a:p>
          <a:p>
            <a:pPr>
              <a:buClr>
                <a:srgbClr val="0000FF"/>
              </a:buClr>
            </a:pPr>
            <a:r>
              <a:rPr lang="en-US" dirty="0"/>
              <a:t>Discrimination</a:t>
            </a:r>
          </a:p>
          <a:p>
            <a:pPr>
              <a:buClr>
                <a:srgbClr val="0000FF"/>
              </a:buClr>
            </a:pPr>
            <a:r>
              <a:rPr lang="en-US" dirty="0"/>
              <a:t>Ethnocentric</a:t>
            </a:r>
          </a:p>
          <a:p>
            <a:pPr>
              <a:buClr>
                <a:srgbClr val="0000FF"/>
              </a:buClr>
            </a:pPr>
            <a:r>
              <a:rPr lang="en-US" dirty="0"/>
              <a:t>Group-serving Bias</a:t>
            </a:r>
          </a:p>
          <a:p>
            <a:pPr>
              <a:buClr>
                <a:srgbClr val="0000FF"/>
              </a:buClr>
            </a:pPr>
            <a:r>
              <a:rPr lang="en-US" dirty="0"/>
              <a:t>In-group Bias</a:t>
            </a:r>
          </a:p>
          <a:p>
            <a:pPr>
              <a:buClr>
                <a:srgbClr val="0000FF"/>
              </a:buClr>
            </a:pPr>
            <a:r>
              <a:rPr lang="en-US" dirty="0"/>
              <a:t>In-groups</a:t>
            </a:r>
          </a:p>
          <a:p>
            <a:pPr>
              <a:buClr>
                <a:srgbClr val="0000FF"/>
              </a:buClr>
            </a:pPr>
            <a:r>
              <a:rPr lang="en-US" dirty="0"/>
              <a:t>Just-world Phenomenon</a:t>
            </a:r>
          </a:p>
          <a:p>
            <a:pPr>
              <a:buClr>
                <a:srgbClr val="0000FF"/>
              </a:buClr>
            </a:pPr>
            <a:r>
              <a:rPr lang="en-US" dirty="0"/>
              <a:t>Out-group Homogeneity Effect</a:t>
            </a:r>
          </a:p>
          <a:p>
            <a:pPr>
              <a:buClr>
                <a:srgbClr val="0000FF"/>
              </a:buClr>
            </a:pPr>
            <a:r>
              <a:rPr lang="en-US" dirty="0"/>
              <a:t>Out-groups</a:t>
            </a:r>
          </a:p>
          <a:p>
            <a:pPr>
              <a:buClr>
                <a:srgbClr val="0000FF"/>
              </a:buClr>
            </a:pPr>
            <a:r>
              <a:rPr lang="en-US" dirty="0"/>
              <a:t>Own-race Bias</a:t>
            </a:r>
          </a:p>
          <a:p>
            <a:pPr>
              <a:buClr>
                <a:srgbClr val="0000FF"/>
              </a:buClr>
            </a:pPr>
            <a:r>
              <a:rPr lang="en-US" dirty="0"/>
              <a:t>Prejudice</a:t>
            </a:r>
          </a:p>
          <a:p>
            <a:endParaRPr lang="en-US" dirty="0"/>
          </a:p>
          <a:p>
            <a:endParaRPr lang="en-CA" b="1" dirty="0"/>
          </a:p>
        </p:txBody>
      </p:sp>
      <p:sp>
        <p:nvSpPr>
          <p:cNvPr id="3" name="Content Placeholder 2"/>
          <p:cNvSpPr>
            <a:spLocks noGrp="1"/>
          </p:cNvSpPr>
          <p:nvPr>
            <p:ph sz="half" idx="2"/>
          </p:nvPr>
        </p:nvSpPr>
        <p:spPr/>
        <p:txBody>
          <a:bodyPr>
            <a:normAutofit fontScale="85000" lnSpcReduction="20000"/>
          </a:bodyPr>
          <a:lstStyle/>
          <a:p>
            <a:pPr>
              <a:buClr>
                <a:srgbClr val="0000FF"/>
              </a:buClr>
            </a:pPr>
            <a:r>
              <a:rPr lang="en-CA" dirty="0"/>
              <a:t>Racism</a:t>
            </a:r>
          </a:p>
          <a:p>
            <a:pPr>
              <a:buClr>
                <a:srgbClr val="0000FF"/>
              </a:buClr>
            </a:pPr>
            <a:r>
              <a:rPr lang="en-CA" dirty="0"/>
              <a:t>Realistic Group Conflict Theory</a:t>
            </a:r>
          </a:p>
          <a:p>
            <a:pPr>
              <a:buClr>
                <a:srgbClr val="0000FF"/>
              </a:buClr>
            </a:pPr>
            <a:r>
              <a:rPr lang="en-CA" dirty="0"/>
              <a:t>Sexism</a:t>
            </a:r>
          </a:p>
          <a:p>
            <a:pPr>
              <a:buClr>
                <a:srgbClr val="0000FF"/>
              </a:buClr>
            </a:pPr>
            <a:r>
              <a:rPr lang="en-CA" dirty="0"/>
              <a:t>Social Dominance Orientation</a:t>
            </a:r>
          </a:p>
          <a:p>
            <a:pPr>
              <a:buClr>
                <a:srgbClr val="0000FF"/>
              </a:buClr>
            </a:pPr>
            <a:r>
              <a:rPr lang="en-CA" dirty="0"/>
              <a:t>Social Identity</a:t>
            </a:r>
          </a:p>
          <a:p>
            <a:pPr>
              <a:buClr>
                <a:srgbClr val="0000FF"/>
              </a:buClr>
            </a:pPr>
            <a:r>
              <a:rPr lang="en-CA" dirty="0"/>
              <a:t>Stereotype Threat</a:t>
            </a:r>
          </a:p>
          <a:p>
            <a:pPr>
              <a:buClr>
                <a:srgbClr val="0000FF"/>
              </a:buClr>
            </a:pPr>
            <a:r>
              <a:rPr lang="en-CA" dirty="0"/>
              <a:t>Stereotypes</a:t>
            </a:r>
          </a:p>
          <a:p>
            <a:pPr>
              <a:buClr>
                <a:srgbClr val="0000FF"/>
              </a:buClr>
            </a:pPr>
            <a:r>
              <a:rPr lang="en-CA" dirty="0"/>
              <a:t>Subgrouping</a:t>
            </a:r>
          </a:p>
          <a:p>
            <a:pPr>
              <a:buClr>
                <a:srgbClr val="0000FF"/>
              </a:buClr>
            </a:pPr>
            <a:r>
              <a:rPr lang="en-CA" dirty="0"/>
              <a:t>Subtyping</a:t>
            </a:r>
          </a:p>
          <a:p>
            <a:pPr>
              <a:buClr>
                <a:srgbClr val="0000FF"/>
              </a:buClr>
            </a:pPr>
            <a:r>
              <a:rPr lang="en-CA" dirty="0"/>
              <a:t>Terror Management</a:t>
            </a:r>
          </a:p>
        </p:txBody>
      </p:sp>
      <p:sp>
        <p:nvSpPr>
          <p:cNvPr id="4" name="Footer Placeholder 3"/>
          <p:cNvSpPr>
            <a:spLocks noGrp="1"/>
          </p:cNvSpPr>
          <p:nvPr>
            <p:ph type="ftr" sz="quarter" idx="11"/>
          </p:nvPr>
        </p:nvSpPr>
        <p:spPr/>
        <p:txBody>
          <a:bodyPr/>
          <a:lstStyle/>
          <a:p>
            <a:r>
              <a:rPr lang="en-US">
                <a:solidFill>
                  <a:prstClr val="black">
                    <a:tint val="75000"/>
                  </a:prstClr>
                </a:solidFill>
              </a:rPr>
              <a:t>© 2021 McGraw Hill Education Limited</a:t>
            </a:r>
            <a:endParaRPr lang="en-CA">
              <a:solidFill>
                <a:prstClr val="black">
                  <a:tint val="75000"/>
                </a:prstClr>
              </a:solidFill>
            </a:endParaRPr>
          </a:p>
        </p:txBody>
      </p:sp>
      <p:sp>
        <p:nvSpPr>
          <p:cNvPr id="5" name="Slide Number Placeholder 4"/>
          <p:cNvSpPr>
            <a:spLocks noGrp="1"/>
          </p:cNvSpPr>
          <p:nvPr>
            <p:ph type="sldNum" sz="quarter" idx="12"/>
          </p:nvPr>
        </p:nvSpPr>
        <p:spPr/>
        <p:txBody>
          <a:bodyPr/>
          <a:lstStyle/>
          <a:p>
            <a:fld id="{EFE57580-D55E-46BA-85CF-9F915CE3B7E4}" type="slidenum">
              <a:rPr lang="en-CA" smtClean="0">
                <a:solidFill>
                  <a:prstClr val="black">
                    <a:tint val="75000"/>
                  </a:prstClr>
                </a:solidFill>
              </a:rPr>
              <a:pPr/>
              <a:t>48</a:t>
            </a:fld>
            <a:endParaRPr lang="en-CA">
              <a:solidFill>
                <a:prstClr val="black">
                  <a:tint val="75000"/>
                </a:prstClr>
              </a:solidFill>
            </a:endParaRPr>
          </a:p>
        </p:txBody>
      </p:sp>
      <p:sp>
        <p:nvSpPr>
          <p:cNvPr id="7" name="AutoShape 2" descr="https://media.inkling.com/img?s=content%3A%2F%2F%2Fstable%2Fsn_d273%2Ftrunk%2Fhead%2Fimg%2Fchapter001%2Fmye24652_co01_a-.pn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
        <p:nvSpPr>
          <p:cNvPr id="8" name="AutoShape 4" descr="https://media.inkling.com/img?s=content%3A%2F%2F%2Fstable%2Fsn_d273%2Ftrunk%2Fhead%2Fimg%2Fchapter001%2Fmye24652_co01_a-.png&amp;o=r&amp;w=1000&amp;f=auto&amp;e=true"/>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Tree>
    <p:extLst>
      <p:ext uri="{BB962C8B-B14F-4D97-AF65-F5344CB8AC3E}">
        <p14:creationId xmlns:p14="http://schemas.microsoft.com/office/powerpoint/2010/main" val="10101435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0000FF"/>
                </a:solidFill>
              </a:rPr>
              <a:t>Defining Prejudice? Pt. 2</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b="1" dirty="0"/>
              <a:t>Prejudice</a:t>
            </a:r>
          </a:p>
          <a:p>
            <a:pPr>
              <a:buClr>
                <a:srgbClr val="0000FF"/>
              </a:buClr>
            </a:pPr>
            <a:r>
              <a:rPr lang="en-US" sz="2800" dirty="0"/>
              <a:t>Researchers have also explored race, gender, and sexual orientation prejudice but also prejudices involving the following:</a:t>
            </a:r>
          </a:p>
          <a:p>
            <a:pPr lvl="2">
              <a:buClr>
                <a:srgbClr val="0000FF"/>
              </a:buClr>
            </a:pPr>
            <a:r>
              <a:rPr lang="en-CA" sz="2800" dirty="0"/>
              <a:t>Religion</a:t>
            </a:r>
          </a:p>
          <a:p>
            <a:pPr lvl="2">
              <a:buClr>
                <a:srgbClr val="0000FF"/>
              </a:buClr>
            </a:pPr>
            <a:r>
              <a:rPr lang="en-CA" sz="2800" dirty="0"/>
              <a:t>Obesity</a:t>
            </a:r>
          </a:p>
          <a:p>
            <a:pPr lvl="2">
              <a:buClr>
                <a:srgbClr val="0000FF"/>
              </a:buClr>
            </a:pPr>
            <a:r>
              <a:rPr lang="en-CA" sz="2800" dirty="0"/>
              <a:t>Age</a:t>
            </a:r>
          </a:p>
          <a:p>
            <a:pPr lvl="2">
              <a:buClr>
                <a:srgbClr val="0000FF"/>
              </a:buClr>
            </a:pPr>
            <a:r>
              <a:rPr lang="en-CA" sz="2800" dirty="0"/>
              <a:t>Immigration</a:t>
            </a:r>
          </a:p>
          <a:p>
            <a:pPr lvl="2">
              <a:buClr>
                <a:srgbClr val="0000FF"/>
              </a:buClr>
            </a:pPr>
            <a:r>
              <a:rPr lang="en-CA" sz="2800" dirty="0"/>
              <a:t>Politics</a:t>
            </a:r>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5</a:t>
            </a:fld>
            <a:endParaRPr lang="en-CA"/>
          </a:p>
        </p:txBody>
      </p:sp>
    </p:spTree>
    <p:extLst>
      <p:ext uri="{BB962C8B-B14F-4D97-AF65-F5344CB8AC3E}">
        <p14:creationId xmlns:p14="http://schemas.microsoft.com/office/powerpoint/2010/main" val="2192000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0000FF"/>
                </a:solidFill>
              </a:rPr>
              <a:t>Prejudice: Implicit and Explicit</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sz="2800" b="1" dirty="0"/>
              <a:t>Prejudice: Implicit and Explicit</a:t>
            </a:r>
          </a:p>
          <a:p>
            <a:pPr>
              <a:buClr>
                <a:srgbClr val="0000FF"/>
              </a:buClr>
            </a:pPr>
            <a:r>
              <a:rPr lang="en-US" sz="2800" b="1" dirty="0"/>
              <a:t>The Implicit Association Test (IAT)</a:t>
            </a:r>
          </a:p>
          <a:p>
            <a:pPr lvl="1">
              <a:buClr>
                <a:srgbClr val="0000FF"/>
              </a:buClr>
            </a:pPr>
            <a:r>
              <a:rPr lang="en-US" sz="2400" dirty="0"/>
              <a:t>Shows delayed responses when words disconfirm stereotypes (such as “old/good”)</a:t>
            </a:r>
          </a:p>
          <a:p>
            <a:pPr>
              <a:buClr>
                <a:srgbClr val="0000FF"/>
              </a:buClr>
            </a:pPr>
            <a:endParaRPr lang="en-US" sz="2800"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6</a:t>
            </a:fld>
            <a:endParaRPr lang="en-CA"/>
          </a:p>
        </p:txBody>
      </p:sp>
    </p:spTree>
    <p:extLst>
      <p:ext uri="{BB962C8B-B14F-4D97-AF65-F5344CB8AC3E}">
        <p14:creationId xmlns:p14="http://schemas.microsoft.com/office/powerpoint/2010/main" val="39008616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0000FF"/>
                </a:solidFill>
              </a:rPr>
              <a:t>Defining Prejudice? Pt. 3</a:t>
            </a:r>
            <a:endParaRPr lang="en-CA" sz="3600" dirty="0">
              <a:solidFill>
                <a:srgbClr val="0000FF"/>
              </a:solidFill>
            </a:endParaRPr>
          </a:p>
        </p:txBody>
      </p:sp>
      <p:sp>
        <p:nvSpPr>
          <p:cNvPr id="3" name="Content Placeholder 2"/>
          <p:cNvSpPr>
            <a:spLocks noGrp="1"/>
          </p:cNvSpPr>
          <p:nvPr>
            <p:ph idx="1"/>
          </p:nvPr>
        </p:nvSpPr>
        <p:spPr>
          <a:xfrm>
            <a:off x="385192" y="1600200"/>
            <a:ext cx="3754760" cy="4525963"/>
          </a:xfrm>
        </p:spPr>
        <p:txBody>
          <a:bodyPr>
            <a:normAutofit/>
          </a:bodyPr>
          <a:lstStyle/>
          <a:p>
            <a:pPr>
              <a:buClr>
                <a:srgbClr val="0000FF"/>
              </a:buClr>
            </a:pPr>
            <a:r>
              <a:rPr lang="en-US" b="1" dirty="0"/>
              <a:t>Racial Prejudice</a:t>
            </a:r>
          </a:p>
          <a:p>
            <a:pPr>
              <a:buClr>
                <a:srgbClr val="0000FF"/>
              </a:buClr>
            </a:pPr>
            <a:endParaRPr lang="en-US" b="1" dirty="0"/>
          </a:p>
          <a:p>
            <a:r>
              <a:rPr lang="en-US" b="1" dirty="0" err="1"/>
              <a:t>Africville</a:t>
            </a:r>
            <a:r>
              <a:rPr lang="en-US" dirty="0"/>
              <a:t>: </a:t>
            </a:r>
          </a:p>
          <a:p>
            <a:pPr lvl="1"/>
            <a:r>
              <a:rPr lang="en-US" dirty="0"/>
              <a:t>A symbol of African identity in Nova Scotia and of the fight against racism</a:t>
            </a:r>
            <a:endParaRPr lang="en-CA" dirty="0"/>
          </a:p>
          <a:p>
            <a:pPr marL="0" indent="0">
              <a:buClr>
                <a:srgbClr val="0000FF"/>
              </a:buClr>
              <a:buNone/>
            </a:pPr>
            <a:endParaRPr lang="en-US" b="1"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7</a:t>
            </a:fld>
            <a:endParaRPr lang="en-CA"/>
          </a:p>
        </p:txBody>
      </p:sp>
      <p:pic>
        <p:nvPicPr>
          <p:cNvPr id="307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211960" y="2228159"/>
            <a:ext cx="4448944" cy="31809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37047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0000FF"/>
                </a:solidFill>
              </a:rPr>
              <a:t>Prejudice: Implicit and Explicit Pt. 2</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b="1" dirty="0"/>
              <a:t>Subtle Prejudice </a:t>
            </a:r>
          </a:p>
          <a:p>
            <a:pPr lvl="1">
              <a:buClr>
                <a:srgbClr val="0000FF"/>
              </a:buClr>
            </a:pPr>
            <a:r>
              <a:rPr lang="en-US" dirty="0"/>
              <a:t>“Modern racism” or “cultural racism”</a:t>
            </a:r>
            <a:endParaRPr lang="en-US" b="1" dirty="0"/>
          </a:p>
          <a:p>
            <a:pPr>
              <a:buClr>
                <a:srgbClr val="0000FF"/>
              </a:buClr>
            </a:pPr>
            <a:r>
              <a:rPr lang="en-US" sz="2800" dirty="0"/>
              <a:t>Can also detect bias in </a:t>
            </a:r>
            <a:r>
              <a:rPr lang="en-US" sz="2800" dirty="0" err="1"/>
              <a:t>behaviours</a:t>
            </a:r>
            <a:r>
              <a:rPr lang="en-US" sz="2800" dirty="0"/>
              <a:t>:</a:t>
            </a:r>
          </a:p>
          <a:p>
            <a:pPr lvl="1">
              <a:buClr>
                <a:srgbClr val="0000FF"/>
              </a:buClr>
            </a:pPr>
            <a:r>
              <a:rPr lang="en-US" dirty="0"/>
              <a:t>Employment discrimination</a:t>
            </a:r>
          </a:p>
          <a:p>
            <a:pPr lvl="1">
              <a:buClr>
                <a:srgbClr val="0000FF"/>
              </a:buClr>
            </a:pPr>
            <a:r>
              <a:rPr lang="en-CA" dirty="0"/>
              <a:t>Favouritism</a:t>
            </a:r>
          </a:p>
          <a:p>
            <a:pPr lvl="1">
              <a:buClr>
                <a:srgbClr val="0000FF"/>
              </a:buClr>
            </a:pPr>
            <a:r>
              <a:rPr lang="en-CA" dirty="0"/>
              <a:t>Traffic stops</a:t>
            </a:r>
          </a:p>
          <a:p>
            <a:pPr lvl="1">
              <a:buClr>
                <a:srgbClr val="0000FF"/>
              </a:buClr>
            </a:pPr>
            <a:r>
              <a:rPr lang="en-CA" dirty="0"/>
              <a:t>Patronization</a:t>
            </a:r>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8</a:t>
            </a:fld>
            <a:endParaRPr lang="en-CA"/>
          </a:p>
        </p:txBody>
      </p:sp>
    </p:spTree>
    <p:extLst>
      <p:ext uri="{BB962C8B-B14F-4D97-AF65-F5344CB8AC3E}">
        <p14:creationId xmlns:p14="http://schemas.microsoft.com/office/powerpoint/2010/main" val="93944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0000FF"/>
                </a:solidFill>
              </a:rPr>
              <a:t>Prejudice: Implicit and Explicit Pt. 3</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fontAlgn="base">
              <a:buClr>
                <a:srgbClr val="0000FF"/>
              </a:buClr>
            </a:pPr>
            <a:r>
              <a:rPr lang="en-CA" b="1" dirty="0"/>
              <a:t>Automatic racial prejudice</a:t>
            </a:r>
            <a:endParaRPr lang="en-US" b="1" dirty="0"/>
          </a:p>
          <a:p>
            <a:pPr>
              <a:buClr>
                <a:srgbClr val="0000FF"/>
              </a:buClr>
            </a:pPr>
            <a:r>
              <a:rPr lang="en-US" b="1" dirty="0"/>
              <a:t>Validation</a:t>
            </a:r>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9</a:t>
            </a:fld>
            <a:endParaRPr lang="en-CA"/>
          </a:p>
        </p:txBody>
      </p:sp>
      <p:pic>
        <p:nvPicPr>
          <p:cNvPr id="409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99592" y="2924944"/>
            <a:ext cx="3160902" cy="21083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4427984" y="2348880"/>
            <a:ext cx="3672408" cy="3416320"/>
          </a:xfrm>
          <a:prstGeom prst="rect">
            <a:avLst/>
          </a:prstGeom>
        </p:spPr>
        <p:txBody>
          <a:bodyPr wrap="square">
            <a:spAutoFit/>
          </a:bodyPr>
          <a:lstStyle/>
          <a:p>
            <a:pPr marL="342900" indent="-342900">
              <a:buFont typeface="Arial" panose="020B0604020202020204" pitchFamily="34" charset="0"/>
              <a:buChar char="•"/>
            </a:pPr>
            <a:r>
              <a:rPr lang="en-US" sz="2400" b="1" dirty="0"/>
              <a:t>Automatic prejudice</a:t>
            </a:r>
            <a:r>
              <a:rPr lang="en-US" sz="2400" dirty="0"/>
              <a:t>:</a:t>
            </a:r>
          </a:p>
          <a:p>
            <a:pPr marL="342900" indent="-342900">
              <a:buFont typeface="Arial" panose="020B0604020202020204" pitchFamily="34" charset="0"/>
              <a:buChar char="•"/>
            </a:pPr>
            <a:r>
              <a:rPr lang="en-US" sz="2400" dirty="0"/>
              <a:t>When Joshua </a:t>
            </a:r>
            <a:r>
              <a:rPr lang="en-US" sz="2400" dirty="0" err="1"/>
              <a:t>Correll</a:t>
            </a:r>
            <a:r>
              <a:rPr lang="en-US" sz="2400" dirty="0"/>
              <a:t> and his colleagues invited people to react quickly to individuals holding either a gun or a harmless object, race influenced perceptions and reactions</a:t>
            </a:r>
          </a:p>
        </p:txBody>
      </p:sp>
    </p:spTree>
    <p:extLst>
      <p:ext uri="{BB962C8B-B14F-4D97-AF65-F5344CB8AC3E}">
        <p14:creationId xmlns:p14="http://schemas.microsoft.com/office/powerpoint/2010/main" val="20346178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642</TotalTime>
  <Words>2670</Words>
  <Application>Microsoft Office PowerPoint</Application>
  <PresentationFormat>On-screen Show (4:3)</PresentationFormat>
  <Paragraphs>378</Paragraphs>
  <Slides>48</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48</vt:i4>
      </vt:variant>
    </vt:vector>
  </HeadingPairs>
  <TitlesOfParts>
    <vt:vector size="55" baseType="lpstr">
      <vt:lpstr>Arial</vt:lpstr>
      <vt:lpstr>Calibri</vt:lpstr>
      <vt:lpstr>Courier New</vt:lpstr>
      <vt:lpstr>Garamond</vt:lpstr>
      <vt:lpstr>inherit</vt:lpstr>
      <vt:lpstr>nimbus</vt:lpstr>
      <vt:lpstr>Office Theme</vt:lpstr>
      <vt:lpstr>Chapter 11</vt:lpstr>
      <vt:lpstr>Chapter 11 Outline</vt:lpstr>
      <vt:lpstr>What Is Prejudice? LO1</vt:lpstr>
      <vt:lpstr>Defining Prejudice?</vt:lpstr>
      <vt:lpstr>Defining Prejudice? Pt. 2</vt:lpstr>
      <vt:lpstr>Prejudice: Implicit and Explicit</vt:lpstr>
      <vt:lpstr>Defining Prejudice? Pt. 3</vt:lpstr>
      <vt:lpstr>Prejudice: Implicit and Explicit Pt. 2</vt:lpstr>
      <vt:lpstr>Prejudice: Implicit and Explicit Pt. 3</vt:lpstr>
      <vt:lpstr>Defining Prejudice? Pt. 4</vt:lpstr>
      <vt:lpstr>Defining Prejudice? Pt. 5</vt:lpstr>
      <vt:lpstr>LGBT Prejudice</vt:lpstr>
      <vt:lpstr>What Are The Social Sources Of Prejudice? LO2 </vt:lpstr>
      <vt:lpstr>What Are the Social Sources of Prejudice</vt:lpstr>
      <vt:lpstr>What Are the Social Sources of Prejudice Pt. 2</vt:lpstr>
      <vt:lpstr>Activity:  How Authoritarian Are You?</vt:lpstr>
      <vt:lpstr>Activity:  How Authoritarian Are You? Pt. 2</vt:lpstr>
      <vt:lpstr>What Are the Social Sources of Prejudice Pt. 3</vt:lpstr>
      <vt:lpstr>What Are The Motivational Sources Of Prejudice? LO3</vt:lpstr>
      <vt:lpstr>Motivational Sources of Prejudice</vt:lpstr>
      <vt:lpstr>Motivational Sources of Prejudice Pt. 2</vt:lpstr>
      <vt:lpstr>Motivational Sources of Prejudice Pt. 3</vt:lpstr>
      <vt:lpstr>Social Identity Theory:  Feeling Superior to Others</vt:lpstr>
      <vt:lpstr>Motivational Sources of Prejudice Pt. 4</vt:lpstr>
      <vt:lpstr>Motivational Sources of Prejudice Pt. 5</vt:lpstr>
      <vt:lpstr>What Are The Cognitive Sources Of Prejudice? LO4</vt:lpstr>
      <vt:lpstr>Categorization</vt:lpstr>
      <vt:lpstr>Categorization Pt. 2</vt:lpstr>
      <vt:lpstr>Categorization Pt. 3</vt:lpstr>
      <vt:lpstr>Distinctiveness</vt:lpstr>
      <vt:lpstr>Distinctiveness Pt. 2</vt:lpstr>
      <vt:lpstr>Attributions</vt:lpstr>
      <vt:lpstr>Attributions Pt. 2</vt:lpstr>
      <vt:lpstr>What Are the Consequences of Prejudice? LO5</vt:lpstr>
      <vt:lpstr>Self-Perpetuating Prejudgments</vt:lpstr>
      <vt:lpstr>Self-Perpetuating Prejudgments Pt. 2</vt:lpstr>
      <vt:lpstr>Self-Perpetuating Prejudgments Pt. 3</vt:lpstr>
      <vt:lpstr>Self-Perpetuating Prejudgments</vt:lpstr>
      <vt:lpstr>Self-Perpetuating Prejudgments</vt:lpstr>
      <vt:lpstr>Do Stereotypes Bias Judgments of Individuals?</vt:lpstr>
      <vt:lpstr>Chapter 11: Summing Up</vt:lpstr>
      <vt:lpstr>Summing Up: What Is the Nature and Power of Prejudice?</vt:lpstr>
      <vt:lpstr>Summing Up: What Is the Nature and Power of Prejudice? Pt. 2</vt:lpstr>
      <vt:lpstr>Summing Up: What Are the Social Sources of Prejudice?</vt:lpstr>
      <vt:lpstr>Summing Up: What Are the Motivational Sources of Prejudice?</vt:lpstr>
      <vt:lpstr>Summing Up: What Are the Cognitive Sources of Prejudice?</vt:lpstr>
      <vt:lpstr>Summing Up: What Are the Consequences of Prejudice?</vt:lpstr>
      <vt:lpstr>Chapter 11 Key Terms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dc:title>
  <dc:creator>Hudson, Melissa</dc:creator>
  <cp:lastModifiedBy>Pineda, Angelo</cp:lastModifiedBy>
  <cp:revision>203</cp:revision>
  <dcterms:created xsi:type="dcterms:W3CDTF">2019-08-26T14:02:03Z</dcterms:created>
  <dcterms:modified xsi:type="dcterms:W3CDTF">2021-01-19T22:00:06Z</dcterms:modified>
</cp:coreProperties>
</file>