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0" r:id="rId2"/>
    <p:sldId id="285" r:id="rId3"/>
    <p:sldId id="464" r:id="rId4"/>
    <p:sldId id="368" r:id="rId5"/>
    <p:sldId id="479" r:id="rId6"/>
    <p:sldId id="462" r:id="rId7"/>
    <p:sldId id="429" r:id="rId8"/>
    <p:sldId id="483" r:id="rId9"/>
    <p:sldId id="481" r:id="rId10"/>
    <p:sldId id="465" r:id="rId11"/>
    <p:sldId id="467" r:id="rId12"/>
    <p:sldId id="484" r:id="rId13"/>
    <p:sldId id="469" r:id="rId14"/>
    <p:sldId id="468" r:id="rId15"/>
    <p:sldId id="374" r:id="rId16"/>
    <p:sldId id="470" r:id="rId17"/>
    <p:sldId id="471" r:id="rId18"/>
    <p:sldId id="472" r:id="rId19"/>
    <p:sldId id="485" r:id="rId20"/>
    <p:sldId id="384" r:id="rId21"/>
    <p:sldId id="447" r:id="rId22"/>
    <p:sldId id="474" r:id="rId23"/>
    <p:sldId id="477" r:id="rId24"/>
    <p:sldId id="387" r:id="rId25"/>
    <p:sldId id="452" r:id="rId26"/>
    <p:sldId id="486" r:id="rId27"/>
    <p:sldId id="489" r:id="rId28"/>
    <p:sldId id="488" r:id="rId29"/>
    <p:sldId id="416" r:id="rId30"/>
    <p:sldId id="396" r:id="rId31"/>
    <p:sldId id="487" r:id="rId32"/>
    <p:sldId id="461" r:id="rId33"/>
    <p:sldId id="460" r:id="rId34"/>
    <p:sldId id="418" r:id="rId35"/>
    <p:sldId id="326"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99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956" autoAdjust="0"/>
    <p:restoredTop sz="86481" autoAdjust="0"/>
  </p:normalViewPr>
  <p:slideViewPr>
    <p:cSldViewPr>
      <p:cViewPr varScale="1">
        <p:scale>
          <a:sx n="62" d="100"/>
          <a:sy n="62" d="100"/>
        </p:scale>
        <p:origin x="996" y="96"/>
      </p:cViewPr>
      <p:guideLst>
        <p:guide orient="horz" pos="2160"/>
        <p:guide pos="2880"/>
      </p:guideLst>
    </p:cSldViewPr>
  </p:slideViewPr>
  <p:outlineViewPr>
    <p:cViewPr>
      <p:scale>
        <a:sx n="33" d="100"/>
        <a:sy n="33" d="100"/>
      </p:scale>
      <p:origin x="0" y="-1783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ADE30B-1E79-41BC-A7EE-9CCFACA0A653}" type="datetimeFigureOut">
              <a:rPr lang="en-CA" smtClean="0"/>
              <a:t>2021-01-19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DA8859-8551-4C3E-9F61-ECFA77180AB4}" type="slidenum">
              <a:rPr lang="en-CA" smtClean="0"/>
              <a:t>‹#›</a:t>
            </a:fld>
            <a:endParaRPr lang="en-CA"/>
          </a:p>
        </p:txBody>
      </p:sp>
    </p:spTree>
    <p:extLst>
      <p:ext uri="{BB962C8B-B14F-4D97-AF65-F5344CB8AC3E}">
        <p14:creationId xmlns:p14="http://schemas.microsoft.com/office/powerpoint/2010/main" val="1007810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defRPr/>
            </a:pPr>
            <a:fld id="{AEAF3D5F-ABD5-42EE-A6D2-AB7A6B4DD867}" type="slidenum">
              <a:rPr lang="en-US" altLang="en-US" smtClean="0">
                <a:latin typeface="Arial" pitchFamily="34" charset="0"/>
              </a:rPr>
              <a:pPr eaLnBrk="1" hangingPunct="1">
                <a:defRPr/>
              </a:pPr>
              <a:t>1</a:t>
            </a:fld>
            <a:endParaRPr lang="en-US" altLang="en-US">
              <a:latin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MRI scans from young adults intensely in love revealed areas, such as the caudate nucleus, that became more active when gazing at the loved one’s photo (but not when gazing at the photo of another acquaintance).</a:t>
            </a:r>
          </a:p>
          <a:p>
            <a:pPr fontAlgn="base"/>
            <a:r>
              <a:rPr lang="en-US" sz="1200" b="0" i="0" kern="1200" dirty="0">
                <a:solidFill>
                  <a:schemeClr val="tx1"/>
                </a:solidFill>
                <a:effectLst/>
                <a:latin typeface="+mn-lt"/>
                <a:ea typeface="+mn-ea"/>
                <a:cs typeface="+mn-cs"/>
              </a:rPr>
              <a:t>Source: ©From Aron, A., Fisher, H., </a:t>
            </a:r>
            <a:r>
              <a:rPr lang="en-US" sz="1200" b="0" i="0" kern="1200" dirty="0" err="1">
                <a:solidFill>
                  <a:schemeClr val="tx1"/>
                </a:solidFill>
                <a:effectLst/>
                <a:latin typeface="+mn-lt"/>
                <a:ea typeface="+mn-ea"/>
                <a:cs typeface="+mn-cs"/>
              </a:rPr>
              <a:t>Mashek</a:t>
            </a:r>
            <a:r>
              <a:rPr lang="en-US" sz="1200" b="0" i="0" kern="1200" dirty="0">
                <a:solidFill>
                  <a:schemeClr val="tx1"/>
                </a:solidFill>
                <a:effectLst/>
                <a:latin typeface="+mn-lt"/>
                <a:ea typeface="+mn-ea"/>
                <a:cs typeface="+mn-cs"/>
              </a:rPr>
              <a:t>, D. J., Strong, G., Li, H., &amp; Brown, L. L. (2005). Reward, Motivation, and emotion systems associated with early-stage intense romance love. </a:t>
            </a:r>
            <a:r>
              <a:rPr lang="en-US" sz="1200" b="0" i="1" kern="1200" dirty="0">
                <a:solidFill>
                  <a:schemeClr val="tx1"/>
                </a:solidFill>
                <a:effectLst/>
                <a:latin typeface="+mn-lt"/>
                <a:ea typeface="+mn-ea"/>
                <a:cs typeface="+mn-cs"/>
              </a:rPr>
              <a:t>Journal of Neurophysiology, 94,</a:t>
            </a:r>
            <a:r>
              <a:rPr lang="en-US" sz="1200" b="0" i="0" kern="1200" dirty="0">
                <a:solidFill>
                  <a:schemeClr val="tx1"/>
                </a:solidFill>
                <a:effectLst/>
                <a:latin typeface="+mn-lt"/>
                <a:ea typeface="+mn-ea"/>
                <a:cs typeface="+mn-cs"/>
              </a:rPr>
              <a:t> 327-337. Image courtesy of Lucy L. Brown.</a:t>
            </a:r>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17</a:t>
            </a:fld>
            <a:endParaRPr lang="en-CA"/>
          </a:p>
        </p:txBody>
      </p:sp>
    </p:spTree>
    <p:extLst>
      <p:ext uri="{BB962C8B-B14F-4D97-AF65-F5344CB8AC3E}">
        <p14:creationId xmlns:p14="http://schemas.microsoft.com/office/powerpoint/2010/main" val="2033918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©Jack Hollingsworth/Blend Images LLC.</a:t>
            </a: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29</a:t>
            </a:fld>
            <a:endParaRPr lang="en-CA"/>
          </a:p>
        </p:txBody>
      </p:sp>
    </p:spTree>
    <p:extLst>
      <p:ext uri="{BB962C8B-B14F-4D97-AF65-F5344CB8AC3E}">
        <p14:creationId xmlns:p14="http://schemas.microsoft.com/office/powerpoint/2010/main" val="33692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9F7B8C17-7F6A-424D-A5B1-C29563FFEA79}"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488360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A7349634-0A48-4A25-AEE6-6DB79E5E67F6}"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5278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12B51A4-FCCA-4BA5-B304-F337A8609BA9}"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156082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lvl1pPr>
              <a:buClr>
                <a:srgbClr val="7030A0"/>
              </a:buCl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EB2A9C28-7085-4B6B-A512-C42BE8CF0906}"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461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99C60E4-AE4D-41FA-86D7-C9BD015CDBF7}"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41956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8075BF09-C4F3-459B-8BDB-56F345E60363}" type="datetime1">
              <a:rPr lang="en-CA" smtClean="0"/>
              <a:t>2021-01-19</a:t>
            </a:fld>
            <a:endParaRPr lang="en-CA"/>
          </a:p>
        </p:txBody>
      </p:sp>
      <p:sp>
        <p:nvSpPr>
          <p:cNvPr id="6" name="Footer Placeholder 5"/>
          <p:cNvSpPr>
            <a:spLocks noGrp="1"/>
          </p:cNvSpPr>
          <p:nvPr>
            <p:ph type="ftr" sz="quarter" idx="11"/>
          </p:nvPr>
        </p:nvSpPr>
        <p:spPr/>
        <p:txBody>
          <a:bodyPr/>
          <a:lstStyle/>
          <a:p>
            <a:r>
              <a:rPr lang="en-CA"/>
              <a:t>© 2021 McGraw-Hill Education Limited</a:t>
            </a:r>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78602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3072364E-626A-4AE0-A70B-040821F29131}" type="datetime1">
              <a:rPr lang="en-CA" smtClean="0"/>
              <a:t>2021-01-19</a:t>
            </a:fld>
            <a:endParaRPr lang="en-CA"/>
          </a:p>
        </p:txBody>
      </p:sp>
      <p:sp>
        <p:nvSpPr>
          <p:cNvPr id="8" name="Footer Placeholder 7"/>
          <p:cNvSpPr>
            <a:spLocks noGrp="1"/>
          </p:cNvSpPr>
          <p:nvPr>
            <p:ph type="ftr" sz="quarter" idx="11"/>
          </p:nvPr>
        </p:nvSpPr>
        <p:spPr/>
        <p:txBody>
          <a:bodyPr/>
          <a:lstStyle/>
          <a:p>
            <a:r>
              <a:rPr lang="en-CA"/>
              <a:t>© 2021 McGraw-Hill Education Limited</a:t>
            </a:r>
          </a:p>
        </p:txBody>
      </p:sp>
      <p:sp>
        <p:nvSpPr>
          <p:cNvPr id="9" name="Slide Number Placeholder 8"/>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235598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4DD54DF5-00B0-4BBD-A950-D0225E81F026}" type="datetime1">
              <a:rPr lang="en-CA" smtClean="0"/>
              <a:t>2021-01-19</a:t>
            </a:fld>
            <a:endParaRPr lang="en-CA"/>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82464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896B31-2F22-4874-A9F3-49031487E4DA}" type="datetime1">
              <a:rPr lang="en-CA" smtClean="0"/>
              <a:t>2021-01-19</a:t>
            </a:fld>
            <a:endParaRPr lang="en-CA"/>
          </a:p>
        </p:txBody>
      </p:sp>
      <p:sp>
        <p:nvSpPr>
          <p:cNvPr id="3" name="Footer Placeholder 2"/>
          <p:cNvSpPr>
            <a:spLocks noGrp="1"/>
          </p:cNvSpPr>
          <p:nvPr>
            <p:ph type="ftr" sz="quarter" idx="11"/>
          </p:nvPr>
        </p:nvSpPr>
        <p:spPr/>
        <p:txBody>
          <a:bodyPr/>
          <a:lstStyle/>
          <a:p>
            <a:r>
              <a:rPr lang="en-CA"/>
              <a:t>© 2021 McGraw-Hill Education Limited</a:t>
            </a:r>
          </a:p>
        </p:txBody>
      </p:sp>
      <p:sp>
        <p:nvSpPr>
          <p:cNvPr id="4" name="Slide Number Placeholder 3"/>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1660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767132C-8F4E-41E1-B0A0-351B88E36A3F}" type="datetime1">
              <a:rPr lang="en-CA" smtClean="0"/>
              <a:t>2021-01-19</a:t>
            </a:fld>
            <a:endParaRPr lang="en-CA"/>
          </a:p>
        </p:txBody>
      </p:sp>
      <p:sp>
        <p:nvSpPr>
          <p:cNvPr id="6" name="Footer Placeholder 5"/>
          <p:cNvSpPr>
            <a:spLocks noGrp="1"/>
          </p:cNvSpPr>
          <p:nvPr>
            <p:ph type="ftr" sz="quarter" idx="11"/>
          </p:nvPr>
        </p:nvSpPr>
        <p:spPr/>
        <p:txBody>
          <a:bodyPr/>
          <a:lstStyle/>
          <a:p>
            <a:r>
              <a:rPr lang="en-CA"/>
              <a:t>© 2021 McGraw-Hill Education Limited</a:t>
            </a:r>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883247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B1974BD-0A83-4499-9818-733FDADED200}" type="datetime1">
              <a:rPr lang="en-CA" smtClean="0"/>
              <a:t>2021-01-19</a:t>
            </a:fld>
            <a:endParaRPr lang="en-CA"/>
          </a:p>
        </p:txBody>
      </p:sp>
      <p:sp>
        <p:nvSpPr>
          <p:cNvPr id="6" name="Footer Placeholder 5"/>
          <p:cNvSpPr>
            <a:spLocks noGrp="1"/>
          </p:cNvSpPr>
          <p:nvPr>
            <p:ph type="ftr" sz="quarter" idx="11"/>
          </p:nvPr>
        </p:nvSpPr>
        <p:spPr/>
        <p:txBody>
          <a:bodyPr/>
          <a:lstStyle/>
          <a:p>
            <a:r>
              <a:rPr lang="en-CA"/>
              <a:t>© 2021 McGraw-Hill Education Limited</a:t>
            </a:r>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2534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575111-79B0-4627-B729-E279A280C256}" type="datetime1">
              <a:rPr lang="en-CA" smtClean="0"/>
              <a:t>2021-01-19</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a:t>© 2021 McGraw-Hill Education Limited</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57580-D55E-46BA-85CF-9F915CE3B7E4}" type="slidenum">
              <a:rPr lang="en-CA" smtClean="0"/>
              <a:t>‹#›</a:t>
            </a:fld>
            <a:endParaRPr lang="en-CA"/>
          </a:p>
        </p:txBody>
      </p:sp>
      <p:sp>
        <p:nvSpPr>
          <p:cNvPr id="7" name="Rectangle 6">
            <a:extLst>
              <a:ext uri="{FF2B5EF4-FFF2-40B4-BE49-F238E27FC236}">
                <a16:creationId xmlns:a16="http://schemas.microsoft.com/office/drawing/2014/main" id="{8ABA81BA-B659-45F5-AB20-E7A9EC9CFD57}"/>
              </a:ext>
            </a:extLst>
          </p:cNvPr>
          <p:cNvSpPr/>
          <p:nvPr userDrawn="1"/>
        </p:nvSpPr>
        <p:spPr>
          <a:xfrm>
            <a:off x="8993038" y="0"/>
            <a:ext cx="1524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 name="Straight Connector 9">
            <a:extLst>
              <a:ext uri="{FF2B5EF4-FFF2-40B4-BE49-F238E27FC236}">
                <a16:creationId xmlns:a16="http://schemas.microsoft.com/office/drawing/2014/main" id="{D9408CF7-52E9-4AF7-A522-E54C58290744}"/>
              </a:ext>
            </a:extLst>
          </p:cNvPr>
          <p:cNvCxnSpPr/>
          <p:nvPr userDrawn="1"/>
        </p:nvCxnSpPr>
        <p:spPr>
          <a:xfrm>
            <a:off x="0" y="1417638"/>
            <a:ext cx="8993038" cy="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5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b="1" kern="1200">
          <a:solidFill>
            <a:srgbClr val="9900CC"/>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4211960" y="289800"/>
            <a:ext cx="4166596" cy="6278400"/>
          </a:xfrm>
          <a:prstGeom prst="rect">
            <a:avLst/>
          </a:prstGeom>
        </p:spPr>
      </p:pic>
      <p:sp>
        <p:nvSpPr>
          <p:cNvPr id="135" name="Rectangle 134">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22" cy="6858000"/>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5123" name="Rectangle 4"/>
          <p:cNvSpPr>
            <a:spLocks noGrp="1" noChangeArrowheads="1"/>
          </p:cNvSpPr>
          <p:nvPr>
            <p:ph type="title"/>
          </p:nvPr>
        </p:nvSpPr>
        <p:spPr>
          <a:xfrm>
            <a:off x="482601" y="623392"/>
            <a:ext cx="2522980" cy="1607060"/>
          </a:xfrm>
          <a:solidFill>
            <a:srgbClr val="0070C0"/>
          </a:solidFill>
          <a:ln w="19050">
            <a:solidFill>
              <a:schemeClr val="tx1"/>
            </a:solidFill>
          </a:ln>
        </p:spPr>
        <p:txBody>
          <a:bodyPr vert="horz" wrap="square" lIns="91440" tIns="45720" rIns="91440" bIns="45720" rtlCol="0" anchor="ctr">
            <a:normAutofit/>
          </a:bodyPr>
          <a:lstStyle/>
          <a:p>
            <a:pPr algn="ctr">
              <a:lnSpc>
                <a:spcPct val="90000"/>
              </a:lnSpc>
            </a:pPr>
            <a:r>
              <a:rPr lang="en-US" altLang="en-US" sz="3600" kern="1200" dirty="0">
                <a:solidFill>
                  <a:schemeClr val="bg1"/>
                </a:solidFill>
                <a:latin typeface="+mj-lt"/>
                <a:ea typeface="+mj-ea"/>
                <a:cs typeface="+mj-cs"/>
              </a:rPr>
              <a:t>Chapter 10</a:t>
            </a:r>
          </a:p>
        </p:txBody>
      </p:sp>
      <p:sp>
        <p:nvSpPr>
          <p:cNvPr id="5" name="Text Placeholder 4"/>
          <p:cNvSpPr>
            <a:spLocks noGrp="1"/>
          </p:cNvSpPr>
          <p:nvPr>
            <p:ph type="body" sz="half" idx="2"/>
          </p:nvPr>
        </p:nvSpPr>
        <p:spPr>
          <a:xfrm>
            <a:off x="482600" y="2638043"/>
            <a:ext cx="2865264" cy="3527261"/>
          </a:xfrm>
        </p:spPr>
        <p:txBody>
          <a:bodyPr vert="horz" lIns="91440" tIns="45720" rIns="91440" bIns="45720" rtlCol="0">
            <a:normAutofit/>
          </a:bodyPr>
          <a:lstStyle/>
          <a:p>
            <a:pPr>
              <a:lnSpc>
                <a:spcPct val="90000"/>
              </a:lnSpc>
            </a:pPr>
            <a:r>
              <a:rPr lang="en-US" sz="3600" dirty="0">
                <a:solidFill>
                  <a:schemeClr val="bg1"/>
                </a:solidFill>
              </a:rPr>
              <a:t>Attraction and Intimacy: Liking and Loving Others</a:t>
            </a:r>
            <a:endParaRPr lang="en-US" sz="2000" dirty="0">
              <a:solidFill>
                <a:schemeClr val="bg1"/>
              </a:solidFill>
            </a:endParaRPr>
          </a:p>
          <a:p>
            <a:pPr>
              <a:lnSpc>
                <a:spcPct val="90000"/>
              </a:lnSpc>
            </a:pPr>
            <a:endParaRPr lang="en-US" sz="2600" dirty="0"/>
          </a:p>
          <a:p>
            <a:pPr>
              <a:lnSpc>
                <a:spcPct val="90000"/>
              </a:lnSpc>
            </a:pPr>
            <a:r>
              <a:rPr lang="en-US" sz="2800" dirty="0">
                <a:solidFill>
                  <a:schemeClr val="bg1"/>
                </a:solidFill>
              </a:rPr>
              <a:t>Anastasia Bake</a:t>
            </a:r>
          </a:p>
          <a:p>
            <a:pPr>
              <a:lnSpc>
                <a:spcPct val="90000"/>
              </a:lnSpc>
            </a:pPr>
            <a:r>
              <a:rPr lang="en-US" sz="2400" dirty="0">
                <a:solidFill>
                  <a:schemeClr val="bg1"/>
                </a:solidFill>
              </a:rPr>
              <a:t>St. Clair College</a:t>
            </a:r>
          </a:p>
        </p:txBody>
      </p:sp>
      <p:sp>
        <p:nvSpPr>
          <p:cNvPr id="6146" name="Footer Placeholder 4"/>
          <p:cNvSpPr>
            <a:spLocks noGrp="1"/>
          </p:cNvSpPr>
          <p:nvPr>
            <p:ph type="ftr" sz="quarter" idx="11"/>
          </p:nvPr>
        </p:nvSpPr>
        <p:spPr bwMode="auto">
          <a:xfrm>
            <a:off x="4860032" y="6309320"/>
            <a:ext cx="30861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spcAft>
                <a:spcPts val="600"/>
              </a:spcAft>
              <a:defRPr/>
            </a:pPr>
            <a:r>
              <a:rPr lang="en-US" altLang="en-US" kern="1200" dirty="0">
                <a:solidFill>
                  <a:schemeClr val="tx1">
                    <a:lumMod val="50000"/>
                  </a:schemeClr>
                </a:solidFill>
                <a:latin typeface="+mn-lt"/>
                <a:ea typeface="+mn-ea"/>
                <a:cs typeface="+mn-cs"/>
              </a:rPr>
              <a:t>© 2021 McGraw-Hill Education Limited</a:t>
            </a:r>
          </a:p>
        </p:txBody>
      </p:sp>
      <p:sp>
        <p:nvSpPr>
          <p:cNvPr id="2" name="Slide Number Placeholder 1"/>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spcAft>
                <a:spcPts val="600"/>
              </a:spcAft>
            </a:pPr>
            <a:fld id="{EFE57580-D55E-46BA-85CF-9F915CE3B7E4}" type="slidenum">
              <a:rPr lang="en-US" smtClean="0"/>
              <a:pPr>
                <a:spcAft>
                  <a:spcPts val="600"/>
                </a:spcAft>
              </a:pPr>
              <a:t>1</a:t>
            </a:fld>
            <a:endParaRPr lang="en-US"/>
          </a:p>
        </p:txBody>
      </p:sp>
      <p:sp>
        <p:nvSpPr>
          <p:cNvPr id="5125" name="TextBox 6"/>
          <p:cNvSpPr txBox="1">
            <a:spLocks noChangeArrowheads="1"/>
          </p:cNvSpPr>
          <p:nvPr/>
        </p:nvSpPr>
        <p:spPr bwMode="auto">
          <a:xfrm>
            <a:off x="1409700" y="44323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1800"/>
              </a:spcBef>
              <a:buClr>
                <a:schemeClr val="accent1"/>
              </a:buClr>
              <a:buSzPct val="100000"/>
              <a:buFont typeface="Wingdings 2" pitchFamily="18" charset="2"/>
              <a:buChar char="¡"/>
              <a:defRPr sz="2000">
                <a:solidFill>
                  <a:schemeClr val="tx2"/>
                </a:solidFill>
                <a:latin typeface="Arial" pitchFamily="34" charset="0"/>
                <a:ea typeface="MS PGothic" pitchFamily="34" charset="-128"/>
              </a:defRPr>
            </a:lvl1pPr>
            <a:lvl2pPr marL="742950" indent="-28575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2pPr>
            <a:lvl3pPr marL="11430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3pPr>
            <a:lvl4pPr marL="1600200" indent="-22860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4pPr>
            <a:lvl5pPr marL="20574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5pPr>
            <a:lvl6pPr marL="25146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6pPr>
            <a:lvl7pPr marL="29718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7pPr>
            <a:lvl8pPr marL="34290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8pPr>
            <a:lvl9pPr marL="38862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9pPr>
          </a:lstStyle>
          <a:p>
            <a:pPr>
              <a:spcBef>
                <a:spcPct val="0"/>
              </a:spcBef>
              <a:buClrTx/>
              <a:buSzTx/>
              <a:buFontTx/>
              <a:buNone/>
            </a:pPr>
            <a:endParaRPr lang="en-US" altLang="en-US" sz="1800">
              <a:solidFill>
                <a:schemeClr val="tx1"/>
              </a:solidFill>
              <a:latin typeface="Garamond" pitchFamily="18" charset="0"/>
              <a:cs typeface="Arial" pitchFamily="34" charset="0"/>
            </a:endParaRPr>
          </a:p>
        </p:txBody>
      </p:sp>
    </p:spTree>
    <p:extLst>
      <p:ext uri="{BB962C8B-B14F-4D97-AF65-F5344CB8AC3E}">
        <p14:creationId xmlns:p14="http://schemas.microsoft.com/office/powerpoint/2010/main" val="681961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Who Is Attractive? Pt.</a:t>
            </a:r>
            <a:r>
              <a:rPr lang="en-US" sz="3600" baseline="0" dirty="0">
                <a:solidFill>
                  <a:srgbClr val="0000FF"/>
                </a:solidFill>
              </a:rPr>
              <a:t> 2</a:t>
            </a:r>
            <a:endParaRPr lang="en-US" sz="3600" dirty="0">
              <a:solidFill>
                <a:srgbClr val="0000FF"/>
              </a:solidFill>
            </a:endParaRPr>
          </a:p>
        </p:txBody>
      </p:sp>
      <p:sp>
        <p:nvSpPr>
          <p:cNvPr id="3" name="Content Placeholder 2"/>
          <p:cNvSpPr>
            <a:spLocks noGrp="1"/>
          </p:cNvSpPr>
          <p:nvPr>
            <p:ph idx="1"/>
          </p:nvPr>
        </p:nvSpPr>
        <p:spPr>
          <a:xfrm>
            <a:off x="457200" y="1600200"/>
            <a:ext cx="3322712" cy="4525963"/>
          </a:xfrm>
        </p:spPr>
        <p:txBody>
          <a:bodyPr>
            <a:normAutofit/>
          </a:bodyPr>
          <a:lstStyle/>
          <a:p>
            <a:pPr>
              <a:buClr>
                <a:srgbClr val="0000FF"/>
              </a:buClr>
            </a:pPr>
            <a:r>
              <a:rPr lang="en-US" sz="2800" b="1" dirty="0"/>
              <a:t>The attractiveness of those we love</a:t>
            </a:r>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10</a:t>
            </a:fld>
            <a:endParaRPr lang="en-CA"/>
          </a:p>
        </p:txBody>
      </p:sp>
      <p:pic>
        <p:nvPicPr>
          <p:cNvPr id="205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79912" y="1943063"/>
            <a:ext cx="5003088" cy="35021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644008" y="5517232"/>
            <a:ext cx="3888434" cy="646331"/>
          </a:xfrm>
          <a:prstGeom prst="rect">
            <a:avLst/>
          </a:prstGeom>
        </p:spPr>
        <p:txBody>
          <a:bodyPr wrap="square">
            <a:spAutoFit/>
          </a:bodyPr>
          <a:lstStyle/>
          <a:p>
            <a:r>
              <a:rPr lang="en-US" b="1" dirty="0"/>
              <a:t>Figure 10–2 </a:t>
            </a:r>
            <a:r>
              <a:rPr lang="en-US" dirty="0"/>
              <a:t>Related Attractiveness And Relationship Commitment</a:t>
            </a:r>
          </a:p>
        </p:txBody>
      </p:sp>
      <p:sp>
        <p:nvSpPr>
          <p:cNvPr id="7" name="Rectangle 6"/>
          <p:cNvSpPr/>
          <p:nvPr/>
        </p:nvSpPr>
        <p:spPr>
          <a:xfrm>
            <a:off x="683568" y="2780928"/>
            <a:ext cx="2736304" cy="2308324"/>
          </a:xfrm>
          <a:prstGeom prst="rect">
            <a:avLst/>
          </a:prstGeom>
        </p:spPr>
        <p:txBody>
          <a:bodyPr wrap="square">
            <a:spAutoFit/>
          </a:bodyPr>
          <a:lstStyle/>
          <a:p>
            <a:pPr fontAlgn="base"/>
            <a:r>
              <a:rPr lang="en-US" dirty="0"/>
              <a:t>When an attractive member of the opposite sex threatens people’s relationships, they rate this person as less attractive if the threat posed by the person matches their level of commitment</a:t>
            </a:r>
          </a:p>
        </p:txBody>
      </p:sp>
    </p:spTree>
    <p:extLst>
      <p:ext uri="{BB962C8B-B14F-4D97-AF65-F5344CB8AC3E}">
        <p14:creationId xmlns:p14="http://schemas.microsoft.com/office/powerpoint/2010/main" val="35790085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Similarity Versus Complementarity</a:t>
            </a:r>
          </a:p>
        </p:txBody>
      </p:sp>
      <p:sp>
        <p:nvSpPr>
          <p:cNvPr id="3" name="Content Placeholder 2"/>
          <p:cNvSpPr>
            <a:spLocks noGrp="1"/>
          </p:cNvSpPr>
          <p:nvPr>
            <p:ph idx="1"/>
          </p:nvPr>
        </p:nvSpPr>
        <p:spPr/>
        <p:txBody>
          <a:bodyPr>
            <a:normAutofit/>
          </a:bodyPr>
          <a:lstStyle/>
          <a:p>
            <a:pPr>
              <a:buClr>
                <a:srgbClr val="0000FF"/>
              </a:buClr>
            </a:pPr>
            <a:r>
              <a:rPr lang="en-US" b="1" dirty="0"/>
              <a:t>Do birds of a feather flock together?</a:t>
            </a:r>
          </a:p>
          <a:p>
            <a:pPr lvl="1">
              <a:buClr>
                <a:srgbClr val="0000FF"/>
              </a:buClr>
            </a:pPr>
            <a:r>
              <a:rPr lang="en-US" dirty="0"/>
              <a:t>Likeness begets liking</a:t>
            </a:r>
          </a:p>
          <a:p>
            <a:pPr lvl="1">
              <a:buClr>
                <a:srgbClr val="0000FF"/>
              </a:buClr>
            </a:pPr>
            <a:r>
              <a:rPr lang="en-US" dirty="0"/>
              <a:t>Dissimilarity breeds dislike</a:t>
            </a:r>
          </a:p>
          <a:p>
            <a:pPr>
              <a:buClr>
                <a:srgbClr val="0000FF"/>
              </a:buClr>
            </a:pPr>
            <a:r>
              <a:rPr lang="en-US" b="1" dirty="0"/>
              <a:t>Do opposites attract?</a:t>
            </a:r>
          </a:p>
          <a:p>
            <a:pPr lvl="1">
              <a:buClr>
                <a:srgbClr val="0000FF"/>
              </a:buClr>
            </a:pPr>
            <a:r>
              <a:rPr lang="en-US" dirty="0"/>
              <a:t>Complementarity: The popularly supposed tendency, in a relationship between two people, for each to complete what is missing in the other</a:t>
            </a:r>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11</a:t>
            </a:fld>
            <a:endParaRPr lang="en-CA"/>
          </a:p>
        </p:txBody>
      </p:sp>
    </p:spTree>
    <p:extLst>
      <p:ext uri="{BB962C8B-B14F-4D97-AF65-F5344CB8AC3E}">
        <p14:creationId xmlns:p14="http://schemas.microsoft.com/office/powerpoint/2010/main" val="1849492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Relationship Rewards</a:t>
            </a:r>
          </a:p>
        </p:txBody>
      </p:sp>
      <p:sp>
        <p:nvSpPr>
          <p:cNvPr id="3" name="Content Placeholder 2"/>
          <p:cNvSpPr>
            <a:spLocks noGrp="1"/>
          </p:cNvSpPr>
          <p:nvPr>
            <p:ph idx="1"/>
          </p:nvPr>
        </p:nvSpPr>
        <p:spPr>
          <a:xfrm>
            <a:off x="457200" y="1600200"/>
            <a:ext cx="4258816" cy="4709120"/>
          </a:xfrm>
        </p:spPr>
        <p:txBody>
          <a:bodyPr>
            <a:normAutofit fontScale="92500"/>
          </a:bodyPr>
          <a:lstStyle/>
          <a:p>
            <a:pPr>
              <a:buClr>
                <a:srgbClr val="0000FF"/>
              </a:buClr>
            </a:pPr>
            <a:r>
              <a:rPr lang="en-US" sz="3000" b="1" dirty="0"/>
              <a:t>Reward theory of attraction: </a:t>
            </a:r>
          </a:p>
          <a:p>
            <a:pPr lvl="1">
              <a:buClr>
                <a:srgbClr val="0000FF"/>
              </a:buClr>
            </a:pPr>
            <a:r>
              <a:rPr lang="en-US" dirty="0"/>
              <a:t>The theory that we like those whose behaviour is rewarding to us or whom we associate with rewarding events</a:t>
            </a:r>
          </a:p>
          <a:p>
            <a:pPr>
              <a:buClr>
                <a:srgbClr val="0000FF"/>
              </a:buClr>
            </a:pPr>
            <a:r>
              <a:rPr lang="en-US" sz="3000" b="1" dirty="0"/>
              <a:t>Liking by association</a:t>
            </a:r>
          </a:p>
          <a:p>
            <a:pPr>
              <a:buClr>
                <a:srgbClr val="0000FF"/>
              </a:buClr>
            </a:pPr>
            <a:r>
              <a:rPr lang="en-US" sz="3000" b="1" dirty="0"/>
              <a:t>Liking Those Who Like Us</a:t>
            </a:r>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12</a:t>
            </a:fld>
            <a:endParaRPr lang="en-CA"/>
          </a:p>
        </p:txBody>
      </p:sp>
      <p:pic>
        <p:nvPicPr>
          <p:cNvPr id="2253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51531" y="2204864"/>
            <a:ext cx="3749456" cy="2898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4976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Liking Those Who Like Us</a:t>
            </a:r>
          </a:p>
        </p:txBody>
      </p:sp>
      <p:sp>
        <p:nvSpPr>
          <p:cNvPr id="3" name="Content Placeholder 2"/>
          <p:cNvSpPr>
            <a:spLocks noGrp="1"/>
          </p:cNvSpPr>
          <p:nvPr>
            <p:ph idx="1"/>
          </p:nvPr>
        </p:nvSpPr>
        <p:spPr/>
        <p:txBody>
          <a:bodyPr>
            <a:normAutofit/>
          </a:bodyPr>
          <a:lstStyle/>
          <a:p>
            <a:pPr>
              <a:buClr>
                <a:srgbClr val="0000FF"/>
              </a:buClr>
            </a:pPr>
            <a:r>
              <a:rPr lang="en-US" b="1" dirty="0"/>
              <a:t>Attribution</a:t>
            </a:r>
          </a:p>
          <a:p>
            <a:pPr lvl="1">
              <a:buClr>
                <a:srgbClr val="0000FF"/>
              </a:buClr>
            </a:pPr>
            <a:r>
              <a:rPr lang="en-US" dirty="0"/>
              <a:t>Ingratiation</a:t>
            </a:r>
          </a:p>
          <a:p>
            <a:pPr>
              <a:buClr>
                <a:srgbClr val="0000FF"/>
              </a:buClr>
            </a:pPr>
            <a:r>
              <a:rPr lang="en-US" b="1" dirty="0"/>
              <a:t>Self-esteem and attraction</a:t>
            </a:r>
          </a:p>
          <a:p>
            <a:pPr>
              <a:buClr>
                <a:srgbClr val="0000FF"/>
              </a:buClr>
            </a:pPr>
            <a:r>
              <a:rPr lang="en-US" b="1" dirty="0"/>
              <a:t>Gaining another’s esteem</a:t>
            </a:r>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13</a:t>
            </a:fld>
            <a:endParaRPr lang="en-CA"/>
          </a:p>
        </p:txBody>
      </p:sp>
    </p:spTree>
    <p:extLst>
      <p:ext uri="{BB962C8B-B14F-4D97-AF65-F5344CB8AC3E}">
        <p14:creationId xmlns:p14="http://schemas.microsoft.com/office/powerpoint/2010/main" val="354712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Relationship Rewards Pt. 2</a:t>
            </a:r>
          </a:p>
        </p:txBody>
      </p:sp>
      <p:sp>
        <p:nvSpPr>
          <p:cNvPr id="3" name="Content Placeholder 2"/>
          <p:cNvSpPr>
            <a:spLocks noGrp="1"/>
          </p:cNvSpPr>
          <p:nvPr>
            <p:ph idx="1"/>
          </p:nvPr>
        </p:nvSpPr>
        <p:spPr>
          <a:xfrm>
            <a:off x="457200" y="1600200"/>
            <a:ext cx="7859216" cy="4525963"/>
          </a:xfrm>
        </p:spPr>
        <p:txBody>
          <a:bodyPr>
            <a:normAutofit/>
          </a:bodyPr>
          <a:lstStyle/>
          <a:p>
            <a:pPr>
              <a:buClr>
                <a:srgbClr val="0000FF"/>
              </a:buClr>
            </a:pPr>
            <a:r>
              <a:rPr lang="en-US" b="1" dirty="0"/>
              <a:t>Reward theory of attraction: </a:t>
            </a:r>
          </a:p>
          <a:p>
            <a:pPr lvl="1">
              <a:buClr>
                <a:srgbClr val="0000FF"/>
              </a:buClr>
            </a:pPr>
            <a:r>
              <a:rPr lang="en-US" dirty="0"/>
              <a:t>The theory that we like those whose behaviour is rewarding to us or whom we associate with rewarding events</a:t>
            </a:r>
          </a:p>
          <a:p>
            <a:pPr>
              <a:buClr>
                <a:srgbClr val="0000FF"/>
              </a:buClr>
            </a:pPr>
            <a:r>
              <a:rPr lang="en-US" b="1" dirty="0"/>
              <a:t>Liking by association</a:t>
            </a:r>
          </a:p>
          <a:p>
            <a:pPr>
              <a:buClr>
                <a:srgbClr val="0000FF"/>
              </a:buClr>
            </a:pPr>
            <a:r>
              <a:rPr lang="en-US" b="1" dirty="0"/>
              <a:t>Liking Those Who Like Us</a:t>
            </a:r>
          </a:p>
          <a:p>
            <a:pPr>
              <a:buClr>
                <a:srgbClr val="0000FF"/>
              </a:buClr>
            </a:pPr>
            <a:r>
              <a:rPr lang="en-US" b="1" dirty="0"/>
              <a:t>Attribution</a:t>
            </a:r>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14</a:t>
            </a:fld>
            <a:endParaRPr lang="en-CA"/>
          </a:p>
        </p:txBody>
      </p:sp>
    </p:spTree>
    <p:extLst>
      <p:ext uri="{BB962C8B-B14F-4D97-AF65-F5344CB8AC3E}">
        <p14:creationId xmlns:p14="http://schemas.microsoft.com/office/powerpoint/2010/main" val="3597886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What Is Love?</a:t>
            </a:r>
            <a:br>
              <a:rPr lang="en-US" sz="4000" dirty="0">
                <a:solidFill>
                  <a:srgbClr val="0000FF"/>
                </a:solidFill>
              </a:rPr>
            </a:br>
            <a:r>
              <a:rPr lang="en-US" sz="4000" dirty="0">
                <a:solidFill>
                  <a:schemeClr val="tx1"/>
                </a:solidFill>
              </a:rPr>
              <a:t>LO2</a:t>
            </a:r>
            <a:br>
              <a:rPr lang="en-CA" sz="4000" dirty="0">
                <a:solidFill>
                  <a:schemeClr val="tx1"/>
                </a:solidFill>
              </a:rPr>
            </a:br>
            <a:endParaRPr lang="en-CA" sz="4000" dirty="0">
              <a:solidFill>
                <a:srgbClr val="0000FF"/>
              </a:solidFill>
            </a:endParaRPr>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15</a:t>
            </a:fld>
            <a:endParaRPr lang="en-CA"/>
          </a:p>
        </p:txBody>
      </p:sp>
      <p:sp>
        <p:nvSpPr>
          <p:cNvPr id="8" name="Subtitle 7"/>
          <p:cNvSpPr>
            <a:spLocks noGrp="1"/>
          </p:cNvSpPr>
          <p:nvPr>
            <p:ph type="subTitle" idx="1"/>
          </p:nvPr>
        </p:nvSpPr>
        <p:spPr/>
        <p:txBody>
          <a:bodyPr/>
          <a:lstStyle/>
          <a:p>
            <a:endParaRPr lang="en-CA"/>
          </a:p>
        </p:txBody>
      </p:sp>
    </p:spTree>
    <p:extLst>
      <p:ext uri="{BB962C8B-B14F-4D97-AF65-F5344CB8AC3E}">
        <p14:creationId xmlns:p14="http://schemas.microsoft.com/office/powerpoint/2010/main" val="40487839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Passionate Love</a:t>
            </a:r>
            <a:endParaRPr lang="en-CA" sz="3600" dirty="0">
              <a:solidFill>
                <a:srgbClr val="0000FF"/>
              </a:solidFill>
            </a:endParaRPr>
          </a:p>
        </p:txBody>
      </p:sp>
      <p:sp>
        <p:nvSpPr>
          <p:cNvPr id="3" name="Content Placeholder 2"/>
          <p:cNvSpPr>
            <a:spLocks noGrp="1"/>
          </p:cNvSpPr>
          <p:nvPr>
            <p:ph idx="1"/>
          </p:nvPr>
        </p:nvSpPr>
        <p:spPr>
          <a:xfrm>
            <a:off x="457200" y="1600200"/>
            <a:ext cx="2602632" cy="4525963"/>
          </a:xfrm>
        </p:spPr>
        <p:txBody>
          <a:bodyPr>
            <a:normAutofit/>
          </a:bodyPr>
          <a:lstStyle/>
          <a:p>
            <a:pPr>
              <a:buClr>
                <a:srgbClr val="0000FF"/>
              </a:buClr>
            </a:pPr>
            <a:r>
              <a:rPr lang="en-US" b="1" dirty="0"/>
              <a:t>Passionate Love</a:t>
            </a:r>
          </a:p>
          <a:p>
            <a:pPr lvl="1">
              <a:buClr>
                <a:srgbClr val="0000FF"/>
              </a:buClr>
            </a:pPr>
            <a:r>
              <a:rPr lang="en-US" dirty="0"/>
              <a:t>A state of intense longing for union with another</a:t>
            </a:r>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16</a:t>
            </a:fld>
            <a:endParaRPr lang="en-CA"/>
          </a:p>
        </p:txBody>
      </p:sp>
      <p:pic>
        <p:nvPicPr>
          <p:cNvPr id="18433"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95007" y="1700808"/>
            <a:ext cx="5461281"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499992" y="5877272"/>
            <a:ext cx="2736304" cy="369332"/>
          </a:xfrm>
          <a:prstGeom prst="rect">
            <a:avLst/>
          </a:prstGeom>
        </p:spPr>
        <p:txBody>
          <a:bodyPr wrap="square">
            <a:spAutoFit/>
          </a:bodyPr>
          <a:lstStyle/>
          <a:p>
            <a:r>
              <a:rPr lang="en-US" b="1" dirty="0"/>
              <a:t>Figure 10–3 </a:t>
            </a:r>
            <a:r>
              <a:rPr lang="en-US" dirty="0"/>
              <a:t>Kinds Of Love</a:t>
            </a:r>
          </a:p>
        </p:txBody>
      </p:sp>
    </p:spTree>
    <p:extLst>
      <p:ext uri="{BB962C8B-B14F-4D97-AF65-F5344CB8AC3E}">
        <p14:creationId xmlns:p14="http://schemas.microsoft.com/office/powerpoint/2010/main" val="532304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Passionate Love Pt. 2</a:t>
            </a:r>
            <a:endParaRPr lang="en-CA" sz="3600" dirty="0">
              <a:solidFill>
                <a:srgbClr val="0000FF"/>
              </a:solidFill>
            </a:endParaRPr>
          </a:p>
        </p:txBody>
      </p:sp>
      <p:sp>
        <p:nvSpPr>
          <p:cNvPr id="3" name="Content Placeholder 2"/>
          <p:cNvSpPr>
            <a:spLocks noGrp="1"/>
          </p:cNvSpPr>
          <p:nvPr>
            <p:ph idx="1"/>
          </p:nvPr>
        </p:nvSpPr>
        <p:spPr>
          <a:xfrm>
            <a:off x="457200" y="1600200"/>
            <a:ext cx="4186808" cy="4525963"/>
          </a:xfrm>
        </p:spPr>
        <p:txBody>
          <a:bodyPr/>
          <a:lstStyle/>
          <a:p>
            <a:pPr>
              <a:buClr>
                <a:srgbClr val="0000FF"/>
              </a:buClr>
            </a:pPr>
            <a:r>
              <a:rPr lang="en-US" sz="2800" b="1" dirty="0"/>
              <a:t>A theory of passionate love</a:t>
            </a:r>
          </a:p>
          <a:p>
            <a:pPr lvl="1">
              <a:buClr>
                <a:srgbClr val="0000FF"/>
              </a:buClr>
            </a:pPr>
            <a:r>
              <a:rPr lang="en-US" dirty="0"/>
              <a:t>Two-factor theory of emotion</a:t>
            </a:r>
          </a:p>
          <a:p>
            <a:pPr lvl="2">
              <a:buClr>
                <a:srgbClr val="0000FF"/>
              </a:buClr>
            </a:pPr>
            <a:r>
              <a:rPr lang="en-US" sz="2800" dirty="0"/>
              <a:t>Arousal x Its label = Emotion</a:t>
            </a:r>
          </a:p>
          <a:p>
            <a:pPr>
              <a:buClr>
                <a:srgbClr val="0000FF"/>
              </a:buClr>
            </a:pPr>
            <a:r>
              <a:rPr lang="en-US" sz="2800" b="1" dirty="0"/>
              <a:t>Variations in love: Culture and gender</a:t>
            </a:r>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17</a:t>
            </a:fld>
            <a:endParaRPr lang="en-CA"/>
          </a:p>
        </p:txBody>
      </p:sp>
      <p:pic>
        <p:nvPicPr>
          <p:cNvPr id="409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08104" y="1916832"/>
            <a:ext cx="2631840" cy="3158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148064" y="5188550"/>
            <a:ext cx="3528392" cy="369332"/>
          </a:xfrm>
          <a:prstGeom prst="rect">
            <a:avLst/>
          </a:prstGeom>
        </p:spPr>
        <p:txBody>
          <a:bodyPr wrap="square">
            <a:spAutoFit/>
          </a:bodyPr>
          <a:lstStyle/>
          <a:p>
            <a:r>
              <a:rPr lang="en-US" b="1" dirty="0"/>
              <a:t>Figure 10–4 </a:t>
            </a:r>
            <a:r>
              <a:rPr lang="en-US" dirty="0"/>
              <a:t>Love Is In The Brain</a:t>
            </a:r>
          </a:p>
        </p:txBody>
      </p:sp>
    </p:spTree>
    <p:extLst>
      <p:ext uri="{BB962C8B-B14F-4D97-AF65-F5344CB8AC3E}">
        <p14:creationId xmlns:p14="http://schemas.microsoft.com/office/powerpoint/2010/main" val="39759586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Companionate Love</a:t>
            </a:r>
            <a:endParaRPr lang="en-CA" sz="3600" dirty="0">
              <a:solidFill>
                <a:srgbClr val="0000FF"/>
              </a:solidFill>
            </a:endParaRPr>
          </a:p>
        </p:txBody>
      </p:sp>
      <p:sp>
        <p:nvSpPr>
          <p:cNvPr id="3" name="Content Placeholder 2"/>
          <p:cNvSpPr>
            <a:spLocks noGrp="1"/>
          </p:cNvSpPr>
          <p:nvPr>
            <p:ph idx="1"/>
          </p:nvPr>
        </p:nvSpPr>
        <p:spPr>
          <a:xfrm>
            <a:off x="457200" y="1600200"/>
            <a:ext cx="3610744" cy="4525963"/>
          </a:xfrm>
        </p:spPr>
        <p:txBody>
          <a:bodyPr/>
          <a:lstStyle/>
          <a:p>
            <a:pPr>
              <a:buClr>
                <a:srgbClr val="0000FF"/>
              </a:buClr>
            </a:pPr>
            <a:r>
              <a:rPr lang="en-US" dirty="0"/>
              <a:t>The affection we feel for those with whom our lives are deeply intertwined</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18</a:t>
            </a:fld>
            <a:endParaRPr lang="en-CA"/>
          </a:p>
        </p:txBody>
      </p:sp>
      <p:pic>
        <p:nvPicPr>
          <p:cNvPr id="17409"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72000" y="1700808"/>
            <a:ext cx="3816424" cy="2541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355976" y="4437112"/>
            <a:ext cx="4176464" cy="646331"/>
          </a:xfrm>
          <a:prstGeom prst="rect">
            <a:avLst/>
          </a:prstGeom>
        </p:spPr>
        <p:txBody>
          <a:bodyPr wrap="square">
            <a:spAutoFit/>
          </a:bodyPr>
          <a:lstStyle/>
          <a:p>
            <a:r>
              <a:rPr lang="en-US" dirty="0"/>
              <a:t>Unlike passionate love, companionate love can last a lifetime</a:t>
            </a:r>
          </a:p>
        </p:txBody>
      </p:sp>
    </p:spTree>
    <p:extLst>
      <p:ext uri="{BB962C8B-B14F-4D97-AF65-F5344CB8AC3E}">
        <p14:creationId xmlns:p14="http://schemas.microsoft.com/office/powerpoint/2010/main" val="3102400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Romantic Love</a:t>
            </a:r>
            <a:endParaRPr lang="en-CA" sz="3600" dirty="0">
              <a:solidFill>
                <a:srgbClr val="0000FF"/>
              </a:solidFill>
            </a:endParaRP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19</a:t>
            </a:fld>
            <a:endParaRPr lang="en-CA" dirty="0"/>
          </a:p>
        </p:txBody>
      </p:sp>
      <p:pic>
        <p:nvPicPr>
          <p:cNvPr id="1741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11760" y="1499266"/>
            <a:ext cx="4205351" cy="39277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979712" y="5599101"/>
            <a:ext cx="5688631" cy="646331"/>
          </a:xfrm>
          <a:prstGeom prst="rect">
            <a:avLst/>
          </a:prstGeom>
        </p:spPr>
        <p:txBody>
          <a:bodyPr wrap="square">
            <a:spAutoFit/>
          </a:bodyPr>
          <a:lstStyle/>
          <a:p>
            <a:r>
              <a:rPr lang="en-US" b="1" dirty="0"/>
              <a:t>Figure 10–5 </a:t>
            </a:r>
            <a:r>
              <a:rPr lang="en-US" dirty="0"/>
              <a:t>Romantic Love Between Partners In Arranged Or Love Marriages In Jaipur, India</a:t>
            </a:r>
          </a:p>
        </p:txBody>
      </p:sp>
    </p:spTree>
    <p:extLst>
      <p:ext uri="{BB962C8B-B14F-4D97-AF65-F5344CB8AC3E}">
        <p14:creationId xmlns:p14="http://schemas.microsoft.com/office/powerpoint/2010/main" val="2315861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10 Outline</a:t>
            </a:r>
            <a:endParaRPr lang="en-CA" sz="4000" b="1" dirty="0">
              <a:solidFill>
                <a:srgbClr val="0000FF"/>
              </a:solidFill>
            </a:endParaRPr>
          </a:p>
        </p:txBody>
      </p:sp>
      <p:sp>
        <p:nvSpPr>
          <p:cNvPr id="3" name="Content Placeholder 2"/>
          <p:cNvSpPr>
            <a:spLocks noGrp="1"/>
          </p:cNvSpPr>
          <p:nvPr>
            <p:ph idx="1"/>
          </p:nvPr>
        </p:nvSpPr>
        <p:spPr/>
        <p:txBody>
          <a:bodyPr>
            <a:normAutofit/>
          </a:bodyPr>
          <a:lstStyle/>
          <a:p>
            <a:pPr marL="514350" indent="-514350">
              <a:buClr>
                <a:srgbClr val="0000FF"/>
              </a:buClr>
              <a:buFont typeface="+mj-lt"/>
              <a:buAutoNum type="arabicPeriod"/>
            </a:pPr>
            <a:r>
              <a:rPr lang="en-US" dirty="0"/>
              <a:t>What leads to friendship and attraction?</a:t>
            </a:r>
          </a:p>
          <a:p>
            <a:pPr marL="514350" indent="-514350">
              <a:buClr>
                <a:srgbClr val="0000FF"/>
              </a:buClr>
              <a:buFont typeface="+mj-lt"/>
              <a:buAutoNum type="arabicPeriod"/>
            </a:pPr>
            <a:r>
              <a:rPr lang="en-US" dirty="0"/>
              <a:t>What is love?</a:t>
            </a:r>
          </a:p>
          <a:p>
            <a:pPr marL="514350" indent="-514350">
              <a:buClr>
                <a:srgbClr val="0000FF"/>
              </a:buClr>
              <a:buFont typeface="+mj-lt"/>
              <a:buAutoNum type="arabicPeriod"/>
            </a:pPr>
            <a:r>
              <a:rPr lang="en-US" dirty="0"/>
              <a:t>What enables close relationships?</a:t>
            </a:r>
          </a:p>
          <a:p>
            <a:pPr marL="514350" indent="-514350">
              <a:buClr>
                <a:srgbClr val="0000FF"/>
              </a:buClr>
              <a:buFont typeface="+mj-lt"/>
              <a:buAutoNum type="arabicPeriod"/>
            </a:pPr>
            <a:r>
              <a:rPr lang="en-US" dirty="0"/>
              <a:t>How do relationships end?</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a:t>
            </a:fld>
            <a:endParaRPr lang="en-CA"/>
          </a:p>
        </p:txBody>
      </p:sp>
    </p:spTree>
    <p:extLst>
      <p:ext uri="{BB962C8B-B14F-4D97-AF65-F5344CB8AC3E}">
        <p14:creationId xmlns:p14="http://schemas.microsoft.com/office/powerpoint/2010/main" val="361754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What Enables Close Relationships?</a:t>
            </a:r>
            <a:br>
              <a:rPr lang="en-US" dirty="0">
                <a:solidFill>
                  <a:srgbClr val="0000FF"/>
                </a:solidFill>
              </a:rPr>
            </a:br>
            <a:r>
              <a:rPr lang="en-US" dirty="0">
                <a:solidFill>
                  <a:schemeClr val="tx1"/>
                </a:solidFill>
              </a:rPr>
              <a:t>LO3</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20</a:t>
            </a:fld>
            <a:endParaRPr lang="en-CA"/>
          </a:p>
        </p:txBody>
      </p:sp>
    </p:spTree>
    <p:extLst>
      <p:ext uri="{BB962C8B-B14F-4D97-AF65-F5344CB8AC3E}">
        <p14:creationId xmlns:p14="http://schemas.microsoft.com/office/powerpoint/2010/main" val="34443856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Enables Close Relationships?</a:t>
            </a:r>
            <a:endParaRPr lang="en-CA" sz="3600" dirty="0">
              <a:solidFill>
                <a:srgbClr val="0000FF"/>
              </a:solidFill>
            </a:endParaRPr>
          </a:p>
        </p:txBody>
      </p:sp>
      <p:sp>
        <p:nvSpPr>
          <p:cNvPr id="3" name="Content Placeholder 2"/>
          <p:cNvSpPr>
            <a:spLocks noGrp="1"/>
          </p:cNvSpPr>
          <p:nvPr>
            <p:ph idx="1"/>
          </p:nvPr>
        </p:nvSpPr>
        <p:spPr>
          <a:xfrm>
            <a:off x="457200" y="1600200"/>
            <a:ext cx="8229600" cy="4637112"/>
          </a:xfrm>
        </p:spPr>
        <p:txBody>
          <a:bodyPr>
            <a:normAutofit fontScale="92500"/>
          </a:bodyPr>
          <a:lstStyle/>
          <a:p>
            <a:pPr>
              <a:buClr>
                <a:srgbClr val="0000FF"/>
              </a:buClr>
            </a:pPr>
            <a:r>
              <a:rPr lang="en-US" b="1" dirty="0"/>
              <a:t>Attachment styles</a:t>
            </a:r>
          </a:p>
          <a:p>
            <a:pPr>
              <a:buClr>
                <a:srgbClr val="0000FF"/>
              </a:buClr>
            </a:pPr>
            <a:r>
              <a:rPr lang="en-US" b="1" dirty="0"/>
              <a:t>Secure attachment</a:t>
            </a:r>
            <a:endParaRPr lang="en-US" dirty="0"/>
          </a:p>
          <a:p>
            <a:pPr lvl="1">
              <a:buClr>
                <a:srgbClr val="0000FF"/>
              </a:buClr>
            </a:pPr>
            <a:r>
              <a:rPr lang="en-US" dirty="0"/>
              <a:t>Attachments rooted in trust and marked by intimacy</a:t>
            </a:r>
          </a:p>
          <a:p>
            <a:pPr>
              <a:buClr>
                <a:srgbClr val="0000FF"/>
              </a:buClr>
            </a:pPr>
            <a:r>
              <a:rPr lang="en-US" b="1" dirty="0"/>
              <a:t>Avoidant attachment</a:t>
            </a:r>
            <a:endParaRPr lang="en-US" dirty="0"/>
          </a:p>
          <a:p>
            <a:pPr lvl="1">
              <a:buClr>
                <a:srgbClr val="0000FF"/>
              </a:buClr>
            </a:pPr>
            <a:r>
              <a:rPr lang="en-US" dirty="0"/>
              <a:t>Attachments marked by discomfort over, or resistance to, being close to others</a:t>
            </a:r>
          </a:p>
          <a:p>
            <a:pPr>
              <a:buClr>
                <a:srgbClr val="0000FF"/>
              </a:buClr>
            </a:pPr>
            <a:r>
              <a:rPr lang="en-US" b="1" dirty="0"/>
              <a:t>Insecure attachment</a:t>
            </a:r>
            <a:endParaRPr lang="en-US" dirty="0"/>
          </a:p>
          <a:p>
            <a:pPr lvl="1">
              <a:buClr>
                <a:srgbClr val="0000FF"/>
              </a:buClr>
            </a:pPr>
            <a:r>
              <a:rPr lang="en-US" sz="3000" dirty="0"/>
              <a:t>Attachments marked by anxiety or ambivalence (also called preoccupied)</a:t>
            </a:r>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21</a:t>
            </a:fld>
            <a:endParaRPr lang="en-CA"/>
          </a:p>
        </p:txBody>
      </p:sp>
    </p:spTree>
    <p:extLst>
      <p:ext uri="{BB962C8B-B14F-4D97-AF65-F5344CB8AC3E}">
        <p14:creationId xmlns:p14="http://schemas.microsoft.com/office/powerpoint/2010/main" val="41613391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Equity</a:t>
            </a:r>
            <a:endParaRPr lang="en-CA" sz="3600" dirty="0">
              <a:solidFill>
                <a:srgbClr val="0000FF"/>
              </a:solidFill>
            </a:endParaRPr>
          </a:p>
        </p:txBody>
      </p:sp>
      <p:sp>
        <p:nvSpPr>
          <p:cNvPr id="3" name="Content Placeholder 2"/>
          <p:cNvSpPr>
            <a:spLocks noGrp="1"/>
          </p:cNvSpPr>
          <p:nvPr>
            <p:ph idx="1"/>
          </p:nvPr>
        </p:nvSpPr>
        <p:spPr>
          <a:xfrm>
            <a:off x="457200" y="1600200"/>
            <a:ext cx="3826768" cy="4525963"/>
          </a:xfrm>
        </p:spPr>
        <p:txBody>
          <a:bodyPr>
            <a:normAutofit fontScale="92500"/>
          </a:bodyPr>
          <a:lstStyle/>
          <a:p>
            <a:pPr>
              <a:buClr>
                <a:srgbClr val="0000FF"/>
              </a:buClr>
            </a:pPr>
            <a:r>
              <a:rPr lang="en-US" b="1" dirty="0"/>
              <a:t>Equity</a:t>
            </a:r>
          </a:p>
          <a:p>
            <a:pPr lvl="1">
              <a:buClr>
                <a:srgbClr val="0000FF"/>
              </a:buClr>
            </a:pPr>
            <a:r>
              <a:rPr lang="en-US" dirty="0"/>
              <a:t>A condition in which the outcomes people receive from a relationship are proportional to what they contribute to it</a:t>
            </a:r>
          </a:p>
          <a:p>
            <a:pPr>
              <a:buClr>
                <a:srgbClr val="0000FF"/>
              </a:buClr>
            </a:pPr>
            <a:r>
              <a:rPr lang="en-US" sz="3000" dirty="0"/>
              <a:t>Long-term equity</a:t>
            </a:r>
          </a:p>
          <a:p>
            <a:pPr>
              <a:buClr>
                <a:srgbClr val="0000FF"/>
              </a:buClr>
            </a:pPr>
            <a:r>
              <a:rPr lang="en-US" sz="3000" dirty="0"/>
              <a:t>Perceived equity and satisfaction</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22</a:t>
            </a:fld>
            <a:endParaRPr lang="en-CA"/>
          </a:p>
        </p:txBody>
      </p:sp>
      <p:pic>
        <p:nvPicPr>
          <p:cNvPr id="16385"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20072" y="1844824"/>
            <a:ext cx="2572997" cy="28039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616737" y="5517232"/>
            <a:ext cx="4041757" cy="369332"/>
          </a:xfrm>
          <a:prstGeom prst="rect">
            <a:avLst/>
          </a:prstGeom>
        </p:spPr>
        <p:txBody>
          <a:bodyPr wrap="square">
            <a:spAutoFit/>
          </a:bodyPr>
          <a:lstStyle/>
          <a:p>
            <a:r>
              <a:rPr lang="en-US" b="1" dirty="0"/>
              <a:t>Figure 10–6 </a:t>
            </a:r>
            <a:r>
              <a:rPr lang="en-US" dirty="0"/>
              <a:t>Inequity And Marital Distress</a:t>
            </a:r>
          </a:p>
        </p:txBody>
      </p:sp>
      <p:sp>
        <p:nvSpPr>
          <p:cNvPr id="8" name="Rectangle 7"/>
          <p:cNvSpPr/>
          <p:nvPr/>
        </p:nvSpPr>
        <p:spPr>
          <a:xfrm>
            <a:off x="4540002" y="4797152"/>
            <a:ext cx="4300266" cy="646331"/>
          </a:xfrm>
          <a:prstGeom prst="rect">
            <a:avLst/>
          </a:prstGeom>
        </p:spPr>
        <p:txBody>
          <a:bodyPr wrap="square">
            <a:spAutoFit/>
          </a:bodyPr>
          <a:lstStyle/>
          <a:p>
            <a:pPr algn="just"/>
            <a:r>
              <a:rPr lang="en-US" dirty="0"/>
              <a:t>Perceived inequities trigger marital distress, which fosters the perception of inequities</a:t>
            </a:r>
          </a:p>
        </p:txBody>
      </p:sp>
    </p:spTree>
    <p:extLst>
      <p:ext uri="{BB962C8B-B14F-4D97-AF65-F5344CB8AC3E}">
        <p14:creationId xmlns:p14="http://schemas.microsoft.com/office/powerpoint/2010/main" val="26550375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Self-disclosure</a:t>
            </a:r>
            <a:endParaRPr lang="en-CA" sz="3600" dirty="0">
              <a:solidFill>
                <a:srgbClr val="0000FF"/>
              </a:solidFill>
            </a:endParaRPr>
          </a:p>
        </p:txBody>
      </p:sp>
      <p:sp>
        <p:nvSpPr>
          <p:cNvPr id="3" name="Content Placeholder 2"/>
          <p:cNvSpPr>
            <a:spLocks noGrp="1"/>
          </p:cNvSpPr>
          <p:nvPr>
            <p:ph idx="1"/>
          </p:nvPr>
        </p:nvSpPr>
        <p:spPr>
          <a:xfrm>
            <a:off x="457200" y="1600200"/>
            <a:ext cx="3970784" cy="4525963"/>
          </a:xfrm>
        </p:spPr>
        <p:txBody>
          <a:bodyPr>
            <a:normAutofit fontScale="92500" lnSpcReduction="20000"/>
          </a:bodyPr>
          <a:lstStyle/>
          <a:p>
            <a:pPr>
              <a:buClr>
                <a:srgbClr val="0000FF"/>
              </a:buClr>
            </a:pPr>
            <a:r>
              <a:rPr lang="en-US" sz="3000" dirty="0"/>
              <a:t>Revealing intimate aspects of oneself to others</a:t>
            </a:r>
          </a:p>
          <a:p>
            <a:pPr>
              <a:buClr>
                <a:srgbClr val="0000FF"/>
              </a:buClr>
            </a:pPr>
            <a:r>
              <a:rPr lang="en-US" sz="3000" b="1" dirty="0"/>
              <a:t>Disclosure reciprocity effect: </a:t>
            </a:r>
          </a:p>
          <a:p>
            <a:pPr lvl="1">
              <a:buClr>
                <a:srgbClr val="0000FF"/>
              </a:buClr>
            </a:pPr>
            <a:r>
              <a:rPr lang="en-US" sz="3000" dirty="0"/>
              <a:t>The tendency for one person’s intimacy of self-disclosure to match that of a conversational partner</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23</a:t>
            </a:fld>
            <a:endParaRPr lang="en-CA"/>
          </a:p>
        </p:txBody>
      </p:sp>
      <p:pic>
        <p:nvPicPr>
          <p:cNvPr id="14337"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12411" y="2060848"/>
            <a:ext cx="3551077" cy="2372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932041" y="4581128"/>
            <a:ext cx="3888432" cy="923330"/>
          </a:xfrm>
          <a:prstGeom prst="rect">
            <a:avLst/>
          </a:prstGeom>
        </p:spPr>
        <p:txBody>
          <a:bodyPr wrap="square">
            <a:spAutoFit/>
          </a:bodyPr>
          <a:lstStyle/>
          <a:p>
            <a:r>
              <a:rPr lang="en-US" b="1" dirty="0"/>
              <a:t>Figure 10–7 </a:t>
            </a:r>
            <a:r>
              <a:rPr lang="en-US" dirty="0"/>
              <a:t>Love: An Overlapping Of Selves—you Become Part Of Me, I Part Of You</a:t>
            </a:r>
          </a:p>
        </p:txBody>
      </p:sp>
    </p:spTree>
    <p:extLst>
      <p:ext uri="{BB962C8B-B14F-4D97-AF65-F5344CB8AC3E}">
        <p14:creationId xmlns:p14="http://schemas.microsoft.com/office/powerpoint/2010/main" val="2006559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a:bodyPr>
          <a:lstStyle/>
          <a:p>
            <a:r>
              <a:rPr lang="en-US" dirty="0">
                <a:solidFill>
                  <a:srgbClr val="0000FF"/>
                </a:solidFill>
              </a:rPr>
              <a:t>How Do Relationships End?</a:t>
            </a:r>
            <a:br>
              <a:rPr lang="en-US" dirty="0">
                <a:solidFill>
                  <a:srgbClr val="0000FF"/>
                </a:solidFill>
              </a:rPr>
            </a:br>
            <a:r>
              <a:rPr lang="en-US" dirty="0">
                <a:solidFill>
                  <a:schemeClr val="tx1"/>
                </a:solidFill>
              </a:rPr>
              <a:t>LO4</a:t>
            </a:r>
            <a:endParaRPr lang="en-CA" dirty="0">
              <a:solidFill>
                <a:schemeClr val="tx1"/>
              </a:solidFill>
            </a:endParaRPr>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24</a:t>
            </a:fld>
            <a:endParaRPr lang="en-CA"/>
          </a:p>
        </p:txBody>
      </p:sp>
    </p:spTree>
    <p:extLst>
      <p:ext uri="{BB962C8B-B14F-4D97-AF65-F5344CB8AC3E}">
        <p14:creationId xmlns:p14="http://schemas.microsoft.com/office/powerpoint/2010/main" val="6404012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How Do Relationships End?</a:t>
            </a:r>
            <a:endParaRPr lang="en-CA" sz="3600" dirty="0">
              <a:solidFill>
                <a:srgbClr val="0000FF"/>
              </a:solidFill>
            </a:endParaRPr>
          </a:p>
        </p:txBody>
      </p:sp>
      <p:sp>
        <p:nvSpPr>
          <p:cNvPr id="3" name="Content Placeholder 2"/>
          <p:cNvSpPr>
            <a:spLocks noGrp="1"/>
          </p:cNvSpPr>
          <p:nvPr>
            <p:ph idx="1"/>
          </p:nvPr>
        </p:nvSpPr>
        <p:spPr>
          <a:xfrm>
            <a:off x="457200" y="1600200"/>
            <a:ext cx="8229600" cy="4781128"/>
          </a:xfrm>
        </p:spPr>
        <p:txBody>
          <a:bodyPr>
            <a:normAutofit fontScale="92500" lnSpcReduction="20000"/>
          </a:bodyPr>
          <a:lstStyle/>
          <a:p>
            <a:pPr>
              <a:buClr>
                <a:srgbClr val="0000FF"/>
              </a:buClr>
            </a:pPr>
            <a:r>
              <a:rPr lang="en-US" b="1" dirty="0"/>
              <a:t>Divorce</a:t>
            </a:r>
          </a:p>
          <a:p>
            <a:pPr>
              <a:buClr>
                <a:srgbClr val="0000FF"/>
              </a:buClr>
            </a:pPr>
            <a:r>
              <a:rPr lang="en-US" dirty="0"/>
              <a:t>People usually stay married if:</a:t>
            </a:r>
          </a:p>
          <a:p>
            <a:pPr lvl="1">
              <a:buClr>
                <a:srgbClr val="0000FF"/>
              </a:buClr>
            </a:pPr>
            <a:r>
              <a:rPr lang="en-US" dirty="0"/>
              <a:t>Married after age 20</a:t>
            </a:r>
          </a:p>
          <a:p>
            <a:pPr lvl="1">
              <a:buClr>
                <a:srgbClr val="0000FF"/>
              </a:buClr>
            </a:pPr>
            <a:r>
              <a:rPr lang="en-US" dirty="0"/>
              <a:t>Both grew up in stable, two-parent homes</a:t>
            </a:r>
          </a:p>
          <a:p>
            <a:pPr lvl="1">
              <a:buClr>
                <a:srgbClr val="0000FF"/>
              </a:buClr>
            </a:pPr>
            <a:r>
              <a:rPr lang="en-US" dirty="0"/>
              <a:t>Dated for a long while before marriage</a:t>
            </a:r>
          </a:p>
          <a:p>
            <a:pPr lvl="1">
              <a:buClr>
                <a:srgbClr val="0000FF"/>
              </a:buClr>
            </a:pPr>
            <a:r>
              <a:rPr lang="en-US" dirty="0"/>
              <a:t>Are well and similarly educated</a:t>
            </a:r>
          </a:p>
          <a:p>
            <a:pPr lvl="1">
              <a:buClr>
                <a:srgbClr val="0000FF"/>
              </a:buClr>
            </a:pPr>
            <a:r>
              <a:rPr lang="en-US" dirty="0"/>
              <a:t>Enjoy a stable income from a good job</a:t>
            </a:r>
          </a:p>
          <a:p>
            <a:pPr lvl="1">
              <a:buClr>
                <a:srgbClr val="0000FF"/>
              </a:buClr>
            </a:pPr>
            <a:r>
              <a:rPr lang="en-US" dirty="0"/>
              <a:t>Live in a small town or on a farm</a:t>
            </a:r>
          </a:p>
          <a:p>
            <a:pPr lvl="1">
              <a:buClr>
                <a:srgbClr val="0000FF"/>
              </a:buClr>
            </a:pPr>
            <a:r>
              <a:rPr lang="en-US" dirty="0"/>
              <a:t>Did not cohabit or become pregnant before marriage</a:t>
            </a:r>
          </a:p>
          <a:p>
            <a:pPr lvl="1">
              <a:buClr>
                <a:srgbClr val="0000FF"/>
              </a:buClr>
            </a:pPr>
            <a:r>
              <a:rPr lang="en-US" dirty="0"/>
              <a:t>Are religiously committed</a:t>
            </a:r>
          </a:p>
          <a:p>
            <a:pPr lvl="1">
              <a:buClr>
                <a:srgbClr val="0000FF"/>
              </a:buClr>
            </a:pPr>
            <a:r>
              <a:rPr lang="en-US" dirty="0"/>
              <a:t>Are of the same age, faith, and education</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25</a:t>
            </a:fld>
            <a:endParaRPr lang="en-CA"/>
          </a:p>
        </p:txBody>
      </p:sp>
    </p:spTree>
    <p:extLst>
      <p:ext uri="{BB962C8B-B14F-4D97-AF65-F5344CB8AC3E}">
        <p14:creationId xmlns:p14="http://schemas.microsoft.com/office/powerpoint/2010/main" val="32310989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How Do Relationships End? Pt. 2</a:t>
            </a:r>
            <a:endParaRPr lang="en-CA" sz="3600" dirty="0">
              <a:solidFill>
                <a:srgbClr val="0000FF"/>
              </a:solidFill>
            </a:endParaRPr>
          </a:p>
        </p:txBody>
      </p:sp>
      <p:sp>
        <p:nvSpPr>
          <p:cNvPr id="3" name="Content Placeholder 2"/>
          <p:cNvSpPr>
            <a:spLocks noGrp="1"/>
          </p:cNvSpPr>
          <p:nvPr>
            <p:ph idx="1"/>
          </p:nvPr>
        </p:nvSpPr>
        <p:spPr>
          <a:xfrm>
            <a:off x="457200" y="1600200"/>
            <a:ext cx="8229600" cy="4781128"/>
          </a:xfrm>
        </p:spPr>
        <p:txBody>
          <a:bodyPr>
            <a:normAutofit/>
          </a:bodyPr>
          <a:lstStyle/>
          <a:p>
            <a:pPr>
              <a:buClr>
                <a:srgbClr val="0000FF"/>
              </a:buClr>
            </a:pPr>
            <a:r>
              <a:rPr lang="en-US" b="1" dirty="0"/>
              <a:t>The Detachment Process</a:t>
            </a:r>
          </a:p>
          <a:p>
            <a:pPr marL="0" indent="0">
              <a:buClr>
                <a:srgbClr val="0000FF"/>
              </a:buClr>
              <a:buNone/>
            </a:pPr>
            <a:endParaRPr lang="en-US"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26</a:t>
            </a:fld>
            <a:endParaRPr lang="en-CA"/>
          </a:p>
        </p:txBody>
      </p:sp>
      <p:graphicFrame>
        <p:nvGraphicFramePr>
          <p:cNvPr id="6" name="Table 5"/>
          <p:cNvGraphicFramePr>
            <a:graphicFrameLocks noGrp="1"/>
          </p:cNvGraphicFramePr>
          <p:nvPr>
            <p:extLst>
              <p:ext uri="{D42A27DB-BD31-4B8C-83A1-F6EECF244321}">
                <p14:modId xmlns:p14="http://schemas.microsoft.com/office/powerpoint/2010/main" val="1712647399"/>
              </p:ext>
            </p:extLst>
          </p:nvPr>
        </p:nvGraphicFramePr>
        <p:xfrm>
          <a:off x="251520" y="2492896"/>
          <a:ext cx="8568951" cy="2884068"/>
        </p:xfrm>
        <a:graphic>
          <a:graphicData uri="http://schemas.openxmlformats.org/drawingml/2006/table">
            <a:tbl>
              <a:tblPr firstRow="1" bandRow="1">
                <a:tableStyleId>{74C1A8A3-306A-4EB7-A6B1-4F7E0EB9C5D6}</a:tableStyleId>
              </a:tblPr>
              <a:tblGrid>
                <a:gridCol w="1819954">
                  <a:extLst>
                    <a:ext uri="{9D8B030D-6E8A-4147-A177-3AD203B41FA5}">
                      <a16:colId xmlns:a16="http://schemas.microsoft.com/office/drawing/2014/main" val="20000"/>
                    </a:ext>
                  </a:extLst>
                </a:gridCol>
                <a:gridCol w="3167593">
                  <a:extLst>
                    <a:ext uri="{9D8B030D-6E8A-4147-A177-3AD203B41FA5}">
                      <a16:colId xmlns:a16="http://schemas.microsoft.com/office/drawing/2014/main" val="20001"/>
                    </a:ext>
                  </a:extLst>
                </a:gridCol>
                <a:gridCol w="3581404">
                  <a:extLst>
                    <a:ext uri="{9D8B030D-6E8A-4147-A177-3AD203B41FA5}">
                      <a16:colId xmlns:a16="http://schemas.microsoft.com/office/drawing/2014/main" val="20002"/>
                    </a:ext>
                  </a:extLst>
                </a:gridCol>
              </a:tblGrid>
              <a:tr h="648072">
                <a:tc>
                  <a:txBody>
                    <a:bodyPr/>
                    <a:lstStyle/>
                    <a:p>
                      <a:r>
                        <a:rPr lang="en-US" sz="2400" dirty="0">
                          <a:solidFill>
                            <a:schemeClr val="tx1"/>
                          </a:solidFill>
                        </a:rPr>
                        <a:t>Table 10-1</a:t>
                      </a:r>
                      <a:endParaRPr lang="en-CA" sz="2400" b="1" dirty="0">
                        <a:solidFill>
                          <a:schemeClr val="tx1"/>
                        </a:solidFill>
                      </a:endParaRPr>
                    </a:p>
                  </a:txBody>
                  <a:tcPr/>
                </a:tc>
                <a:tc gridSpan="2">
                  <a:txBody>
                    <a:bodyPr/>
                    <a:lstStyle/>
                    <a:p>
                      <a:r>
                        <a:rPr lang="en-US" sz="2400" dirty="0">
                          <a:solidFill>
                            <a:schemeClr val="tx1"/>
                          </a:solidFill>
                        </a:rPr>
                        <a:t>Responses to Relationship Distress</a:t>
                      </a:r>
                      <a:endParaRPr lang="en-CA" sz="2400" b="1" dirty="0">
                        <a:solidFill>
                          <a:schemeClr val="tx1"/>
                        </a:solidFill>
                      </a:endParaRPr>
                    </a:p>
                  </a:txBody>
                  <a:tcPr/>
                </a:tc>
                <a:tc hMerge="1">
                  <a:txBody>
                    <a:bodyPr/>
                    <a:lstStyle/>
                    <a:p>
                      <a:pPr algn="ctr"/>
                      <a:endParaRPr lang="en-CA" dirty="0"/>
                    </a:p>
                  </a:txBody>
                  <a:tcPr/>
                </a:tc>
                <a:extLst>
                  <a:ext uri="{0D108BD9-81ED-4DB2-BD59-A6C34878D82A}">
                    <a16:rowId xmlns:a16="http://schemas.microsoft.com/office/drawing/2014/main" val="10000"/>
                  </a:ext>
                </a:extLst>
              </a:tr>
              <a:tr h="434466">
                <a:tc>
                  <a:txBody>
                    <a:bodyPr/>
                    <a:lstStyle/>
                    <a:p>
                      <a:pPr algn="ctr" fontAlgn="ctr"/>
                      <a:endParaRPr lang="en-CA" sz="2400" b="1" dirty="0">
                        <a:effectLst/>
                        <a:latin typeface="+mn-lt"/>
                      </a:endParaRPr>
                    </a:p>
                  </a:txBody>
                  <a:tcPr marL="67866" marR="67866" marT="67866" marB="67866" anchor="ctr"/>
                </a:tc>
                <a:tc>
                  <a:txBody>
                    <a:bodyPr/>
                    <a:lstStyle/>
                    <a:p>
                      <a:pPr algn="ctr" fontAlgn="ctr"/>
                      <a:r>
                        <a:rPr lang="en-CA" sz="2400" b="1" dirty="0">
                          <a:effectLst/>
                        </a:rPr>
                        <a:t>Passive	</a:t>
                      </a:r>
                      <a:endParaRPr lang="en-CA" sz="2400" b="1" dirty="0">
                        <a:effectLst/>
                        <a:latin typeface="+mn-lt"/>
                      </a:endParaRPr>
                    </a:p>
                  </a:txBody>
                  <a:tcPr marL="67866" marR="67866" marT="67866" marB="67866" anchor="ctr"/>
                </a:tc>
                <a:tc>
                  <a:txBody>
                    <a:bodyPr/>
                    <a:lstStyle/>
                    <a:p>
                      <a:pPr algn="ctr"/>
                      <a:r>
                        <a:rPr lang="en-CA" sz="2400" b="1" dirty="0"/>
                        <a:t>Active</a:t>
                      </a:r>
                      <a:endParaRPr lang="en-CA" sz="2400" b="1" dirty="0">
                        <a:latin typeface="+mn-lt"/>
                      </a:endParaRPr>
                    </a:p>
                  </a:txBody>
                  <a:tcPr/>
                </a:tc>
                <a:extLst>
                  <a:ext uri="{0D108BD9-81ED-4DB2-BD59-A6C34878D82A}">
                    <a16:rowId xmlns:a16="http://schemas.microsoft.com/office/drawing/2014/main" val="10001"/>
                  </a:ext>
                </a:extLst>
              </a:tr>
              <a:tr h="725118">
                <a:tc>
                  <a:txBody>
                    <a:bodyPr/>
                    <a:lstStyle/>
                    <a:p>
                      <a:pPr fontAlgn="t"/>
                      <a:r>
                        <a:rPr lang="en-CA" sz="2400" b="1" dirty="0">
                          <a:effectLst/>
                        </a:rPr>
                        <a:t>Constructive</a:t>
                      </a:r>
                      <a:endParaRPr lang="en-CA" sz="2400" b="1" dirty="0">
                        <a:effectLst/>
                        <a:latin typeface="+mn-lt"/>
                      </a:endParaRPr>
                    </a:p>
                  </a:txBody>
                  <a:tcPr marL="67866" marR="67866" marT="67866" marB="67866"/>
                </a:tc>
                <a:tc>
                  <a:txBody>
                    <a:bodyPr/>
                    <a:lstStyle/>
                    <a:p>
                      <a:pPr algn="ctr" fontAlgn="t"/>
                      <a:r>
                        <a:rPr lang="en-CA" sz="2400" dirty="0">
                          <a:effectLst/>
                        </a:rPr>
                        <a:t>Loyalty: Await improvement</a:t>
                      </a:r>
                      <a:endParaRPr lang="en-CA" sz="2400" dirty="0">
                        <a:effectLst/>
                        <a:latin typeface="+mn-lt"/>
                      </a:endParaRPr>
                    </a:p>
                  </a:txBody>
                  <a:tcPr marL="67866" marR="67866" marT="67866" marB="67866"/>
                </a:tc>
                <a:tc>
                  <a:txBody>
                    <a:bodyPr/>
                    <a:lstStyle/>
                    <a:p>
                      <a:pPr algn="ctr" fontAlgn="t"/>
                      <a:r>
                        <a:rPr lang="en-US" sz="2400" dirty="0">
                          <a:effectLst/>
                        </a:rPr>
                        <a:t>Voice: Seek to improve relationship</a:t>
                      </a:r>
                      <a:endParaRPr lang="en-US" sz="2400" dirty="0">
                        <a:effectLst/>
                        <a:latin typeface="+mn-lt"/>
                      </a:endParaRPr>
                    </a:p>
                  </a:txBody>
                  <a:tcPr marL="67866" marR="67866" marT="67866" marB="67866"/>
                </a:tc>
                <a:extLst>
                  <a:ext uri="{0D108BD9-81ED-4DB2-BD59-A6C34878D82A}">
                    <a16:rowId xmlns:a16="http://schemas.microsoft.com/office/drawing/2014/main" val="10002"/>
                  </a:ext>
                </a:extLst>
              </a:tr>
              <a:tr h="434466">
                <a:tc>
                  <a:txBody>
                    <a:bodyPr/>
                    <a:lstStyle/>
                    <a:p>
                      <a:pPr fontAlgn="t"/>
                      <a:r>
                        <a:rPr lang="en-CA" sz="2400" b="1" dirty="0">
                          <a:effectLst/>
                        </a:rPr>
                        <a:t>Destructive</a:t>
                      </a:r>
                      <a:endParaRPr lang="en-CA" sz="2400" b="1" dirty="0">
                        <a:effectLst/>
                        <a:latin typeface="+mn-lt"/>
                      </a:endParaRPr>
                    </a:p>
                  </a:txBody>
                  <a:tcPr marL="67866" marR="67866" marT="67866" marB="67866"/>
                </a:tc>
                <a:tc>
                  <a:txBody>
                    <a:bodyPr/>
                    <a:lstStyle/>
                    <a:p>
                      <a:pPr algn="ctr" fontAlgn="t"/>
                      <a:r>
                        <a:rPr lang="en-CA" sz="2400" dirty="0">
                          <a:effectLst/>
                        </a:rPr>
                        <a:t>Neglect: Ignore the partner</a:t>
                      </a:r>
                      <a:endParaRPr lang="en-CA" sz="2400" dirty="0">
                        <a:effectLst/>
                        <a:latin typeface="+mn-lt"/>
                      </a:endParaRPr>
                    </a:p>
                  </a:txBody>
                  <a:tcPr marL="67866" marR="67866" marT="67866" marB="67866"/>
                </a:tc>
                <a:tc>
                  <a:txBody>
                    <a:bodyPr/>
                    <a:lstStyle/>
                    <a:p>
                      <a:pPr algn="ctr" fontAlgn="t"/>
                      <a:r>
                        <a:rPr lang="en-CA" sz="2400" dirty="0">
                          <a:effectLst/>
                        </a:rPr>
                        <a:t>Exit: End the relationship</a:t>
                      </a:r>
                      <a:endParaRPr lang="en-CA" sz="2400" dirty="0">
                        <a:effectLst/>
                        <a:latin typeface="+mn-lt"/>
                      </a:endParaRPr>
                    </a:p>
                  </a:txBody>
                  <a:tcPr marL="67866" marR="67866" marT="67866" marB="67866"/>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4712790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How Do Relationships End? Pt. 3</a:t>
            </a:r>
            <a:endParaRPr lang="en-CA" sz="3600" dirty="0"/>
          </a:p>
        </p:txBody>
      </p:sp>
      <p:sp>
        <p:nvSpPr>
          <p:cNvPr id="3" name="Content Placeholder 2"/>
          <p:cNvSpPr>
            <a:spLocks noGrp="1"/>
          </p:cNvSpPr>
          <p:nvPr>
            <p:ph idx="1"/>
          </p:nvPr>
        </p:nvSpPr>
        <p:spPr/>
        <p:txBody>
          <a:bodyPr>
            <a:normAutofit fontScale="85000" lnSpcReduction="10000"/>
          </a:bodyPr>
          <a:lstStyle/>
          <a:p>
            <a:pPr>
              <a:buClr>
                <a:srgbClr val="0000FF"/>
              </a:buClr>
            </a:pPr>
            <a:r>
              <a:rPr lang="en-US" b="1" dirty="0"/>
              <a:t>Happy versus Unhappy Relationships</a:t>
            </a:r>
          </a:p>
          <a:p>
            <a:pPr>
              <a:buClr>
                <a:srgbClr val="0000FF"/>
              </a:buClr>
            </a:pPr>
            <a:r>
              <a:rPr lang="en-US" sz="3000" dirty="0"/>
              <a:t>115 studies of 45,000 160;000 couples reveal:</a:t>
            </a:r>
          </a:p>
          <a:p>
            <a:pPr lvl="1">
              <a:buClr>
                <a:srgbClr val="0000FF"/>
              </a:buClr>
            </a:pPr>
            <a:r>
              <a:rPr lang="en-US" sz="3000" dirty="0"/>
              <a:t>Unhappy couples disagree, command, criticize, and put down</a:t>
            </a:r>
          </a:p>
          <a:p>
            <a:pPr lvl="1">
              <a:buClr>
                <a:srgbClr val="0000FF"/>
              </a:buClr>
            </a:pPr>
            <a:r>
              <a:rPr lang="en-US" sz="3000" dirty="0"/>
              <a:t>Happy couples more often agree, approve, assent, and laugh </a:t>
            </a:r>
          </a:p>
          <a:p>
            <a:pPr>
              <a:buClr>
                <a:srgbClr val="0000FF"/>
              </a:buClr>
            </a:pPr>
            <a:r>
              <a:rPr lang="en-US" sz="3000" dirty="0"/>
              <a:t>John </a:t>
            </a:r>
            <a:r>
              <a:rPr lang="en-US" sz="3000" dirty="0" err="1"/>
              <a:t>Gottman</a:t>
            </a:r>
            <a:r>
              <a:rPr lang="en-US" sz="3000" dirty="0"/>
              <a:t> (1994) noted after observing 2000 couples</a:t>
            </a:r>
          </a:p>
          <a:p>
            <a:pPr lvl="1">
              <a:buClr>
                <a:srgbClr val="0000FF"/>
              </a:buClr>
            </a:pPr>
            <a:r>
              <a:rPr lang="en-US" sz="3000" dirty="0"/>
              <a:t>Healthy marriages were not necessarily devoid of conflict </a:t>
            </a:r>
          </a:p>
          <a:p>
            <a:pPr lvl="1">
              <a:buClr>
                <a:srgbClr val="0000FF"/>
              </a:buClr>
            </a:pPr>
            <a:r>
              <a:rPr lang="en-US" sz="3000" dirty="0"/>
              <a:t>Rather, they were marked by an ability to reconcile differences and to overbalance criticism with affection</a:t>
            </a:r>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27</a:t>
            </a:fld>
            <a:endParaRPr lang="en-CA"/>
          </a:p>
        </p:txBody>
      </p:sp>
    </p:spTree>
    <p:extLst>
      <p:ext uri="{BB962C8B-B14F-4D97-AF65-F5344CB8AC3E}">
        <p14:creationId xmlns:p14="http://schemas.microsoft.com/office/powerpoint/2010/main" val="18160952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How Do Relationships End? Pt. 4</a:t>
            </a:r>
            <a:endParaRPr lang="en-CA" sz="3600" dirty="0"/>
          </a:p>
        </p:txBody>
      </p:sp>
      <p:sp>
        <p:nvSpPr>
          <p:cNvPr id="6" name="Content Placeholder 5"/>
          <p:cNvSpPr>
            <a:spLocks noGrp="1"/>
          </p:cNvSpPr>
          <p:nvPr>
            <p:ph sz="half" idx="2"/>
          </p:nvPr>
        </p:nvSpPr>
        <p:spPr>
          <a:xfrm>
            <a:off x="457200" y="1600200"/>
            <a:ext cx="8229600" cy="4525963"/>
          </a:xfrm>
        </p:spPr>
        <p:txBody>
          <a:bodyPr>
            <a:normAutofit/>
          </a:bodyPr>
          <a:lstStyle/>
          <a:p>
            <a:pPr>
              <a:buClr>
                <a:srgbClr val="0000FF"/>
              </a:buClr>
            </a:pPr>
            <a:r>
              <a:rPr lang="en-US" sz="3000" b="1" dirty="0"/>
              <a:t>Same-sex couples, compared to straight couples </a:t>
            </a:r>
            <a:r>
              <a:rPr lang="en-US" sz="3000" b="1" i="1" dirty="0"/>
              <a:t>are</a:t>
            </a:r>
          </a:p>
          <a:p>
            <a:pPr lvl="1">
              <a:buClr>
                <a:srgbClr val="0000FF"/>
              </a:buClr>
            </a:pPr>
            <a:r>
              <a:rPr lang="en-US" sz="3000" dirty="0"/>
              <a:t>More positive when raising disagreements</a:t>
            </a:r>
          </a:p>
          <a:p>
            <a:pPr lvl="1">
              <a:buClr>
                <a:srgbClr val="0000FF"/>
              </a:buClr>
            </a:pPr>
            <a:r>
              <a:rPr lang="en-US" sz="3000" dirty="0"/>
              <a:t>More sensitive</a:t>
            </a:r>
          </a:p>
          <a:p>
            <a:pPr lvl="1">
              <a:buClr>
                <a:srgbClr val="0000FF"/>
              </a:buClr>
            </a:pPr>
            <a:r>
              <a:rPr lang="en-US" sz="3000" dirty="0"/>
              <a:t>Less defensive</a:t>
            </a:r>
          </a:p>
          <a:p>
            <a:pPr lvl="1">
              <a:buClr>
                <a:srgbClr val="0000FF"/>
              </a:buClr>
            </a:pPr>
            <a:r>
              <a:rPr lang="en-US" sz="3000" dirty="0"/>
              <a:t>Use more </a:t>
            </a:r>
            <a:r>
              <a:rPr lang="en-US" sz="3000" dirty="0" err="1"/>
              <a:t>humour</a:t>
            </a:r>
            <a:r>
              <a:rPr lang="en-US" sz="3000" dirty="0"/>
              <a:t> </a:t>
            </a:r>
          </a:p>
          <a:p>
            <a:pPr>
              <a:buClr>
                <a:srgbClr val="0000FF"/>
              </a:buClr>
            </a:pPr>
            <a:r>
              <a:rPr lang="en-US" sz="3000" dirty="0"/>
              <a:t>As a result, they remain more positive after discussing disagreements</a:t>
            </a:r>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28</a:t>
            </a:fld>
            <a:endParaRPr lang="en-CA"/>
          </a:p>
        </p:txBody>
      </p:sp>
    </p:spTree>
    <p:extLst>
      <p:ext uri="{BB962C8B-B14F-4D97-AF65-F5344CB8AC3E}">
        <p14:creationId xmlns:p14="http://schemas.microsoft.com/office/powerpoint/2010/main" val="33944529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10: Summing Up</a:t>
            </a:r>
            <a:endParaRPr lang="en-CA" sz="4000" b="1" dirty="0">
              <a:solidFill>
                <a:srgbClr val="0000FF"/>
              </a:solidFill>
            </a:endParaRP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29</a:t>
            </a:fld>
            <a:endParaRPr lang="en-CA"/>
          </a:p>
        </p:txBody>
      </p:sp>
      <p:sp>
        <p:nvSpPr>
          <p:cNvPr id="3" name="AutoShape 2" descr="https://media.inkling.com/img?s=content%3A%2F%2F%2Fstable%2Fsn_d273%2Ftrunk%2Fhead%2Fimg%2Fchapter002%2Fmye11147_co02.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75656" y="1649896"/>
            <a:ext cx="6408712" cy="42617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0667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Attraction and Intimacy</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Need to belong</a:t>
            </a:r>
          </a:p>
          <a:p>
            <a:pPr lvl="1">
              <a:buClr>
                <a:srgbClr val="0000FF"/>
              </a:buClr>
            </a:pPr>
            <a:r>
              <a:rPr lang="en-US" dirty="0"/>
              <a:t>A motivation to bond with others in relationships that provide ongoing, positive interactions</a:t>
            </a:r>
          </a:p>
          <a:p>
            <a:pPr>
              <a:buClr>
                <a:srgbClr val="0000FF"/>
              </a:buClr>
            </a:pPr>
            <a:r>
              <a:rPr lang="en-US" b="1" dirty="0"/>
              <a:t>The pain of rejection</a:t>
            </a:r>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a:t>
            </a:fld>
            <a:endParaRPr lang="en-CA"/>
          </a:p>
        </p:txBody>
      </p:sp>
    </p:spTree>
    <p:extLst>
      <p:ext uri="{BB962C8B-B14F-4D97-AF65-F5344CB8AC3E}">
        <p14:creationId xmlns:p14="http://schemas.microsoft.com/office/powerpoint/2010/main" val="42223647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r>
              <a:rPr lang="en-CA" sz="3600" dirty="0">
                <a:solidFill>
                  <a:srgbClr val="0000FF"/>
                </a:solidFill>
              </a:rPr>
              <a:t>What Leads to Friendship and Attraction?</a:t>
            </a:r>
          </a:p>
        </p:txBody>
      </p:sp>
      <p:sp>
        <p:nvSpPr>
          <p:cNvPr id="3" name="Content Placeholder 2"/>
          <p:cNvSpPr>
            <a:spLocks noGrp="1"/>
          </p:cNvSpPr>
          <p:nvPr>
            <p:ph idx="1"/>
          </p:nvPr>
        </p:nvSpPr>
        <p:spPr>
          <a:xfrm>
            <a:off x="457200" y="1600200"/>
            <a:ext cx="8363272" cy="4853136"/>
          </a:xfrm>
        </p:spPr>
        <p:txBody>
          <a:bodyPr>
            <a:normAutofit lnSpcReduction="10000"/>
          </a:bodyPr>
          <a:lstStyle/>
          <a:p>
            <a:pPr>
              <a:buClr>
                <a:srgbClr val="0000FF"/>
              </a:buClr>
            </a:pPr>
            <a:r>
              <a:rPr lang="en-US" sz="2800" b="1" dirty="0"/>
              <a:t> </a:t>
            </a:r>
            <a:r>
              <a:rPr lang="en-US" sz="2400" dirty="0"/>
              <a:t>The best predictor of whether any two people are friends is their sheer proximity to one another. Proximity is conducive to repeated exposure and interaction, which enables us to discover similarities and to feel each other’s liking.</a:t>
            </a:r>
          </a:p>
          <a:p>
            <a:pPr>
              <a:buClr>
                <a:srgbClr val="0000FF"/>
              </a:buClr>
              <a:buFont typeface="Courier New" panose="02070309020205020404" pitchFamily="49" charset="0"/>
              <a:buChar char="o"/>
            </a:pPr>
            <a:r>
              <a:rPr lang="en-US" sz="2400" dirty="0"/>
              <a:t>A second determinant of initial attraction is physical attractiveness. Both in laboratory studies and in field experiments involving blind dates, university students tend to prefer attractive people. In everyday life, however, people tend to choose and marry someone whose attractiveness roughly matches their own (or someone who, if less attractive, has other compensating qualities). Positive attributions about attractive people define a physical-attractiveness stereotype—an assumption that what is beautiful is good.</a:t>
            </a:r>
            <a:endParaRPr lang="en-CA" b="1"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30</a:t>
            </a:fld>
            <a:endParaRPr lang="en-CA"/>
          </a:p>
        </p:txBody>
      </p:sp>
    </p:spTree>
    <p:extLst>
      <p:ext uri="{BB962C8B-B14F-4D97-AF65-F5344CB8AC3E}">
        <p14:creationId xmlns:p14="http://schemas.microsoft.com/office/powerpoint/2010/main" val="14757510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r>
              <a:rPr lang="en-CA" sz="3600" dirty="0">
                <a:solidFill>
                  <a:srgbClr val="0000FF"/>
                </a:solidFill>
              </a:rPr>
              <a:t>What Leads to Friendship and Attraction? Pt. 2</a:t>
            </a:r>
          </a:p>
        </p:txBody>
      </p:sp>
      <p:sp>
        <p:nvSpPr>
          <p:cNvPr id="3" name="Content Placeholder 2"/>
          <p:cNvSpPr>
            <a:spLocks noGrp="1"/>
          </p:cNvSpPr>
          <p:nvPr>
            <p:ph idx="1"/>
          </p:nvPr>
        </p:nvSpPr>
        <p:spPr>
          <a:xfrm>
            <a:off x="457200" y="1600200"/>
            <a:ext cx="8363272" cy="4853136"/>
          </a:xfrm>
        </p:spPr>
        <p:txBody>
          <a:bodyPr>
            <a:normAutofit/>
          </a:bodyPr>
          <a:lstStyle/>
          <a:p>
            <a:pPr>
              <a:buClr>
                <a:srgbClr val="0000FF"/>
              </a:buClr>
            </a:pPr>
            <a:r>
              <a:rPr lang="en-US" sz="2800" b="1" dirty="0"/>
              <a:t> </a:t>
            </a:r>
            <a:r>
              <a:rPr lang="en-US" sz="2400" dirty="0"/>
              <a:t>Liking is greatly aided by similarity of attitudes, beliefs, and values. Likeness leads to liking; opposites rarely attract.</a:t>
            </a:r>
          </a:p>
          <a:p>
            <a:pPr>
              <a:buClr>
                <a:srgbClr val="0000FF"/>
              </a:buClr>
              <a:buFont typeface="Courier New" panose="02070309020205020404" pitchFamily="49" charset="0"/>
              <a:buChar char="o"/>
            </a:pPr>
            <a:r>
              <a:rPr lang="en-US" sz="2400" dirty="0"/>
              <a:t>We are also likely to develop friendships with people who like us.</a:t>
            </a:r>
          </a:p>
          <a:p>
            <a:pPr>
              <a:buClr>
                <a:srgbClr val="0000FF"/>
              </a:buClr>
              <a:buFont typeface="Courier New" panose="02070309020205020404" pitchFamily="49" charset="0"/>
              <a:buChar char="o"/>
            </a:pPr>
            <a:r>
              <a:rPr lang="en-US" sz="2400" dirty="0"/>
              <a:t>According to the reward theory of attraction, we like people whose behaviour we find rewarding or whom we have associated with rewarding events.</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31</a:t>
            </a:fld>
            <a:endParaRPr lang="en-CA"/>
          </a:p>
        </p:txBody>
      </p:sp>
    </p:spTree>
    <p:extLst>
      <p:ext uri="{BB962C8B-B14F-4D97-AF65-F5344CB8AC3E}">
        <p14:creationId xmlns:p14="http://schemas.microsoft.com/office/powerpoint/2010/main" val="20900372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What Is Love?</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buFont typeface="Courier New" panose="02070309020205020404" pitchFamily="49" charset="0"/>
              <a:buChar char="o"/>
            </a:pPr>
            <a:r>
              <a:rPr lang="en-US" sz="2400" dirty="0"/>
              <a:t>Researchers have characterized love as having components of intimacy, passion, and commitment. Passionate love is experienced as a bewildering confusion of ecstasy and anxiety, elation and pain. The two-factor theory of emotion suggests that in a romantic context, arousal from any source, even painful experiences, can be steered into passion.</a:t>
            </a:r>
          </a:p>
          <a:p>
            <a:pPr>
              <a:buClr>
                <a:srgbClr val="0000FF"/>
              </a:buClr>
              <a:buFont typeface="Courier New" panose="02070309020205020404" pitchFamily="49" charset="0"/>
              <a:buChar char="o"/>
            </a:pPr>
            <a:r>
              <a:rPr lang="en-US" sz="2400" dirty="0"/>
              <a:t>In the best of relationships, the initial romantic high settles to a steadier, more affectionate relationship called companionate love.</a:t>
            </a:r>
            <a:endParaRPr lang="en-CA" sz="2400"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32</a:t>
            </a:fld>
            <a:endParaRPr lang="en-CA"/>
          </a:p>
        </p:txBody>
      </p:sp>
    </p:spTree>
    <p:extLst>
      <p:ext uri="{BB962C8B-B14F-4D97-AF65-F5344CB8AC3E}">
        <p14:creationId xmlns:p14="http://schemas.microsoft.com/office/powerpoint/2010/main" val="42429502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What Enables Close Relationships?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buFont typeface="Courier New" panose="02070309020205020404" pitchFamily="49" charset="0"/>
              <a:buChar char="o"/>
            </a:pPr>
            <a:r>
              <a:rPr lang="en-US" sz="2400" dirty="0"/>
              <a:t>From infancy to old age, attachments are central to human life. Secure attachments, as in an enduring marriage, mark happy lives.</a:t>
            </a:r>
          </a:p>
          <a:p>
            <a:pPr>
              <a:buClr>
                <a:srgbClr val="0000FF"/>
              </a:buClr>
              <a:buFont typeface="Courier New" panose="02070309020205020404" pitchFamily="49" charset="0"/>
              <a:buChar char="o"/>
            </a:pPr>
            <a:r>
              <a:rPr lang="en-US" sz="2400" dirty="0"/>
              <a:t>Companionate love is most likely to endure when both partners feel the partnership is equitable, with both perceiving themselves receiving from the relationship in proportion to what they contribute to it.</a:t>
            </a:r>
          </a:p>
          <a:p>
            <a:pPr>
              <a:buClr>
                <a:srgbClr val="0000FF"/>
              </a:buClr>
              <a:buFont typeface="Courier New" panose="02070309020205020404" pitchFamily="49" charset="0"/>
              <a:buChar char="o"/>
            </a:pPr>
            <a:r>
              <a:rPr lang="en-US" sz="2400" dirty="0"/>
              <a:t>One reward of companionate love is the opportunity for intimate self-disclosure, a state achieved gradually as each partner reciprocates the other’s increasing openness (disclosure reciprocity).</a:t>
            </a:r>
            <a:endParaRPr lang="en-CA" sz="2400"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33</a:t>
            </a:fld>
            <a:endParaRPr lang="en-CA"/>
          </a:p>
        </p:txBody>
      </p:sp>
    </p:spTree>
    <p:extLst>
      <p:ext uri="{BB962C8B-B14F-4D97-AF65-F5344CB8AC3E}">
        <p14:creationId xmlns:p14="http://schemas.microsoft.com/office/powerpoint/2010/main" val="42429502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How Do Relationships End?</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buFont typeface="Courier New" panose="02070309020205020404" pitchFamily="49" charset="0"/>
              <a:buChar char="o"/>
            </a:pPr>
            <a:r>
              <a:rPr lang="en-US" sz="2400" dirty="0"/>
              <a:t>Often love does not endure. As divorce rates rose in the twentieth century, researchers discerned predictors of marital dissolution. One predictor is an individualistic culture that values feelings over commitment; other factors include the couple’s age, education, values, and similarity.</a:t>
            </a:r>
          </a:p>
          <a:p>
            <a:pPr>
              <a:buClr>
                <a:srgbClr val="0000FF"/>
              </a:buClr>
              <a:buFont typeface="Courier New" panose="02070309020205020404" pitchFamily="49" charset="0"/>
              <a:buChar char="o"/>
            </a:pPr>
            <a:r>
              <a:rPr lang="en-US" sz="2400" dirty="0"/>
              <a:t>Researchers are also identifying the process through which couples either detach or rebuild their relationships, and they are identifying the positive and </a:t>
            </a:r>
            <a:r>
              <a:rPr lang="en-US" sz="2400" dirty="0" err="1"/>
              <a:t>nondefensive</a:t>
            </a:r>
            <a:r>
              <a:rPr lang="en-US" sz="2400" dirty="0"/>
              <a:t> communication styles that mark healthy, stable marriages.</a:t>
            </a:r>
            <a:endParaRPr lang="en-CA" sz="2400"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34</a:t>
            </a:fld>
            <a:endParaRPr lang="en-CA"/>
          </a:p>
        </p:txBody>
      </p:sp>
    </p:spTree>
    <p:extLst>
      <p:ext uri="{BB962C8B-B14F-4D97-AF65-F5344CB8AC3E}">
        <p14:creationId xmlns:p14="http://schemas.microsoft.com/office/powerpoint/2010/main" val="23574058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Chapter 10 Key Terms</a:t>
            </a:r>
          </a:p>
        </p:txBody>
      </p:sp>
      <p:sp>
        <p:nvSpPr>
          <p:cNvPr id="6" name="Content Placeholder 5"/>
          <p:cNvSpPr>
            <a:spLocks noGrp="1"/>
          </p:cNvSpPr>
          <p:nvPr>
            <p:ph sz="half" idx="1"/>
          </p:nvPr>
        </p:nvSpPr>
        <p:spPr>
          <a:xfrm>
            <a:off x="457200" y="1600200"/>
            <a:ext cx="4114800" cy="4637112"/>
          </a:xfrm>
        </p:spPr>
        <p:txBody>
          <a:bodyPr>
            <a:normAutofit fontScale="92500" lnSpcReduction="20000"/>
          </a:bodyPr>
          <a:lstStyle/>
          <a:p>
            <a:pPr>
              <a:buClr>
                <a:srgbClr val="0000FF"/>
              </a:buClr>
            </a:pPr>
            <a:r>
              <a:rPr lang="en-CA" dirty="0"/>
              <a:t>Anxious Attachment</a:t>
            </a:r>
          </a:p>
          <a:p>
            <a:pPr>
              <a:buClr>
                <a:srgbClr val="0000FF"/>
              </a:buClr>
            </a:pPr>
            <a:r>
              <a:rPr lang="en-CA" dirty="0"/>
              <a:t>Avoidant Attachment</a:t>
            </a:r>
          </a:p>
          <a:p>
            <a:pPr>
              <a:buClr>
                <a:srgbClr val="0000FF"/>
              </a:buClr>
            </a:pPr>
            <a:r>
              <a:rPr lang="en-CA" dirty="0"/>
              <a:t>Companionate Love</a:t>
            </a:r>
          </a:p>
          <a:p>
            <a:pPr>
              <a:buClr>
                <a:srgbClr val="0000FF"/>
              </a:buClr>
            </a:pPr>
            <a:r>
              <a:rPr lang="en-CA" dirty="0"/>
              <a:t>Complementarity</a:t>
            </a:r>
          </a:p>
          <a:p>
            <a:pPr>
              <a:buClr>
                <a:srgbClr val="0000FF"/>
              </a:buClr>
            </a:pPr>
            <a:r>
              <a:rPr lang="en-CA" dirty="0"/>
              <a:t>Disclosure Reciprocity</a:t>
            </a:r>
          </a:p>
          <a:p>
            <a:pPr>
              <a:buClr>
                <a:srgbClr val="0000FF"/>
              </a:buClr>
            </a:pPr>
            <a:r>
              <a:rPr lang="en-CA" dirty="0"/>
              <a:t>Equity</a:t>
            </a:r>
          </a:p>
          <a:p>
            <a:pPr>
              <a:buClr>
                <a:srgbClr val="0000FF"/>
              </a:buClr>
            </a:pPr>
            <a:r>
              <a:rPr lang="en-CA" dirty="0"/>
              <a:t>Ingratiation</a:t>
            </a:r>
          </a:p>
          <a:p>
            <a:pPr>
              <a:buClr>
                <a:srgbClr val="0000FF"/>
              </a:buClr>
            </a:pPr>
            <a:r>
              <a:rPr lang="en-CA" dirty="0"/>
              <a:t>Matching Phenomenon</a:t>
            </a:r>
          </a:p>
          <a:p>
            <a:pPr>
              <a:buClr>
                <a:srgbClr val="0000FF"/>
              </a:buClr>
            </a:pPr>
            <a:r>
              <a:rPr lang="en-CA" dirty="0"/>
              <a:t>Mere-exposure Effect</a:t>
            </a:r>
          </a:p>
          <a:p>
            <a:endParaRPr lang="en-US" dirty="0"/>
          </a:p>
          <a:p>
            <a:endParaRPr lang="en-CA" b="1" dirty="0"/>
          </a:p>
        </p:txBody>
      </p:sp>
      <p:sp>
        <p:nvSpPr>
          <p:cNvPr id="3" name="Content Placeholder 2"/>
          <p:cNvSpPr>
            <a:spLocks noGrp="1"/>
          </p:cNvSpPr>
          <p:nvPr>
            <p:ph sz="half" idx="2"/>
          </p:nvPr>
        </p:nvSpPr>
        <p:spPr/>
        <p:txBody>
          <a:bodyPr>
            <a:normAutofit fontScale="92500" lnSpcReduction="20000"/>
          </a:bodyPr>
          <a:lstStyle/>
          <a:p>
            <a:pPr>
              <a:buClr>
                <a:srgbClr val="0000FF"/>
              </a:buClr>
            </a:pPr>
            <a:r>
              <a:rPr lang="en-US" dirty="0"/>
              <a:t>Need To Belong</a:t>
            </a:r>
          </a:p>
          <a:p>
            <a:pPr>
              <a:buClr>
                <a:srgbClr val="0000FF"/>
              </a:buClr>
            </a:pPr>
            <a:r>
              <a:rPr lang="en-US" dirty="0"/>
              <a:t>Passionate Love</a:t>
            </a:r>
          </a:p>
          <a:p>
            <a:pPr>
              <a:buClr>
                <a:srgbClr val="0000FF"/>
              </a:buClr>
            </a:pPr>
            <a:r>
              <a:rPr lang="en-US" dirty="0"/>
              <a:t>Physical-attractiveness Stereotype</a:t>
            </a:r>
          </a:p>
          <a:p>
            <a:pPr>
              <a:buClr>
                <a:srgbClr val="0000FF"/>
              </a:buClr>
            </a:pPr>
            <a:r>
              <a:rPr lang="en-US" dirty="0"/>
              <a:t>Proximity</a:t>
            </a:r>
          </a:p>
          <a:p>
            <a:pPr>
              <a:buClr>
                <a:srgbClr val="0000FF"/>
              </a:buClr>
            </a:pPr>
            <a:r>
              <a:rPr lang="en-US" dirty="0"/>
              <a:t>Reward Theory Of Attraction</a:t>
            </a:r>
          </a:p>
          <a:p>
            <a:pPr>
              <a:buClr>
                <a:srgbClr val="0000FF"/>
              </a:buClr>
            </a:pPr>
            <a:r>
              <a:rPr lang="en-US" dirty="0"/>
              <a:t>Secure Attachment</a:t>
            </a:r>
          </a:p>
          <a:p>
            <a:pPr>
              <a:buClr>
                <a:srgbClr val="0000FF"/>
              </a:buClr>
            </a:pPr>
            <a:r>
              <a:rPr lang="en-US" dirty="0"/>
              <a:t>Self-disclosure</a:t>
            </a:r>
          </a:p>
          <a:p>
            <a:pPr>
              <a:buClr>
                <a:srgbClr val="0000FF"/>
              </a:buClr>
            </a:pPr>
            <a:r>
              <a:rPr lang="en-US" dirty="0"/>
              <a:t>Two-factor Theory Of Emotion</a:t>
            </a:r>
          </a:p>
          <a:p>
            <a:endParaRPr lang="en-CA" dirty="0"/>
          </a:p>
        </p:txBody>
      </p:sp>
      <p:sp>
        <p:nvSpPr>
          <p:cNvPr id="4" name="Footer Placeholder 3"/>
          <p:cNvSpPr>
            <a:spLocks noGrp="1"/>
          </p:cNvSpPr>
          <p:nvPr>
            <p:ph type="ftr" sz="quarter" idx="11"/>
          </p:nvPr>
        </p:nvSpPr>
        <p:spPr/>
        <p:txBody>
          <a:bodyPr/>
          <a:lstStyle/>
          <a:p>
            <a:r>
              <a:rPr lang="en-CA">
                <a:solidFill>
                  <a:prstClr val="black">
                    <a:tint val="75000"/>
                  </a:prstClr>
                </a:solidFill>
              </a:rPr>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solidFill>
                  <a:prstClr val="black">
                    <a:tint val="75000"/>
                  </a:prstClr>
                </a:solidFill>
              </a:rPr>
              <a:pPr/>
              <a:t>35</a:t>
            </a:fld>
            <a:endParaRPr lang="en-CA">
              <a:solidFill>
                <a:prstClr val="black">
                  <a:tint val="75000"/>
                </a:prstClr>
              </a:solidFill>
            </a:endParaRPr>
          </a:p>
        </p:txBody>
      </p:sp>
      <p:sp>
        <p:nvSpPr>
          <p:cNvPr id="7" name="AutoShape 2" descr="https://media.inkling.com/img?s=content%3A%2F%2F%2Fstable%2Fsn_d273%2Ftrunk%2Fhead%2Fimg%2Fchapter001%2Fmye24652_co01_a-.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8" name="AutoShape 4" descr="https://media.inkling.com/img?s=content%3A%2F%2F%2Fstable%2Fsn_d273%2Ftrunk%2Fhead%2Fimg%2Fchapter001%2Fmye24652_co01_a-.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1010143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What Leads To Friendship And Attraction?</a:t>
            </a:r>
            <a:endParaRPr lang="en-CA" sz="4000" dirty="0">
              <a:solidFill>
                <a:schemeClr val="tx1"/>
              </a:solidFill>
            </a:endParaRP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4</a:t>
            </a:fld>
            <a:endParaRPr lang="en-CA"/>
          </a:p>
        </p:txBody>
      </p:sp>
    </p:spTree>
    <p:extLst>
      <p:ext uri="{BB962C8B-B14F-4D97-AF65-F5344CB8AC3E}">
        <p14:creationId xmlns:p14="http://schemas.microsoft.com/office/powerpoint/2010/main" val="6477786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solidFill>
                  <a:srgbClr val="0000FF"/>
                </a:solidFill>
              </a:rPr>
              <a:t>What Leads To Friendship And Attraction? Pt. 2</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Proximity</a:t>
            </a:r>
          </a:p>
          <a:p>
            <a:pPr>
              <a:buClr>
                <a:srgbClr val="0000FF"/>
              </a:buClr>
            </a:pPr>
            <a:r>
              <a:rPr lang="en-US" b="1" dirty="0"/>
              <a:t>Interaction</a:t>
            </a:r>
          </a:p>
          <a:p>
            <a:pPr>
              <a:buClr>
                <a:srgbClr val="0000FF"/>
              </a:buClr>
            </a:pPr>
            <a:r>
              <a:rPr lang="en-US" b="1" dirty="0"/>
              <a:t>Anticipation of interaction</a:t>
            </a:r>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a:t>
            </a:fld>
            <a:endParaRPr lang="en-CA"/>
          </a:p>
        </p:txBody>
      </p:sp>
    </p:spTree>
    <p:extLst>
      <p:ext uri="{BB962C8B-B14F-4D97-AF65-F5344CB8AC3E}">
        <p14:creationId xmlns:p14="http://schemas.microsoft.com/office/powerpoint/2010/main" val="2574854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Mere Exposure</a:t>
            </a:r>
          </a:p>
        </p:txBody>
      </p:sp>
      <p:sp>
        <p:nvSpPr>
          <p:cNvPr id="3" name="Content Placeholder 2"/>
          <p:cNvSpPr>
            <a:spLocks noGrp="1"/>
          </p:cNvSpPr>
          <p:nvPr>
            <p:ph idx="1"/>
          </p:nvPr>
        </p:nvSpPr>
        <p:spPr>
          <a:xfrm>
            <a:off x="457200" y="1600200"/>
            <a:ext cx="3898776" cy="4525963"/>
          </a:xfrm>
        </p:spPr>
        <p:txBody>
          <a:bodyPr>
            <a:normAutofit/>
          </a:bodyPr>
          <a:lstStyle/>
          <a:p>
            <a:pPr>
              <a:buClr>
                <a:srgbClr val="0000FF"/>
              </a:buClr>
            </a:pPr>
            <a:r>
              <a:rPr lang="en-US" b="1" dirty="0"/>
              <a:t>Mere exposure effect: </a:t>
            </a:r>
          </a:p>
          <a:p>
            <a:pPr lvl="1">
              <a:buClr>
                <a:srgbClr val="0000FF"/>
              </a:buClr>
            </a:pPr>
            <a:r>
              <a:rPr lang="en-US" dirty="0"/>
              <a:t>The tendency for novel stimuli to be liked more or rated more positively after the rater has been repeatedly exposed to them</a:t>
            </a:r>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a:t>
            </a:fld>
            <a:endParaRPr lang="en-CA"/>
          </a:p>
        </p:txBody>
      </p:sp>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38747" y="1916831"/>
            <a:ext cx="3836335" cy="2554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572000" y="4653136"/>
            <a:ext cx="4169831" cy="1200329"/>
          </a:xfrm>
          <a:prstGeom prst="rect">
            <a:avLst/>
          </a:prstGeom>
        </p:spPr>
        <p:txBody>
          <a:bodyPr wrap="square">
            <a:spAutoFit/>
          </a:bodyPr>
          <a:lstStyle/>
          <a:p>
            <a:pPr algn="just"/>
            <a:r>
              <a:rPr lang="en-US" dirty="0"/>
              <a:t>Feeling close to those close by: People often become attached to, and sometimes fall in love with, those with whom they share activities</a:t>
            </a:r>
          </a:p>
        </p:txBody>
      </p:sp>
    </p:spTree>
    <p:extLst>
      <p:ext uri="{BB962C8B-B14F-4D97-AF65-F5344CB8AC3E}">
        <p14:creationId xmlns:p14="http://schemas.microsoft.com/office/powerpoint/2010/main" val="1156538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Physical Attractiveness</a:t>
            </a:r>
            <a:endParaRPr lang="en-CA" sz="3600" dirty="0">
              <a:solidFill>
                <a:srgbClr val="0000FF"/>
              </a:solidFill>
            </a:endParaRPr>
          </a:p>
        </p:txBody>
      </p:sp>
      <p:sp>
        <p:nvSpPr>
          <p:cNvPr id="3" name="Content Placeholder 2"/>
          <p:cNvSpPr>
            <a:spLocks noGrp="1"/>
          </p:cNvSpPr>
          <p:nvPr>
            <p:ph idx="1"/>
          </p:nvPr>
        </p:nvSpPr>
        <p:spPr>
          <a:xfrm>
            <a:off x="457200" y="1600200"/>
            <a:ext cx="3754760" cy="4525963"/>
          </a:xfrm>
        </p:spPr>
        <p:txBody>
          <a:bodyPr>
            <a:normAutofit fontScale="85000" lnSpcReduction="10000"/>
          </a:bodyPr>
          <a:lstStyle/>
          <a:p>
            <a:pPr>
              <a:buClr>
                <a:srgbClr val="0000FF"/>
              </a:buClr>
            </a:pPr>
            <a:r>
              <a:rPr lang="en-US" b="1" dirty="0"/>
              <a:t>Attractiveness and dating</a:t>
            </a:r>
          </a:p>
          <a:p>
            <a:pPr lvl="1">
              <a:buClr>
                <a:srgbClr val="0000FF"/>
              </a:buClr>
            </a:pPr>
            <a:r>
              <a:rPr lang="en-US" dirty="0"/>
              <a:t>Gender differences and similarities</a:t>
            </a:r>
          </a:p>
          <a:p>
            <a:pPr>
              <a:buClr>
                <a:srgbClr val="0000FF"/>
              </a:buClr>
            </a:pPr>
            <a:r>
              <a:rPr lang="en-US" b="1" dirty="0"/>
              <a:t>The matching phenomenon</a:t>
            </a:r>
          </a:p>
          <a:p>
            <a:pPr lvl="1">
              <a:buClr>
                <a:srgbClr val="0000FF"/>
              </a:buClr>
            </a:pPr>
            <a:r>
              <a:rPr lang="en-US" dirty="0"/>
              <a:t>The tendency for men and women to choose as partners those who are a “good match” in attractiveness and other traits</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7</a:t>
            </a:fld>
            <a:endParaRPr lang="en-CA" dirty="0"/>
          </a:p>
        </p:txBody>
      </p:sp>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40481" y="1844824"/>
            <a:ext cx="3889375" cy="259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788024" y="4653136"/>
            <a:ext cx="3869705" cy="923330"/>
          </a:xfrm>
          <a:prstGeom prst="rect">
            <a:avLst/>
          </a:prstGeom>
        </p:spPr>
        <p:txBody>
          <a:bodyPr wrap="square">
            <a:spAutoFit/>
          </a:bodyPr>
          <a:lstStyle/>
          <a:p>
            <a:pPr algn="just"/>
            <a:r>
              <a:rPr lang="en-US" dirty="0"/>
              <a:t>Physical appearance matters less among couples who were friends before they started dating</a:t>
            </a:r>
          </a:p>
        </p:txBody>
      </p:sp>
    </p:spTree>
    <p:extLst>
      <p:ext uri="{BB962C8B-B14F-4D97-AF65-F5344CB8AC3E}">
        <p14:creationId xmlns:p14="http://schemas.microsoft.com/office/powerpoint/2010/main" val="2124922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Physical Attractiveness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The physical attractiveness stereotype</a:t>
            </a:r>
          </a:p>
          <a:p>
            <a:pPr>
              <a:buClr>
                <a:srgbClr val="0000FF"/>
              </a:buClr>
            </a:pPr>
            <a:r>
              <a:rPr lang="en-US" sz="2800" dirty="0"/>
              <a:t>The presumption that physically attractive people possess other socially desirable traits as well</a:t>
            </a:r>
          </a:p>
          <a:p>
            <a:pPr lvl="1">
              <a:buClr>
                <a:srgbClr val="0000FF"/>
              </a:buClr>
            </a:pPr>
            <a:r>
              <a:rPr lang="en-US" dirty="0"/>
              <a:t>First impressions</a:t>
            </a:r>
          </a:p>
          <a:p>
            <a:pPr lvl="1">
              <a:buClr>
                <a:srgbClr val="0000FF"/>
              </a:buClr>
            </a:pPr>
            <a:r>
              <a:rPr lang="en-US" dirty="0"/>
              <a:t>Is the “beautiful is good” stereotype accurate?</a:t>
            </a:r>
          </a:p>
          <a:p>
            <a:pPr>
              <a:buClr>
                <a:srgbClr val="0000FF"/>
              </a:buClr>
            </a:pPr>
            <a:r>
              <a:rPr lang="en-CA" sz="2800" b="1" dirty="0"/>
              <a:t>Evolution and attraction</a:t>
            </a:r>
          </a:p>
          <a:p>
            <a:pPr>
              <a:buClr>
                <a:srgbClr val="0000FF"/>
              </a:buClr>
            </a:pPr>
            <a:r>
              <a:rPr lang="en-CA" sz="2800" b="1" dirty="0"/>
              <a:t>Social comparison</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8</a:t>
            </a:fld>
            <a:endParaRPr lang="en-CA"/>
          </a:p>
        </p:txBody>
      </p:sp>
    </p:spTree>
    <p:extLst>
      <p:ext uri="{BB962C8B-B14F-4D97-AF65-F5344CB8AC3E}">
        <p14:creationId xmlns:p14="http://schemas.microsoft.com/office/powerpoint/2010/main" val="4240689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Who Is Attractive?</a:t>
            </a:r>
          </a:p>
        </p:txBody>
      </p:sp>
      <p:sp>
        <p:nvSpPr>
          <p:cNvPr id="3" name="Content Placeholder 2"/>
          <p:cNvSpPr>
            <a:spLocks noGrp="1"/>
          </p:cNvSpPr>
          <p:nvPr>
            <p:ph idx="1"/>
          </p:nvPr>
        </p:nvSpPr>
        <p:spPr/>
        <p:txBody>
          <a:bodyPr>
            <a:normAutofit/>
          </a:bodyPr>
          <a:lstStyle/>
          <a:p>
            <a:pPr>
              <a:buClr>
                <a:srgbClr val="0000FF"/>
              </a:buClr>
            </a:pPr>
            <a:r>
              <a:rPr lang="en-US" sz="2400" dirty="0"/>
              <a:t>Standards of beauty differ from culture to culture. Yet some people are considered attractive throughout most of the world.</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9</a:t>
            </a:fld>
            <a:endParaRPr lang="en-CA"/>
          </a:p>
        </p:txBody>
      </p:sp>
      <p:pic>
        <p:nvPicPr>
          <p:cNvPr id="92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7975" y="2990324"/>
            <a:ext cx="2092413" cy="31386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74943" y="3010205"/>
            <a:ext cx="1883171" cy="31386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AutoShape 5" descr="https://media.inkling.com/img?s=content%3A%2F%2F%2Fstable%2Fsn_d273%2Ftrunk%2Fhead%2Fimg%2Fchapter010%2Fmye11147_p1009.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9222"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78519" y="3012976"/>
            <a:ext cx="1895326" cy="3151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3" name="Picture 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876256" y="2953633"/>
            <a:ext cx="1931482" cy="321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44264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488</TotalTime>
  <Words>1770</Words>
  <Application>Microsoft Office PowerPoint</Application>
  <PresentationFormat>On-screen Show (4:3)</PresentationFormat>
  <Paragraphs>253</Paragraphs>
  <Slides>35</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Courier New</vt:lpstr>
      <vt:lpstr>Garamond</vt:lpstr>
      <vt:lpstr>Office Theme</vt:lpstr>
      <vt:lpstr>Chapter 10</vt:lpstr>
      <vt:lpstr>Chapter 10 Outline</vt:lpstr>
      <vt:lpstr>Attraction and Intimacy</vt:lpstr>
      <vt:lpstr>What Leads To Friendship And Attraction?</vt:lpstr>
      <vt:lpstr>What Leads To Friendship And Attraction? Pt. 2</vt:lpstr>
      <vt:lpstr>Mere Exposure</vt:lpstr>
      <vt:lpstr>Physical Attractiveness</vt:lpstr>
      <vt:lpstr>Physical Attractiveness Pt. 2</vt:lpstr>
      <vt:lpstr>Who Is Attractive?</vt:lpstr>
      <vt:lpstr>Who Is Attractive? Pt. 2</vt:lpstr>
      <vt:lpstr>Similarity Versus Complementarity</vt:lpstr>
      <vt:lpstr>Relationship Rewards</vt:lpstr>
      <vt:lpstr>Liking Those Who Like Us</vt:lpstr>
      <vt:lpstr>Relationship Rewards Pt. 2</vt:lpstr>
      <vt:lpstr>What Is Love? LO2 </vt:lpstr>
      <vt:lpstr>Passionate Love</vt:lpstr>
      <vt:lpstr>Passionate Love Pt. 2</vt:lpstr>
      <vt:lpstr>Companionate Love</vt:lpstr>
      <vt:lpstr>Romantic Love</vt:lpstr>
      <vt:lpstr>What Enables Close Relationships? LO3</vt:lpstr>
      <vt:lpstr>What Enables Close Relationships?</vt:lpstr>
      <vt:lpstr>Equity</vt:lpstr>
      <vt:lpstr>Self-disclosure</vt:lpstr>
      <vt:lpstr>How Do Relationships End? LO4</vt:lpstr>
      <vt:lpstr>How Do Relationships End?</vt:lpstr>
      <vt:lpstr>How Do Relationships End? Pt. 2</vt:lpstr>
      <vt:lpstr>How Do Relationships End? Pt. 3</vt:lpstr>
      <vt:lpstr>How Do Relationships End? Pt. 4</vt:lpstr>
      <vt:lpstr>Chapter 10: Summing Up</vt:lpstr>
      <vt:lpstr>Summing Up: What Leads to Friendship and Attraction?</vt:lpstr>
      <vt:lpstr>Summing Up: What Leads to Friendship and Attraction? Pt. 2</vt:lpstr>
      <vt:lpstr>Summing Up: What Is Love?</vt:lpstr>
      <vt:lpstr>Summing Up: What Enables Close Relationships?</vt:lpstr>
      <vt:lpstr>Summing Up: How Do Relationships End?</vt:lpstr>
      <vt:lpstr>Chapter 10 Key Terms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Hudson, Melissa</dc:creator>
  <cp:lastModifiedBy>Pineda, Angelo</cp:lastModifiedBy>
  <cp:revision>189</cp:revision>
  <dcterms:created xsi:type="dcterms:W3CDTF">2019-08-26T14:02:03Z</dcterms:created>
  <dcterms:modified xsi:type="dcterms:W3CDTF">2021-01-19T21:59:52Z</dcterms:modified>
</cp:coreProperties>
</file>