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0" r:id="rId2"/>
    <p:sldId id="285" r:id="rId3"/>
    <p:sldId id="368" r:id="rId4"/>
    <p:sldId id="464" r:id="rId5"/>
    <p:sldId id="463" r:id="rId6"/>
    <p:sldId id="480" r:id="rId7"/>
    <p:sldId id="374" r:id="rId8"/>
    <p:sldId id="435" r:id="rId9"/>
    <p:sldId id="481" r:id="rId10"/>
    <p:sldId id="467" r:id="rId11"/>
    <p:sldId id="466" r:id="rId12"/>
    <p:sldId id="469" r:id="rId13"/>
    <p:sldId id="482" r:id="rId14"/>
    <p:sldId id="483" r:id="rId15"/>
    <p:sldId id="470" r:id="rId16"/>
    <p:sldId id="468" r:id="rId17"/>
    <p:sldId id="384" r:id="rId18"/>
    <p:sldId id="471" r:id="rId19"/>
    <p:sldId id="447" r:id="rId20"/>
    <p:sldId id="472" r:id="rId21"/>
    <p:sldId id="476" r:id="rId22"/>
    <p:sldId id="477" r:id="rId23"/>
    <p:sldId id="475" r:id="rId24"/>
    <p:sldId id="484" r:id="rId25"/>
    <p:sldId id="486" r:id="rId26"/>
    <p:sldId id="487" r:id="rId27"/>
    <p:sldId id="485" r:id="rId28"/>
    <p:sldId id="387" r:id="rId29"/>
    <p:sldId id="452" r:id="rId30"/>
    <p:sldId id="416" r:id="rId31"/>
    <p:sldId id="396" r:id="rId32"/>
    <p:sldId id="417" r:id="rId33"/>
    <p:sldId id="462" r:id="rId34"/>
    <p:sldId id="461" r:id="rId35"/>
    <p:sldId id="460" r:id="rId36"/>
    <p:sldId id="326"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1" autoAdjust="0"/>
    <p:restoredTop sz="86481" autoAdjust="0"/>
  </p:normalViewPr>
  <p:slideViewPr>
    <p:cSldViewPr>
      <p:cViewPr varScale="1">
        <p:scale>
          <a:sx n="62" d="100"/>
          <a:sy n="62" d="100"/>
        </p:scale>
        <p:origin x="960" y="96"/>
      </p:cViewPr>
      <p:guideLst>
        <p:guide orient="horz" pos="2160"/>
        <p:guide pos="2880"/>
      </p:guideLst>
    </p:cSldViewPr>
  </p:slideViewPr>
  <p:outlineViewPr>
    <p:cViewPr>
      <p:scale>
        <a:sx n="33" d="100"/>
        <a:sy n="33" d="100"/>
      </p:scale>
      <p:origin x="0" y="-2602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ADE30B-1E79-41BC-A7EE-9CCFACA0A653}" type="datetimeFigureOut">
              <a:rPr lang="en-CA" smtClean="0"/>
              <a:t>2021-01-19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DA8859-8551-4C3E-9F61-ECFA77180AB4}" type="slidenum">
              <a:rPr lang="en-CA" smtClean="0"/>
              <a:t>‹#›</a:t>
            </a:fld>
            <a:endParaRPr lang="en-CA"/>
          </a:p>
        </p:txBody>
      </p:sp>
    </p:spTree>
    <p:extLst>
      <p:ext uri="{BB962C8B-B14F-4D97-AF65-F5344CB8AC3E}">
        <p14:creationId xmlns:p14="http://schemas.microsoft.com/office/powerpoint/2010/main" val="1007810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defRPr/>
            </a:pPr>
            <a:fld id="{AEAF3D5F-ABD5-42EE-A6D2-AB7A6B4DD867}" type="slidenum">
              <a:rPr lang="en-US" altLang="en-US" smtClean="0">
                <a:latin typeface="Arial" pitchFamily="34" charset="0"/>
              </a:rPr>
              <a:pPr eaLnBrk="1" hangingPunct="1">
                <a:defRPr/>
              </a:pPr>
              <a:t>1</a:t>
            </a:fld>
            <a:endParaRPr lang="en-US" altLang="en-US">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Source: ©Mike Kemp/</a:t>
            </a:r>
            <a:r>
              <a:rPr lang="en-CA" dirty="0" err="1"/>
              <a:t>InPictures</a:t>
            </a:r>
            <a:r>
              <a:rPr lang="en-CA" dirty="0"/>
              <a:t>/Getty Images.</a:t>
            </a:r>
          </a:p>
        </p:txBody>
      </p:sp>
      <p:sp>
        <p:nvSpPr>
          <p:cNvPr id="4" name="Slide Number Placeholder 3"/>
          <p:cNvSpPr>
            <a:spLocks noGrp="1"/>
          </p:cNvSpPr>
          <p:nvPr>
            <p:ph type="sldNum" sz="quarter" idx="10"/>
          </p:nvPr>
        </p:nvSpPr>
        <p:spPr/>
        <p:txBody>
          <a:bodyPr/>
          <a:lstStyle/>
          <a:p>
            <a:fld id="{75DA8859-8551-4C3E-9F61-ECFA77180AB4}" type="slidenum">
              <a:rPr lang="en-CA" smtClean="0"/>
              <a:t>30</a:t>
            </a:fld>
            <a:endParaRPr lang="en-CA"/>
          </a:p>
        </p:txBody>
      </p:sp>
    </p:spTree>
    <p:extLst>
      <p:ext uri="{BB962C8B-B14F-4D97-AF65-F5344CB8AC3E}">
        <p14:creationId xmlns:p14="http://schemas.microsoft.com/office/powerpoint/2010/main" val="33692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9F7B8C17-7F6A-424D-A5B1-C29563FFEA7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4883601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7349634-0A48-4A25-AEE6-6DB79E5E67F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52783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612B51A4-FCCA-4BA5-B304-F337A8609BA9}"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156082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lvl1pPr>
              <a:buClr>
                <a:srgbClr val="7030A0"/>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p:cNvSpPr>
            <a:spLocks noGrp="1"/>
          </p:cNvSpPr>
          <p:nvPr>
            <p:ph type="dt" sz="half" idx="10"/>
          </p:nvPr>
        </p:nvSpPr>
        <p:spPr/>
        <p:txBody>
          <a:bodyPr/>
          <a:lstStyle/>
          <a:p>
            <a:fld id="{EB2A9C28-7085-4B6B-A512-C42BE8CF0906}"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461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9C60E4-AE4D-41FA-86D7-C9BD015CDBF7}" type="datetime1">
              <a:rPr lang="en-CA" smtClean="0"/>
              <a:t>2021-01-19</a:t>
            </a:fld>
            <a:endParaRPr lang="en-CA"/>
          </a:p>
        </p:txBody>
      </p:sp>
      <p:sp>
        <p:nvSpPr>
          <p:cNvPr id="5" name="Footer Placeholder 4"/>
          <p:cNvSpPr>
            <a:spLocks noGrp="1"/>
          </p:cNvSpPr>
          <p:nvPr>
            <p:ph type="ftr" sz="quarter" idx="11"/>
          </p:nvPr>
        </p:nvSpPr>
        <p:spPr/>
        <p:txBody>
          <a:bodyPr/>
          <a:lstStyle/>
          <a:p>
            <a:r>
              <a:rPr lang="en-CA"/>
              <a:t>© 2021 McGraw-Hill Education Limited</a:t>
            </a:r>
          </a:p>
        </p:txBody>
      </p:sp>
      <p:sp>
        <p:nvSpPr>
          <p:cNvPr id="6" name="Slide Number Placeholder 5"/>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41956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8075BF09-C4F3-459B-8BDB-56F345E60363}"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47860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3072364E-626A-4AE0-A70B-040821F29131}" type="datetime1">
              <a:rPr lang="en-CA" smtClean="0"/>
              <a:t>2021-01-19</a:t>
            </a:fld>
            <a:endParaRPr lang="en-CA"/>
          </a:p>
        </p:txBody>
      </p:sp>
      <p:sp>
        <p:nvSpPr>
          <p:cNvPr id="8" name="Footer Placeholder 7"/>
          <p:cNvSpPr>
            <a:spLocks noGrp="1"/>
          </p:cNvSpPr>
          <p:nvPr>
            <p:ph type="ftr" sz="quarter" idx="11"/>
          </p:nvPr>
        </p:nvSpPr>
        <p:spPr/>
        <p:txBody>
          <a:bodyPr/>
          <a:lstStyle/>
          <a:p>
            <a:r>
              <a:rPr lang="en-CA"/>
              <a:t>© 2021 McGraw-Hill Education Limited</a:t>
            </a:r>
          </a:p>
        </p:txBody>
      </p:sp>
      <p:sp>
        <p:nvSpPr>
          <p:cNvPr id="9" name="Slide Number Placeholder 8"/>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123559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DD54DF5-00B0-4BBD-A950-D0225E81F026}" type="datetime1">
              <a:rPr lang="en-CA" smtClean="0"/>
              <a:t>2021-01-19</a:t>
            </a:fld>
            <a:endParaRPr lang="en-CA"/>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824647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896B31-2F22-4874-A9F3-49031487E4DA}" type="datetime1">
              <a:rPr lang="en-CA" smtClean="0"/>
              <a:t>2021-01-19</a:t>
            </a:fld>
            <a:endParaRPr lang="en-CA"/>
          </a:p>
        </p:txBody>
      </p:sp>
      <p:sp>
        <p:nvSpPr>
          <p:cNvPr id="3" name="Footer Placeholder 2"/>
          <p:cNvSpPr>
            <a:spLocks noGrp="1"/>
          </p:cNvSpPr>
          <p:nvPr>
            <p:ph type="ftr" sz="quarter" idx="11"/>
          </p:nvPr>
        </p:nvSpPr>
        <p:spPr/>
        <p:txBody>
          <a:bodyPr/>
          <a:lstStyle/>
          <a:p>
            <a:r>
              <a:rPr lang="en-CA"/>
              <a:t>© 2021 McGraw-Hill Education Limited</a:t>
            </a:r>
          </a:p>
        </p:txBody>
      </p:sp>
      <p:sp>
        <p:nvSpPr>
          <p:cNvPr id="4" name="Slide Number Placeholder 3"/>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71660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767132C-8F4E-41E1-B0A0-351B88E36A3F}"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388324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1974BD-0A83-4499-9818-733FDADED200}" type="datetime1">
              <a:rPr lang="en-CA" smtClean="0"/>
              <a:t>2021-01-19</a:t>
            </a:fld>
            <a:endParaRPr lang="en-CA"/>
          </a:p>
        </p:txBody>
      </p:sp>
      <p:sp>
        <p:nvSpPr>
          <p:cNvPr id="6" name="Footer Placeholder 5"/>
          <p:cNvSpPr>
            <a:spLocks noGrp="1"/>
          </p:cNvSpPr>
          <p:nvPr>
            <p:ph type="ftr" sz="quarter" idx="11"/>
          </p:nvPr>
        </p:nvSpPr>
        <p:spPr/>
        <p:txBody>
          <a:bodyPr/>
          <a:lstStyle/>
          <a:p>
            <a:r>
              <a:rPr lang="en-CA"/>
              <a:t>© 2021 McGraw-Hill Education Limited</a:t>
            </a:r>
          </a:p>
        </p:txBody>
      </p:sp>
      <p:sp>
        <p:nvSpPr>
          <p:cNvPr id="7" name="Slide Number Placeholder 6"/>
          <p:cNvSpPr>
            <a:spLocks noGrp="1"/>
          </p:cNvSpPr>
          <p:nvPr>
            <p:ph type="sldNum" sz="quarter" idx="12"/>
          </p:nvPr>
        </p:nvSpPr>
        <p:spPr/>
        <p:txBody>
          <a:bodyPr/>
          <a:lstStyle/>
          <a:p>
            <a:fld id="{EFE57580-D55E-46BA-85CF-9F915CE3B7E4}" type="slidenum">
              <a:rPr lang="en-CA" smtClean="0"/>
              <a:t>‹#›</a:t>
            </a:fld>
            <a:endParaRPr lang="en-CA"/>
          </a:p>
        </p:txBody>
      </p:sp>
    </p:spTree>
    <p:extLst>
      <p:ext uri="{BB962C8B-B14F-4D97-AF65-F5344CB8AC3E}">
        <p14:creationId xmlns:p14="http://schemas.microsoft.com/office/powerpoint/2010/main" val="2425347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CA"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575111-79B0-4627-B729-E279A280C256}" type="datetime1">
              <a:rPr lang="en-CA" smtClean="0"/>
              <a:t>2021-01-19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a:t>© 2021 McGraw-Hill Education Limited</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57580-D55E-46BA-85CF-9F915CE3B7E4}" type="slidenum">
              <a:rPr lang="en-CA" smtClean="0"/>
              <a:t>‹#›</a:t>
            </a:fld>
            <a:endParaRPr lang="en-CA"/>
          </a:p>
        </p:txBody>
      </p:sp>
      <p:sp>
        <p:nvSpPr>
          <p:cNvPr id="7" name="Rectangle 6">
            <a:extLst>
              <a:ext uri="{FF2B5EF4-FFF2-40B4-BE49-F238E27FC236}">
                <a16:creationId xmlns:a16="http://schemas.microsoft.com/office/drawing/2014/main" id="{8ABA81BA-B659-45F5-AB20-E7A9EC9CFD57}"/>
              </a:ext>
            </a:extLst>
          </p:cNvPr>
          <p:cNvSpPr/>
          <p:nvPr userDrawn="1"/>
        </p:nvSpPr>
        <p:spPr>
          <a:xfrm>
            <a:off x="8993038" y="0"/>
            <a:ext cx="152400" cy="68579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0" name="Straight Connector 9">
            <a:extLst>
              <a:ext uri="{FF2B5EF4-FFF2-40B4-BE49-F238E27FC236}">
                <a16:creationId xmlns:a16="http://schemas.microsoft.com/office/drawing/2014/main" id="{D9408CF7-52E9-4AF7-A522-E54C58290744}"/>
              </a:ext>
            </a:extLst>
          </p:cNvPr>
          <p:cNvCxnSpPr/>
          <p:nvPr userDrawn="1"/>
        </p:nvCxnSpPr>
        <p:spPr>
          <a:xfrm>
            <a:off x="0" y="1417638"/>
            <a:ext cx="8993038" cy="0"/>
          </a:xfrm>
          <a:prstGeom prst="line">
            <a:avLst/>
          </a:prstGeom>
          <a:ln w="47625">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57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b="1" kern="1200">
          <a:solidFill>
            <a:srgbClr val="9900CC"/>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211960" y="289800"/>
            <a:ext cx="4166596" cy="6278400"/>
          </a:xfrm>
          <a:prstGeom prst="rect">
            <a:avLst/>
          </a:prstGeom>
        </p:spPr>
      </p:pic>
      <p:sp>
        <p:nvSpPr>
          <p:cNvPr id="135" name="Rectangle 134">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490722" cy="6858000"/>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5123" name="Rectangle 4"/>
          <p:cNvSpPr>
            <a:spLocks noGrp="1" noChangeArrowheads="1"/>
          </p:cNvSpPr>
          <p:nvPr>
            <p:ph type="title"/>
          </p:nvPr>
        </p:nvSpPr>
        <p:spPr>
          <a:xfrm>
            <a:off x="482601" y="623392"/>
            <a:ext cx="2522980" cy="1607060"/>
          </a:xfrm>
          <a:solidFill>
            <a:srgbClr val="0070C0"/>
          </a:solidFill>
          <a:ln w="19050">
            <a:solidFill>
              <a:schemeClr val="tx1"/>
            </a:solidFill>
          </a:ln>
        </p:spPr>
        <p:txBody>
          <a:bodyPr vert="horz" wrap="square" lIns="91440" tIns="45720" rIns="91440" bIns="45720" rtlCol="0" anchor="ctr">
            <a:normAutofit/>
          </a:bodyPr>
          <a:lstStyle/>
          <a:p>
            <a:pPr algn="ctr">
              <a:lnSpc>
                <a:spcPct val="90000"/>
              </a:lnSpc>
            </a:pPr>
            <a:r>
              <a:rPr lang="en-US" altLang="en-US" sz="3600" kern="1200" dirty="0">
                <a:solidFill>
                  <a:schemeClr val="bg1"/>
                </a:solidFill>
                <a:latin typeface="+mj-lt"/>
                <a:ea typeface="+mj-ea"/>
                <a:cs typeface="+mj-cs"/>
              </a:rPr>
              <a:t>Chapter 9</a:t>
            </a:r>
          </a:p>
        </p:txBody>
      </p:sp>
      <p:sp>
        <p:nvSpPr>
          <p:cNvPr id="5" name="Text Placeholder 4"/>
          <p:cNvSpPr>
            <a:spLocks noGrp="1"/>
          </p:cNvSpPr>
          <p:nvPr>
            <p:ph type="body" sz="half" idx="2"/>
          </p:nvPr>
        </p:nvSpPr>
        <p:spPr>
          <a:xfrm>
            <a:off x="482600" y="2638043"/>
            <a:ext cx="2865264" cy="3527261"/>
          </a:xfrm>
        </p:spPr>
        <p:txBody>
          <a:bodyPr vert="horz" lIns="91440" tIns="45720" rIns="91440" bIns="45720" rtlCol="0">
            <a:normAutofit/>
          </a:bodyPr>
          <a:lstStyle/>
          <a:p>
            <a:pPr>
              <a:lnSpc>
                <a:spcPct val="90000"/>
              </a:lnSpc>
            </a:pPr>
            <a:r>
              <a:rPr lang="en-US" sz="3600" dirty="0">
                <a:solidFill>
                  <a:schemeClr val="bg1"/>
                </a:solidFill>
              </a:rPr>
              <a:t>Aggression: Hurting Others</a:t>
            </a:r>
            <a:endParaRPr lang="en-US" sz="2000" dirty="0"/>
          </a:p>
          <a:p>
            <a:pPr>
              <a:lnSpc>
                <a:spcPct val="90000"/>
              </a:lnSpc>
            </a:pPr>
            <a:endParaRPr lang="en-US" sz="2600" dirty="0"/>
          </a:p>
          <a:p>
            <a:pPr>
              <a:lnSpc>
                <a:spcPct val="90000"/>
              </a:lnSpc>
            </a:pPr>
            <a:endParaRPr lang="en-US" sz="2600" dirty="0"/>
          </a:p>
          <a:p>
            <a:pPr>
              <a:lnSpc>
                <a:spcPct val="90000"/>
              </a:lnSpc>
            </a:pPr>
            <a:r>
              <a:rPr lang="en-US" sz="2800" dirty="0">
                <a:solidFill>
                  <a:schemeClr val="bg1"/>
                </a:solidFill>
              </a:rPr>
              <a:t>Anastasia Bake</a:t>
            </a:r>
          </a:p>
          <a:p>
            <a:pPr>
              <a:lnSpc>
                <a:spcPct val="90000"/>
              </a:lnSpc>
            </a:pPr>
            <a:r>
              <a:rPr lang="en-US" sz="2400" dirty="0">
                <a:solidFill>
                  <a:schemeClr val="bg1"/>
                </a:solidFill>
              </a:rPr>
              <a:t>St. Clair College</a:t>
            </a:r>
          </a:p>
        </p:txBody>
      </p:sp>
      <p:sp>
        <p:nvSpPr>
          <p:cNvPr id="6146" name="Footer Placeholder 4"/>
          <p:cNvSpPr>
            <a:spLocks noGrp="1"/>
          </p:cNvSpPr>
          <p:nvPr>
            <p:ph type="ftr" sz="quarter" idx="11"/>
          </p:nvPr>
        </p:nvSpPr>
        <p:spPr bwMode="auto">
          <a:xfrm>
            <a:off x="4860032" y="6309320"/>
            <a:ext cx="30861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Garamond" pitchFamily="18" charset="0"/>
                <a:ea typeface="MS PGothic" pitchFamily="34" charset="-128"/>
              </a:defRPr>
            </a:lvl1pPr>
            <a:lvl2pPr marL="742950" indent="-285750" eaLnBrk="0" hangingPunct="0">
              <a:defRPr>
                <a:solidFill>
                  <a:schemeClr val="tx1"/>
                </a:solidFill>
                <a:latin typeface="Garamond" pitchFamily="18" charset="0"/>
                <a:ea typeface="MS PGothic" pitchFamily="34" charset="-128"/>
              </a:defRPr>
            </a:lvl2pPr>
            <a:lvl3pPr marL="1143000" indent="-228600" eaLnBrk="0" hangingPunct="0">
              <a:defRPr>
                <a:solidFill>
                  <a:schemeClr val="tx1"/>
                </a:solidFill>
                <a:latin typeface="Garamond" pitchFamily="18" charset="0"/>
                <a:ea typeface="MS PGothic" pitchFamily="34" charset="-128"/>
              </a:defRPr>
            </a:lvl3pPr>
            <a:lvl4pPr marL="1600200" indent="-228600" eaLnBrk="0" hangingPunct="0">
              <a:defRPr>
                <a:solidFill>
                  <a:schemeClr val="tx1"/>
                </a:solidFill>
                <a:latin typeface="Garamond" pitchFamily="18" charset="0"/>
                <a:ea typeface="MS PGothic" pitchFamily="34" charset="-128"/>
              </a:defRPr>
            </a:lvl4pPr>
            <a:lvl5pPr marL="2057400" indent="-228600" eaLnBrk="0" hangingPunct="0">
              <a:defRPr>
                <a:solidFill>
                  <a:schemeClr val="tx1"/>
                </a:solidFill>
                <a:latin typeface="Garamond" pitchFamily="18" charset="0"/>
                <a:ea typeface="MS PGothic" pitchFamily="34" charset="-128"/>
              </a:defRPr>
            </a:lvl5pPr>
            <a:lvl6pPr marL="2514600" indent="-228600" eaLnBrk="0" fontAlgn="base" hangingPunct="0">
              <a:spcBef>
                <a:spcPct val="0"/>
              </a:spcBef>
              <a:spcAft>
                <a:spcPct val="0"/>
              </a:spcAft>
              <a:defRPr>
                <a:solidFill>
                  <a:schemeClr val="tx1"/>
                </a:solidFill>
                <a:latin typeface="Garamond" pitchFamily="18" charset="0"/>
                <a:ea typeface="MS PGothic" pitchFamily="34" charset="-128"/>
              </a:defRPr>
            </a:lvl6pPr>
            <a:lvl7pPr marL="2971800" indent="-228600" eaLnBrk="0" fontAlgn="base" hangingPunct="0">
              <a:spcBef>
                <a:spcPct val="0"/>
              </a:spcBef>
              <a:spcAft>
                <a:spcPct val="0"/>
              </a:spcAft>
              <a:defRPr>
                <a:solidFill>
                  <a:schemeClr val="tx1"/>
                </a:solidFill>
                <a:latin typeface="Garamond" pitchFamily="18" charset="0"/>
                <a:ea typeface="MS PGothic" pitchFamily="34" charset="-128"/>
              </a:defRPr>
            </a:lvl7pPr>
            <a:lvl8pPr marL="3429000" indent="-228600" eaLnBrk="0" fontAlgn="base" hangingPunct="0">
              <a:spcBef>
                <a:spcPct val="0"/>
              </a:spcBef>
              <a:spcAft>
                <a:spcPct val="0"/>
              </a:spcAft>
              <a:defRPr>
                <a:solidFill>
                  <a:schemeClr val="tx1"/>
                </a:solidFill>
                <a:latin typeface="Garamond" pitchFamily="18" charset="0"/>
                <a:ea typeface="MS PGothic" pitchFamily="34" charset="-128"/>
              </a:defRPr>
            </a:lvl8pPr>
            <a:lvl9pPr marL="3886200" indent="-228600" eaLnBrk="0" fontAlgn="base" hangingPunct="0">
              <a:spcBef>
                <a:spcPct val="0"/>
              </a:spcBef>
              <a:spcAft>
                <a:spcPct val="0"/>
              </a:spcAft>
              <a:defRPr>
                <a:solidFill>
                  <a:schemeClr val="tx1"/>
                </a:solidFill>
                <a:latin typeface="Garamond" pitchFamily="18" charset="0"/>
                <a:ea typeface="MS PGothic" pitchFamily="34" charset="-128"/>
              </a:defRPr>
            </a:lvl9pPr>
          </a:lstStyle>
          <a:p>
            <a:pPr eaLnBrk="1" hangingPunct="1">
              <a:spcAft>
                <a:spcPts val="600"/>
              </a:spcAft>
              <a:defRPr/>
            </a:pPr>
            <a:r>
              <a:rPr lang="en-US" altLang="en-US" kern="1200" dirty="0">
                <a:solidFill>
                  <a:schemeClr val="tx1">
                    <a:lumMod val="50000"/>
                  </a:schemeClr>
                </a:solidFill>
                <a:latin typeface="+mn-lt"/>
                <a:ea typeface="+mn-ea"/>
                <a:cs typeface="+mn-cs"/>
              </a:rPr>
              <a:t>© 2021 McGraw-Hill Education Limited</a:t>
            </a:r>
          </a:p>
        </p:txBody>
      </p:sp>
      <p:sp>
        <p:nvSpPr>
          <p:cNvPr id="2" name="Slide Number Placeholder 1"/>
          <p:cNvSpPr>
            <a:spLocks noGrp="1"/>
          </p:cNvSpPr>
          <p:nvPr>
            <p:ph type="sldNum" sz="quarter" idx="12"/>
          </p:nvPr>
        </p:nvSpPr>
        <p:spPr>
          <a:xfrm>
            <a:off x="6457950" y="6356350"/>
            <a:ext cx="2057400" cy="365125"/>
          </a:xfrm>
        </p:spPr>
        <p:txBody>
          <a:bodyPr vert="horz" lIns="91440" tIns="45720" rIns="91440" bIns="45720" rtlCol="0" anchor="ctr">
            <a:normAutofit/>
          </a:bodyPr>
          <a:lstStyle/>
          <a:p>
            <a:pPr>
              <a:spcAft>
                <a:spcPts val="600"/>
              </a:spcAft>
            </a:pPr>
            <a:fld id="{EFE57580-D55E-46BA-85CF-9F915CE3B7E4}" type="slidenum">
              <a:rPr lang="en-US" smtClean="0"/>
              <a:pPr>
                <a:spcAft>
                  <a:spcPts val="600"/>
                </a:spcAft>
              </a:pPr>
              <a:t>1</a:t>
            </a:fld>
            <a:endParaRPr lang="en-US"/>
          </a:p>
        </p:txBody>
      </p:sp>
      <p:sp>
        <p:nvSpPr>
          <p:cNvPr id="5125" name="TextBox 6"/>
          <p:cNvSpPr txBox="1">
            <a:spLocks noChangeArrowheads="1"/>
          </p:cNvSpPr>
          <p:nvPr/>
        </p:nvSpPr>
        <p:spPr bwMode="auto">
          <a:xfrm>
            <a:off x="1409700" y="44323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1800"/>
              </a:spcBef>
              <a:buClr>
                <a:schemeClr val="accent1"/>
              </a:buClr>
              <a:buSzPct val="100000"/>
              <a:buFont typeface="Wingdings 2" pitchFamily="18" charset="2"/>
              <a:buChar char="¡"/>
              <a:defRPr sz="2000">
                <a:solidFill>
                  <a:schemeClr val="tx2"/>
                </a:solidFill>
                <a:latin typeface="Arial" pitchFamily="34" charset="0"/>
                <a:ea typeface="MS PGothic" pitchFamily="34" charset="-128"/>
              </a:defRPr>
            </a:lvl1pPr>
            <a:lvl2pPr marL="742950" indent="-28575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2pPr>
            <a:lvl3pPr marL="11430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3pPr>
            <a:lvl4pPr marL="1600200" indent="-228600" eaLnBrk="0" hangingPunct="0">
              <a:spcBef>
                <a:spcPts val="600"/>
              </a:spcBef>
              <a:buClr>
                <a:srgbClr val="4D0000"/>
              </a:buClr>
              <a:buSzPct val="100000"/>
              <a:buFont typeface="Wingdings 2" pitchFamily="18" charset="2"/>
              <a:buChar char="¡"/>
              <a:defRPr>
                <a:solidFill>
                  <a:schemeClr val="tx2"/>
                </a:solidFill>
                <a:latin typeface="Arial" pitchFamily="34" charset="0"/>
                <a:ea typeface="MS PGothic" pitchFamily="34" charset="-128"/>
              </a:defRPr>
            </a:lvl4pPr>
            <a:lvl5pPr marL="2057400" indent="-228600" eaLnBrk="0" hangingPunct="0">
              <a:spcBef>
                <a:spcPts val="600"/>
              </a:spcBef>
              <a:buClr>
                <a:schemeClr val="accent1"/>
              </a:buClr>
              <a:buSzPct val="100000"/>
              <a:buFont typeface="Wingdings 2" pitchFamily="18" charset="2"/>
              <a:buChar char="¡"/>
              <a:defRPr>
                <a:solidFill>
                  <a:schemeClr val="tx2"/>
                </a:solidFill>
                <a:latin typeface="Arial" pitchFamily="34" charset="0"/>
                <a:ea typeface="MS PGothic" pitchFamily="34" charset="-128"/>
              </a:defRPr>
            </a:lvl5pPr>
            <a:lvl6pPr marL="25146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6pPr>
            <a:lvl7pPr marL="29718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7pPr>
            <a:lvl8pPr marL="34290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8pPr>
            <a:lvl9pPr marL="3886200" indent="-228600" eaLnBrk="0" fontAlgn="base" hangingPunct="0">
              <a:spcBef>
                <a:spcPts val="600"/>
              </a:spcBef>
              <a:spcAft>
                <a:spcPct val="0"/>
              </a:spcAft>
              <a:buClr>
                <a:schemeClr val="accent1"/>
              </a:buClr>
              <a:buSzPct val="100000"/>
              <a:buFont typeface="Wingdings 2" pitchFamily="18" charset="2"/>
              <a:buChar char="¡"/>
              <a:defRPr>
                <a:solidFill>
                  <a:schemeClr val="tx2"/>
                </a:solidFill>
                <a:latin typeface="Arial" pitchFamily="34" charset="0"/>
                <a:ea typeface="MS PGothic" pitchFamily="34" charset="-128"/>
              </a:defRPr>
            </a:lvl9pPr>
          </a:lstStyle>
          <a:p>
            <a:pPr>
              <a:spcBef>
                <a:spcPct val="0"/>
              </a:spcBef>
              <a:buClrTx/>
              <a:buSzTx/>
              <a:buFontTx/>
              <a:buNone/>
            </a:pPr>
            <a:endParaRPr lang="en-US" altLang="en-US" sz="1800">
              <a:solidFill>
                <a:schemeClr val="tx1"/>
              </a:solidFill>
              <a:latin typeface="Garamond" pitchFamily="18" charset="0"/>
              <a:cs typeface="Arial" pitchFamily="34" charset="0"/>
            </a:endParaRPr>
          </a:p>
        </p:txBody>
      </p:sp>
    </p:spTree>
    <p:extLst>
      <p:ext uri="{BB962C8B-B14F-4D97-AF65-F5344CB8AC3E}">
        <p14:creationId xmlns:p14="http://schemas.microsoft.com/office/powerpoint/2010/main" val="681961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Biological Phenomenon Pt. 3</a:t>
            </a:r>
            <a:endParaRPr lang="en-CA" sz="3600" dirty="0">
              <a:solidFill>
                <a:srgbClr val="0000FF"/>
              </a:solidFill>
            </a:endParaRPr>
          </a:p>
        </p:txBody>
      </p:sp>
      <p:sp>
        <p:nvSpPr>
          <p:cNvPr id="3" name="Content Placeholder 2"/>
          <p:cNvSpPr>
            <a:spLocks noGrp="1"/>
          </p:cNvSpPr>
          <p:nvPr>
            <p:ph idx="1"/>
          </p:nvPr>
        </p:nvSpPr>
        <p:spPr>
          <a:xfrm>
            <a:off x="457200" y="1600200"/>
            <a:ext cx="3898776" cy="4525963"/>
          </a:xfrm>
        </p:spPr>
        <p:txBody>
          <a:bodyPr/>
          <a:lstStyle/>
          <a:p>
            <a:pPr>
              <a:buClr>
                <a:srgbClr val="0000FF"/>
              </a:buClr>
            </a:pPr>
            <a:r>
              <a:rPr lang="en-US" b="1" dirty="0"/>
              <a:t>Biochemical influences:</a:t>
            </a:r>
          </a:p>
          <a:p>
            <a:pPr lvl="1">
              <a:buClr>
                <a:srgbClr val="0000FF"/>
              </a:buClr>
            </a:pPr>
            <a:r>
              <a:rPr lang="en-US" dirty="0"/>
              <a:t>Alcohol</a:t>
            </a:r>
          </a:p>
          <a:p>
            <a:pPr lvl="1">
              <a:buClr>
                <a:srgbClr val="0000FF"/>
              </a:buClr>
            </a:pPr>
            <a:r>
              <a:rPr lang="en-US" dirty="0"/>
              <a:t>Testosterone</a:t>
            </a:r>
          </a:p>
          <a:p>
            <a:pPr lvl="1">
              <a:buClr>
                <a:srgbClr val="0000FF"/>
              </a:buClr>
            </a:pPr>
            <a:r>
              <a:rPr lang="en-US" dirty="0"/>
              <a:t>Low serotonin</a:t>
            </a:r>
          </a:p>
          <a:p>
            <a:pPr lvl="1">
              <a:buClr>
                <a:srgbClr val="0000FF"/>
              </a:buClr>
            </a:pPr>
            <a:r>
              <a:rPr lang="en-US" dirty="0"/>
              <a:t>Poor diet</a:t>
            </a:r>
          </a:p>
          <a:p>
            <a:pPr lvl="1">
              <a:buClr>
                <a:srgbClr val="0000FF"/>
              </a:buClr>
            </a:pPr>
            <a:r>
              <a:rPr lang="en-US" dirty="0"/>
              <a:t>Biology and behaviour interact</a:t>
            </a:r>
          </a:p>
          <a:p>
            <a:endParaRPr lang="en-CA"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10</a:t>
            </a:fld>
            <a:endParaRPr lang="en-CA"/>
          </a:p>
        </p:txBody>
      </p:sp>
      <p:sp>
        <p:nvSpPr>
          <p:cNvPr id="6" name="AutoShape 2" descr="A man covers his face and walks away from a very large fi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43"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60032" y="1690693"/>
            <a:ext cx="3456384" cy="2419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427984" y="4221088"/>
            <a:ext cx="4355976" cy="1754326"/>
          </a:xfrm>
          <a:prstGeom prst="rect">
            <a:avLst/>
          </a:prstGeom>
        </p:spPr>
        <p:txBody>
          <a:bodyPr wrap="square">
            <a:spAutoFit/>
          </a:bodyPr>
          <a:lstStyle/>
          <a:p>
            <a:pPr algn="just"/>
            <a:r>
              <a:rPr lang="en-US" dirty="0"/>
              <a:t>Young, male, and restless. In the 2011 riots that swept English cities, those arrested overwhelmingly shared one genetic characteristic—a Y chromosome—and were testosterone-fueled teens or people in their early twenties.</a:t>
            </a:r>
            <a:endParaRPr lang="en-CA" dirty="0"/>
          </a:p>
        </p:txBody>
      </p:sp>
    </p:spTree>
    <p:extLst>
      <p:ext uri="{BB962C8B-B14F-4D97-AF65-F5344CB8AC3E}">
        <p14:creationId xmlns:p14="http://schemas.microsoft.com/office/powerpoint/2010/main" val="88803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Response To Frustration</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Frustration-aggression theory</a:t>
            </a:r>
          </a:p>
          <a:p>
            <a:pPr lvl="1">
              <a:buClr>
                <a:srgbClr val="0000FF"/>
              </a:buClr>
            </a:pPr>
            <a:r>
              <a:rPr lang="en-US" dirty="0"/>
              <a:t>The theory that frustration (the blocking of a goal-directed behaviour) triggers a readiness to aggress</a:t>
            </a:r>
          </a:p>
          <a:p>
            <a:pPr>
              <a:buClr>
                <a:srgbClr val="0000FF"/>
              </a:buClr>
            </a:pPr>
            <a:r>
              <a:rPr lang="en-US" b="1" dirty="0"/>
              <a:t>Displacement</a:t>
            </a:r>
          </a:p>
          <a:p>
            <a:pPr lvl="1">
              <a:buClr>
                <a:srgbClr val="0000FF"/>
              </a:buClr>
            </a:pPr>
            <a:r>
              <a:rPr lang="en-US" dirty="0"/>
              <a:t>The redirection of aggression to a target other than the source of the frustration</a:t>
            </a:r>
          </a:p>
          <a:p>
            <a:pPr lvl="1">
              <a:buClr>
                <a:srgbClr val="0000FF"/>
              </a:buClr>
            </a:pPr>
            <a:r>
              <a:rPr lang="en-US" dirty="0"/>
              <a:t>Generally a safer or more socially acceptable target</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11</a:t>
            </a:fld>
            <a:endParaRPr lang="en-CA"/>
          </a:p>
        </p:txBody>
      </p:sp>
    </p:spTree>
    <p:extLst>
      <p:ext uri="{BB962C8B-B14F-4D97-AF65-F5344CB8AC3E}">
        <p14:creationId xmlns:p14="http://schemas.microsoft.com/office/powerpoint/2010/main" val="88803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Response To Frustration</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b="1" dirty="0"/>
              <a:t>Frustration-aggression theory revised</a:t>
            </a:r>
          </a:p>
          <a:p>
            <a:pPr lvl="1">
              <a:buClr>
                <a:srgbClr val="0000FF"/>
              </a:buClr>
            </a:pPr>
            <a:r>
              <a:rPr lang="en-US" dirty="0"/>
              <a:t>Frustration produces anger</a:t>
            </a:r>
          </a:p>
          <a:p>
            <a:pPr lvl="1">
              <a:buClr>
                <a:srgbClr val="0000FF"/>
              </a:buClr>
            </a:pPr>
            <a:r>
              <a:rPr lang="en-US" dirty="0"/>
              <a:t>The role of aggressive cues</a:t>
            </a:r>
          </a:p>
          <a:p>
            <a:pPr>
              <a:buClr>
                <a:srgbClr val="0000FF"/>
              </a:buClr>
            </a:pPr>
            <a:endParaRPr lang="en-US"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12</a:t>
            </a:fld>
            <a:endParaRPr lang="en-CA"/>
          </a:p>
        </p:txBody>
      </p:sp>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19672" y="3452474"/>
            <a:ext cx="5839811" cy="1582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619671" y="5620598"/>
            <a:ext cx="5115201" cy="369332"/>
          </a:xfrm>
          <a:prstGeom prst="rect">
            <a:avLst/>
          </a:prstGeom>
        </p:spPr>
        <p:txBody>
          <a:bodyPr wrap="square">
            <a:spAutoFit/>
          </a:bodyPr>
          <a:lstStyle/>
          <a:p>
            <a:r>
              <a:rPr lang="en-CA" b="1" dirty="0"/>
              <a:t>Figure 9–1 </a:t>
            </a:r>
            <a:r>
              <a:rPr lang="en-CA" dirty="0"/>
              <a:t>Simplified Frustration–aggression Theory</a:t>
            </a:r>
          </a:p>
        </p:txBody>
      </p:sp>
      <p:sp>
        <p:nvSpPr>
          <p:cNvPr id="7" name="Rectangle 6"/>
          <p:cNvSpPr/>
          <p:nvPr/>
        </p:nvSpPr>
        <p:spPr>
          <a:xfrm>
            <a:off x="683568" y="5089410"/>
            <a:ext cx="7848872" cy="369332"/>
          </a:xfrm>
          <a:prstGeom prst="rect">
            <a:avLst/>
          </a:prstGeom>
        </p:spPr>
        <p:txBody>
          <a:bodyPr wrap="square">
            <a:spAutoFit/>
          </a:bodyPr>
          <a:lstStyle/>
          <a:p>
            <a:pPr fontAlgn="base"/>
            <a:r>
              <a:rPr lang="en-US" dirty="0"/>
              <a:t>A simplified synopsis of Leonard Berkowitz’s revised frustration–aggression theory</a:t>
            </a:r>
            <a:endParaRPr lang="en-CA" dirty="0"/>
          </a:p>
        </p:txBody>
      </p:sp>
    </p:spTree>
    <p:extLst>
      <p:ext uri="{BB962C8B-B14F-4D97-AF65-F5344CB8AC3E}">
        <p14:creationId xmlns:p14="http://schemas.microsoft.com/office/powerpoint/2010/main" val="41594522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Response To Frustration Pt.</a:t>
            </a:r>
            <a:r>
              <a:rPr lang="en-US" sz="3600" baseline="0" dirty="0">
                <a:solidFill>
                  <a:srgbClr val="0000FF"/>
                </a:solidFill>
              </a:rPr>
              <a:t> 2</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sz="2800" b="1" dirty="0"/>
              <a:t>Relative deprivation</a:t>
            </a:r>
          </a:p>
          <a:p>
            <a:pPr lvl="1">
              <a:buClr>
                <a:srgbClr val="0000FF"/>
              </a:buClr>
            </a:pPr>
            <a:r>
              <a:rPr lang="en-US" dirty="0"/>
              <a:t>The perception that one is less well off than others to whom one compares oneself</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13</a:t>
            </a:fld>
            <a:endParaRPr lang="en-CA"/>
          </a:p>
        </p:txBody>
      </p:sp>
    </p:spTree>
    <p:extLst>
      <p:ext uri="{BB962C8B-B14F-4D97-AF65-F5344CB8AC3E}">
        <p14:creationId xmlns:p14="http://schemas.microsoft.com/office/powerpoint/2010/main" val="3032296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The Rewards Of Aggression</a:t>
            </a:r>
          </a:p>
        </p:txBody>
      </p:sp>
      <p:sp>
        <p:nvSpPr>
          <p:cNvPr id="3" name="Content Placeholder 2"/>
          <p:cNvSpPr>
            <a:spLocks noGrp="1"/>
          </p:cNvSpPr>
          <p:nvPr>
            <p:ph idx="1"/>
          </p:nvPr>
        </p:nvSpPr>
        <p:spPr>
          <a:xfrm>
            <a:off x="457200" y="1600200"/>
            <a:ext cx="8147248" cy="4525963"/>
          </a:xfrm>
        </p:spPr>
        <p:txBody>
          <a:bodyPr>
            <a:normAutofit/>
          </a:bodyPr>
          <a:lstStyle/>
          <a:p>
            <a:pPr>
              <a:buClr>
                <a:srgbClr val="0000FF"/>
              </a:buClr>
            </a:pPr>
            <a:r>
              <a:rPr lang="en-US" sz="2800" b="1" dirty="0"/>
              <a:t>Observational learning</a:t>
            </a:r>
          </a:p>
          <a:p>
            <a:pPr lvl="1">
              <a:buClr>
                <a:srgbClr val="0000FF"/>
              </a:buClr>
            </a:pPr>
            <a:r>
              <a:rPr lang="en-US" sz="2400" dirty="0"/>
              <a:t>Social learning theory: The theory that we learn social behaviour by observing and imitating and by being rewarded and punished</a:t>
            </a:r>
          </a:p>
          <a:p>
            <a:pPr lvl="1">
              <a:buClr>
                <a:srgbClr val="0000FF"/>
              </a:buClr>
            </a:pPr>
            <a:r>
              <a:rPr lang="en-US" sz="2400" dirty="0"/>
              <a:t>e.g., Bandura’s “Bobo” doll experiments</a:t>
            </a: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14</a:t>
            </a:fld>
            <a:endParaRPr lang="en-CA"/>
          </a:p>
        </p:txBody>
      </p:sp>
      <p:pic>
        <p:nvPicPr>
          <p:cNvPr id="1638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4008" y="3793265"/>
            <a:ext cx="2292987" cy="1719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63622" y="3793265"/>
            <a:ext cx="2308378" cy="1719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95536" y="5632744"/>
            <a:ext cx="8352928" cy="646331"/>
          </a:xfrm>
          <a:prstGeom prst="rect">
            <a:avLst/>
          </a:prstGeom>
        </p:spPr>
        <p:txBody>
          <a:bodyPr wrap="square">
            <a:spAutoFit/>
          </a:bodyPr>
          <a:lstStyle/>
          <a:p>
            <a:pPr algn="just"/>
            <a:r>
              <a:rPr lang="en-US" dirty="0"/>
              <a:t>Monkey see, monkey do: In Bandura’s famous experiment, children exposed to an adult’s aggression against a Bobo doll were likely to reproduce the observed aggression</a:t>
            </a:r>
          </a:p>
        </p:txBody>
      </p:sp>
    </p:spTree>
    <p:extLst>
      <p:ext uri="{BB962C8B-B14F-4D97-AF65-F5344CB8AC3E}">
        <p14:creationId xmlns:p14="http://schemas.microsoft.com/office/powerpoint/2010/main" val="317968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Learned Social Behaviour</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 rewards of aggression</a:t>
            </a:r>
          </a:p>
          <a:p>
            <a:pPr>
              <a:buClr>
                <a:srgbClr val="0000FF"/>
              </a:buClr>
            </a:pPr>
            <a:r>
              <a:rPr lang="en-US" b="1" dirty="0"/>
              <a:t>The family</a:t>
            </a:r>
          </a:p>
          <a:p>
            <a:pPr>
              <a:buClr>
                <a:srgbClr val="0000FF"/>
              </a:buClr>
            </a:pPr>
            <a:r>
              <a:rPr lang="en-US" b="1" dirty="0"/>
              <a:t>The culture</a:t>
            </a:r>
          </a:p>
          <a:p>
            <a:pPr lvl="1">
              <a:buClr>
                <a:srgbClr val="0000FF"/>
              </a:buClr>
            </a:pPr>
            <a:r>
              <a:rPr lang="en-US" dirty="0"/>
              <a:t>e.g., the “culture of </a:t>
            </a:r>
            <a:r>
              <a:rPr lang="en-US" dirty="0" err="1"/>
              <a:t>honour</a:t>
            </a:r>
            <a:r>
              <a:rPr lang="en-US" dirty="0"/>
              <a:t>” in the southern U.S.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15</a:t>
            </a:fld>
            <a:endParaRPr lang="en-CA"/>
          </a:p>
        </p:txBody>
      </p:sp>
    </p:spTree>
    <p:extLst>
      <p:ext uri="{BB962C8B-B14F-4D97-AF65-F5344CB8AC3E}">
        <p14:creationId xmlns:p14="http://schemas.microsoft.com/office/powerpoint/2010/main" val="2852854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Learned Social </a:t>
            </a:r>
            <a:r>
              <a:rPr lang="en-US" sz="3600" dirty="0" err="1">
                <a:solidFill>
                  <a:srgbClr val="0000FF"/>
                </a:solidFill>
              </a:rPr>
              <a:t>Behaviour</a:t>
            </a:r>
            <a:r>
              <a:rPr lang="en-US" sz="3600" dirty="0">
                <a:solidFill>
                  <a:srgbClr val="0000FF"/>
                </a:solidFill>
              </a:rPr>
              <a:t>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The rewards of aggression</a:t>
            </a:r>
          </a:p>
          <a:p>
            <a:pPr marL="0" indent="0">
              <a:buClr>
                <a:srgbClr val="0000FF"/>
              </a:buClr>
              <a:buNone/>
            </a:pPr>
            <a:endParaRPr lang="en-US"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16</a:t>
            </a:fld>
            <a:endParaRPr lang="en-CA"/>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8007" y="2246680"/>
            <a:ext cx="7717921" cy="2678118"/>
          </a:xfrm>
          <a:prstGeom prst="rect">
            <a:avLst/>
          </a:prstGeom>
        </p:spPr>
      </p:pic>
      <p:sp>
        <p:nvSpPr>
          <p:cNvPr id="7" name="Rectangle 6"/>
          <p:cNvSpPr/>
          <p:nvPr/>
        </p:nvSpPr>
        <p:spPr>
          <a:xfrm>
            <a:off x="1763688" y="5894734"/>
            <a:ext cx="5494124" cy="369332"/>
          </a:xfrm>
          <a:prstGeom prst="rect">
            <a:avLst/>
          </a:prstGeom>
        </p:spPr>
        <p:txBody>
          <a:bodyPr wrap="square">
            <a:spAutoFit/>
          </a:bodyPr>
          <a:lstStyle/>
          <a:p>
            <a:pPr algn="ctr"/>
            <a:r>
              <a:rPr lang="en-US" b="1" dirty="0"/>
              <a:t>Figure 9–2 </a:t>
            </a:r>
            <a:r>
              <a:rPr lang="en-US" dirty="0"/>
              <a:t>The Social Learning View Of Aggression</a:t>
            </a:r>
          </a:p>
        </p:txBody>
      </p:sp>
      <p:sp>
        <p:nvSpPr>
          <p:cNvPr id="8" name="Rectangle 7"/>
          <p:cNvSpPr/>
          <p:nvPr/>
        </p:nvSpPr>
        <p:spPr>
          <a:xfrm>
            <a:off x="1043608" y="4974271"/>
            <a:ext cx="7272808" cy="923330"/>
          </a:xfrm>
          <a:prstGeom prst="rect">
            <a:avLst/>
          </a:prstGeom>
        </p:spPr>
        <p:txBody>
          <a:bodyPr wrap="square">
            <a:spAutoFit/>
          </a:bodyPr>
          <a:lstStyle/>
          <a:p>
            <a:pPr algn="just"/>
            <a:r>
              <a:rPr lang="en-US" dirty="0"/>
              <a:t>The emotional arousal from an aversive experience motivates aggression. Whether aggression or some other response actually occurs depends on what consequences we have learned to expect</a:t>
            </a:r>
          </a:p>
        </p:txBody>
      </p:sp>
    </p:spTree>
    <p:extLst>
      <p:ext uri="{BB962C8B-B14F-4D97-AF65-F5344CB8AC3E}">
        <p14:creationId xmlns:p14="http://schemas.microsoft.com/office/powerpoint/2010/main" val="4159452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What Are Some Influences On Aggression?</a:t>
            </a:r>
            <a:br>
              <a:rPr lang="en-US" dirty="0">
                <a:solidFill>
                  <a:srgbClr val="0000FF"/>
                </a:solidFill>
              </a:rPr>
            </a:br>
            <a:r>
              <a:rPr lang="en-US" dirty="0">
                <a:solidFill>
                  <a:schemeClr val="tx1"/>
                </a:solidFill>
              </a:rPr>
              <a:t>LO3</a:t>
            </a:r>
            <a:endParaRPr lang="en-CA" dirty="0">
              <a:solidFill>
                <a:schemeClr val="tx1"/>
              </a:solidFill>
            </a:endParaRPr>
          </a:p>
        </p:txBody>
      </p:sp>
      <p:sp>
        <p:nvSpPr>
          <p:cNvPr id="7" name="Subtitle 6"/>
          <p:cNvSpPr>
            <a:spLocks noGrp="1"/>
          </p:cNvSpPr>
          <p:nvPr>
            <p:ph type="subTitle" idx="1"/>
          </p:nvPr>
        </p:nvSpPr>
        <p:spPr/>
        <p:txBody>
          <a:bodyPr/>
          <a:lstStyle/>
          <a:p>
            <a:endParaRPr lang="en-CA"/>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17</a:t>
            </a:fld>
            <a:endParaRPr lang="en-CA"/>
          </a:p>
        </p:txBody>
      </p:sp>
    </p:spTree>
    <p:extLst>
      <p:ext uri="{BB962C8B-B14F-4D97-AF65-F5344CB8AC3E}">
        <p14:creationId xmlns:p14="http://schemas.microsoft.com/office/powerpoint/2010/main" val="3444385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435280" cy="1143000"/>
          </a:xfrm>
        </p:spPr>
        <p:txBody>
          <a:bodyPr>
            <a:noAutofit/>
          </a:bodyPr>
          <a:lstStyle/>
          <a:p>
            <a:r>
              <a:rPr lang="en-US" sz="3600" dirty="0">
                <a:solidFill>
                  <a:srgbClr val="0000FF"/>
                </a:solidFill>
              </a:rPr>
              <a:t>What Are Some Influences On Aggression?</a:t>
            </a:r>
            <a:endParaRPr lang="en-CA" sz="3600" dirty="0">
              <a:solidFill>
                <a:srgbClr val="0000FF"/>
              </a:solidFill>
            </a:endParaRPr>
          </a:p>
        </p:txBody>
      </p:sp>
      <p:sp>
        <p:nvSpPr>
          <p:cNvPr id="3" name="Content Placeholder 2"/>
          <p:cNvSpPr>
            <a:spLocks noGrp="1"/>
          </p:cNvSpPr>
          <p:nvPr>
            <p:ph idx="1"/>
          </p:nvPr>
        </p:nvSpPr>
        <p:spPr>
          <a:xfrm>
            <a:off x="457201" y="1600200"/>
            <a:ext cx="3538736" cy="4853136"/>
          </a:xfrm>
        </p:spPr>
        <p:txBody>
          <a:bodyPr>
            <a:normAutofit fontScale="92500" lnSpcReduction="20000"/>
          </a:bodyPr>
          <a:lstStyle/>
          <a:p>
            <a:pPr>
              <a:buClr>
                <a:srgbClr val="0000FF"/>
              </a:buClr>
            </a:pPr>
            <a:r>
              <a:rPr lang="en-US" b="1" dirty="0"/>
              <a:t>Aversive incidents</a:t>
            </a:r>
          </a:p>
          <a:p>
            <a:pPr lvl="1">
              <a:buClr>
                <a:srgbClr val="0000FF"/>
              </a:buClr>
            </a:pPr>
            <a:r>
              <a:rPr lang="en-US" dirty="0"/>
              <a:t>Pain</a:t>
            </a:r>
          </a:p>
          <a:p>
            <a:pPr lvl="1">
              <a:buClr>
                <a:srgbClr val="0000FF"/>
              </a:buClr>
            </a:pPr>
            <a:r>
              <a:rPr lang="en-US" dirty="0"/>
              <a:t>Heat</a:t>
            </a:r>
          </a:p>
          <a:p>
            <a:pPr lvl="1">
              <a:buClr>
                <a:srgbClr val="0000FF"/>
              </a:buClr>
            </a:pPr>
            <a:r>
              <a:rPr lang="en-US" dirty="0"/>
              <a:t>Attacks</a:t>
            </a:r>
          </a:p>
          <a:p>
            <a:pPr>
              <a:buClr>
                <a:srgbClr val="0000FF"/>
              </a:buClr>
            </a:pPr>
            <a:r>
              <a:rPr lang="en-US" b="1" dirty="0"/>
              <a:t>Arousal</a:t>
            </a:r>
          </a:p>
          <a:p>
            <a:pPr lvl="1">
              <a:buClr>
                <a:srgbClr val="0000FF"/>
              </a:buClr>
            </a:pPr>
            <a:r>
              <a:rPr lang="en-US" dirty="0"/>
              <a:t>A given state of bodily arousal feeds one emotion or another, depending on how the person interprets and labels the arousal</a:t>
            </a:r>
            <a:endParaRPr lang="en-CA"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18</a:t>
            </a:fld>
            <a:endParaRPr lang="en-CA"/>
          </a:p>
        </p:txBody>
      </p:sp>
      <p:pic>
        <p:nvPicPr>
          <p:cNvPr id="1843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25265" y="1532643"/>
            <a:ext cx="4741455" cy="311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581251" y="5929081"/>
            <a:ext cx="4156957" cy="369332"/>
          </a:xfrm>
          <a:prstGeom prst="rect">
            <a:avLst/>
          </a:prstGeom>
        </p:spPr>
        <p:txBody>
          <a:bodyPr wrap="square">
            <a:spAutoFit/>
          </a:bodyPr>
          <a:lstStyle/>
          <a:p>
            <a:r>
              <a:rPr lang="en-US" b="1" dirty="0"/>
              <a:t>Figure 9–3 </a:t>
            </a:r>
            <a:r>
              <a:rPr lang="en-US" dirty="0"/>
              <a:t>Elements Of Hostile Aggression</a:t>
            </a:r>
          </a:p>
        </p:txBody>
      </p:sp>
      <p:sp>
        <p:nvSpPr>
          <p:cNvPr id="7" name="Rectangle 6"/>
          <p:cNvSpPr/>
          <p:nvPr/>
        </p:nvSpPr>
        <p:spPr>
          <a:xfrm>
            <a:off x="4294576" y="4725144"/>
            <a:ext cx="4453888" cy="1077218"/>
          </a:xfrm>
          <a:prstGeom prst="rect">
            <a:avLst/>
          </a:prstGeom>
        </p:spPr>
        <p:txBody>
          <a:bodyPr wrap="square">
            <a:spAutoFit/>
          </a:bodyPr>
          <a:lstStyle/>
          <a:p>
            <a:pPr algn="just"/>
            <a:r>
              <a:rPr lang="en-US" sz="1600" dirty="0"/>
              <a:t>An aversive situation can trigger aggression by provoking hostile cognitions, hostile feelings, and arousal. These reactions make us more likely to perceive harmful intent and to react aggressively</a:t>
            </a:r>
          </a:p>
        </p:txBody>
      </p:sp>
    </p:spTree>
    <p:extLst>
      <p:ext uri="{BB962C8B-B14F-4D97-AF65-F5344CB8AC3E}">
        <p14:creationId xmlns:p14="http://schemas.microsoft.com/office/powerpoint/2010/main" val="2034159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What are Some Influences on Aggression? Pt. 2</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b="1" dirty="0"/>
              <a:t>Self-Esteem</a:t>
            </a:r>
          </a:p>
          <a:p>
            <a:pPr lvl="1">
              <a:buClr>
                <a:srgbClr val="0000FF"/>
              </a:buClr>
            </a:pPr>
            <a:r>
              <a:rPr lang="en-US" dirty="0"/>
              <a:t>A person’s overall self-evaluation or sense of self-worth</a:t>
            </a:r>
          </a:p>
          <a:p>
            <a:pPr>
              <a:buClr>
                <a:srgbClr val="0000FF"/>
              </a:buClr>
            </a:pPr>
            <a:r>
              <a:rPr lang="en-US" dirty="0"/>
              <a:t>Self-esteem maintenance motive</a:t>
            </a:r>
          </a:p>
          <a:p>
            <a:pPr>
              <a:buClr>
                <a:srgbClr val="0000FF"/>
              </a:buClr>
            </a:pPr>
            <a:r>
              <a:rPr lang="en-US" dirty="0"/>
              <a:t>Self-esteem feelings as a fuel gauge</a:t>
            </a:r>
          </a:p>
          <a:p>
            <a:pPr>
              <a:buClr>
                <a:srgbClr val="0000FF"/>
              </a:buClr>
            </a:pPr>
            <a:r>
              <a:rPr lang="en-US" dirty="0"/>
              <a:t>Terror management theory</a:t>
            </a:r>
          </a:p>
          <a:p>
            <a:pPr>
              <a:buClr>
                <a:srgbClr val="0000FF"/>
              </a:buClr>
            </a:pPr>
            <a:r>
              <a:rPr lang="en-US" dirty="0"/>
              <a:t>Compassion is a route to self-esteem</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19</a:t>
            </a:fld>
            <a:endParaRPr lang="en-CA"/>
          </a:p>
        </p:txBody>
      </p:sp>
    </p:spTree>
    <p:extLst>
      <p:ext uri="{BB962C8B-B14F-4D97-AF65-F5344CB8AC3E}">
        <p14:creationId xmlns:p14="http://schemas.microsoft.com/office/powerpoint/2010/main" val="4161339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9 Outline</a:t>
            </a:r>
            <a:endParaRPr lang="en-CA" sz="4000" b="1" dirty="0">
              <a:solidFill>
                <a:srgbClr val="0000FF"/>
              </a:solidFill>
            </a:endParaRPr>
          </a:p>
        </p:txBody>
      </p:sp>
      <p:sp>
        <p:nvSpPr>
          <p:cNvPr id="3" name="Content Placeholder 2"/>
          <p:cNvSpPr>
            <a:spLocks noGrp="1"/>
          </p:cNvSpPr>
          <p:nvPr>
            <p:ph idx="1"/>
          </p:nvPr>
        </p:nvSpPr>
        <p:spPr/>
        <p:txBody>
          <a:bodyPr>
            <a:normAutofit/>
          </a:bodyPr>
          <a:lstStyle/>
          <a:p>
            <a:pPr marL="514350" indent="-514350">
              <a:buClr>
                <a:srgbClr val="0000FF"/>
              </a:buClr>
              <a:buFont typeface="+mj-lt"/>
              <a:buAutoNum type="arabicPeriod"/>
            </a:pPr>
            <a:r>
              <a:rPr lang="en-US" dirty="0"/>
              <a:t>What is aggression?</a:t>
            </a:r>
          </a:p>
          <a:p>
            <a:pPr marL="514350" indent="-514350">
              <a:buClr>
                <a:srgbClr val="0000FF"/>
              </a:buClr>
              <a:buFont typeface="+mj-lt"/>
              <a:buAutoNum type="arabicPeriod"/>
            </a:pPr>
            <a:r>
              <a:rPr lang="en-US" dirty="0"/>
              <a:t>What are some theories of aggression?</a:t>
            </a:r>
          </a:p>
          <a:p>
            <a:pPr marL="514350" indent="-514350">
              <a:buClr>
                <a:srgbClr val="0000FF"/>
              </a:buClr>
              <a:buFont typeface="+mj-lt"/>
              <a:buAutoNum type="arabicPeriod"/>
            </a:pPr>
            <a:r>
              <a:rPr lang="en-US" dirty="0"/>
              <a:t>What are some influences on aggression?</a:t>
            </a:r>
          </a:p>
          <a:p>
            <a:pPr marL="514350" indent="-514350">
              <a:buClr>
                <a:srgbClr val="0000FF"/>
              </a:buClr>
              <a:buFont typeface="+mj-lt"/>
              <a:buAutoNum type="arabicPeriod"/>
            </a:pPr>
            <a:r>
              <a:rPr lang="en-US" dirty="0"/>
              <a:t>How can aggression be reduced?</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a:t>
            </a:fld>
            <a:endParaRPr lang="en-CA"/>
          </a:p>
        </p:txBody>
      </p:sp>
    </p:spTree>
    <p:extLst>
      <p:ext uri="{BB962C8B-B14F-4D97-AF65-F5344CB8AC3E}">
        <p14:creationId xmlns:p14="http://schemas.microsoft.com/office/powerpoint/2010/main" val="36175480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Media Influences: </a:t>
            </a:r>
            <a:br>
              <a:rPr lang="en-US" sz="3600" dirty="0">
                <a:solidFill>
                  <a:srgbClr val="0000FF"/>
                </a:solidFill>
              </a:rPr>
            </a:br>
            <a:r>
              <a:rPr lang="en-US" sz="3600" dirty="0">
                <a:solidFill>
                  <a:srgbClr val="0000FF"/>
                </a:solidFill>
              </a:rPr>
              <a:t>Pornography And Sexual Violence</a:t>
            </a:r>
            <a:endParaRPr lang="en-CA" sz="3600" dirty="0">
              <a:solidFill>
                <a:srgbClr val="0000FF"/>
              </a:solidFill>
            </a:endParaRPr>
          </a:p>
        </p:txBody>
      </p:sp>
      <p:sp>
        <p:nvSpPr>
          <p:cNvPr id="3" name="Content Placeholder 2"/>
          <p:cNvSpPr>
            <a:spLocks noGrp="1"/>
          </p:cNvSpPr>
          <p:nvPr>
            <p:ph idx="1"/>
          </p:nvPr>
        </p:nvSpPr>
        <p:spPr>
          <a:xfrm>
            <a:off x="457201" y="1600200"/>
            <a:ext cx="2638278" cy="4525963"/>
          </a:xfrm>
        </p:spPr>
        <p:txBody>
          <a:bodyPr>
            <a:normAutofit/>
          </a:bodyPr>
          <a:lstStyle/>
          <a:p>
            <a:pPr>
              <a:buClr>
                <a:srgbClr val="0000FF"/>
              </a:buClr>
            </a:pPr>
            <a:r>
              <a:rPr lang="en-US" sz="2800" dirty="0"/>
              <a:t>Distorted perceptions of sexual reality</a:t>
            </a:r>
          </a:p>
          <a:p>
            <a:pPr>
              <a:buClr>
                <a:srgbClr val="0000FF"/>
              </a:buClr>
            </a:pPr>
            <a:r>
              <a:rPr lang="en-US" sz="2800" dirty="0"/>
              <a:t>Aggression against women</a:t>
            </a:r>
          </a:p>
          <a:p>
            <a:pPr>
              <a:buClr>
                <a:srgbClr val="0000FF"/>
              </a:buClr>
            </a:pPr>
            <a:r>
              <a:rPr lang="en-US" sz="2800" dirty="0"/>
              <a:t>Media awareness education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20</a:t>
            </a:fld>
            <a:endParaRPr lang="en-CA"/>
          </a:p>
        </p:txBody>
      </p:sp>
      <p:pic>
        <p:nvPicPr>
          <p:cNvPr id="15361"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91880" y="1679606"/>
            <a:ext cx="4735091" cy="3418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606668" y="5877272"/>
            <a:ext cx="4805277" cy="369332"/>
          </a:xfrm>
          <a:prstGeom prst="rect">
            <a:avLst/>
          </a:prstGeom>
        </p:spPr>
        <p:txBody>
          <a:bodyPr wrap="square">
            <a:spAutoFit/>
          </a:bodyPr>
          <a:lstStyle/>
          <a:p>
            <a:r>
              <a:rPr lang="en-US" b="1" dirty="0"/>
              <a:t>Figure 9–4 </a:t>
            </a:r>
            <a:r>
              <a:rPr lang="en-US" dirty="0"/>
              <a:t>Pornography And Punitive Behaviour</a:t>
            </a:r>
          </a:p>
        </p:txBody>
      </p:sp>
      <p:sp>
        <p:nvSpPr>
          <p:cNvPr id="8" name="Rectangle 7"/>
          <p:cNvSpPr/>
          <p:nvPr/>
        </p:nvSpPr>
        <p:spPr>
          <a:xfrm>
            <a:off x="3203848" y="5229200"/>
            <a:ext cx="5687140" cy="584775"/>
          </a:xfrm>
          <a:prstGeom prst="rect">
            <a:avLst/>
          </a:prstGeom>
        </p:spPr>
        <p:txBody>
          <a:bodyPr wrap="square">
            <a:spAutoFit/>
          </a:bodyPr>
          <a:lstStyle/>
          <a:p>
            <a:pPr algn="just"/>
            <a:r>
              <a:rPr lang="en-US" sz="1600" dirty="0"/>
              <a:t>After viewing an aggressive erotic film, university and college men delivered stronger shocks than before, especially to a woman</a:t>
            </a:r>
          </a:p>
        </p:txBody>
      </p:sp>
    </p:spTree>
    <p:extLst>
      <p:ext uri="{BB962C8B-B14F-4D97-AF65-F5344CB8AC3E}">
        <p14:creationId xmlns:p14="http://schemas.microsoft.com/office/powerpoint/2010/main" val="1247833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Media influences: </a:t>
            </a:r>
            <a:br>
              <a:rPr lang="en-US" sz="3600" dirty="0">
                <a:solidFill>
                  <a:srgbClr val="0000FF"/>
                </a:solidFill>
              </a:rPr>
            </a:br>
            <a:r>
              <a:rPr lang="en-US" sz="3600" dirty="0">
                <a:solidFill>
                  <a:srgbClr val="0000FF"/>
                </a:solidFill>
              </a:rPr>
              <a:t>Television and the Internet</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Television’s effects on behaviour</a:t>
            </a:r>
          </a:p>
          <a:p>
            <a:pPr lvl="1">
              <a:buClr>
                <a:srgbClr val="0000FF"/>
              </a:buClr>
            </a:pPr>
            <a:r>
              <a:rPr lang="en-US" dirty="0"/>
              <a:t>One type of arousal energizes other </a:t>
            </a:r>
            <a:r>
              <a:rPr lang="en-US" dirty="0" err="1"/>
              <a:t>behaviours</a:t>
            </a:r>
            <a:endParaRPr lang="en-US" dirty="0"/>
          </a:p>
          <a:p>
            <a:pPr lvl="1">
              <a:buClr>
                <a:srgbClr val="0000FF"/>
              </a:buClr>
            </a:pPr>
            <a:r>
              <a:rPr lang="en-US" dirty="0"/>
              <a:t>Viewing violence disinhibits</a:t>
            </a:r>
          </a:p>
          <a:p>
            <a:pPr>
              <a:buClr>
                <a:srgbClr val="0000FF"/>
              </a:buClr>
            </a:pPr>
            <a:r>
              <a:rPr lang="en-US" b="1" dirty="0"/>
              <a:t>Media portrayals evoke imitation</a:t>
            </a:r>
          </a:p>
          <a:p>
            <a:pPr lvl="1">
              <a:buClr>
                <a:srgbClr val="0000FF"/>
              </a:buClr>
            </a:pPr>
            <a:r>
              <a:rPr lang="en-US" dirty="0"/>
              <a:t>Media’s effects on thinking</a:t>
            </a:r>
          </a:p>
          <a:p>
            <a:pPr lvl="1">
              <a:buClr>
                <a:srgbClr val="0000FF"/>
              </a:buClr>
            </a:pPr>
            <a:r>
              <a:rPr lang="en-US" dirty="0"/>
              <a:t>Desensitization</a:t>
            </a:r>
          </a:p>
          <a:p>
            <a:pPr lvl="1">
              <a:buClr>
                <a:srgbClr val="0000FF"/>
              </a:buClr>
            </a:pPr>
            <a:r>
              <a:rPr lang="en-US" dirty="0"/>
              <a:t>Social scripts</a:t>
            </a:r>
          </a:p>
          <a:p>
            <a:pPr lvl="1">
              <a:buClr>
                <a:srgbClr val="0000FF"/>
              </a:buClr>
            </a:pPr>
            <a:r>
              <a:rPr lang="en-US" dirty="0"/>
              <a:t>Altered perceptions</a:t>
            </a:r>
          </a:p>
          <a:p>
            <a:pPr lvl="1">
              <a:buClr>
                <a:srgbClr val="0000FF"/>
              </a:buClr>
            </a:pPr>
            <a:r>
              <a:rPr lang="en-US" dirty="0"/>
              <a:t>Cognitive priming</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21</a:t>
            </a:fld>
            <a:endParaRPr lang="en-CA"/>
          </a:p>
        </p:txBody>
      </p:sp>
    </p:spTree>
    <p:extLst>
      <p:ext uri="{BB962C8B-B14F-4D97-AF65-F5344CB8AC3E}">
        <p14:creationId xmlns:p14="http://schemas.microsoft.com/office/powerpoint/2010/main" val="2051591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Television’s Effects On Behaviour</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22</a:t>
            </a:fld>
            <a:endParaRPr lang="en-CA"/>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99592" y="1671554"/>
            <a:ext cx="5112568" cy="4268994"/>
          </a:xfrm>
          <a:prstGeom prst="rect">
            <a:avLst/>
          </a:prstGeom>
        </p:spPr>
      </p:pic>
      <p:sp>
        <p:nvSpPr>
          <p:cNvPr id="7" name="Rectangle 6"/>
          <p:cNvSpPr/>
          <p:nvPr/>
        </p:nvSpPr>
        <p:spPr>
          <a:xfrm>
            <a:off x="1044248" y="5966478"/>
            <a:ext cx="6408712" cy="369332"/>
          </a:xfrm>
          <a:prstGeom prst="rect">
            <a:avLst/>
          </a:prstGeom>
        </p:spPr>
        <p:txBody>
          <a:bodyPr wrap="square">
            <a:spAutoFit/>
          </a:bodyPr>
          <a:lstStyle/>
          <a:p>
            <a:r>
              <a:rPr lang="en-US" b="1" dirty="0"/>
              <a:t>Figure 9–5 </a:t>
            </a:r>
            <a:r>
              <a:rPr lang="en-US" dirty="0"/>
              <a:t>Children’s Television Viewing And Later Criminal Activity</a:t>
            </a:r>
          </a:p>
        </p:txBody>
      </p:sp>
      <p:sp>
        <p:nvSpPr>
          <p:cNvPr id="8" name="Rectangle 7"/>
          <p:cNvSpPr/>
          <p:nvPr/>
        </p:nvSpPr>
        <p:spPr>
          <a:xfrm>
            <a:off x="6660232" y="2276872"/>
            <a:ext cx="1728192" cy="2862322"/>
          </a:xfrm>
          <a:prstGeom prst="rect">
            <a:avLst/>
          </a:prstGeom>
        </p:spPr>
        <p:txBody>
          <a:bodyPr wrap="square">
            <a:spAutoFit/>
          </a:bodyPr>
          <a:lstStyle/>
          <a:p>
            <a:r>
              <a:rPr lang="en-US" dirty="0"/>
              <a:t>Television viewing between ages 5 and 15 predicted having a criminal conviction by age 26.</a:t>
            </a:r>
          </a:p>
          <a:p>
            <a:endParaRPr lang="en-US" dirty="0"/>
          </a:p>
        </p:txBody>
      </p:sp>
    </p:spTree>
    <p:extLst>
      <p:ext uri="{BB962C8B-B14F-4D97-AF65-F5344CB8AC3E}">
        <p14:creationId xmlns:p14="http://schemas.microsoft.com/office/powerpoint/2010/main" val="3225775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Another Media Influence: </a:t>
            </a:r>
            <a:br>
              <a:rPr lang="en-US" sz="3600" dirty="0">
                <a:solidFill>
                  <a:srgbClr val="0000FF"/>
                </a:solidFill>
              </a:rPr>
            </a:br>
            <a:r>
              <a:rPr lang="en-US" sz="3600" dirty="0">
                <a:solidFill>
                  <a:srgbClr val="0000FF"/>
                </a:solidFill>
              </a:rPr>
              <a:t>Video Games</a:t>
            </a:r>
            <a:endParaRPr lang="en-CA" sz="3600" dirty="0">
              <a:solidFill>
                <a:srgbClr val="0000FF"/>
              </a:solidFill>
            </a:endParaRPr>
          </a:p>
        </p:txBody>
      </p:sp>
      <p:sp>
        <p:nvSpPr>
          <p:cNvPr id="3" name="Content Placeholder 2"/>
          <p:cNvSpPr>
            <a:spLocks noGrp="1"/>
          </p:cNvSpPr>
          <p:nvPr>
            <p:ph sz="half" idx="1"/>
          </p:nvPr>
        </p:nvSpPr>
        <p:spPr>
          <a:xfrm>
            <a:off x="457200" y="1600200"/>
            <a:ext cx="3682752" cy="4320230"/>
          </a:xfrm>
        </p:spPr>
        <p:txBody>
          <a:bodyPr>
            <a:normAutofit fontScale="25000" lnSpcReduction="20000"/>
          </a:bodyPr>
          <a:lstStyle/>
          <a:p>
            <a:pPr>
              <a:buClr>
                <a:srgbClr val="0000FF"/>
              </a:buClr>
            </a:pPr>
            <a:r>
              <a:rPr lang="en-US" sz="9600" b="1" dirty="0"/>
              <a:t>Effects Of Video Games</a:t>
            </a:r>
          </a:p>
          <a:p>
            <a:pPr>
              <a:buClr>
                <a:srgbClr val="0000FF"/>
              </a:buClr>
            </a:pPr>
            <a:r>
              <a:rPr lang="en-US" sz="9600" i="1" dirty="0"/>
              <a:t>With game playing, players:</a:t>
            </a:r>
          </a:p>
          <a:p>
            <a:pPr>
              <a:buClr>
                <a:srgbClr val="0000FF"/>
              </a:buClr>
            </a:pPr>
            <a:r>
              <a:rPr lang="en-US" sz="8000" dirty="0"/>
              <a:t>Identify with, and play the role of, a violent character</a:t>
            </a:r>
          </a:p>
          <a:p>
            <a:pPr>
              <a:buClr>
                <a:srgbClr val="0000FF"/>
              </a:buClr>
            </a:pPr>
            <a:r>
              <a:rPr lang="en-US" sz="8000" dirty="0"/>
              <a:t>Actively rehearse violence, instead of passively watching it</a:t>
            </a:r>
          </a:p>
          <a:p>
            <a:pPr>
              <a:buClr>
                <a:srgbClr val="0000FF"/>
              </a:buClr>
            </a:pPr>
            <a:r>
              <a:rPr lang="en-US" sz="8000" dirty="0"/>
              <a:t>Engage in the whole sequence of enacting violence—selecting victims, acquiring weapons and ammunition, stalking the victim, aiming the weapon, pulling the trigger</a:t>
            </a:r>
          </a:p>
          <a:p>
            <a:pPr marL="0" indent="0">
              <a:buNone/>
            </a:pPr>
            <a:endParaRPr lang="en-CA" dirty="0"/>
          </a:p>
        </p:txBody>
      </p:sp>
      <p:sp>
        <p:nvSpPr>
          <p:cNvPr id="7" name="Content Placeholder 6"/>
          <p:cNvSpPr>
            <a:spLocks noGrp="1"/>
          </p:cNvSpPr>
          <p:nvPr>
            <p:ph sz="half" idx="2"/>
          </p:nvPr>
        </p:nvSpPr>
        <p:spPr>
          <a:xfrm>
            <a:off x="4499992" y="1556792"/>
            <a:ext cx="4275121" cy="4525963"/>
          </a:xfrm>
        </p:spPr>
        <p:txBody>
          <a:bodyPr>
            <a:normAutofit fontScale="25000" lnSpcReduction="20000"/>
          </a:bodyPr>
          <a:lstStyle/>
          <a:p>
            <a:r>
              <a:rPr lang="en-US" sz="8000" dirty="0"/>
              <a:t>Engage with continual violence and threats of attack</a:t>
            </a:r>
          </a:p>
          <a:p>
            <a:r>
              <a:rPr lang="en-US" sz="8000" dirty="0"/>
              <a:t>Repeat violent </a:t>
            </a:r>
            <a:r>
              <a:rPr lang="en-US" sz="8000" dirty="0" err="1"/>
              <a:t>behaviours</a:t>
            </a:r>
            <a:r>
              <a:rPr lang="en-US" sz="8000" dirty="0"/>
              <a:t> over and over</a:t>
            </a:r>
          </a:p>
          <a:p>
            <a:r>
              <a:rPr lang="en-US" sz="8000" dirty="0"/>
              <a:t>Are rewarded for violent acts</a:t>
            </a:r>
          </a:p>
          <a:p>
            <a:endParaRPr lang="en-CA" sz="2400"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23</a:t>
            </a:fld>
            <a:endParaRPr lang="en-CA"/>
          </a:p>
        </p:txBody>
      </p:sp>
      <p:pic>
        <p:nvPicPr>
          <p:cNvPr id="61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57964" y="3140968"/>
            <a:ext cx="3386690" cy="2261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716016" y="5504932"/>
            <a:ext cx="4070586" cy="830997"/>
          </a:xfrm>
          <a:prstGeom prst="rect">
            <a:avLst/>
          </a:prstGeom>
        </p:spPr>
        <p:txBody>
          <a:bodyPr wrap="square">
            <a:spAutoFit/>
          </a:bodyPr>
          <a:lstStyle/>
          <a:p>
            <a:pPr algn="just"/>
            <a:r>
              <a:rPr lang="en-US" sz="1600" dirty="0"/>
              <a:t>First-person shooter games teach and reward aggression, leading to increased aggression after the game is over</a:t>
            </a:r>
          </a:p>
        </p:txBody>
      </p:sp>
    </p:spTree>
    <p:extLst>
      <p:ext uri="{BB962C8B-B14F-4D97-AF65-F5344CB8AC3E}">
        <p14:creationId xmlns:p14="http://schemas.microsoft.com/office/powerpoint/2010/main" val="20515911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Another Media Influence: </a:t>
            </a:r>
            <a:br>
              <a:rPr lang="en-US" sz="3600" dirty="0">
                <a:solidFill>
                  <a:srgbClr val="0000FF"/>
                </a:solidFill>
              </a:rPr>
            </a:br>
            <a:r>
              <a:rPr lang="en-US" sz="3600" dirty="0">
                <a:solidFill>
                  <a:srgbClr val="0000FF"/>
                </a:solidFill>
              </a:rPr>
              <a:t>Video games Pt. 2</a:t>
            </a:r>
            <a:endParaRPr lang="en-CA" sz="36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24</a:t>
            </a:fld>
            <a:endParaRPr lang="en-CA"/>
          </a:p>
        </p:txBody>
      </p:sp>
      <p:pic>
        <p:nvPicPr>
          <p:cNvPr id="2048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552" y="1916831"/>
            <a:ext cx="7905328" cy="3328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43844" y="5476722"/>
            <a:ext cx="6696744" cy="369332"/>
          </a:xfrm>
          <a:prstGeom prst="rect">
            <a:avLst/>
          </a:prstGeom>
        </p:spPr>
        <p:txBody>
          <a:bodyPr wrap="square">
            <a:spAutoFit/>
          </a:bodyPr>
          <a:lstStyle/>
          <a:p>
            <a:r>
              <a:rPr lang="en-CA" b="1" dirty="0"/>
              <a:t>Figure 9–6</a:t>
            </a:r>
            <a:r>
              <a:rPr lang="en-CA" dirty="0"/>
              <a:t> Violent Video Game Influences On Aggressive Tendencies</a:t>
            </a:r>
          </a:p>
        </p:txBody>
      </p:sp>
    </p:spTree>
    <p:extLst>
      <p:ext uri="{BB962C8B-B14F-4D97-AF65-F5344CB8AC3E}">
        <p14:creationId xmlns:p14="http://schemas.microsoft.com/office/powerpoint/2010/main" val="42457697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Influences</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r>
              <a:rPr lang="en-US" sz="2800" dirty="0"/>
              <a:t>Diffusion of responsibility</a:t>
            </a:r>
          </a:p>
          <a:p>
            <a:pPr>
              <a:buClr>
                <a:srgbClr val="0000FF"/>
              </a:buClr>
            </a:pPr>
            <a:r>
              <a:rPr lang="en-US" sz="2800" dirty="0"/>
              <a:t>Social contagion</a:t>
            </a:r>
          </a:p>
          <a:p>
            <a:pPr>
              <a:buClr>
                <a:srgbClr val="0000FF"/>
              </a:buClr>
            </a:pPr>
            <a:r>
              <a:rPr lang="en-US" sz="2800" dirty="0"/>
              <a:t>Social identity</a:t>
            </a:r>
          </a:p>
          <a:p>
            <a:pPr>
              <a:buClr>
                <a:srgbClr val="0000FF"/>
              </a:buClr>
            </a:pPr>
            <a:r>
              <a:rPr lang="en-US" sz="2800" dirty="0"/>
              <a:t>“Moral imperatives”</a:t>
            </a:r>
          </a:p>
          <a:p>
            <a:pPr>
              <a:buClr>
                <a:srgbClr val="0000FF"/>
              </a:buClr>
            </a:pPr>
            <a:r>
              <a:rPr lang="en-US" sz="2800" dirty="0"/>
              <a:t>Amplification of aggressive tendencies</a:t>
            </a:r>
          </a:p>
          <a:p>
            <a:pPr>
              <a:buClr>
                <a:srgbClr val="0000FF"/>
              </a:buClr>
            </a:pPr>
            <a:r>
              <a:rPr lang="en-US" sz="2800" dirty="0"/>
              <a:t>Group polarization</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25</a:t>
            </a:fld>
            <a:endParaRPr lang="en-CA"/>
          </a:p>
        </p:txBody>
      </p:sp>
    </p:spTree>
    <p:extLst>
      <p:ext uri="{BB962C8B-B14F-4D97-AF65-F5344CB8AC3E}">
        <p14:creationId xmlns:p14="http://schemas.microsoft.com/office/powerpoint/2010/main" val="1660712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Influences Pt. 2</a:t>
            </a:r>
            <a:endParaRPr lang="en-CA" sz="3600" dirty="0">
              <a:solidFill>
                <a:srgbClr val="0000FF"/>
              </a:solidFill>
            </a:endParaRPr>
          </a:p>
        </p:txBody>
      </p:sp>
      <p:sp>
        <p:nvSpPr>
          <p:cNvPr id="3" name="Content Placeholder 2"/>
          <p:cNvSpPr>
            <a:spLocks noGrp="1"/>
          </p:cNvSpPr>
          <p:nvPr>
            <p:ph idx="1"/>
          </p:nvPr>
        </p:nvSpPr>
        <p:spPr>
          <a:xfrm>
            <a:off x="467544" y="1628800"/>
            <a:ext cx="4104456" cy="4680520"/>
          </a:xfrm>
        </p:spPr>
        <p:txBody>
          <a:bodyPr>
            <a:normAutofit fontScale="70000" lnSpcReduction="20000"/>
          </a:bodyPr>
          <a:lstStyle/>
          <a:p>
            <a:pPr>
              <a:buClr>
                <a:srgbClr val="0000FF"/>
              </a:buClr>
            </a:pPr>
            <a:r>
              <a:rPr lang="en-US" sz="4000" b="1" dirty="0"/>
              <a:t>Social contagion: </a:t>
            </a:r>
          </a:p>
          <a:p>
            <a:pPr>
              <a:buClr>
                <a:srgbClr val="0000FF"/>
              </a:buClr>
            </a:pPr>
            <a:r>
              <a:rPr lang="en-US" sz="3100" dirty="0"/>
              <a:t>When 17 juvenile, orphaned bull elephants were relocated during the mid-1990s to a South African park, they became an out-of-control adolescent gang and killed 40 white rhinoceroses</a:t>
            </a:r>
          </a:p>
          <a:p>
            <a:pPr>
              <a:buClr>
                <a:srgbClr val="0000FF"/>
              </a:buClr>
            </a:pPr>
            <a:r>
              <a:rPr lang="en-US" sz="3100" dirty="0"/>
              <a:t>When, in 1998, concerned park officials relocated six older, stronger bull elephants into their midst, the rampaging soon quieted down</a:t>
            </a:r>
          </a:p>
          <a:p>
            <a:pPr>
              <a:buClr>
                <a:srgbClr val="0000FF"/>
              </a:buClr>
            </a:pPr>
            <a:r>
              <a:rPr lang="en-US" sz="3100" dirty="0"/>
              <a:t>One of these dominant bulls, left, faces down several of the juveniles</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26</a:t>
            </a:fld>
            <a:endParaRPr lang="en-CA"/>
          </a:p>
        </p:txBody>
      </p:sp>
      <p:pic>
        <p:nvPicPr>
          <p:cNvPr id="2150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32040" y="1935401"/>
            <a:ext cx="3615897"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3273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Group Influences Pt. 3</a:t>
            </a:r>
            <a:endParaRPr lang="en-CA" sz="3600" dirty="0">
              <a:solidFill>
                <a:srgbClr val="0000FF"/>
              </a:solidFill>
            </a:endParaRPr>
          </a:p>
        </p:txBody>
      </p:sp>
      <p:sp>
        <p:nvSpPr>
          <p:cNvPr id="3" name="Content Placeholder 2"/>
          <p:cNvSpPr>
            <a:spLocks noGrp="1"/>
          </p:cNvSpPr>
          <p:nvPr>
            <p:ph idx="1"/>
          </p:nvPr>
        </p:nvSpPr>
        <p:spPr/>
        <p:txBody>
          <a:bodyPr>
            <a:normAutofit/>
          </a:bodyPr>
          <a:lstStyle/>
          <a:p>
            <a:pPr>
              <a:buClr>
                <a:srgbClr val="0000FF"/>
              </a:buClr>
            </a:pPr>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27</a:t>
            </a:fld>
            <a:endParaRPr lang="en-CA"/>
          </a:p>
        </p:txBody>
      </p:sp>
      <p:pic>
        <p:nvPicPr>
          <p:cNvPr id="7172"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45050" y="1556792"/>
            <a:ext cx="4961352" cy="3269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971600" y="4934725"/>
            <a:ext cx="7344816" cy="923330"/>
          </a:xfrm>
          <a:prstGeom prst="rect">
            <a:avLst/>
          </a:prstGeom>
        </p:spPr>
        <p:txBody>
          <a:bodyPr wrap="square">
            <a:spAutoFit/>
          </a:bodyPr>
          <a:lstStyle/>
          <a:p>
            <a:pPr algn="just"/>
            <a:r>
              <a:rPr lang="en-US" dirty="0"/>
              <a:t>When individuals chose how much shock to administer as punishment for wrong answers, they escalated the shock level as the experiment proceeded. Group decision making further polarized this tendency</a:t>
            </a:r>
          </a:p>
        </p:txBody>
      </p:sp>
      <p:sp>
        <p:nvSpPr>
          <p:cNvPr id="7" name="Rectangle 6"/>
          <p:cNvSpPr/>
          <p:nvPr/>
        </p:nvSpPr>
        <p:spPr>
          <a:xfrm>
            <a:off x="2555776" y="5967433"/>
            <a:ext cx="3960440" cy="369332"/>
          </a:xfrm>
          <a:prstGeom prst="rect">
            <a:avLst/>
          </a:prstGeom>
        </p:spPr>
        <p:txBody>
          <a:bodyPr wrap="square">
            <a:spAutoFit/>
          </a:bodyPr>
          <a:lstStyle/>
          <a:p>
            <a:r>
              <a:rPr lang="en-CA" b="1" dirty="0"/>
              <a:t>Figure 9–7 </a:t>
            </a:r>
            <a:r>
              <a:rPr lang="en-CA" dirty="0"/>
              <a:t>Group-enhanced Aggression</a:t>
            </a:r>
          </a:p>
        </p:txBody>
      </p:sp>
    </p:spTree>
    <p:extLst>
      <p:ext uri="{BB962C8B-B14F-4D97-AF65-F5344CB8AC3E}">
        <p14:creationId xmlns:p14="http://schemas.microsoft.com/office/powerpoint/2010/main" val="3334572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solidFill>
                  <a:srgbClr val="0000FF"/>
                </a:solidFill>
              </a:rPr>
              <a:t>How Can Aggression Be Reduced?</a:t>
            </a:r>
            <a:br>
              <a:rPr lang="en-US" dirty="0">
                <a:solidFill>
                  <a:srgbClr val="0000FF"/>
                </a:solidFill>
              </a:rPr>
            </a:br>
            <a:r>
              <a:rPr lang="en-US" dirty="0">
                <a:solidFill>
                  <a:schemeClr val="tx1"/>
                </a:solidFill>
              </a:rPr>
              <a:t>LO4</a:t>
            </a:r>
            <a:endParaRPr lang="en-CA" dirty="0">
              <a:solidFill>
                <a:schemeClr val="tx1"/>
              </a:solidFill>
            </a:endParaRP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28</a:t>
            </a:fld>
            <a:endParaRPr lang="en-CA"/>
          </a:p>
        </p:txBody>
      </p:sp>
    </p:spTree>
    <p:extLst>
      <p:ext uri="{BB962C8B-B14F-4D97-AF65-F5344CB8AC3E}">
        <p14:creationId xmlns:p14="http://schemas.microsoft.com/office/powerpoint/2010/main" val="640401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How Can Aggression Be Reduced?</a:t>
            </a:r>
            <a:endParaRPr lang="en-CA" sz="3600" dirty="0">
              <a:solidFill>
                <a:srgbClr val="0000FF"/>
              </a:solidFill>
            </a:endParaRPr>
          </a:p>
        </p:txBody>
      </p:sp>
      <p:sp>
        <p:nvSpPr>
          <p:cNvPr id="3" name="Content Placeholder 2"/>
          <p:cNvSpPr>
            <a:spLocks noGrp="1"/>
          </p:cNvSpPr>
          <p:nvPr>
            <p:ph idx="1"/>
          </p:nvPr>
        </p:nvSpPr>
        <p:spPr/>
        <p:txBody>
          <a:bodyPr>
            <a:normAutofit lnSpcReduction="10000"/>
          </a:bodyPr>
          <a:lstStyle/>
          <a:p>
            <a:pPr>
              <a:buClr>
                <a:srgbClr val="0000FF"/>
              </a:buClr>
            </a:pPr>
            <a:r>
              <a:rPr lang="en-US" b="1" dirty="0"/>
              <a:t>Catharsis?</a:t>
            </a:r>
          </a:p>
          <a:p>
            <a:pPr>
              <a:buClr>
                <a:srgbClr val="0000FF"/>
              </a:buClr>
            </a:pPr>
            <a:r>
              <a:rPr lang="en-US" b="1" dirty="0"/>
              <a:t>A social learning approach</a:t>
            </a:r>
          </a:p>
          <a:p>
            <a:pPr lvl="1">
              <a:buClr>
                <a:srgbClr val="0000FF"/>
              </a:buClr>
            </a:pPr>
            <a:r>
              <a:rPr lang="en-US" dirty="0"/>
              <a:t>Reward cooperative, nonaggressive behaviour</a:t>
            </a:r>
          </a:p>
          <a:p>
            <a:pPr lvl="1">
              <a:buClr>
                <a:srgbClr val="0000FF"/>
              </a:buClr>
            </a:pPr>
            <a:r>
              <a:rPr lang="en-US" dirty="0"/>
              <a:t>Threatened punishment limited effectiveness</a:t>
            </a:r>
          </a:p>
          <a:p>
            <a:pPr lvl="1">
              <a:buClr>
                <a:srgbClr val="0000FF"/>
              </a:buClr>
            </a:pPr>
            <a:r>
              <a:rPr lang="en-US" dirty="0"/>
              <a:t>Teach conflict-resolution strategies</a:t>
            </a:r>
          </a:p>
          <a:p>
            <a:pPr lvl="1">
              <a:buClr>
                <a:srgbClr val="0000FF"/>
              </a:buClr>
            </a:pPr>
            <a:r>
              <a:rPr lang="en-US" dirty="0"/>
              <a:t>Reduce media influences</a:t>
            </a:r>
          </a:p>
          <a:p>
            <a:pPr lvl="1">
              <a:buClr>
                <a:srgbClr val="0000FF"/>
              </a:buClr>
            </a:pPr>
            <a:r>
              <a:rPr lang="en-US" dirty="0"/>
              <a:t>Reduce triggers of aggression</a:t>
            </a:r>
          </a:p>
          <a:p>
            <a:pPr>
              <a:buClr>
                <a:srgbClr val="0000FF"/>
              </a:buClr>
            </a:pPr>
            <a:r>
              <a:rPr lang="en-US" b="1" dirty="0"/>
              <a:t>Culture Change and world violence</a:t>
            </a:r>
          </a:p>
          <a:p>
            <a:pPr lvl="1">
              <a:buClr>
                <a:srgbClr val="0000FF"/>
              </a:buClr>
            </a:pPr>
            <a:r>
              <a:rPr lang="en-US" dirty="0"/>
              <a:t>War is becoming less common</a:t>
            </a:r>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29</a:t>
            </a:fld>
            <a:endParaRPr lang="en-CA"/>
          </a:p>
        </p:txBody>
      </p:sp>
    </p:spTree>
    <p:extLst>
      <p:ext uri="{BB962C8B-B14F-4D97-AF65-F5344CB8AC3E}">
        <p14:creationId xmlns:p14="http://schemas.microsoft.com/office/powerpoint/2010/main" val="3231098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Is Aggression?</a:t>
            </a:r>
            <a:br>
              <a:rPr lang="en-CA" sz="4000" dirty="0">
                <a:solidFill>
                  <a:srgbClr val="0000FF"/>
                </a:solidFill>
              </a:rPr>
            </a:br>
            <a:r>
              <a:rPr lang="en-CA" sz="4000" dirty="0">
                <a:solidFill>
                  <a:schemeClr val="tx1"/>
                </a:solidFill>
              </a:rPr>
              <a:t>LO1</a:t>
            </a:r>
          </a:p>
        </p:txBody>
      </p:sp>
      <p:sp>
        <p:nvSpPr>
          <p:cNvPr id="7" name="Subtitle 6"/>
          <p:cNvSpPr>
            <a:spLocks noGrp="1"/>
          </p:cNvSpPr>
          <p:nvPr>
            <p:ph type="subTitle" idx="1"/>
          </p:nvPr>
        </p:nvSpPr>
        <p:spPr/>
        <p:txBody>
          <a:bodyPr/>
          <a:lstStyle/>
          <a:p>
            <a:endParaRPr lang="en-CA" dirty="0"/>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3</a:t>
            </a:fld>
            <a:endParaRPr lang="en-CA"/>
          </a:p>
        </p:txBody>
      </p:sp>
    </p:spTree>
    <p:extLst>
      <p:ext uri="{BB962C8B-B14F-4D97-AF65-F5344CB8AC3E}">
        <p14:creationId xmlns:p14="http://schemas.microsoft.com/office/powerpoint/2010/main" val="6477786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000" dirty="0">
                <a:solidFill>
                  <a:srgbClr val="0000FF"/>
                </a:solidFill>
              </a:rPr>
              <a:t>Chapter 9: Summing Up</a:t>
            </a:r>
            <a:endParaRPr lang="en-CA" sz="4000" b="1"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30</a:t>
            </a:fld>
            <a:endParaRPr lang="en-CA"/>
          </a:p>
        </p:txBody>
      </p:sp>
      <p:sp>
        <p:nvSpPr>
          <p:cNvPr id="3" name="AutoShape 2" descr="https://media.inkling.com/img?s=content%3A%2F%2F%2Fstable%2Fsn_d273%2Ftrunk%2Fhead%2Fimg%2Fchapter002%2Fmye11147_co02.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6" name="AutoShape 2" descr="https://media.inkling.com/img?s=content%3A%2F%2F%2Fstable%2Fsn_d273%2Ftrunk%2Fhead%2Fimg%2Fchapter009%2Fmye11147_co09.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41357" y="1802595"/>
            <a:ext cx="6624736" cy="4419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0667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What Is Aggression</a:t>
            </a:r>
            <a:endParaRPr lang="en-CA" sz="3600" dirty="0">
              <a:solidFill>
                <a:srgbClr val="0000FF"/>
              </a:solidFill>
            </a:endParaRPr>
          </a:p>
        </p:txBody>
      </p:sp>
      <p:sp>
        <p:nvSpPr>
          <p:cNvPr id="3" name="Content Placeholder 2"/>
          <p:cNvSpPr>
            <a:spLocks noGrp="1"/>
          </p:cNvSpPr>
          <p:nvPr>
            <p:ph idx="1"/>
          </p:nvPr>
        </p:nvSpPr>
        <p:spPr>
          <a:xfrm>
            <a:off x="457200" y="1600200"/>
            <a:ext cx="8363272" cy="4853136"/>
          </a:xfrm>
        </p:spPr>
        <p:txBody>
          <a:bodyPr>
            <a:normAutofit/>
          </a:bodyPr>
          <a:lstStyle/>
          <a:p>
            <a:pPr>
              <a:buClr>
                <a:srgbClr val="0000FF"/>
              </a:buClr>
              <a:buFont typeface="Courier New" panose="02070309020205020404" pitchFamily="49" charset="0"/>
              <a:buChar char="o"/>
            </a:pPr>
            <a:r>
              <a:rPr lang="en-US" sz="2400" dirty="0"/>
              <a:t>Aggression (defined as behaviour intended to cause harm) can be physical (hurting someone’s body) or social (hurting someone’s feelings or status). Social aggression includes bullying and cyberbullying (bullying carried out online or through texting).</a:t>
            </a:r>
          </a:p>
          <a:p>
            <a:pPr>
              <a:buClr>
                <a:srgbClr val="0000FF"/>
              </a:buClr>
              <a:buFont typeface="Courier New" panose="02070309020205020404" pitchFamily="49" charset="0"/>
              <a:buChar char="o"/>
            </a:pPr>
            <a:r>
              <a:rPr lang="en-US" sz="2400" dirty="0"/>
              <a:t>Aggression (either physical or social) can be hostile aggression, which springs from emotions such as anger, or instrumental aggression, which aims to injure as a means to some other end.</a:t>
            </a:r>
            <a:endParaRPr lang="en-CA" b="1"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31</a:t>
            </a:fld>
            <a:endParaRPr lang="en-CA"/>
          </a:p>
        </p:txBody>
      </p:sp>
    </p:spTree>
    <p:extLst>
      <p:ext uri="{BB962C8B-B14F-4D97-AF65-F5344CB8AC3E}">
        <p14:creationId xmlns:p14="http://schemas.microsoft.com/office/powerpoint/2010/main" val="14757510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br>
              <a:rPr lang="en-US" sz="3600" dirty="0">
                <a:solidFill>
                  <a:srgbClr val="0000FF"/>
                </a:solidFill>
              </a:rPr>
            </a:br>
            <a:r>
              <a:rPr lang="en-CA" sz="3600" dirty="0">
                <a:solidFill>
                  <a:srgbClr val="0000FF"/>
                </a:solidFill>
              </a:rPr>
              <a:t>What Are Some Theories of Aggression?</a:t>
            </a:r>
            <a:br>
              <a:rPr lang="en-CA" sz="3600" dirty="0">
                <a:solidFill>
                  <a:srgbClr val="0000FF"/>
                </a:solidFill>
              </a:rPr>
            </a:br>
            <a:endParaRPr lang="en-CA" sz="3600" dirty="0">
              <a:solidFill>
                <a:srgbClr val="0000FF"/>
              </a:solidFill>
            </a:endParaRPr>
          </a:p>
        </p:txBody>
      </p:sp>
      <p:sp>
        <p:nvSpPr>
          <p:cNvPr id="3" name="Content Placeholder 2"/>
          <p:cNvSpPr>
            <a:spLocks noGrp="1"/>
          </p:cNvSpPr>
          <p:nvPr>
            <p:ph idx="1"/>
          </p:nvPr>
        </p:nvSpPr>
        <p:spPr>
          <a:xfrm>
            <a:off x="457200" y="1600200"/>
            <a:ext cx="8229600" cy="4709120"/>
          </a:xfrm>
        </p:spPr>
        <p:txBody>
          <a:bodyPr>
            <a:normAutofit fontScale="85000" lnSpcReduction="20000"/>
          </a:bodyPr>
          <a:lstStyle/>
          <a:p>
            <a:pPr>
              <a:buClr>
                <a:srgbClr val="0000FF"/>
              </a:buClr>
              <a:buFont typeface="Courier New" panose="02070309020205020404" pitchFamily="49" charset="0"/>
              <a:buChar char="o"/>
            </a:pPr>
            <a:r>
              <a:rPr lang="en-US" sz="2600" b="1" dirty="0"/>
              <a:t>There are three broad theories of aggression:</a:t>
            </a:r>
          </a:p>
          <a:p>
            <a:pPr>
              <a:buClr>
                <a:srgbClr val="0000FF"/>
              </a:buClr>
              <a:buFont typeface="Courier New" panose="02070309020205020404" pitchFamily="49" charset="0"/>
              <a:buChar char="o"/>
            </a:pPr>
            <a:r>
              <a:rPr lang="en-US" sz="2600" dirty="0"/>
              <a:t>The instinct view, most commonly associated with Sigmund Freud and Konrad Lorenz, contended that aggressive energy will accumulate from within, like water accumulating behind a dam. Although the available evidence offers little support for this view, aggression is biologically influenced by heredity, blood chemistry, and the brain.</a:t>
            </a:r>
          </a:p>
          <a:p>
            <a:pPr>
              <a:buClr>
                <a:srgbClr val="0000FF"/>
              </a:buClr>
              <a:buFont typeface="Courier New" panose="02070309020205020404" pitchFamily="49" charset="0"/>
              <a:buChar char="o"/>
            </a:pPr>
            <a:r>
              <a:rPr lang="en-US" sz="2600" dirty="0"/>
              <a:t>According to the second view, frustration causes anger and hostility. Given aggressive cues, anger may provoke aggression. Frustration stems not from deprivation itself but from the gap between expectations and achievements.</a:t>
            </a:r>
          </a:p>
          <a:p>
            <a:pPr>
              <a:buClr>
                <a:srgbClr val="0000FF"/>
              </a:buClr>
              <a:buFont typeface="Courier New" panose="02070309020205020404" pitchFamily="49" charset="0"/>
              <a:buChar char="o"/>
            </a:pPr>
            <a:r>
              <a:rPr lang="en-US" sz="2600" dirty="0"/>
              <a:t>The social learning view presents aggression as learned behaviour. By experience and by observing others’ success, we sometimes learn that aggression pays. Social learning enables family and subculture influences on aggression, as well as media influences.</a:t>
            </a:r>
            <a:endParaRPr lang="en-CA" sz="26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32</a:t>
            </a:fld>
            <a:endParaRPr lang="en-CA"/>
          </a:p>
        </p:txBody>
      </p:sp>
    </p:spTree>
    <p:extLst>
      <p:ext uri="{BB962C8B-B14F-4D97-AF65-F5344CB8AC3E}">
        <p14:creationId xmlns:p14="http://schemas.microsoft.com/office/powerpoint/2010/main" val="3874909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143000"/>
          </a:xfrm>
        </p:spPr>
        <p:txBody>
          <a:bodyPr>
            <a:noAutofit/>
          </a:bodyPr>
          <a:lstStyle/>
          <a:p>
            <a:r>
              <a:rPr lang="en-US" sz="3600" dirty="0">
                <a:solidFill>
                  <a:srgbClr val="0000FF"/>
                </a:solidFill>
              </a:rPr>
              <a:t>Summing Up: </a:t>
            </a:r>
            <a:r>
              <a:rPr lang="en-CA" sz="3600" dirty="0">
                <a:solidFill>
                  <a:srgbClr val="0000FF"/>
                </a:solidFill>
              </a:rPr>
              <a:t>What Are Some Influences on Aggression?</a:t>
            </a:r>
          </a:p>
        </p:txBody>
      </p:sp>
      <p:sp>
        <p:nvSpPr>
          <p:cNvPr id="3" name="Content Placeholder 2"/>
          <p:cNvSpPr>
            <a:spLocks noGrp="1"/>
          </p:cNvSpPr>
          <p:nvPr>
            <p:ph idx="1"/>
          </p:nvPr>
        </p:nvSpPr>
        <p:spPr>
          <a:xfrm>
            <a:off x="457200" y="1600200"/>
            <a:ext cx="8229600" cy="4781128"/>
          </a:xfrm>
        </p:spPr>
        <p:txBody>
          <a:bodyPr>
            <a:normAutofit fontScale="92500" lnSpcReduction="20000"/>
          </a:bodyPr>
          <a:lstStyle/>
          <a:p>
            <a:pPr>
              <a:buClr>
                <a:srgbClr val="0000FF"/>
              </a:buClr>
              <a:buFont typeface="Courier New" panose="02070309020205020404" pitchFamily="49" charset="0"/>
              <a:buChar char="o"/>
            </a:pPr>
            <a:r>
              <a:rPr lang="en-US" sz="2400" dirty="0"/>
              <a:t>Many factors exert influence on aggression. One factor is aversive experiences, which include not only frustrations but also discomfort, heat, pain, and personal attacks, both physical and verbal.</a:t>
            </a:r>
          </a:p>
          <a:p>
            <a:pPr>
              <a:buClr>
                <a:srgbClr val="0000FF"/>
              </a:buClr>
              <a:buFont typeface="Courier New" panose="02070309020205020404" pitchFamily="49" charset="0"/>
              <a:buChar char="o"/>
            </a:pPr>
            <a:r>
              <a:rPr lang="en-US" sz="2400" dirty="0"/>
              <a:t>Arousal from almost any source, even physical exercise or sexual stimulation, can be transformed into other emotions, such as anger.</a:t>
            </a:r>
          </a:p>
          <a:p>
            <a:pPr>
              <a:buClr>
                <a:srgbClr val="0000FF"/>
              </a:buClr>
              <a:buFont typeface="Courier New" panose="02070309020205020404" pitchFamily="49" charset="0"/>
              <a:buChar char="o"/>
            </a:pPr>
            <a:r>
              <a:rPr lang="en-US" sz="2400" dirty="0"/>
              <a:t>Aggressive cues, such as the presence of a gun, increase the likelihood of aggressive behaviour.</a:t>
            </a:r>
          </a:p>
          <a:p>
            <a:pPr>
              <a:buClr>
                <a:srgbClr val="0000FF"/>
              </a:buClr>
              <a:buFont typeface="Courier New" panose="02070309020205020404" pitchFamily="49" charset="0"/>
              <a:buChar char="o"/>
            </a:pPr>
            <a:r>
              <a:rPr lang="en-US" sz="2400" dirty="0"/>
              <a:t>Viewing violence (1) breeds a modest increase in aggressive behaviour, especially in people who are provoked; (2) desensitizes viewers to aggression; and (3) alters viewers’ perceptions of reality. These findings parallel the results of research on the effects of viewing violent pornography, which can increase men’s aggression against women and distort their perceptions of women’s responses to sexual coercion.</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33</a:t>
            </a:fld>
            <a:endParaRPr lang="en-CA"/>
          </a:p>
        </p:txBody>
      </p:sp>
    </p:spTree>
    <p:extLst>
      <p:ext uri="{BB962C8B-B14F-4D97-AF65-F5344CB8AC3E}">
        <p14:creationId xmlns:p14="http://schemas.microsoft.com/office/powerpoint/2010/main" val="846068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What Are Some Influences on Aggression? Pt. 2</a:t>
            </a:r>
          </a:p>
        </p:txBody>
      </p:sp>
      <p:sp>
        <p:nvSpPr>
          <p:cNvPr id="3" name="Content Placeholder 2"/>
          <p:cNvSpPr>
            <a:spLocks noGrp="1"/>
          </p:cNvSpPr>
          <p:nvPr>
            <p:ph idx="1"/>
          </p:nvPr>
        </p:nvSpPr>
        <p:spPr/>
        <p:txBody>
          <a:bodyPr>
            <a:normAutofit lnSpcReduction="10000"/>
          </a:bodyPr>
          <a:lstStyle/>
          <a:p>
            <a:pPr>
              <a:buClr>
                <a:srgbClr val="0000FF"/>
              </a:buClr>
              <a:buFont typeface="Courier New" panose="02070309020205020404" pitchFamily="49" charset="0"/>
              <a:buChar char="o"/>
            </a:pPr>
            <a:r>
              <a:rPr lang="en-US" sz="2400" dirty="0"/>
              <a:t>Television permeates the daily life of millions of people and portrays considerable violence. Correlational and experimental studies converge on the conclusion that heavy exposure to televised violence correlates with aggressive behaviour.</a:t>
            </a:r>
          </a:p>
          <a:p>
            <a:pPr>
              <a:buClr>
                <a:srgbClr val="0000FF"/>
              </a:buClr>
              <a:buFont typeface="Courier New" panose="02070309020205020404" pitchFamily="49" charset="0"/>
              <a:buChar char="o"/>
            </a:pPr>
            <a:r>
              <a:rPr lang="en-US" sz="2400" dirty="0"/>
              <a:t>Playing violent video games may increase aggressive thinking, feelings, and behaviour even more than television or movies do because the experience involves much more active participation than those other media.</a:t>
            </a:r>
          </a:p>
          <a:p>
            <a:pPr>
              <a:buClr>
                <a:srgbClr val="0000FF"/>
              </a:buClr>
              <a:buFont typeface="Courier New" panose="02070309020205020404" pitchFamily="49" charset="0"/>
              <a:buChar char="o"/>
            </a:pPr>
            <a:r>
              <a:rPr lang="en-US" sz="2400" dirty="0"/>
              <a:t>Much aggression is committed by groups. Circumstances that provoke individuals may also provoke groups. By diffusing responsibility and polarizing actions, group situations amplify aggressive reactions.</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34</a:t>
            </a:fld>
            <a:endParaRPr lang="en-CA"/>
          </a:p>
        </p:txBody>
      </p:sp>
    </p:spTree>
    <p:extLst>
      <p:ext uri="{BB962C8B-B14F-4D97-AF65-F5344CB8AC3E}">
        <p14:creationId xmlns:p14="http://schemas.microsoft.com/office/powerpoint/2010/main" val="4242950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Summing Up: </a:t>
            </a:r>
            <a:r>
              <a:rPr lang="en-CA" sz="3600" dirty="0">
                <a:solidFill>
                  <a:srgbClr val="0000FF"/>
                </a:solidFill>
              </a:rPr>
              <a:t>How Can Aggression Be Reduced?</a:t>
            </a:r>
          </a:p>
        </p:txBody>
      </p:sp>
      <p:sp>
        <p:nvSpPr>
          <p:cNvPr id="3" name="Content Placeholder 2"/>
          <p:cNvSpPr>
            <a:spLocks noGrp="1"/>
          </p:cNvSpPr>
          <p:nvPr>
            <p:ph idx="1"/>
          </p:nvPr>
        </p:nvSpPr>
        <p:spPr/>
        <p:txBody>
          <a:bodyPr>
            <a:normAutofit/>
          </a:bodyPr>
          <a:lstStyle/>
          <a:p>
            <a:pPr>
              <a:buClr>
                <a:srgbClr val="0000FF"/>
              </a:buClr>
              <a:buFont typeface="Courier New" panose="02070309020205020404" pitchFamily="49" charset="0"/>
              <a:buChar char="o"/>
            </a:pPr>
            <a:r>
              <a:rPr lang="en-US" sz="2400" dirty="0"/>
              <a:t>How can we minimize aggression? Contrary to the catharsis hypothesis, expressing aggression by catharsis tends to breed further aggression, not reduce it.</a:t>
            </a:r>
          </a:p>
          <a:p>
            <a:pPr>
              <a:buClr>
                <a:srgbClr val="0000FF"/>
              </a:buClr>
              <a:buFont typeface="Courier New" panose="02070309020205020404" pitchFamily="49" charset="0"/>
              <a:buChar char="o"/>
            </a:pPr>
            <a:r>
              <a:rPr lang="en-US" sz="2400" dirty="0"/>
              <a:t>The social learning approach suggests controlling aggression by counteracting the factors that provoke it: by reducing aversive stimulation, by rewarding and modelling nonaggression, and by eliciting reactions incompatible with aggression.</a:t>
            </a:r>
            <a:endParaRPr lang="en-CA" sz="2400"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35</a:t>
            </a:fld>
            <a:endParaRPr lang="en-CA"/>
          </a:p>
        </p:txBody>
      </p:sp>
    </p:spTree>
    <p:extLst>
      <p:ext uri="{BB962C8B-B14F-4D97-AF65-F5344CB8AC3E}">
        <p14:creationId xmlns:p14="http://schemas.microsoft.com/office/powerpoint/2010/main" val="42429502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solidFill>
                  <a:srgbClr val="0000FF"/>
                </a:solidFill>
              </a:rPr>
              <a:t>Chapter 9 Key Terms</a:t>
            </a:r>
          </a:p>
        </p:txBody>
      </p:sp>
      <p:sp>
        <p:nvSpPr>
          <p:cNvPr id="6" name="Content Placeholder 5"/>
          <p:cNvSpPr>
            <a:spLocks noGrp="1"/>
          </p:cNvSpPr>
          <p:nvPr>
            <p:ph sz="half" idx="1"/>
          </p:nvPr>
        </p:nvSpPr>
        <p:spPr>
          <a:xfrm>
            <a:off x="457200" y="1600200"/>
            <a:ext cx="4114800" cy="4637112"/>
          </a:xfrm>
        </p:spPr>
        <p:txBody>
          <a:bodyPr>
            <a:normAutofit/>
          </a:bodyPr>
          <a:lstStyle/>
          <a:p>
            <a:pPr>
              <a:buClr>
                <a:srgbClr val="0000FF"/>
              </a:buClr>
            </a:pPr>
            <a:r>
              <a:rPr lang="en-CA" dirty="0"/>
              <a:t>Aggression</a:t>
            </a:r>
          </a:p>
          <a:p>
            <a:pPr>
              <a:buClr>
                <a:srgbClr val="0000FF"/>
              </a:buClr>
            </a:pPr>
            <a:r>
              <a:rPr lang="en-CA" dirty="0"/>
              <a:t>Catharsis</a:t>
            </a:r>
          </a:p>
          <a:p>
            <a:pPr>
              <a:buClr>
                <a:srgbClr val="0000FF"/>
              </a:buClr>
            </a:pPr>
            <a:r>
              <a:rPr lang="en-CA" dirty="0"/>
              <a:t>Cyberbullying</a:t>
            </a:r>
          </a:p>
          <a:p>
            <a:pPr>
              <a:buClr>
                <a:srgbClr val="0000FF"/>
              </a:buClr>
            </a:pPr>
            <a:r>
              <a:rPr lang="en-CA" dirty="0"/>
              <a:t>Displacement</a:t>
            </a:r>
          </a:p>
          <a:p>
            <a:pPr>
              <a:buClr>
                <a:srgbClr val="0000FF"/>
              </a:buClr>
            </a:pPr>
            <a:r>
              <a:rPr lang="en-CA" dirty="0"/>
              <a:t>Frustration</a:t>
            </a:r>
          </a:p>
          <a:p>
            <a:pPr>
              <a:buClr>
                <a:srgbClr val="0000FF"/>
              </a:buClr>
            </a:pPr>
            <a:r>
              <a:rPr lang="en-CA" dirty="0"/>
              <a:t>Frustration–aggression Theory</a:t>
            </a:r>
          </a:p>
          <a:p>
            <a:pPr>
              <a:buClr>
                <a:srgbClr val="0000FF"/>
              </a:buClr>
            </a:pPr>
            <a:r>
              <a:rPr lang="en-CA" dirty="0"/>
              <a:t>Hostile Aggression</a:t>
            </a:r>
          </a:p>
          <a:p>
            <a:pPr marL="0" indent="0">
              <a:buNone/>
            </a:pPr>
            <a:endParaRPr lang="en-US" dirty="0"/>
          </a:p>
          <a:p>
            <a:endParaRPr lang="en-CA" b="1" dirty="0"/>
          </a:p>
        </p:txBody>
      </p:sp>
      <p:sp>
        <p:nvSpPr>
          <p:cNvPr id="3" name="Content Placeholder 2"/>
          <p:cNvSpPr>
            <a:spLocks noGrp="1"/>
          </p:cNvSpPr>
          <p:nvPr>
            <p:ph sz="half" idx="2"/>
          </p:nvPr>
        </p:nvSpPr>
        <p:spPr/>
        <p:txBody>
          <a:bodyPr>
            <a:normAutofit/>
          </a:bodyPr>
          <a:lstStyle/>
          <a:p>
            <a:pPr>
              <a:buClr>
                <a:srgbClr val="0000FF"/>
              </a:buClr>
            </a:pPr>
            <a:r>
              <a:rPr lang="en-CA" dirty="0"/>
              <a:t>Instrumental Aggression</a:t>
            </a:r>
          </a:p>
          <a:p>
            <a:pPr>
              <a:buClr>
                <a:srgbClr val="0000FF"/>
              </a:buClr>
            </a:pPr>
            <a:r>
              <a:rPr lang="en-CA" dirty="0"/>
              <a:t>Instinctive Behaviour</a:t>
            </a:r>
            <a:endParaRPr lang="en-US" dirty="0"/>
          </a:p>
          <a:p>
            <a:pPr>
              <a:buClr>
                <a:srgbClr val="0000FF"/>
              </a:buClr>
            </a:pPr>
            <a:r>
              <a:rPr lang="en-US" dirty="0"/>
              <a:t>Physical Aggression</a:t>
            </a:r>
          </a:p>
          <a:p>
            <a:pPr>
              <a:buClr>
                <a:srgbClr val="0000FF"/>
              </a:buClr>
            </a:pPr>
            <a:r>
              <a:rPr lang="en-US" dirty="0"/>
              <a:t>Prosocial Behaviour</a:t>
            </a:r>
          </a:p>
          <a:p>
            <a:pPr>
              <a:buClr>
                <a:srgbClr val="0000FF"/>
              </a:buClr>
            </a:pPr>
            <a:r>
              <a:rPr lang="en-US" dirty="0"/>
              <a:t>Relative Deprivation</a:t>
            </a:r>
          </a:p>
          <a:p>
            <a:pPr>
              <a:buClr>
                <a:srgbClr val="0000FF"/>
              </a:buClr>
            </a:pPr>
            <a:r>
              <a:rPr lang="en-US" dirty="0"/>
              <a:t>Social Aggression</a:t>
            </a:r>
          </a:p>
          <a:p>
            <a:pPr>
              <a:buClr>
                <a:srgbClr val="0000FF"/>
              </a:buClr>
            </a:pPr>
            <a:r>
              <a:rPr lang="en-US" dirty="0"/>
              <a:t>Social Learning Theory</a:t>
            </a:r>
          </a:p>
          <a:p>
            <a:pPr>
              <a:buClr>
                <a:srgbClr val="0000FF"/>
              </a:buClr>
            </a:pPr>
            <a:r>
              <a:rPr lang="en-US" dirty="0"/>
              <a:t>Social Scripts</a:t>
            </a:r>
          </a:p>
          <a:p>
            <a:endParaRPr lang="en-CA" dirty="0"/>
          </a:p>
        </p:txBody>
      </p:sp>
      <p:sp>
        <p:nvSpPr>
          <p:cNvPr id="4" name="Footer Placeholder 3"/>
          <p:cNvSpPr>
            <a:spLocks noGrp="1"/>
          </p:cNvSpPr>
          <p:nvPr>
            <p:ph type="ftr" sz="quarter" idx="11"/>
          </p:nvPr>
        </p:nvSpPr>
        <p:spPr/>
        <p:txBody>
          <a:bodyPr/>
          <a:lstStyle/>
          <a:p>
            <a:r>
              <a:rPr lang="en-CA">
                <a:solidFill>
                  <a:prstClr val="black">
                    <a:tint val="75000"/>
                  </a:prstClr>
                </a:solidFill>
              </a:rPr>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solidFill>
                  <a:prstClr val="black">
                    <a:tint val="75000"/>
                  </a:prstClr>
                </a:solidFill>
              </a:rPr>
              <a:pPr/>
              <a:t>36</a:t>
            </a:fld>
            <a:endParaRPr lang="en-CA">
              <a:solidFill>
                <a:prstClr val="black">
                  <a:tint val="75000"/>
                </a:prstClr>
              </a:solidFill>
            </a:endParaRPr>
          </a:p>
        </p:txBody>
      </p:sp>
      <p:sp>
        <p:nvSpPr>
          <p:cNvPr id="7" name="AutoShape 2" descr="https://media.inkling.com/img?s=content%3A%2F%2F%2Fstable%2Fsn_d273%2Ftrunk%2Fhead%2Fimg%2Fchapter001%2Fmye24652_co01_a-.png&amp;o=r&amp;w=1000&amp;f=auto&amp;e=tru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
        <p:nvSpPr>
          <p:cNvPr id="8" name="AutoShape 4" descr="https://media.inkling.com/img?s=content%3A%2F%2F%2Fstable%2Fsn_d273%2Ftrunk%2Fhead%2Fimg%2Fchapter001%2Fmye24652_co01_a-.png&amp;o=r&amp;w=1000&amp;f=auto&amp;e=tru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spTree>
    <p:extLst>
      <p:ext uri="{BB962C8B-B14F-4D97-AF65-F5344CB8AC3E}">
        <p14:creationId xmlns:p14="http://schemas.microsoft.com/office/powerpoint/2010/main" val="1010143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is Aggression??</a:t>
            </a:r>
            <a:endParaRPr lang="en-CA" sz="3600" dirty="0">
              <a:solidFill>
                <a:srgbClr val="0000FF"/>
              </a:solidFill>
            </a:endParaRPr>
          </a:p>
        </p:txBody>
      </p:sp>
      <p:sp>
        <p:nvSpPr>
          <p:cNvPr id="3" name="Content Placeholder 2"/>
          <p:cNvSpPr>
            <a:spLocks noGrp="1"/>
          </p:cNvSpPr>
          <p:nvPr>
            <p:ph idx="1"/>
          </p:nvPr>
        </p:nvSpPr>
        <p:spPr/>
        <p:txBody>
          <a:bodyPr/>
          <a:lstStyle/>
          <a:p>
            <a:pPr>
              <a:buClr>
                <a:srgbClr val="0000FF"/>
              </a:buClr>
            </a:pPr>
            <a:r>
              <a:rPr lang="en-US" b="1" dirty="0"/>
              <a:t>What is Aggression?</a:t>
            </a:r>
          </a:p>
          <a:p>
            <a:pPr>
              <a:buClr>
                <a:srgbClr val="0000FF"/>
              </a:buClr>
            </a:pPr>
            <a:r>
              <a:rPr lang="en-US" dirty="0"/>
              <a:t>Physical or verbal behaviour intended to hurt someone</a:t>
            </a:r>
          </a:p>
          <a:p>
            <a:pPr lvl="1">
              <a:buClr>
                <a:srgbClr val="0000FF"/>
              </a:buClr>
            </a:pPr>
            <a:r>
              <a:rPr lang="en-US" dirty="0"/>
              <a:t>Can be social or physical</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4</a:t>
            </a:fld>
            <a:endParaRPr lang="en-CA"/>
          </a:p>
        </p:txBody>
      </p:sp>
    </p:spTree>
    <p:extLst>
      <p:ext uri="{BB962C8B-B14F-4D97-AF65-F5344CB8AC3E}">
        <p14:creationId xmlns:p14="http://schemas.microsoft.com/office/powerpoint/2010/main" val="2327157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What is Aggression?</a:t>
            </a:r>
            <a:endParaRPr lang="en-CA" sz="3600" dirty="0">
              <a:solidFill>
                <a:srgbClr val="0000FF"/>
              </a:solidFill>
            </a:endParaRPr>
          </a:p>
        </p:txBody>
      </p:sp>
      <p:sp>
        <p:nvSpPr>
          <p:cNvPr id="3" name="Content Placeholder 2"/>
          <p:cNvSpPr>
            <a:spLocks noGrp="1"/>
          </p:cNvSpPr>
          <p:nvPr>
            <p:ph idx="1"/>
          </p:nvPr>
        </p:nvSpPr>
        <p:spPr>
          <a:xfrm>
            <a:off x="457200" y="1600200"/>
            <a:ext cx="4690864" cy="4525963"/>
          </a:xfrm>
        </p:spPr>
        <p:txBody>
          <a:bodyPr>
            <a:normAutofit lnSpcReduction="10000"/>
          </a:bodyPr>
          <a:lstStyle/>
          <a:p>
            <a:pPr>
              <a:buClr>
                <a:srgbClr val="0000FF"/>
              </a:buClr>
            </a:pPr>
            <a:r>
              <a:rPr lang="en-US" b="1" dirty="0"/>
              <a:t>Hostile aggression</a:t>
            </a:r>
          </a:p>
          <a:p>
            <a:pPr lvl="1">
              <a:buClr>
                <a:srgbClr val="0000FF"/>
              </a:buClr>
            </a:pPr>
            <a:r>
              <a:rPr lang="en-US" dirty="0"/>
              <a:t>Aggression driven by anger and performed as an end in itself</a:t>
            </a:r>
          </a:p>
          <a:p>
            <a:pPr lvl="2">
              <a:buClr>
                <a:srgbClr val="0000FF"/>
              </a:buClr>
            </a:pPr>
            <a:r>
              <a:rPr lang="en-US" sz="2800" dirty="0"/>
              <a:t>e.g., most murders</a:t>
            </a:r>
          </a:p>
          <a:p>
            <a:pPr>
              <a:buClr>
                <a:srgbClr val="0000FF"/>
              </a:buClr>
            </a:pPr>
            <a:r>
              <a:rPr lang="en-US" b="1" dirty="0"/>
              <a:t>Instrumental aggression</a:t>
            </a:r>
          </a:p>
          <a:p>
            <a:pPr lvl="1">
              <a:buClr>
                <a:srgbClr val="0000FF"/>
              </a:buClr>
            </a:pPr>
            <a:r>
              <a:rPr lang="en-US" dirty="0"/>
              <a:t>Aggression that is a means to some end</a:t>
            </a:r>
          </a:p>
          <a:p>
            <a:pPr lvl="2">
              <a:buClr>
                <a:srgbClr val="0000FF"/>
              </a:buClr>
            </a:pPr>
            <a:r>
              <a:rPr lang="en-US" sz="2800" dirty="0"/>
              <a:t>e.g., most wars or acts or terrorism</a:t>
            </a: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5</a:t>
            </a:fld>
            <a:endParaRPr lang="en-CA"/>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70122" y="1916832"/>
            <a:ext cx="2916324"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599822" y="4005064"/>
            <a:ext cx="3096344" cy="1200329"/>
          </a:xfrm>
          <a:prstGeom prst="rect">
            <a:avLst/>
          </a:prstGeom>
        </p:spPr>
        <p:txBody>
          <a:bodyPr wrap="square">
            <a:spAutoFit/>
          </a:bodyPr>
          <a:lstStyle/>
          <a:p>
            <a:pPr algn="just"/>
            <a:r>
              <a:rPr lang="en-US" dirty="0"/>
              <a:t>Because it is intended to hurt, online bullying is aggression even though its harm is emotional rather than physical.</a:t>
            </a:r>
            <a:endParaRPr lang="en-CA" dirty="0"/>
          </a:p>
        </p:txBody>
      </p:sp>
    </p:spTree>
    <p:extLst>
      <p:ext uri="{BB962C8B-B14F-4D97-AF65-F5344CB8AC3E}">
        <p14:creationId xmlns:p14="http://schemas.microsoft.com/office/powerpoint/2010/main" val="2327157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0000FF"/>
                </a:solidFill>
              </a:rPr>
              <a:t>Activity:  </a:t>
            </a:r>
            <a:r>
              <a:rPr lang="en-US" sz="2800" i="1" dirty="0">
                <a:solidFill>
                  <a:srgbClr val="0000FF"/>
                </a:solidFill>
              </a:rPr>
              <a:t>How do you define aggression?</a:t>
            </a:r>
            <a:br>
              <a:rPr lang="en-US" sz="2800" i="1" dirty="0">
                <a:solidFill>
                  <a:srgbClr val="0000FF"/>
                </a:solidFill>
              </a:rPr>
            </a:br>
            <a:r>
              <a:rPr lang="en-US" sz="2000" b="0" dirty="0">
                <a:solidFill>
                  <a:schemeClr val="tx1"/>
                </a:solidFill>
              </a:rPr>
              <a:t>Below are examples of </a:t>
            </a:r>
            <a:r>
              <a:rPr lang="en-US" sz="2000" b="0" dirty="0" err="1">
                <a:solidFill>
                  <a:schemeClr val="tx1"/>
                </a:solidFill>
              </a:rPr>
              <a:t>behaviours</a:t>
            </a:r>
            <a:r>
              <a:rPr lang="en-US" sz="2000" b="0" dirty="0">
                <a:solidFill>
                  <a:schemeClr val="tx1"/>
                </a:solidFill>
              </a:rPr>
              <a:t> that some might see as aggressive</a:t>
            </a:r>
            <a:br>
              <a:rPr lang="en-US" sz="2000" b="0" dirty="0">
                <a:solidFill>
                  <a:schemeClr val="tx1"/>
                </a:solidFill>
              </a:rPr>
            </a:br>
            <a:r>
              <a:rPr lang="en-US" sz="2000" dirty="0">
                <a:solidFill>
                  <a:schemeClr val="tx1"/>
                </a:solidFill>
              </a:rPr>
              <a:t>Read and indicate whether or not the acts described are aggression.</a:t>
            </a:r>
            <a:endParaRPr lang="en-US" sz="2000" i="1" dirty="0">
              <a:solidFill>
                <a:schemeClr val="tx1"/>
              </a:solidFill>
            </a:endParaRPr>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6</a:t>
            </a:fld>
            <a:endParaRPr lang="en-CA"/>
          </a:p>
        </p:txBody>
      </p:sp>
      <p:graphicFrame>
        <p:nvGraphicFramePr>
          <p:cNvPr id="7" name="Table 6"/>
          <p:cNvGraphicFramePr>
            <a:graphicFrameLocks noGrp="1"/>
          </p:cNvGraphicFramePr>
          <p:nvPr>
            <p:extLst>
              <p:ext uri="{D42A27DB-BD31-4B8C-83A1-F6EECF244321}">
                <p14:modId xmlns:p14="http://schemas.microsoft.com/office/powerpoint/2010/main" val="1991496173"/>
              </p:ext>
            </p:extLst>
          </p:nvPr>
        </p:nvGraphicFramePr>
        <p:xfrm>
          <a:off x="251520" y="1628800"/>
          <a:ext cx="8568952" cy="4555401"/>
        </p:xfrm>
        <a:graphic>
          <a:graphicData uri="http://schemas.openxmlformats.org/drawingml/2006/table">
            <a:tbl>
              <a:tblPr firstRow="1" bandRow="1">
                <a:tableStyleId>{22838BEF-8BB2-4498-84A7-C5851F593DF1}</a:tableStyleId>
              </a:tblPr>
              <a:tblGrid>
                <a:gridCol w="504056">
                  <a:extLst>
                    <a:ext uri="{9D8B030D-6E8A-4147-A177-3AD203B41FA5}">
                      <a16:colId xmlns:a16="http://schemas.microsoft.com/office/drawing/2014/main" val="20000"/>
                    </a:ext>
                  </a:extLst>
                </a:gridCol>
                <a:gridCol w="432048">
                  <a:extLst>
                    <a:ext uri="{9D8B030D-6E8A-4147-A177-3AD203B41FA5}">
                      <a16:colId xmlns:a16="http://schemas.microsoft.com/office/drawing/2014/main" val="20001"/>
                    </a:ext>
                  </a:extLst>
                </a:gridCol>
                <a:gridCol w="432048">
                  <a:extLst>
                    <a:ext uri="{9D8B030D-6E8A-4147-A177-3AD203B41FA5}">
                      <a16:colId xmlns:a16="http://schemas.microsoft.com/office/drawing/2014/main" val="20002"/>
                    </a:ext>
                  </a:extLst>
                </a:gridCol>
                <a:gridCol w="7200800">
                  <a:extLst>
                    <a:ext uri="{9D8B030D-6E8A-4147-A177-3AD203B41FA5}">
                      <a16:colId xmlns:a16="http://schemas.microsoft.com/office/drawing/2014/main" val="20003"/>
                    </a:ext>
                  </a:extLst>
                </a:gridCol>
              </a:tblGrid>
              <a:tr h="360040">
                <a:tc>
                  <a:txBody>
                    <a:bodyPr/>
                    <a:lstStyle/>
                    <a:p>
                      <a:r>
                        <a:rPr lang="en-US" sz="1400" dirty="0"/>
                        <a:t>#</a:t>
                      </a:r>
                      <a:endParaRPr lang="en-CA" sz="1400" dirty="0"/>
                    </a:p>
                  </a:txBody>
                  <a:tcPr/>
                </a:tc>
                <a:tc>
                  <a:txBody>
                    <a:bodyPr/>
                    <a:lstStyle/>
                    <a:p>
                      <a:r>
                        <a:rPr lang="en-US" sz="1400" dirty="0"/>
                        <a:t>Yes</a:t>
                      </a:r>
                      <a:endParaRPr lang="en-CA" sz="1400" dirty="0"/>
                    </a:p>
                  </a:txBody>
                  <a:tcPr/>
                </a:tc>
                <a:tc>
                  <a:txBody>
                    <a:bodyPr/>
                    <a:lstStyle/>
                    <a:p>
                      <a:r>
                        <a:rPr lang="en-US" sz="1400" dirty="0"/>
                        <a:t>No</a:t>
                      </a:r>
                      <a:endParaRPr lang="en-CA" sz="1400" dirty="0"/>
                    </a:p>
                  </a:txBody>
                  <a:tcPr/>
                </a:tc>
                <a:tc>
                  <a:txBody>
                    <a:bodyPr/>
                    <a:lstStyle/>
                    <a:p>
                      <a:endParaRPr lang="en-CA" sz="1400" dirty="0"/>
                    </a:p>
                  </a:txBody>
                  <a:tcPr/>
                </a:tc>
                <a:extLst>
                  <a:ext uri="{0D108BD9-81ED-4DB2-BD59-A6C34878D82A}">
                    <a16:rowId xmlns:a16="http://schemas.microsoft.com/office/drawing/2014/main" val="10000"/>
                  </a:ext>
                </a:extLst>
              </a:tr>
              <a:tr h="393742">
                <a:tc>
                  <a:txBody>
                    <a:bodyPr/>
                    <a:lstStyle/>
                    <a:p>
                      <a:pPr algn="ctr"/>
                      <a:r>
                        <a:rPr lang="en-US" dirty="0"/>
                        <a:t>1</a:t>
                      </a:r>
                      <a:endParaRPr lang="en-CA" dirty="0"/>
                    </a:p>
                  </a:txBody>
                  <a:tcPr/>
                </a:tc>
                <a:tc>
                  <a:txBody>
                    <a:bodyPr/>
                    <a:lstStyle/>
                    <a:p>
                      <a:endParaRPr lang="en-CA" dirty="0"/>
                    </a:p>
                  </a:txBody>
                  <a:tcPr/>
                </a:tc>
                <a:tc>
                  <a:txBody>
                    <a:bodyPr/>
                    <a:lstStyle/>
                    <a:p>
                      <a:endParaRPr lang="en-CA" dirty="0"/>
                    </a:p>
                  </a:txBody>
                  <a:tcPr/>
                </a:tc>
                <a:tc>
                  <a:txBody>
                    <a:bodyPr/>
                    <a:lstStyle/>
                    <a:p>
                      <a:r>
                        <a:rPr lang="en-US" dirty="0"/>
                        <a:t>A criminal is executed under China’s capital punishment law.</a:t>
                      </a:r>
                      <a:endParaRPr lang="en-CA" dirty="0"/>
                    </a:p>
                  </a:txBody>
                  <a:tcPr/>
                </a:tc>
                <a:extLst>
                  <a:ext uri="{0D108BD9-81ED-4DB2-BD59-A6C34878D82A}">
                    <a16:rowId xmlns:a16="http://schemas.microsoft.com/office/drawing/2014/main" val="10001"/>
                  </a:ext>
                </a:extLst>
              </a:tr>
              <a:tr h="393742">
                <a:tc>
                  <a:txBody>
                    <a:bodyPr/>
                    <a:lstStyle/>
                    <a:p>
                      <a:pPr algn="ctr"/>
                      <a:r>
                        <a:rPr lang="en-US" dirty="0"/>
                        <a:t>2</a:t>
                      </a:r>
                      <a:endParaRPr lang="en-CA" dirty="0"/>
                    </a:p>
                  </a:txBody>
                  <a:tcPr/>
                </a:tc>
                <a:tc>
                  <a:txBody>
                    <a:bodyPr/>
                    <a:lstStyle/>
                    <a:p>
                      <a:endParaRPr lang="en-CA"/>
                    </a:p>
                  </a:txBody>
                  <a:tcPr/>
                </a:tc>
                <a:tc>
                  <a:txBody>
                    <a:bodyPr/>
                    <a:lstStyle/>
                    <a:p>
                      <a:endParaRPr lang="en-CA" dirty="0"/>
                    </a:p>
                  </a:txBody>
                  <a:tcPr/>
                </a:tc>
                <a:tc>
                  <a:txBody>
                    <a:bodyPr/>
                    <a:lstStyle/>
                    <a:p>
                      <a:r>
                        <a:rPr lang="en-US" dirty="0"/>
                        <a:t>A father spanks his six-year-old daughter.</a:t>
                      </a:r>
                    </a:p>
                  </a:txBody>
                  <a:tcPr/>
                </a:tc>
                <a:extLst>
                  <a:ext uri="{0D108BD9-81ED-4DB2-BD59-A6C34878D82A}">
                    <a16:rowId xmlns:a16="http://schemas.microsoft.com/office/drawing/2014/main" val="10002"/>
                  </a:ext>
                </a:extLst>
              </a:tr>
              <a:tr h="393742">
                <a:tc>
                  <a:txBody>
                    <a:bodyPr/>
                    <a:lstStyle/>
                    <a:p>
                      <a:pPr algn="ctr"/>
                      <a:r>
                        <a:rPr lang="en-US" dirty="0"/>
                        <a:t>3</a:t>
                      </a:r>
                      <a:endParaRPr lang="en-CA" dirty="0"/>
                    </a:p>
                  </a:txBody>
                  <a:tcPr/>
                </a:tc>
                <a:tc>
                  <a:txBody>
                    <a:bodyPr/>
                    <a:lstStyle/>
                    <a:p>
                      <a:endParaRPr lang="en-CA"/>
                    </a:p>
                  </a:txBody>
                  <a:tcPr/>
                </a:tc>
                <a:tc>
                  <a:txBody>
                    <a:bodyPr/>
                    <a:lstStyle/>
                    <a:p>
                      <a:endParaRPr lang="en-CA"/>
                    </a:p>
                  </a:txBody>
                  <a:tcPr/>
                </a:tc>
                <a:tc>
                  <a:txBody>
                    <a:bodyPr/>
                    <a:lstStyle/>
                    <a:p>
                      <a:r>
                        <a:rPr lang="en-US" dirty="0"/>
                        <a:t>A woman uses pepper spray on her would-be-rapist.</a:t>
                      </a:r>
                    </a:p>
                  </a:txBody>
                  <a:tcPr/>
                </a:tc>
                <a:extLst>
                  <a:ext uri="{0D108BD9-81ED-4DB2-BD59-A6C34878D82A}">
                    <a16:rowId xmlns:a16="http://schemas.microsoft.com/office/drawing/2014/main" val="10003"/>
                  </a:ext>
                </a:extLst>
              </a:tr>
              <a:tr h="393742">
                <a:tc>
                  <a:txBody>
                    <a:bodyPr/>
                    <a:lstStyle/>
                    <a:p>
                      <a:pPr algn="ctr"/>
                      <a:r>
                        <a:rPr lang="en-US" dirty="0"/>
                        <a:t>4</a:t>
                      </a:r>
                      <a:endParaRPr lang="en-CA" dirty="0"/>
                    </a:p>
                  </a:txBody>
                  <a:tcPr/>
                </a:tc>
                <a:tc>
                  <a:txBody>
                    <a:bodyPr/>
                    <a:lstStyle/>
                    <a:p>
                      <a:endParaRPr lang="en-CA" dirty="0"/>
                    </a:p>
                  </a:txBody>
                  <a:tcPr/>
                </a:tc>
                <a:tc>
                  <a:txBody>
                    <a:bodyPr/>
                    <a:lstStyle/>
                    <a:p>
                      <a:endParaRPr lang="en-CA" dirty="0"/>
                    </a:p>
                  </a:txBody>
                  <a:tcPr/>
                </a:tc>
                <a:tc>
                  <a:txBody>
                    <a:bodyPr/>
                    <a:lstStyle/>
                    <a:p>
                      <a:r>
                        <a:rPr lang="en-US" dirty="0"/>
                        <a:t>A batter’s line drive hits the pitcher in the knee.</a:t>
                      </a:r>
                    </a:p>
                  </a:txBody>
                  <a:tcPr/>
                </a:tc>
                <a:extLst>
                  <a:ext uri="{0D108BD9-81ED-4DB2-BD59-A6C34878D82A}">
                    <a16:rowId xmlns:a16="http://schemas.microsoft.com/office/drawing/2014/main" val="10004"/>
                  </a:ext>
                </a:extLst>
              </a:tr>
              <a:tr h="393742">
                <a:tc>
                  <a:txBody>
                    <a:bodyPr/>
                    <a:lstStyle/>
                    <a:p>
                      <a:pPr algn="ctr"/>
                      <a:r>
                        <a:rPr lang="en-US" dirty="0"/>
                        <a:t>5</a:t>
                      </a:r>
                      <a:endParaRPr lang="en-CA" dirty="0"/>
                    </a:p>
                  </a:txBody>
                  <a:tcPr/>
                </a:tc>
                <a:tc>
                  <a:txBody>
                    <a:bodyPr/>
                    <a:lstStyle/>
                    <a:p>
                      <a:endParaRPr lang="en-CA"/>
                    </a:p>
                  </a:txBody>
                  <a:tcPr/>
                </a:tc>
                <a:tc>
                  <a:txBody>
                    <a:bodyPr/>
                    <a:lstStyle/>
                    <a:p>
                      <a:endParaRPr lang="en-CA"/>
                    </a:p>
                  </a:txBody>
                  <a:tcPr/>
                </a:tc>
                <a:tc>
                  <a:txBody>
                    <a:bodyPr/>
                    <a:lstStyle/>
                    <a:p>
                      <a:r>
                        <a:rPr lang="en-US" dirty="0"/>
                        <a:t>A frustrated wife yells at her “messy slob of a husband.”</a:t>
                      </a:r>
                    </a:p>
                  </a:txBody>
                  <a:tcPr/>
                </a:tc>
                <a:extLst>
                  <a:ext uri="{0D108BD9-81ED-4DB2-BD59-A6C34878D82A}">
                    <a16:rowId xmlns:a16="http://schemas.microsoft.com/office/drawing/2014/main" val="10005"/>
                  </a:ext>
                </a:extLst>
              </a:tr>
              <a:tr h="393742">
                <a:tc>
                  <a:txBody>
                    <a:bodyPr/>
                    <a:lstStyle/>
                    <a:p>
                      <a:pPr algn="ctr"/>
                      <a:r>
                        <a:rPr lang="en-US" dirty="0"/>
                        <a:t>6</a:t>
                      </a:r>
                      <a:endParaRPr lang="en-CA" dirty="0"/>
                    </a:p>
                  </a:txBody>
                  <a:tcPr/>
                </a:tc>
                <a:tc>
                  <a:txBody>
                    <a:bodyPr/>
                    <a:lstStyle/>
                    <a:p>
                      <a:endParaRPr lang="en-CA"/>
                    </a:p>
                  </a:txBody>
                  <a:tcPr/>
                </a:tc>
                <a:tc>
                  <a:txBody>
                    <a:bodyPr/>
                    <a:lstStyle/>
                    <a:p>
                      <a:endParaRPr lang="en-CA"/>
                    </a:p>
                  </a:txBody>
                  <a:tcPr/>
                </a:tc>
                <a:tc>
                  <a:txBody>
                    <a:bodyPr/>
                    <a:lstStyle/>
                    <a:p>
                      <a:r>
                        <a:rPr lang="en-US" dirty="0"/>
                        <a:t>A soldier in Afghanistan shoots at a car that refuses to stop at a checkpoint.</a:t>
                      </a:r>
                    </a:p>
                  </a:txBody>
                  <a:tcPr/>
                </a:tc>
                <a:extLst>
                  <a:ext uri="{0D108BD9-81ED-4DB2-BD59-A6C34878D82A}">
                    <a16:rowId xmlns:a16="http://schemas.microsoft.com/office/drawing/2014/main" val="10006"/>
                  </a:ext>
                </a:extLst>
              </a:tr>
              <a:tr h="393742">
                <a:tc>
                  <a:txBody>
                    <a:bodyPr/>
                    <a:lstStyle/>
                    <a:p>
                      <a:pPr algn="ctr"/>
                      <a:r>
                        <a:rPr lang="en-US" dirty="0"/>
                        <a:t>7</a:t>
                      </a:r>
                      <a:endParaRPr lang="en-CA" dirty="0"/>
                    </a:p>
                  </a:txBody>
                  <a:tcPr/>
                </a:tc>
                <a:tc>
                  <a:txBody>
                    <a:bodyPr/>
                    <a:lstStyle/>
                    <a:p>
                      <a:endParaRPr lang="en-CA"/>
                    </a:p>
                  </a:txBody>
                  <a:tcPr/>
                </a:tc>
                <a:tc>
                  <a:txBody>
                    <a:bodyPr/>
                    <a:lstStyle/>
                    <a:p>
                      <a:endParaRPr lang="en-CA"/>
                    </a:p>
                  </a:txBody>
                  <a:tcPr/>
                </a:tc>
                <a:tc>
                  <a:txBody>
                    <a:bodyPr/>
                    <a:lstStyle/>
                    <a:p>
                      <a:r>
                        <a:rPr lang="en-US" dirty="0"/>
                        <a:t>A professor lowers a student’s grade on a late paper.</a:t>
                      </a:r>
                    </a:p>
                  </a:txBody>
                  <a:tcPr/>
                </a:tc>
                <a:extLst>
                  <a:ext uri="{0D108BD9-81ED-4DB2-BD59-A6C34878D82A}">
                    <a16:rowId xmlns:a16="http://schemas.microsoft.com/office/drawing/2014/main" val="10007"/>
                  </a:ext>
                </a:extLst>
              </a:tr>
              <a:tr h="630629">
                <a:tc>
                  <a:txBody>
                    <a:bodyPr/>
                    <a:lstStyle/>
                    <a:p>
                      <a:pPr algn="ctr"/>
                      <a:r>
                        <a:rPr lang="en-US" dirty="0"/>
                        <a:t>8</a:t>
                      </a:r>
                      <a:endParaRPr lang="en-CA" dirty="0"/>
                    </a:p>
                  </a:txBody>
                  <a:tcPr/>
                </a:tc>
                <a:tc>
                  <a:txBody>
                    <a:bodyPr/>
                    <a:lstStyle/>
                    <a:p>
                      <a:endParaRPr lang="en-CA" dirty="0"/>
                    </a:p>
                  </a:txBody>
                  <a:tcPr/>
                </a:tc>
                <a:tc>
                  <a:txBody>
                    <a:bodyPr/>
                    <a:lstStyle/>
                    <a:p>
                      <a:endParaRPr lang="en-CA"/>
                    </a:p>
                  </a:txBody>
                  <a:tcPr/>
                </a:tc>
                <a:tc>
                  <a:txBody>
                    <a:bodyPr/>
                    <a:lstStyle/>
                    <a:p>
                      <a:r>
                        <a:rPr lang="en-US" dirty="0"/>
                        <a:t>A man passes along </a:t>
                      </a:r>
                      <a:r>
                        <a:rPr lang="en-US" dirty="0" err="1"/>
                        <a:t>rumours</a:t>
                      </a:r>
                      <a:r>
                        <a:rPr lang="en-US" dirty="0"/>
                        <a:t> about his business rival’s ethical transgressions.</a:t>
                      </a:r>
                    </a:p>
                  </a:txBody>
                  <a:tcPr/>
                </a:tc>
                <a:extLst>
                  <a:ext uri="{0D108BD9-81ED-4DB2-BD59-A6C34878D82A}">
                    <a16:rowId xmlns:a16="http://schemas.microsoft.com/office/drawing/2014/main" val="10008"/>
                  </a:ext>
                </a:extLst>
              </a:tr>
              <a:tr h="405345">
                <a:tc>
                  <a:txBody>
                    <a:bodyPr/>
                    <a:lstStyle/>
                    <a:p>
                      <a:pPr algn="ctr"/>
                      <a:r>
                        <a:rPr lang="en-US" dirty="0"/>
                        <a:t>9</a:t>
                      </a:r>
                      <a:endParaRPr lang="en-CA" dirty="0"/>
                    </a:p>
                  </a:txBody>
                  <a:tcPr/>
                </a:tc>
                <a:tc>
                  <a:txBody>
                    <a:bodyPr/>
                    <a:lstStyle/>
                    <a:p>
                      <a:endParaRPr lang="en-CA" dirty="0"/>
                    </a:p>
                  </a:txBody>
                  <a:tcPr/>
                </a:tc>
                <a:tc>
                  <a:txBody>
                    <a:bodyPr/>
                    <a:lstStyle/>
                    <a:p>
                      <a:endParaRPr lang="en-CA"/>
                    </a:p>
                  </a:txBody>
                  <a:tcPr/>
                </a:tc>
                <a:tc>
                  <a:txBody>
                    <a:bodyPr/>
                    <a:lstStyle/>
                    <a:p>
                      <a:r>
                        <a:rPr lang="en-US" dirty="0"/>
                        <a:t>A boy tells his little sister that her art project is “dumb and ugly.”</a:t>
                      </a:r>
                    </a:p>
                  </a:txBody>
                  <a:tcPr/>
                </a:tc>
                <a:extLst>
                  <a:ext uri="{0D108BD9-81ED-4DB2-BD59-A6C34878D82A}">
                    <a16:rowId xmlns:a16="http://schemas.microsoft.com/office/drawing/2014/main" val="10009"/>
                  </a:ext>
                </a:extLst>
              </a:tr>
              <a:tr h="393742">
                <a:tc>
                  <a:txBody>
                    <a:bodyPr/>
                    <a:lstStyle/>
                    <a:p>
                      <a:pPr algn="ctr"/>
                      <a:r>
                        <a:rPr lang="en-US" dirty="0"/>
                        <a:t>10</a:t>
                      </a:r>
                      <a:endParaRPr lang="en-CA" dirty="0"/>
                    </a:p>
                  </a:txBody>
                  <a:tcPr/>
                </a:tc>
                <a:tc>
                  <a:txBody>
                    <a:bodyPr/>
                    <a:lstStyle/>
                    <a:p>
                      <a:endParaRPr lang="en-CA"/>
                    </a:p>
                  </a:txBody>
                  <a:tcPr/>
                </a:tc>
                <a:tc>
                  <a:txBody>
                    <a:bodyPr/>
                    <a:lstStyle/>
                    <a:p>
                      <a:endParaRPr lang="en-CA"/>
                    </a:p>
                  </a:txBody>
                  <a:tcPr/>
                </a:tc>
                <a:tc>
                  <a:txBody>
                    <a:bodyPr/>
                    <a:lstStyle/>
                    <a:p>
                      <a:r>
                        <a:rPr lang="en-US" dirty="0"/>
                        <a:t>Two girls create a website to spread </a:t>
                      </a:r>
                      <a:r>
                        <a:rPr lang="en-US" dirty="0" err="1"/>
                        <a:t>rumours</a:t>
                      </a:r>
                      <a:r>
                        <a:rPr lang="en-US" dirty="0"/>
                        <a:t> about another girl at school.</a:t>
                      </a:r>
                      <a:endParaRPr lang="en-CA" dirty="0"/>
                    </a:p>
                  </a:txBody>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580206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Autofit/>
          </a:bodyPr>
          <a:lstStyle/>
          <a:p>
            <a:r>
              <a:rPr lang="en-US" sz="4000" dirty="0">
                <a:solidFill>
                  <a:srgbClr val="0000FF"/>
                </a:solidFill>
              </a:rPr>
              <a:t>What Are Some Theories Of Aggression?</a:t>
            </a:r>
            <a:br>
              <a:rPr lang="en-US" sz="4000" dirty="0">
                <a:solidFill>
                  <a:srgbClr val="0000FF"/>
                </a:solidFill>
              </a:rPr>
            </a:br>
            <a:r>
              <a:rPr lang="en-US" sz="4000" dirty="0">
                <a:solidFill>
                  <a:schemeClr val="tx1"/>
                </a:solidFill>
              </a:rPr>
              <a:t>LO2</a:t>
            </a:r>
            <a:br>
              <a:rPr lang="en-CA" sz="4000" dirty="0">
                <a:solidFill>
                  <a:schemeClr val="tx1"/>
                </a:solidFill>
              </a:rPr>
            </a:br>
            <a:endParaRPr lang="en-CA" sz="4000" dirty="0">
              <a:solidFill>
                <a:srgbClr val="0000FF"/>
              </a:solidFill>
            </a:endParaRPr>
          </a:p>
        </p:txBody>
      </p:sp>
      <p:sp>
        <p:nvSpPr>
          <p:cNvPr id="4" name="Footer Placeholder 3"/>
          <p:cNvSpPr>
            <a:spLocks noGrp="1"/>
          </p:cNvSpPr>
          <p:nvPr>
            <p:ph type="ftr" sz="quarter" idx="11"/>
          </p:nvPr>
        </p:nvSpPr>
        <p:spPr/>
        <p:txBody>
          <a:bodyPr/>
          <a:lstStyle/>
          <a:p>
            <a:r>
              <a:rPr lang="en-CA"/>
              <a:t>© 2021 McGraw-Hill Education Limited</a:t>
            </a:r>
          </a:p>
        </p:txBody>
      </p:sp>
      <p:sp>
        <p:nvSpPr>
          <p:cNvPr id="5" name="Slide Number Placeholder 4"/>
          <p:cNvSpPr>
            <a:spLocks noGrp="1"/>
          </p:cNvSpPr>
          <p:nvPr>
            <p:ph type="sldNum" sz="quarter" idx="12"/>
          </p:nvPr>
        </p:nvSpPr>
        <p:spPr/>
        <p:txBody>
          <a:bodyPr/>
          <a:lstStyle/>
          <a:p>
            <a:fld id="{EFE57580-D55E-46BA-85CF-9F915CE3B7E4}" type="slidenum">
              <a:rPr lang="en-CA" smtClean="0"/>
              <a:t>7</a:t>
            </a:fld>
            <a:endParaRPr lang="en-CA"/>
          </a:p>
        </p:txBody>
      </p:sp>
      <p:sp>
        <p:nvSpPr>
          <p:cNvPr id="8" name="Subtitle 7"/>
          <p:cNvSpPr>
            <a:spLocks noGrp="1"/>
          </p:cNvSpPr>
          <p:nvPr>
            <p:ph type="subTitle" idx="1"/>
          </p:nvPr>
        </p:nvSpPr>
        <p:spPr/>
        <p:txBody>
          <a:bodyPr/>
          <a:lstStyle/>
          <a:p>
            <a:endParaRPr lang="en-CA"/>
          </a:p>
        </p:txBody>
      </p:sp>
    </p:spTree>
    <p:extLst>
      <p:ext uri="{BB962C8B-B14F-4D97-AF65-F5344CB8AC3E}">
        <p14:creationId xmlns:p14="http://schemas.microsoft.com/office/powerpoint/2010/main" val="4048783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Biological Phenomenon</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normAutofit/>
          </a:bodyPr>
          <a:lstStyle/>
          <a:p>
            <a:pPr>
              <a:buClr>
                <a:srgbClr val="0000FF"/>
              </a:buClr>
            </a:pPr>
            <a:r>
              <a:rPr lang="en-US" sz="3000" b="1" dirty="0"/>
              <a:t>Instinct theory and evolutionary psychology</a:t>
            </a:r>
          </a:p>
          <a:p>
            <a:pPr lvl="1">
              <a:buClr>
                <a:srgbClr val="0000FF"/>
              </a:buClr>
            </a:pPr>
            <a:r>
              <a:rPr lang="en-US" dirty="0"/>
              <a:t>Aggression as an innate, unlearned behaviour pattern exhibited by all members of a species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8</a:t>
            </a:fld>
            <a:endParaRPr lang="en-CA"/>
          </a:p>
        </p:txBody>
      </p:sp>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4008" y="1875678"/>
            <a:ext cx="3888432" cy="2739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860032" y="4797152"/>
            <a:ext cx="3672408" cy="646331"/>
          </a:xfrm>
          <a:prstGeom prst="rect">
            <a:avLst/>
          </a:prstGeom>
        </p:spPr>
        <p:txBody>
          <a:bodyPr wrap="square">
            <a:spAutoFit/>
          </a:bodyPr>
          <a:lstStyle/>
          <a:p>
            <a:pPr algn="just"/>
            <a:r>
              <a:rPr lang="en-US" dirty="0"/>
              <a:t>Male aggression can be heightened in the context of dating and mating.</a:t>
            </a:r>
          </a:p>
        </p:txBody>
      </p:sp>
    </p:spTree>
    <p:extLst>
      <p:ext uri="{BB962C8B-B14F-4D97-AF65-F5344CB8AC3E}">
        <p14:creationId xmlns:p14="http://schemas.microsoft.com/office/powerpoint/2010/main" val="669275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0000FF"/>
                </a:solidFill>
              </a:rPr>
              <a:t>Aggression As A Biological Phenomenon Pt. 2</a:t>
            </a:r>
            <a:endParaRPr lang="en-CA" sz="3600" dirty="0">
              <a:solidFill>
                <a:srgbClr val="0000FF"/>
              </a:solidFill>
            </a:endParaRPr>
          </a:p>
        </p:txBody>
      </p:sp>
      <p:sp>
        <p:nvSpPr>
          <p:cNvPr id="3" name="Content Placeholder 2"/>
          <p:cNvSpPr>
            <a:spLocks noGrp="1"/>
          </p:cNvSpPr>
          <p:nvPr>
            <p:ph idx="1"/>
          </p:nvPr>
        </p:nvSpPr>
        <p:spPr>
          <a:xfrm>
            <a:off x="457200" y="1600200"/>
            <a:ext cx="3970784" cy="4525963"/>
          </a:xfrm>
        </p:spPr>
        <p:txBody>
          <a:bodyPr>
            <a:normAutofit/>
          </a:bodyPr>
          <a:lstStyle/>
          <a:p>
            <a:pPr>
              <a:buClr>
                <a:srgbClr val="0000FF"/>
              </a:buClr>
            </a:pPr>
            <a:r>
              <a:rPr lang="en-US" sz="3000" b="1" dirty="0"/>
              <a:t>Neural influences</a:t>
            </a:r>
          </a:p>
          <a:p>
            <a:pPr>
              <a:buClr>
                <a:srgbClr val="0000FF"/>
              </a:buClr>
            </a:pPr>
            <a:r>
              <a:rPr lang="en-US" sz="3000" b="1" dirty="0"/>
              <a:t>Genetic influences</a:t>
            </a:r>
          </a:p>
          <a:p>
            <a:pPr>
              <a:buClr>
                <a:srgbClr val="0000FF"/>
              </a:buClr>
            </a:pPr>
            <a:endParaRPr lang="en-US" dirty="0"/>
          </a:p>
          <a:p>
            <a:endParaRPr lang="en-CA" dirty="0"/>
          </a:p>
          <a:p>
            <a:endParaRPr lang="en-CA" dirty="0"/>
          </a:p>
        </p:txBody>
      </p:sp>
      <p:sp>
        <p:nvSpPr>
          <p:cNvPr id="4" name="Footer Placeholder 3"/>
          <p:cNvSpPr>
            <a:spLocks noGrp="1"/>
          </p:cNvSpPr>
          <p:nvPr>
            <p:ph type="ftr" sz="quarter" idx="11"/>
          </p:nvPr>
        </p:nvSpPr>
        <p:spPr/>
        <p:txBody>
          <a:bodyPr/>
          <a:lstStyle/>
          <a:p>
            <a:r>
              <a:rPr lang="en-CA"/>
              <a:t>© 2021 McGraw-Hill Education Limited</a:t>
            </a:r>
            <a:endParaRPr lang="en-CA" dirty="0"/>
          </a:p>
        </p:txBody>
      </p:sp>
      <p:sp>
        <p:nvSpPr>
          <p:cNvPr id="5" name="Slide Number Placeholder 4"/>
          <p:cNvSpPr>
            <a:spLocks noGrp="1"/>
          </p:cNvSpPr>
          <p:nvPr>
            <p:ph type="sldNum" sz="quarter" idx="12"/>
          </p:nvPr>
        </p:nvSpPr>
        <p:spPr/>
        <p:txBody>
          <a:bodyPr/>
          <a:lstStyle/>
          <a:p>
            <a:fld id="{EFE57580-D55E-46BA-85CF-9F915CE3B7E4}" type="slidenum">
              <a:rPr lang="en-CA" smtClean="0"/>
              <a:t>9</a:t>
            </a:fld>
            <a:endParaRPr lang="en-CA"/>
          </a:p>
        </p:txBody>
      </p:sp>
      <p:sp>
        <p:nvSpPr>
          <p:cNvPr id="6" name="Rectangle 5"/>
          <p:cNvSpPr/>
          <p:nvPr/>
        </p:nvSpPr>
        <p:spPr>
          <a:xfrm>
            <a:off x="4211960" y="4772138"/>
            <a:ext cx="4464496" cy="646331"/>
          </a:xfrm>
          <a:prstGeom prst="rect">
            <a:avLst/>
          </a:prstGeom>
        </p:spPr>
        <p:txBody>
          <a:bodyPr wrap="square">
            <a:spAutoFit/>
          </a:bodyPr>
          <a:lstStyle/>
          <a:p>
            <a:pPr algn="just"/>
            <a:r>
              <a:rPr lang="en-US" dirty="0"/>
              <a:t>Another reason to get enough sleep: Aggressive people are often tired people.</a:t>
            </a:r>
          </a:p>
        </p:txBody>
      </p:sp>
      <p:pic>
        <p:nvPicPr>
          <p:cNvPr id="921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55976" y="1916832"/>
            <a:ext cx="3888432" cy="2587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1721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TotalTime>
  <Words>2053</Words>
  <Application>Microsoft Office PowerPoint</Application>
  <PresentationFormat>On-screen Show (4:3)</PresentationFormat>
  <Paragraphs>282</Paragraphs>
  <Slides>36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Courier New</vt:lpstr>
      <vt:lpstr>Garamond</vt:lpstr>
      <vt:lpstr>Office Theme</vt:lpstr>
      <vt:lpstr>Chapter 9</vt:lpstr>
      <vt:lpstr>Chapter 9 Outline</vt:lpstr>
      <vt:lpstr>What Is Aggression? LO1</vt:lpstr>
      <vt:lpstr>What is Aggression??</vt:lpstr>
      <vt:lpstr>What is Aggression?</vt:lpstr>
      <vt:lpstr>Activity:  How do you define aggression? Below are examples of behaviours that some might see as aggressive Read and indicate whether or not the acts described are aggression.</vt:lpstr>
      <vt:lpstr>What Are Some Theories Of Aggression? LO2 </vt:lpstr>
      <vt:lpstr>Aggression As A Biological Phenomenon</vt:lpstr>
      <vt:lpstr>Aggression As A Biological Phenomenon Pt. 2</vt:lpstr>
      <vt:lpstr>Aggression As A Biological Phenomenon Pt. 3</vt:lpstr>
      <vt:lpstr>Aggression As A Response To Frustration</vt:lpstr>
      <vt:lpstr>Aggression As A Response To Frustration</vt:lpstr>
      <vt:lpstr>Aggression As A Response To Frustration Pt. 2</vt:lpstr>
      <vt:lpstr>The Rewards Of Aggression</vt:lpstr>
      <vt:lpstr>Aggression As Learned Social Behaviour</vt:lpstr>
      <vt:lpstr>Aggression As Learned Social Behaviour Pt. 2</vt:lpstr>
      <vt:lpstr>What Are Some Influences On Aggression? LO3</vt:lpstr>
      <vt:lpstr>What Are Some Influences On Aggression?</vt:lpstr>
      <vt:lpstr>What are Some Influences on Aggression? Pt. 2</vt:lpstr>
      <vt:lpstr>Media Influences:  Pornography And Sexual Violence</vt:lpstr>
      <vt:lpstr>Media influences:  Television and the Internet</vt:lpstr>
      <vt:lpstr>Television’s Effects On Behaviour</vt:lpstr>
      <vt:lpstr>Another Media Influence:  Video Games</vt:lpstr>
      <vt:lpstr>Another Media Influence:  Video games Pt. 2</vt:lpstr>
      <vt:lpstr>Group Influences</vt:lpstr>
      <vt:lpstr>Group Influences Pt. 2</vt:lpstr>
      <vt:lpstr>Group Influences Pt. 3</vt:lpstr>
      <vt:lpstr>How Can Aggression Be Reduced? LO4</vt:lpstr>
      <vt:lpstr>How Can Aggression Be Reduced?</vt:lpstr>
      <vt:lpstr>Chapter 9: Summing Up</vt:lpstr>
      <vt:lpstr>Summing Up: What Is Aggression</vt:lpstr>
      <vt:lpstr>Summing Up:  What Are Some Theories of Aggression? </vt:lpstr>
      <vt:lpstr>Summing Up: What Are Some Influences on Aggression?</vt:lpstr>
      <vt:lpstr>Summing Up: What Are Some Influences on Aggression? Pt. 2</vt:lpstr>
      <vt:lpstr>Summing Up: How Can Aggression Be Reduced?</vt:lpstr>
      <vt:lpstr>Chapter 9 Key Terms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Hudson, Melissa</dc:creator>
  <cp:lastModifiedBy>Pineda, Angelo</cp:lastModifiedBy>
  <cp:revision>202</cp:revision>
  <dcterms:created xsi:type="dcterms:W3CDTF">2019-08-26T14:02:03Z</dcterms:created>
  <dcterms:modified xsi:type="dcterms:W3CDTF">2021-01-19T21:59:36Z</dcterms:modified>
</cp:coreProperties>
</file>