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60" r:id="rId2"/>
    <p:sldId id="285" r:id="rId3"/>
    <p:sldId id="368" r:id="rId4"/>
    <p:sldId id="463" r:id="rId5"/>
    <p:sldId id="462" r:id="rId6"/>
    <p:sldId id="429" r:id="rId7"/>
    <p:sldId id="471" r:id="rId8"/>
    <p:sldId id="464" r:id="rId9"/>
    <p:sldId id="467" r:id="rId10"/>
    <p:sldId id="466" r:id="rId11"/>
    <p:sldId id="469" r:id="rId12"/>
    <p:sldId id="468" r:id="rId13"/>
    <p:sldId id="465" r:id="rId14"/>
    <p:sldId id="473" r:id="rId15"/>
    <p:sldId id="374" r:id="rId16"/>
    <p:sldId id="476" r:id="rId17"/>
    <p:sldId id="477" r:id="rId18"/>
    <p:sldId id="481" r:id="rId19"/>
    <p:sldId id="482" r:id="rId20"/>
    <p:sldId id="483" r:id="rId21"/>
    <p:sldId id="478" r:id="rId22"/>
    <p:sldId id="485" r:id="rId23"/>
    <p:sldId id="384" r:id="rId24"/>
    <p:sldId id="487" r:id="rId25"/>
    <p:sldId id="387" r:id="rId26"/>
    <p:sldId id="489" r:id="rId27"/>
    <p:sldId id="490" r:id="rId28"/>
    <p:sldId id="493" r:id="rId29"/>
    <p:sldId id="491" r:id="rId30"/>
    <p:sldId id="416" r:id="rId31"/>
    <p:sldId id="396" r:id="rId32"/>
    <p:sldId id="417" r:id="rId33"/>
    <p:sldId id="461" r:id="rId34"/>
    <p:sldId id="326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9900"/>
    <a:srgbClr val="99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1" autoAdjust="0"/>
    <p:restoredTop sz="86481" autoAdjust="0"/>
  </p:normalViewPr>
  <p:slideViewPr>
    <p:cSldViewPr>
      <p:cViewPr varScale="1">
        <p:scale>
          <a:sx n="62" d="100"/>
          <a:sy n="62" d="100"/>
        </p:scale>
        <p:origin x="96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04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ADE30B-1E79-41BC-A7EE-9CCFACA0A653}" type="datetimeFigureOut">
              <a:rPr lang="en-CA" smtClean="0"/>
              <a:t>2021-01-19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DA8859-8551-4C3E-9F61-ECFA77180AB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07810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fld id="{AEAF3D5F-ABD5-42EE-A6D2-AB7A6B4DD867}" type="slidenum">
              <a:rPr lang="en-US" altLang="en-US" smtClean="0">
                <a:latin typeface="Arial" pitchFamily="34" charset="0"/>
              </a:rPr>
              <a:pPr eaLnBrk="1" hangingPunct="1">
                <a:defRPr/>
              </a:pPr>
              <a:t>1</a:t>
            </a:fld>
            <a:endParaRPr lang="en-US" altLang="en-US">
              <a:latin typeface="Arial" pitchFamily="34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en-US" sz="1200" b="0" i="0" kern="1200" cap="none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 Were More Willing To Pledge To An Experimental Confederate’s Charity If The Confederate Had Done A Small </a:t>
            </a:r>
            <a:r>
              <a:rPr lang="en-US" sz="1200" b="0" i="0" kern="1200" cap="none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Favour</a:t>
            </a:r>
            <a:r>
              <a:rPr lang="en-US" sz="1200" b="0" i="0" kern="1200" cap="none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Them Earlier, Especially When Their Reciprocation Was Made Known To The Confederate. </a:t>
            </a:r>
          </a:p>
          <a:p>
            <a:pPr fontAlgn="base"/>
            <a:endParaRPr lang="en-US" sz="1200" b="1" i="0" kern="1200" cap="all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br>
              <a:rPr lang="en-US" dirty="0"/>
            </a:b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A8859-8551-4C3E-9F61-ECFA77180AB4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93444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Source: St. John's Telegram-Joe Gibbons/The Canadian Press.</a:t>
            </a:r>
          </a:p>
          <a:p>
            <a:br>
              <a:rPr lang="en-US" dirty="0"/>
            </a:b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A8859-8551-4C3E-9F61-ECFA77180AB4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71259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Source: ©Pierre </a:t>
            </a:r>
            <a:r>
              <a:rPr lang="en-CA" dirty="0" err="1"/>
              <a:t>Boussel</a:t>
            </a:r>
            <a:r>
              <a:rPr lang="en-CA" dirty="0"/>
              <a:t>/Getty Images.</a:t>
            </a:r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A8859-8551-4C3E-9F61-ECFA77180AB4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505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Source: ©</a:t>
            </a:r>
            <a:r>
              <a:rPr lang="en-CA" dirty="0" err="1"/>
              <a:t>SanchaiRat</a:t>
            </a:r>
            <a:r>
              <a:rPr lang="en-CA" dirty="0"/>
              <a:t>/Shutterstock.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A8859-8551-4C3E-9F61-ECFA77180AB4}" type="slidenum">
              <a:rPr lang="en-CA" smtClean="0"/>
              <a:t>30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6920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F6694-49E7-4362-8EA8-9CD85A06D8E2}" type="datetime1">
              <a:rPr lang="en-CA" smtClean="0"/>
              <a:t>2021-01-19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88360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BE926-4F5D-4ED9-824C-9494858FABC2}" type="datetime1">
              <a:rPr lang="en-CA" smtClean="0"/>
              <a:t>2021-01-19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52783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AFC1A-E2BD-4142-B26D-13367BDD9D52}" type="datetime1">
              <a:rPr lang="en-CA" smtClean="0"/>
              <a:t>2021-01-19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6082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7030A0"/>
              </a:buClr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36E1-A653-498B-81F0-5C0E67BDD30C}" type="datetime1">
              <a:rPr lang="en-CA" smtClean="0"/>
              <a:t>2021-01-19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4618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D2DE3-3156-49FB-BA67-5C38A3072EB3}" type="datetime1">
              <a:rPr lang="en-CA" smtClean="0"/>
              <a:t>2021-01-19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19564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006ED-0E35-480D-A465-1B8AD87DDE5C}" type="datetime1">
              <a:rPr lang="en-CA" smtClean="0"/>
              <a:t>2021-01-19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78602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FC5D-E665-4DC7-AEE5-8154591C856B}" type="datetime1">
              <a:rPr lang="en-CA" smtClean="0"/>
              <a:t>2021-01-19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35598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4B56D-5552-4DF8-9CAA-12F3F9A91003}" type="datetime1">
              <a:rPr lang="en-CA" smtClean="0"/>
              <a:t>2021-01-19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24647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88E13-8C25-4306-9B85-B12633B03CEE}" type="datetime1">
              <a:rPr lang="en-CA" smtClean="0"/>
              <a:t>2021-01-19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1660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58611-560C-46F4-86D1-6C40F2251E29}" type="datetime1">
              <a:rPr lang="en-CA" smtClean="0"/>
              <a:t>2021-01-19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83247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1A387-68F2-406C-911F-2723AB8B52C2}" type="datetime1">
              <a:rPr lang="en-CA" smtClean="0"/>
              <a:t>2021-01-19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25347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CEBDA9-FF56-44C9-9E34-28FCD66D54C1}" type="datetime1">
              <a:rPr lang="en-CA" smtClean="0"/>
              <a:t>2021-01-19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2021 McGraw Hill Education Limited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57580-D55E-46BA-85CF-9F915CE3B7E4}" type="slidenum">
              <a:rPr lang="en-CA" smtClean="0"/>
              <a:t>‹#›</a:t>
            </a:fld>
            <a:endParaRPr lang="en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BA81BA-B659-45F5-AB20-E7A9EC9CFD57}"/>
              </a:ext>
            </a:extLst>
          </p:cNvPr>
          <p:cNvSpPr/>
          <p:nvPr userDrawn="1"/>
        </p:nvSpPr>
        <p:spPr>
          <a:xfrm>
            <a:off x="8993038" y="0"/>
            <a:ext cx="1524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9408CF7-52E9-4AF7-A522-E54C58290744}"/>
              </a:ext>
            </a:extLst>
          </p:cNvPr>
          <p:cNvCxnSpPr/>
          <p:nvPr userDrawn="1"/>
        </p:nvCxnSpPr>
        <p:spPr>
          <a:xfrm>
            <a:off x="0" y="1417638"/>
            <a:ext cx="8993038" cy="0"/>
          </a:xfrm>
          <a:prstGeom prst="line">
            <a:avLst/>
          </a:prstGeom>
          <a:ln w="476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35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9900CC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960" y="289800"/>
            <a:ext cx="4166596" cy="6278400"/>
          </a:xfrm>
          <a:prstGeom prst="rect">
            <a:avLst/>
          </a:prstGeom>
        </p:spPr>
      </p:pic>
      <p:sp>
        <p:nvSpPr>
          <p:cNvPr id="135" name="Rectangle 134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9072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23" name="Rectangle 4"/>
          <p:cNvSpPr>
            <a:spLocks noGrp="1" noChangeArrowheads="1"/>
          </p:cNvSpPr>
          <p:nvPr>
            <p:ph type="title"/>
          </p:nvPr>
        </p:nvSpPr>
        <p:spPr>
          <a:xfrm>
            <a:off x="482601" y="623392"/>
            <a:ext cx="2522980" cy="1607060"/>
          </a:xfrm>
          <a:solidFill>
            <a:srgbClr val="0070C0"/>
          </a:solidFill>
          <a:ln w="19050">
            <a:solidFill>
              <a:schemeClr val="tx1"/>
            </a:solidFill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altLang="en-US" sz="36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Chapter 8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482600" y="2638043"/>
            <a:ext cx="2865264" cy="3527261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dirty="0">
                <a:solidFill>
                  <a:schemeClr val="bg1"/>
                </a:solidFill>
              </a:rPr>
              <a:t>Altruism: Helping Others</a:t>
            </a:r>
            <a:endParaRPr lang="en-US" sz="2000" dirty="0"/>
          </a:p>
          <a:p>
            <a:pPr>
              <a:lnSpc>
                <a:spcPct val="90000"/>
              </a:lnSpc>
            </a:pPr>
            <a:endParaRPr lang="en-US" sz="2600" dirty="0"/>
          </a:p>
          <a:p>
            <a:pPr>
              <a:lnSpc>
                <a:spcPct val="90000"/>
              </a:lnSpc>
            </a:pPr>
            <a:endParaRPr lang="en-US" sz="2600" dirty="0"/>
          </a:p>
          <a:p>
            <a:pPr>
              <a:lnSpc>
                <a:spcPct val="90000"/>
              </a:lnSpc>
            </a:pPr>
            <a:r>
              <a:rPr lang="en-US" sz="2800" dirty="0">
                <a:solidFill>
                  <a:schemeClr val="bg1"/>
                </a:solidFill>
              </a:rPr>
              <a:t>Anastasia Bake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</a:rPr>
              <a:t>St. Clair College</a:t>
            </a:r>
          </a:p>
        </p:txBody>
      </p:sp>
      <p:sp>
        <p:nvSpPr>
          <p:cNvPr id="6146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860032" y="6309320"/>
            <a:ext cx="3086100" cy="3651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ea typeface="MS PGothic" pitchFamily="34" charset="-128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US" altLang="en-US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© 2021 McGraw Hill Education Limited</a:t>
            </a:r>
            <a:endParaRPr lang="en-US" altLang="en-US" kern="12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EFE57580-D55E-46BA-85CF-9F915CE3B7E4}" type="slidenum">
              <a:rPr lang="en-US" smtClean="0"/>
              <a:pPr>
                <a:spcAft>
                  <a:spcPts val="600"/>
                </a:spcAft>
              </a:pPr>
              <a:t>1</a:t>
            </a:fld>
            <a:endParaRPr lang="en-US"/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1409700" y="4432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>
                <a:solidFill>
                  <a:schemeClr val="tx2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ts val="600"/>
              </a:spcBef>
              <a:buClr>
                <a:srgbClr val="4D0000"/>
              </a:buClr>
              <a:buSzPct val="100000"/>
              <a:buFont typeface="Wingdings 2" pitchFamily="18" charset="2"/>
              <a:buChar char="¡"/>
              <a:defRPr>
                <a:solidFill>
                  <a:schemeClr val="tx2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>
                <a:solidFill>
                  <a:schemeClr val="tx2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ts val="600"/>
              </a:spcBef>
              <a:buClr>
                <a:srgbClr val="4D0000"/>
              </a:buClr>
              <a:buSzPct val="100000"/>
              <a:buFont typeface="Wingdings 2" pitchFamily="18" charset="2"/>
              <a:buChar char="¡"/>
              <a:defRPr>
                <a:solidFill>
                  <a:schemeClr val="tx2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>
                <a:solidFill>
                  <a:schemeClr val="tx2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Wingdings 2" pitchFamily="18" charset="2"/>
              <a:buChar char="¡"/>
              <a:defRPr>
                <a:solidFill>
                  <a:schemeClr val="tx2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Wingdings 2" pitchFamily="18" charset="2"/>
              <a:buChar char="¡"/>
              <a:defRPr>
                <a:solidFill>
                  <a:schemeClr val="tx2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Wingdings 2" pitchFamily="18" charset="2"/>
              <a:buChar char="¡"/>
              <a:defRPr>
                <a:solidFill>
                  <a:schemeClr val="tx2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Wingdings 2" pitchFamily="18" charset="2"/>
              <a:buChar char="¡"/>
              <a:defRPr>
                <a:solidFill>
                  <a:schemeClr val="tx2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latin typeface="Garamond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9616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Social Norms Pt. 2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0000FF"/>
              </a:buClr>
            </a:pPr>
            <a:r>
              <a:rPr lang="en-US" b="1" dirty="0"/>
              <a:t>The social-responsibility norm: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An expectation that people will help those dependent on them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Responses are closely tied to attributions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Gender and receiving help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103087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Evolutionary Psychology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rgbClr val="0000FF"/>
              </a:buClr>
            </a:pPr>
            <a:r>
              <a:rPr lang="en-US" b="1" dirty="0"/>
              <a:t>Kin protection: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The idea that evolution has selected altruism toward one’s close relatives to enhance the survival of mutually shared genes</a:t>
            </a:r>
          </a:p>
          <a:p>
            <a:pPr>
              <a:buClr>
                <a:srgbClr val="0000FF"/>
              </a:buClr>
            </a:pPr>
            <a:r>
              <a:rPr lang="en-US" b="1" dirty="0"/>
              <a:t>Reciprocity: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Helping another because of the expectation that the </a:t>
            </a:r>
            <a:r>
              <a:rPr lang="en-US" dirty="0" err="1"/>
              <a:t>favour</a:t>
            </a:r>
            <a:r>
              <a:rPr lang="en-US" dirty="0"/>
              <a:t> will be returned</a:t>
            </a:r>
          </a:p>
          <a:p>
            <a:pPr>
              <a:buClr>
                <a:srgbClr val="0000FF"/>
              </a:buClr>
            </a:pPr>
            <a:r>
              <a:rPr lang="en-US" b="1" dirty="0"/>
              <a:t>Stronger in small, isolated groups</a:t>
            </a:r>
          </a:p>
          <a:p>
            <a:pPr>
              <a:buClr>
                <a:srgbClr val="0000FF"/>
              </a:buClr>
            </a:pPr>
            <a:r>
              <a:rPr lang="en-US" b="1" dirty="0"/>
              <a:t>Group selection</a:t>
            </a:r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319310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Comparing and Evaluating Theories of Altruism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12</a:t>
            </a:fld>
            <a:endParaRPr lang="en-CA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213882"/>
              </p:ext>
            </p:extLst>
          </p:nvPr>
        </p:nvGraphicFramePr>
        <p:xfrm>
          <a:off x="251520" y="1844824"/>
          <a:ext cx="8424936" cy="403245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0786">
                <a:tc gridSpan="4"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TABLE 8–1 Comparing Theories of Altruism</a:t>
                      </a:r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0786">
                <a:tc>
                  <a:txBody>
                    <a:bodyPr/>
                    <a:lstStyle/>
                    <a:p>
                      <a:pPr fontAlgn="ctr"/>
                      <a:endParaRPr lang="en-CA" b="1" dirty="0">
                        <a:effectLst/>
                        <a:latin typeface="inherit"/>
                      </a:endParaRPr>
                    </a:p>
                  </a:txBody>
                  <a:tcPr marL="67866" marR="67866" marT="67866" marB="67866" anchor="ctr"/>
                </a:tc>
                <a:tc>
                  <a:txBody>
                    <a:bodyPr/>
                    <a:lstStyle/>
                    <a:p>
                      <a:pPr fontAlgn="ctr"/>
                      <a:endParaRPr lang="en-CA" b="1" dirty="0">
                        <a:effectLst/>
                        <a:latin typeface="inherit"/>
                      </a:endParaRPr>
                    </a:p>
                  </a:txBody>
                  <a:tcPr marL="67866" marR="67866" marT="67866" marB="67866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CA" sz="2400" b="1" dirty="0">
                          <a:effectLst/>
                        </a:rPr>
                        <a:t>How Is Altruism Explained?</a:t>
                      </a:r>
                      <a:endParaRPr lang="en-CA" sz="2400" b="1" dirty="0">
                        <a:effectLst/>
                        <a:latin typeface="inherit"/>
                      </a:endParaRPr>
                    </a:p>
                  </a:txBody>
                  <a:tcPr marL="67866" marR="67866" marT="67866" marB="67866" anchor="ctr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3626">
                <a:tc>
                  <a:txBody>
                    <a:bodyPr/>
                    <a:lstStyle/>
                    <a:p>
                      <a:pPr fontAlgn="t"/>
                      <a:r>
                        <a:rPr lang="en-CA" sz="2000" b="1" dirty="0">
                          <a:effectLst/>
                        </a:rPr>
                        <a:t>Theory</a:t>
                      </a:r>
                    </a:p>
                  </a:txBody>
                  <a:tcPr marL="67866" marR="67866" marT="67866" marB="6786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CA" sz="2000" dirty="0">
                          <a:effectLst/>
                        </a:rPr>
                        <a:t>Level of Explanation     </a:t>
                      </a:r>
                      <a:endParaRPr lang="en-CA" sz="2000" b="1" dirty="0">
                        <a:effectLst/>
                      </a:endParaRPr>
                    </a:p>
                  </a:txBody>
                  <a:tcPr marL="67866" marR="67866" marT="67866" marB="6786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CA" sz="2000" dirty="0">
                          <a:effectLst/>
                        </a:rPr>
                        <a:t>Mutual Altruism      </a:t>
                      </a:r>
                      <a:endParaRPr lang="en-CA" sz="2000" b="1" dirty="0">
                        <a:effectLst/>
                      </a:endParaRPr>
                    </a:p>
                  </a:txBody>
                  <a:tcPr marL="67866" marR="67866" marT="67866" marB="6786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CA" sz="2000" dirty="0">
                          <a:effectLst/>
                        </a:rPr>
                        <a:t>Intrinsic Altruism</a:t>
                      </a:r>
                      <a:endParaRPr lang="en-CA" sz="2000" b="1" dirty="0">
                        <a:effectLst/>
                      </a:endParaRPr>
                    </a:p>
                  </a:txBody>
                  <a:tcPr marL="67866" marR="67866" marT="67866" marB="6786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3626">
                <a:tc>
                  <a:txBody>
                    <a:bodyPr/>
                    <a:lstStyle/>
                    <a:p>
                      <a:pPr fontAlgn="t"/>
                      <a:r>
                        <a:rPr lang="en-CA" sz="2000" b="1" dirty="0">
                          <a:effectLst/>
                        </a:rPr>
                        <a:t>Social norms</a:t>
                      </a:r>
                    </a:p>
                  </a:txBody>
                  <a:tcPr marL="67866" marR="67866" marT="67866" marB="6786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CA" sz="2000" dirty="0">
                          <a:effectLst/>
                        </a:rPr>
                        <a:t>Sociological</a:t>
                      </a:r>
                    </a:p>
                  </a:txBody>
                  <a:tcPr marL="67866" marR="67866" marT="67866" marB="6786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CA" sz="2000" dirty="0">
                          <a:effectLst/>
                        </a:rPr>
                        <a:t>Reciprocity norm</a:t>
                      </a:r>
                    </a:p>
                  </a:txBody>
                  <a:tcPr marL="67866" marR="67866" marT="67866" marB="6786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CA" sz="2000">
                          <a:effectLst/>
                        </a:rPr>
                        <a:t>Social-responsibility norm</a:t>
                      </a:r>
                    </a:p>
                  </a:txBody>
                  <a:tcPr marL="67866" marR="67866" marT="67866" marB="67866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3626">
                <a:tc>
                  <a:txBody>
                    <a:bodyPr/>
                    <a:lstStyle/>
                    <a:p>
                      <a:pPr fontAlgn="t"/>
                      <a:r>
                        <a:rPr lang="en-CA" sz="2000" b="1" dirty="0">
                          <a:effectLst/>
                        </a:rPr>
                        <a:t>Social exchange</a:t>
                      </a:r>
                    </a:p>
                  </a:txBody>
                  <a:tcPr marL="67866" marR="67866" marT="67866" marB="6786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CA" sz="2000">
                          <a:effectLst/>
                        </a:rPr>
                        <a:t>Psychological</a:t>
                      </a:r>
                    </a:p>
                  </a:txBody>
                  <a:tcPr marL="67866" marR="67866" marT="67866" marB="6786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CA" sz="2000" dirty="0">
                          <a:effectLst/>
                        </a:rPr>
                        <a:t>External rewards for helping</a:t>
                      </a:r>
                    </a:p>
                  </a:txBody>
                  <a:tcPr marL="67866" marR="67866" marT="67866" marB="67866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2000" dirty="0">
                          <a:effectLst/>
                        </a:rPr>
                        <a:t>Distress → inner rewards for helping</a:t>
                      </a:r>
                    </a:p>
                  </a:txBody>
                  <a:tcPr marL="67866" marR="67866" marT="67866" marB="67866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4153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Comparing and Evaluating Theories of Altruism Pt. 2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754760" cy="4525963"/>
          </a:xfrm>
        </p:spPr>
        <p:txBody>
          <a:bodyPr>
            <a:normAutofit/>
          </a:bodyPr>
          <a:lstStyle/>
          <a:p>
            <a:pPr>
              <a:buClr>
                <a:srgbClr val="0000FF"/>
              </a:buClr>
            </a:pPr>
            <a:r>
              <a:rPr lang="en-US" b="1" dirty="0"/>
              <a:t>Genuine altruism</a:t>
            </a:r>
          </a:p>
          <a:p>
            <a:pPr>
              <a:buClr>
                <a:srgbClr val="0000FF"/>
              </a:buClr>
            </a:pPr>
            <a:r>
              <a:rPr lang="en-US" b="1" dirty="0"/>
              <a:t>Empathy: 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The vicarious experience of another’s feeling; putting oneself in another’s shoes</a:t>
            </a:r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13</a:t>
            </a:fld>
            <a:endParaRPr lang="en-CA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2862" y="1613955"/>
            <a:ext cx="2539236" cy="354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995936" y="5302575"/>
            <a:ext cx="48245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/>
              <a:t>Might genuine empathy motivate humanitarian aid workers to travel across the world? This Red Cross worker believes that, yes, it does</a:t>
            </a:r>
          </a:p>
        </p:txBody>
      </p:sp>
    </p:spTree>
    <p:extLst>
      <p:ext uri="{BB962C8B-B14F-4D97-AF65-F5344CB8AC3E}">
        <p14:creationId xmlns:p14="http://schemas.microsoft.com/office/powerpoint/2010/main" val="12878809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Comparing and Evaluating Theories of Altruism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14</a:t>
            </a:fld>
            <a:endParaRPr lang="en-CA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085" y="1740386"/>
            <a:ext cx="7632848" cy="325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2302918" y="5929703"/>
            <a:ext cx="50422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Figure 8–3 </a:t>
            </a:r>
            <a:r>
              <a:rPr lang="en-US" dirty="0"/>
              <a:t>Egoistic And Altruistic Routes To Helping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755576" y="5006373"/>
            <a:ext cx="77440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Viewing someone else’s distress can evoke a mixture of self-focused distress and other-focused empathy. Researchers agree that distress triggers egoistic motives. But they debate whether empathy can trigger a purely altruistic motive.</a:t>
            </a:r>
          </a:p>
        </p:txBody>
      </p:sp>
    </p:spTree>
    <p:extLst>
      <p:ext uri="{BB962C8B-B14F-4D97-AF65-F5344CB8AC3E}">
        <p14:creationId xmlns:p14="http://schemas.microsoft.com/office/powerpoint/2010/main" val="32483024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solidFill>
                  <a:srgbClr val="0000FF"/>
                </a:solidFill>
              </a:rPr>
              <a:t>When Will We Help?</a:t>
            </a:r>
            <a:br>
              <a:rPr lang="en-US" sz="4000" dirty="0">
                <a:solidFill>
                  <a:srgbClr val="0000FF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>LO2</a:t>
            </a:r>
            <a:br>
              <a:rPr lang="en-CA" sz="4000" dirty="0">
                <a:solidFill>
                  <a:schemeClr val="tx1"/>
                </a:solidFill>
              </a:rPr>
            </a:br>
            <a:endParaRPr lang="en-CA" sz="4000" dirty="0">
              <a:solidFill>
                <a:srgbClr val="0000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15</a:t>
            </a:fld>
            <a:endParaRPr lang="en-CA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487839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When Will We Help?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rgbClr val="0000FF"/>
              </a:buClr>
              <a:buFont typeface="+mj-lt"/>
              <a:buAutoNum type="arabicPeriod"/>
            </a:pPr>
            <a:r>
              <a:rPr lang="en-US" dirty="0"/>
              <a:t>Number of bystanders</a:t>
            </a:r>
          </a:p>
          <a:p>
            <a:pPr marL="514350" indent="-514350">
              <a:buClr>
                <a:srgbClr val="0000FF"/>
              </a:buClr>
              <a:buFont typeface="+mj-lt"/>
              <a:buAutoNum type="arabicPeriod"/>
            </a:pPr>
            <a:r>
              <a:rPr lang="en-US" dirty="0"/>
              <a:t>Helping when someone else does</a:t>
            </a:r>
          </a:p>
          <a:p>
            <a:pPr marL="514350" indent="-514350">
              <a:buClr>
                <a:srgbClr val="0000FF"/>
              </a:buClr>
              <a:buFont typeface="+mj-lt"/>
              <a:buAutoNum type="arabicPeriod"/>
            </a:pPr>
            <a:r>
              <a:rPr lang="en-US" dirty="0"/>
              <a:t>Time pressures</a:t>
            </a:r>
          </a:p>
          <a:p>
            <a:pPr marL="514350" indent="-514350">
              <a:buClr>
                <a:srgbClr val="0000FF"/>
              </a:buClr>
              <a:buFont typeface="+mj-lt"/>
              <a:buAutoNum type="arabicPeriod"/>
            </a:pPr>
            <a:r>
              <a:rPr lang="en-US" dirty="0"/>
              <a:t>Similarity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055874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Number of Bystanders?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00FF"/>
              </a:buClr>
            </a:pPr>
            <a:r>
              <a:rPr lang="en-US" b="1" dirty="0"/>
              <a:t>Bystander effect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The finding that a person is less likely to provide help when there are other bystanders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056938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Number Of Bystanders Pt. 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18</a:t>
            </a:fld>
            <a:endParaRPr lang="en-CA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798106"/>
            <a:ext cx="6376987" cy="31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2663528" y="5817908"/>
            <a:ext cx="442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b="1" dirty="0"/>
              <a:t>Figure 8–4</a:t>
            </a:r>
            <a:r>
              <a:rPr lang="en-CA" dirty="0"/>
              <a:t> </a:t>
            </a:r>
            <a:r>
              <a:rPr lang="en-CA" dirty="0" err="1"/>
              <a:t>Latané</a:t>
            </a:r>
            <a:r>
              <a:rPr lang="en-CA" dirty="0"/>
              <a:t> And Darley’s Decision Tree</a:t>
            </a:r>
          </a:p>
        </p:txBody>
      </p:sp>
      <p:sp>
        <p:nvSpPr>
          <p:cNvPr id="7" name="Rectangle 6"/>
          <p:cNvSpPr/>
          <p:nvPr/>
        </p:nvSpPr>
        <p:spPr>
          <a:xfrm>
            <a:off x="899592" y="5171577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/>
              <a:t>Only one path up the tree leads to helping. At each fork of the path, the presence of other bystanders may divert a person down a branch toward not helping</a:t>
            </a:r>
          </a:p>
        </p:txBody>
      </p:sp>
    </p:spTree>
    <p:extLst>
      <p:ext uri="{BB962C8B-B14F-4D97-AF65-F5344CB8AC3E}">
        <p14:creationId xmlns:p14="http://schemas.microsoft.com/office/powerpoint/2010/main" val="18199466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Number of Bystanders? Pt. 3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2746648" cy="4525963"/>
          </a:xfrm>
        </p:spPr>
        <p:txBody>
          <a:bodyPr/>
          <a:lstStyle/>
          <a:p>
            <a:pPr>
              <a:buClr>
                <a:srgbClr val="0000FF"/>
              </a:buClr>
            </a:pPr>
            <a:r>
              <a:rPr lang="en-US" b="1" dirty="0"/>
              <a:t>Noticing</a:t>
            </a:r>
          </a:p>
          <a:p>
            <a:pPr>
              <a:buClr>
                <a:srgbClr val="0000FF"/>
              </a:buClr>
            </a:pPr>
            <a:r>
              <a:rPr lang="en-US" b="1" dirty="0"/>
              <a:t>Interpreting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Pluralistic ignorance</a:t>
            </a:r>
          </a:p>
          <a:p>
            <a:pPr>
              <a:buClr>
                <a:srgbClr val="0000FF"/>
              </a:buClr>
            </a:pPr>
            <a:r>
              <a:rPr lang="en-US" sz="2800" b="1" dirty="0"/>
              <a:t>Assuming responsibility</a:t>
            </a:r>
          </a:p>
          <a:p>
            <a:pPr>
              <a:buClr>
                <a:srgbClr val="0000FF"/>
              </a:buClr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19</a:t>
            </a:fld>
            <a:endParaRPr lang="en-CA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9583" y="1772816"/>
            <a:ext cx="4842104" cy="3229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779912" y="5937707"/>
            <a:ext cx="4543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Figure 8–5 </a:t>
            </a:r>
            <a:r>
              <a:rPr lang="en-US" dirty="0"/>
              <a:t>The Smoke-filled Room Experiment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2533358" y="5085184"/>
            <a:ext cx="62296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/>
              <a:t>Smoke pouring into the testing room was much more likely to be reported by individuals working alone than by three-person groups</a:t>
            </a:r>
          </a:p>
        </p:txBody>
      </p:sp>
    </p:spTree>
    <p:extLst>
      <p:ext uri="{BB962C8B-B14F-4D97-AF65-F5344CB8AC3E}">
        <p14:creationId xmlns:p14="http://schemas.microsoft.com/office/powerpoint/2010/main" val="2543523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dirty="0">
                <a:solidFill>
                  <a:srgbClr val="0000FF"/>
                </a:solidFill>
              </a:rPr>
              <a:t>Chapter 8 Outline</a:t>
            </a:r>
            <a:endParaRPr lang="en-CA" sz="40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Clr>
                <a:srgbClr val="0000FF"/>
              </a:buClr>
              <a:buFont typeface="+mj-lt"/>
              <a:buAutoNum type="arabicPeriod"/>
            </a:pPr>
            <a:r>
              <a:rPr lang="en-US" dirty="0"/>
              <a:t>Why do we help?</a:t>
            </a:r>
          </a:p>
          <a:p>
            <a:pPr marL="514350" indent="-514350">
              <a:buClr>
                <a:srgbClr val="0000FF"/>
              </a:buClr>
              <a:buFont typeface="+mj-lt"/>
              <a:buAutoNum type="arabicPeriod"/>
            </a:pPr>
            <a:r>
              <a:rPr lang="en-US" dirty="0"/>
              <a:t>When will we help?</a:t>
            </a:r>
          </a:p>
          <a:p>
            <a:pPr marL="514350" indent="-514350">
              <a:buClr>
                <a:srgbClr val="0000FF"/>
              </a:buClr>
              <a:buFont typeface="+mj-lt"/>
              <a:buAutoNum type="arabicPeriod"/>
            </a:pPr>
            <a:r>
              <a:rPr lang="en-US" dirty="0"/>
              <a:t>Who helps?</a:t>
            </a:r>
          </a:p>
          <a:p>
            <a:pPr marL="514350" indent="-514350">
              <a:buClr>
                <a:srgbClr val="0000FF"/>
              </a:buClr>
              <a:buFont typeface="+mj-lt"/>
              <a:buAutoNum type="arabicPeriod"/>
            </a:pPr>
            <a:r>
              <a:rPr lang="en-US" dirty="0"/>
              <a:t>How can we increase helping?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175480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Number of Bystanders? Pt.</a:t>
            </a:r>
            <a:r>
              <a:rPr lang="en-US" sz="3600" baseline="0" dirty="0">
                <a:solidFill>
                  <a:srgbClr val="0000FF"/>
                </a:solidFill>
              </a:rPr>
              <a:t> 4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4474841" cy="4709120"/>
          </a:xfrm>
        </p:spPr>
        <p:txBody>
          <a:bodyPr>
            <a:normAutofit/>
          </a:bodyPr>
          <a:lstStyle/>
          <a:p>
            <a:pPr>
              <a:buClr>
                <a:srgbClr val="0000FF"/>
              </a:buClr>
            </a:pPr>
            <a:r>
              <a:rPr lang="en-US" sz="2800" b="1" dirty="0"/>
              <a:t>Assuming responsibility</a:t>
            </a:r>
          </a:p>
          <a:p>
            <a:pPr>
              <a:buClr>
                <a:srgbClr val="0000FF"/>
              </a:buClr>
            </a:pPr>
            <a:r>
              <a:rPr lang="en-US" sz="2800" b="1" dirty="0"/>
              <a:t>Responsibility diffusion</a:t>
            </a:r>
          </a:p>
          <a:p>
            <a:pPr>
              <a:buClr>
                <a:srgbClr val="0000FF"/>
              </a:buClr>
            </a:pPr>
            <a:r>
              <a:rPr lang="en-US" sz="2400" dirty="0"/>
              <a:t>The nine paparazzi photographers on the scene immediately after Princess Diana’s fatal car accident all had cell phones </a:t>
            </a:r>
          </a:p>
          <a:p>
            <a:pPr>
              <a:buClr>
                <a:srgbClr val="0000FF"/>
              </a:buClr>
            </a:pPr>
            <a:r>
              <a:rPr lang="en-US" sz="2400" dirty="0"/>
              <a:t>Only one called for help.</a:t>
            </a:r>
          </a:p>
          <a:p>
            <a:pPr>
              <a:buClr>
                <a:srgbClr val="0000FF"/>
              </a:buClr>
            </a:pPr>
            <a:r>
              <a:rPr lang="en-US" sz="2400" dirty="0"/>
              <a:t>Nearly all said they assumed “someone else” had already called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20</a:t>
            </a:fld>
            <a:endParaRPr lang="en-CA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79" y="1678289"/>
            <a:ext cx="2832167" cy="4209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25081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Helping When Someone Else Does?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00FF"/>
              </a:buClr>
            </a:pPr>
            <a:r>
              <a:rPr lang="en-US" b="1" dirty="0"/>
              <a:t>Helping when someone else does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Helpful models</a:t>
            </a:r>
          </a:p>
          <a:p>
            <a:pPr>
              <a:buClr>
                <a:srgbClr val="0000FF"/>
              </a:buClr>
            </a:pPr>
            <a:r>
              <a:rPr lang="en-US" b="1" dirty="0"/>
              <a:t>Time pressures</a:t>
            </a:r>
          </a:p>
          <a:p>
            <a:pPr>
              <a:buClr>
                <a:srgbClr val="0000FF"/>
              </a:buClr>
            </a:pPr>
            <a:endParaRPr lang="en-US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21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604417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Helping when someone else does? Pt. 2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00FF"/>
              </a:buClr>
            </a:pPr>
            <a:r>
              <a:rPr lang="en-US" b="1" dirty="0"/>
              <a:t>Similarity to the victim</a:t>
            </a:r>
          </a:p>
          <a:p>
            <a:pPr marL="0" indent="0">
              <a:buNone/>
            </a:pPr>
            <a:endParaRPr lang="en-CA" dirty="0"/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22</a:t>
            </a:fld>
            <a:endParaRPr lang="en-CA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0171" y="2420888"/>
            <a:ext cx="5599802" cy="240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2519772" y="5882867"/>
            <a:ext cx="4104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Figure 8–7 </a:t>
            </a:r>
            <a:r>
              <a:rPr lang="en-US" dirty="0"/>
              <a:t>Similarity Breeds Cooperation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1209692" y="4940529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/>
              <a:t>Lisa DeBruine (2002) morphed participants’ faces (left) with strangers’ faces (right) to make the composite faces (centre)—toward whom the participants were more generous than toward the stranger</a:t>
            </a:r>
          </a:p>
        </p:txBody>
      </p:sp>
    </p:spTree>
    <p:extLst>
      <p:ext uri="{BB962C8B-B14F-4D97-AF65-F5344CB8AC3E}">
        <p14:creationId xmlns:p14="http://schemas.microsoft.com/office/powerpoint/2010/main" val="23436008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Who Helps?</a:t>
            </a:r>
            <a:br>
              <a:rPr lang="en-US" dirty="0">
                <a:solidFill>
                  <a:srgbClr val="0000FF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LO3</a:t>
            </a:r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23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443856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Who Helps?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0000FF"/>
              </a:buClr>
            </a:pPr>
            <a:r>
              <a:rPr lang="en-US" b="1" dirty="0"/>
              <a:t>Personality traits: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Individual differences in helpfulness exist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Predisposing traits: Emotionality, empathy, &amp; self-efficacy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Personality influences how particular people react to particular situations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E.g., high self-monitoring people when they think helpfulness will be socially rewarded</a:t>
            </a:r>
          </a:p>
          <a:p>
            <a:pPr>
              <a:buClr>
                <a:srgbClr val="0000FF"/>
              </a:buClr>
            </a:pPr>
            <a:r>
              <a:rPr lang="en-US" b="1" dirty="0"/>
              <a:t>Gender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Dependent on the type of situation</a:t>
            </a:r>
          </a:p>
          <a:p>
            <a:pPr>
              <a:buClr>
                <a:srgbClr val="0000FF"/>
              </a:buClr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24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335606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How Can We Increase Helping?</a:t>
            </a:r>
            <a:br>
              <a:rPr lang="en-US" dirty="0">
                <a:solidFill>
                  <a:srgbClr val="0000FF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LO4</a:t>
            </a:r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25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404012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How Can We Increase Helping?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0000FF"/>
              </a:buClr>
            </a:pPr>
            <a:r>
              <a:rPr lang="en-US" dirty="0"/>
              <a:t>Reduce ambiguity, increase responsibility</a:t>
            </a:r>
          </a:p>
          <a:p>
            <a:pPr>
              <a:buClr>
                <a:srgbClr val="0000FF"/>
              </a:buClr>
            </a:pPr>
            <a:r>
              <a:rPr lang="en-US" dirty="0"/>
              <a:t>Enable guilt and concern for self-image</a:t>
            </a:r>
          </a:p>
          <a:p>
            <a:pPr>
              <a:buClr>
                <a:srgbClr val="0000FF"/>
              </a:buClr>
            </a:pPr>
            <a:r>
              <a:rPr lang="en-US" dirty="0"/>
              <a:t>Door-in-the-face</a:t>
            </a:r>
            <a:endParaRPr lang="en-CA" dirty="0"/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26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269520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How Can We Increase Helping? Pt. 2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610744" cy="4525963"/>
          </a:xfrm>
        </p:spPr>
        <p:txBody>
          <a:bodyPr>
            <a:normAutofit/>
          </a:bodyPr>
          <a:lstStyle/>
          <a:p>
            <a:pPr>
              <a:buClr>
                <a:srgbClr val="0000FF"/>
              </a:buClr>
            </a:pPr>
            <a:r>
              <a:rPr lang="en-US" b="1" dirty="0"/>
              <a:t>Socialize altruism:</a:t>
            </a:r>
          </a:p>
          <a:p>
            <a:pPr>
              <a:buClr>
                <a:srgbClr val="0000FF"/>
              </a:buClr>
            </a:pPr>
            <a:r>
              <a:rPr lang="en-US" b="1" dirty="0"/>
              <a:t>Teach moral inclusion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Model altruism</a:t>
            </a:r>
          </a:p>
          <a:p>
            <a:pPr>
              <a:buClr>
                <a:srgbClr val="0000FF"/>
              </a:buClr>
            </a:pPr>
            <a:endParaRPr lang="en-CA" dirty="0"/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27</a:t>
            </a:fld>
            <a:endParaRPr lang="en-CA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6492" y="1844824"/>
            <a:ext cx="3777838" cy="2813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3779912" y="4789391"/>
            <a:ext cx="48245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/>
              <a:t>Warren Buffett, co-creator of the Giving Pledge, earned admiration for pledging to give away 99 percent of his fortune to philanthropic causes</a:t>
            </a:r>
          </a:p>
        </p:txBody>
      </p:sp>
    </p:spTree>
    <p:extLst>
      <p:ext uri="{BB962C8B-B14F-4D97-AF65-F5344CB8AC3E}">
        <p14:creationId xmlns:p14="http://schemas.microsoft.com/office/powerpoint/2010/main" val="10444837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How Can We Increase Helping? Pt. 3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0000FF"/>
              </a:buClr>
            </a:pPr>
            <a:r>
              <a:rPr lang="en-US" b="1" dirty="0"/>
              <a:t>Teach moral inclusion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Learn by doing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Attribute helping behaviour to altruism</a:t>
            </a:r>
          </a:p>
          <a:p>
            <a:pPr lvl="1">
              <a:buClr>
                <a:srgbClr val="0000FF"/>
              </a:buClr>
            </a:pPr>
            <a:r>
              <a:rPr lang="en-US" dirty="0" err="1"/>
              <a:t>Overjustification</a:t>
            </a:r>
            <a:r>
              <a:rPr lang="en-US" dirty="0"/>
              <a:t> effect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Learn about altruism</a:t>
            </a:r>
          </a:p>
          <a:p>
            <a:pPr>
              <a:buClr>
                <a:srgbClr val="0000FF"/>
              </a:buClr>
            </a:pPr>
            <a:endParaRPr lang="en-CA" dirty="0"/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28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334204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How Can We Increase Helping? Pt.</a:t>
            </a:r>
            <a:r>
              <a:rPr lang="en-US" sz="3600" baseline="0" dirty="0">
                <a:solidFill>
                  <a:srgbClr val="0000FF"/>
                </a:solidFill>
              </a:rPr>
              <a:t> 4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0000FF"/>
              </a:buClr>
            </a:pPr>
            <a:r>
              <a:rPr lang="en-US" b="1" dirty="0"/>
              <a:t>Socialize altruism:</a:t>
            </a:r>
          </a:p>
          <a:p>
            <a:pPr>
              <a:buClr>
                <a:srgbClr val="0000FF"/>
              </a:buClr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29</a:t>
            </a:fld>
            <a:endParaRPr lang="en-CA"/>
          </a:p>
        </p:txBody>
      </p:sp>
      <p:sp>
        <p:nvSpPr>
          <p:cNvPr id="6" name="Rectangle 5"/>
          <p:cNvSpPr/>
          <p:nvPr/>
        </p:nvSpPr>
        <p:spPr>
          <a:xfrm>
            <a:off x="2267744" y="558695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Figure 8–8 </a:t>
            </a:r>
            <a:r>
              <a:rPr lang="en-US" dirty="0"/>
              <a:t>Practical Ways To Increase Helping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064" y="2708920"/>
            <a:ext cx="8193360" cy="249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0475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solidFill>
                  <a:srgbClr val="0000FF"/>
                </a:solidFill>
              </a:rPr>
              <a:t>Why Do We Help?</a:t>
            </a:r>
            <a:br>
              <a:rPr lang="en-CA" sz="4000" dirty="0">
                <a:solidFill>
                  <a:srgbClr val="0000FF"/>
                </a:solidFill>
              </a:rPr>
            </a:br>
            <a:r>
              <a:rPr lang="en-CA" sz="4000" dirty="0">
                <a:solidFill>
                  <a:schemeClr val="tx1"/>
                </a:solidFill>
              </a:rPr>
              <a:t>LO1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477786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dirty="0">
                <a:solidFill>
                  <a:srgbClr val="0000FF"/>
                </a:solidFill>
              </a:rPr>
              <a:t>Chapter 8: Summing Up</a:t>
            </a:r>
            <a:endParaRPr lang="en-CA" sz="4000" b="1" dirty="0">
              <a:solidFill>
                <a:srgbClr val="0000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30</a:t>
            </a:fld>
            <a:endParaRPr lang="en-CA"/>
          </a:p>
        </p:txBody>
      </p:sp>
      <p:sp>
        <p:nvSpPr>
          <p:cNvPr id="3" name="AutoShape 2" descr="https://media.inkling.com/img?s=content%3A%2F%2F%2Fstable%2Fsn_d273%2Ftrunk%2Fhead%2Fimg%2Fchapter002%2Fmye11147_co02.png&amp;o=r&amp;w=1000&amp;f=auto&amp;e=tru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3189" y="1628800"/>
            <a:ext cx="3489044" cy="4512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06676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Summing Up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853136"/>
          </a:xfrm>
        </p:spPr>
        <p:txBody>
          <a:bodyPr>
            <a:normAutofit/>
          </a:bodyPr>
          <a:lstStyle/>
          <a:p>
            <a:pPr>
              <a:buClr>
                <a:srgbClr val="0000FF"/>
              </a:buClr>
            </a:pPr>
            <a:r>
              <a:rPr lang="en-US" sz="2800" b="1" dirty="0"/>
              <a:t>Teach moral inclusion</a:t>
            </a:r>
          </a:p>
          <a:p>
            <a:pPr>
              <a:buClr>
                <a:srgbClr val="0000FF"/>
              </a:buClr>
              <a:buFont typeface="Courier New" panose="02070309020205020404" pitchFamily="49" charset="0"/>
              <a:buChar char="o"/>
            </a:pPr>
            <a:r>
              <a:rPr lang="en-US" sz="2400" dirty="0"/>
              <a:t>We help for the following reasons:</a:t>
            </a:r>
          </a:p>
          <a:p>
            <a:pPr>
              <a:buClr>
                <a:srgbClr val="0000FF"/>
              </a:buClr>
              <a:buFont typeface="Courier New" panose="02070309020205020404" pitchFamily="49" charset="0"/>
              <a:buChar char="o"/>
            </a:pPr>
            <a:r>
              <a:rPr lang="en-US" sz="2400" dirty="0"/>
              <a:t>Because of social exchange: We help those who have helped us</a:t>
            </a:r>
          </a:p>
          <a:p>
            <a:pPr>
              <a:buClr>
                <a:srgbClr val="0000FF"/>
              </a:buClr>
              <a:buFont typeface="Courier New" panose="02070309020205020404" pitchFamily="49" charset="0"/>
              <a:buChar char="o"/>
            </a:pPr>
            <a:r>
              <a:rPr lang="en-US" sz="2400" dirty="0"/>
              <a:t>Because social norms dictate helping in some situations</a:t>
            </a:r>
          </a:p>
          <a:p>
            <a:pPr>
              <a:buClr>
                <a:srgbClr val="0000FF"/>
              </a:buClr>
              <a:buFont typeface="Courier New" panose="02070309020205020404" pitchFamily="49" charset="0"/>
              <a:buChar char="o"/>
            </a:pPr>
            <a:r>
              <a:rPr lang="en-US" sz="2400" dirty="0"/>
              <a:t>To aid our survival—helping kin and those who may help us makes it more likely for us to pass on our genes</a:t>
            </a:r>
            <a:endParaRPr lang="en-CA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31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757510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Chapter 8: Summing Up Pt. 2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0000FF"/>
              </a:buClr>
            </a:pPr>
            <a:r>
              <a:rPr lang="en-US" sz="3000" b="1" dirty="0"/>
              <a:t>When Will We Help?</a:t>
            </a:r>
          </a:p>
          <a:p>
            <a:pPr>
              <a:buClr>
                <a:srgbClr val="0000FF"/>
              </a:buClr>
              <a:buFont typeface="Courier New" panose="02070309020205020404" pitchFamily="49" charset="0"/>
              <a:buChar char="o"/>
            </a:pPr>
            <a:r>
              <a:rPr lang="en-US" sz="2600" dirty="0"/>
              <a:t>We will help under the following circumstances:</a:t>
            </a:r>
          </a:p>
          <a:p>
            <a:pPr>
              <a:buClr>
                <a:srgbClr val="0000FF"/>
              </a:buClr>
              <a:buFont typeface="Courier New" panose="02070309020205020404" pitchFamily="49" charset="0"/>
              <a:buChar char="o"/>
            </a:pPr>
            <a:r>
              <a:rPr lang="en-US" sz="2600" dirty="0"/>
              <a:t>When there are few bystanders</a:t>
            </a:r>
          </a:p>
          <a:p>
            <a:pPr>
              <a:buClr>
                <a:srgbClr val="0000FF"/>
              </a:buClr>
              <a:buFont typeface="Courier New" panose="02070309020205020404" pitchFamily="49" charset="0"/>
              <a:buChar char="o"/>
            </a:pPr>
            <a:r>
              <a:rPr lang="en-US" sz="2600" dirty="0"/>
              <a:t>When we observe someone else helping</a:t>
            </a:r>
          </a:p>
          <a:p>
            <a:pPr>
              <a:buClr>
                <a:srgbClr val="0000FF"/>
              </a:buClr>
              <a:buFont typeface="Courier New" panose="02070309020205020404" pitchFamily="49" charset="0"/>
              <a:buChar char="o"/>
            </a:pPr>
            <a:r>
              <a:rPr lang="en-US" sz="2600" dirty="0"/>
              <a:t>When we are not in a hurry</a:t>
            </a:r>
          </a:p>
          <a:p>
            <a:pPr>
              <a:buClr>
                <a:srgbClr val="0000FF"/>
              </a:buClr>
              <a:buFont typeface="Courier New" panose="02070309020205020404" pitchFamily="49" charset="0"/>
              <a:buChar char="o"/>
            </a:pPr>
            <a:r>
              <a:rPr lang="en-US" sz="2600" dirty="0"/>
              <a:t>When the person needing help is similar to us</a:t>
            </a:r>
            <a:endParaRPr lang="en-CA" sz="2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32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49094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Chapter 8: Summing Up Pt. 3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0000FF"/>
              </a:buClr>
            </a:pPr>
            <a:r>
              <a:rPr lang="en-US" sz="2800" b="1" dirty="0"/>
              <a:t>Who Helps?</a:t>
            </a:r>
          </a:p>
          <a:p>
            <a:pPr>
              <a:buClr>
                <a:srgbClr val="0000FF"/>
              </a:buClr>
              <a:buFont typeface="Courier New" panose="02070309020205020404" pitchFamily="49" charset="0"/>
              <a:buChar char="o"/>
            </a:pPr>
            <a:r>
              <a:rPr lang="en-US" sz="2400" dirty="0"/>
              <a:t>The following determines who will help:</a:t>
            </a:r>
          </a:p>
          <a:p>
            <a:pPr lvl="1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en-US" sz="2400" dirty="0"/>
              <a:t>People high in emotionality, empathy, and self-efficacy</a:t>
            </a:r>
          </a:p>
          <a:p>
            <a:pPr lvl="1"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en-US" sz="2400" dirty="0"/>
              <a:t>Men in risky situations but women in less risky situations; overall, men and women do not differ in helpfulness</a:t>
            </a:r>
          </a:p>
          <a:p>
            <a:pPr>
              <a:buClr>
                <a:srgbClr val="0000FF"/>
              </a:buClr>
            </a:pPr>
            <a:r>
              <a:rPr lang="en-US" sz="2400" b="1" dirty="0"/>
              <a:t>How Can We Increase Helping?</a:t>
            </a:r>
          </a:p>
          <a:p>
            <a:pPr fontAlgn="base">
              <a:buClr>
                <a:srgbClr val="0000FF"/>
              </a:buClr>
              <a:buFont typeface="Courier New" panose="02070309020205020404" pitchFamily="49" charset="0"/>
              <a:buChar char="o"/>
            </a:pPr>
            <a:r>
              <a:rPr lang="en-US" sz="2400" dirty="0"/>
              <a:t>We can increase helping by doing the following:</a:t>
            </a:r>
          </a:p>
          <a:p>
            <a:pPr fontAlgn="base">
              <a:buClr>
                <a:srgbClr val="0000FF"/>
              </a:buClr>
              <a:buFont typeface="Courier New" panose="02070309020205020404" pitchFamily="49" charset="0"/>
              <a:buChar char="o"/>
            </a:pPr>
            <a:r>
              <a:rPr lang="en-US" sz="2400" dirty="0"/>
              <a:t>Reducing ambiguity and increasing responsibility</a:t>
            </a:r>
          </a:p>
          <a:p>
            <a:pPr fontAlgn="base">
              <a:buClr>
                <a:srgbClr val="0000FF"/>
              </a:buClr>
              <a:buFont typeface="Courier New" panose="02070309020205020404" pitchFamily="49" charset="0"/>
              <a:buChar char="o"/>
            </a:pPr>
            <a:r>
              <a:rPr lang="en-US" sz="2400" dirty="0"/>
              <a:t>Evoking feelings of guilt</a:t>
            </a:r>
          </a:p>
          <a:p>
            <a:pPr fontAlgn="base">
              <a:buClr>
                <a:srgbClr val="0000FF"/>
              </a:buClr>
              <a:buFont typeface="Courier New" panose="02070309020205020404" pitchFamily="49" charset="0"/>
              <a:buChar char="o"/>
            </a:pPr>
            <a:r>
              <a:rPr lang="en-US" sz="2400" dirty="0"/>
              <a:t>Socializing prosocial behaviour</a:t>
            </a:r>
          </a:p>
          <a:p>
            <a:pPr marL="0" indent="0">
              <a:buClr>
                <a:srgbClr val="0000FF"/>
              </a:buClr>
              <a:buNone/>
            </a:pPr>
            <a:endParaRPr lang="en-US" sz="24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33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429502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>
                <a:solidFill>
                  <a:srgbClr val="0000FF"/>
                </a:solidFill>
              </a:rPr>
              <a:t>Chapter 8 Key Terms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14800" cy="4637112"/>
          </a:xfrm>
        </p:spPr>
        <p:txBody>
          <a:bodyPr>
            <a:normAutofit/>
          </a:bodyPr>
          <a:lstStyle/>
          <a:p>
            <a:pPr>
              <a:buClr>
                <a:srgbClr val="0000FF"/>
              </a:buClr>
            </a:pPr>
            <a:r>
              <a:rPr lang="en-CA" dirty="0"/>
              <a:t>Altruism</a:t>
            </a:r>
          </a:p>
          <a:p>
            <a:pPr>
              <a:buClr>
                <a:srgbClr val="0000FF"/>
              </a:buClr>
            </a:pPr>
            <a:r>
              <a:rPr lang="en-CA" dirty="0"/>
              <a:t>Bystander Effect</a:t>
            </a:r>
          </a:p>
          <a:p>
            <a:pPr>
              <a:buClr>
                <a:srgbClr val="0000FF"/>
              </a:buClr>
            </a:pPr>
            <a:r>
              <a:rPr lang="en-CA" dirty="0"/>
              <a:t>Egoism</a:t>
            </a:r>
          </a:p>
          <a:p>
            <a:pPr>
              <a:buClr>
                <a:srgbClr val="0000FF"/>
              </a:buClr>
            </a:pPr>
            <a:r>
              <a:rPr lang="en-CA" dirty="0"/>
              <a:t>Empathy</a:t>
            </a:r>
          </a:p>
          <a:p>
            <a:pPr>
              <a:buClr>
                <a:srgbClr val="0000FF"/>
              </a:buClr>
            </a:pPr>
            <a:r>
              <a:rPr lang="en-CA" dirty="0"/>
              <a:t>Kin Selection</a:t>
            </a:r>
          </a:p>
          <a:p>
            <a:pPr>
              <a:buClr>
                <a:srgbClr val="0000FF"/>
              </a:buClr>
            </a:pPr>
            <a:r>
              <a:rPr lang="en-CA" dirty="0"/>
              <a:t>Moral Exclusion</a:t>
            </a:r>
          </a:p>
          <a:p>
            <a:endParaRPr lang="en-US" dirty="0"/>
          </a:p>
          <a:p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Clr>
                <a:srgbClr val="0000FF"/>
              </a:buClr>
            </a:pPr>
            <a:r>
              <a:rPr lang="en-US" dirty="0"/>
              <a:t>Moral Inclusion</a:t>
            </a:r>
          </a:p>
          <a:p>
            <a:pPr>
              <a:buClr>
                <a:srgbClr val="0000FF"/>
              </a:buClr>
            </a:pPr>
            <a:r>
              <a:rPr lang="en-US" dirty="0"/>
              <a:t>Reciprocity Norm </a:t>
            </a:r>
          </a:p>
          <a:p>
            <a:pPr>
              <a:buClr>
                <a:srgbClr val="0000FF"/>
              </a:buClr>
            </a:pPr>
            <a:r>
              <a:rPr lang="en-US" dirty="0"/>
              <a:t>Social-exchange Theory</a:t>
            </a:r>
          </a:p>
          <a:p>
            <a:pPr>
              <a:buClr>
                <a:srgbClr val="0000FF"/>
              </a:buClr>
            </a:pPr>
            <a:r>
              <a:rPr lang="en-US" dirty="0"/>
              <a:t>Social-responsibility Norm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© 2021 McGraw Hill Education Limited</a:t>
            </a:r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34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AutoShape 2" descr="https://media.inkling.com/img?s=content%3A%2F%2F%2Fstable%2Fsn_d273%2Ftrunk%2Fhead%2Fimg%2Fchapter001%2Fmye24652_co01_a-.png&amp;o=r&amp;w=1000&amp;f=auto&amp;e=tru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8" name="AutoShape 4" descr="https://media.inkling.com/img?s=content%3A%2F%2F%2Fstable%2Fsn_d273%2Ftrunk%2Fhead%2Fimg%2Fchapter001%2Fmye24652_co01_a-.png&amp;o=r&amp;w=1000&amp;f=auto&amp;e=tru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10143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Why Do We Help?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00FF"/>
              </a:buClr>
            </a:pPr>
            <a:r>
              <a:rPr lang="en-US" b="1" dirty="0"/>
              <a:t>Altruism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A motive to increase another’s welfare without conscious regard for one’s self-interests</a:t>
            </a:r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36699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Why Do We Help? Pt. 2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00FF"/>
              </a:buClr>
            </a:pPr>
            <a:r>
              <a:rPr lang="en-US" b="1" dirty="0"/>
              <a:t>Why Do We Help?</a:t>
            </a:r>
          </a:p>
          <a:p>
            <a:pPr marL="514350" indent="-514350">
              <a:buClr>
                <a:srgbClr val="0000FF"/>
              </a:buClr>
              <a:buFont typeface="+mj-lt"/>
              <a:buAutoNum type="arabicPeriod"/>
            </a:pPr>
            <a:r>
              <a:rPr lang="en-US" dirty="0"/>
              <a:t>Social exchange</a:t>
            </a:r>
          </a:p>
          <a:p>
            <a:pPr marL="514350" indent="-514350">
              <a:buClr>
                <a:srgbClr val="0000FF"/>
              </a:buClr>
              <a:buFont typeface="+mj-lt"/>
              <a:buAutoNum type="arabicPeriod"/>
            </a:pPr>
            <a:r>
              <a:rPr lang="en-US" dirty="0"/>
              <a:t>Social norms</a:t>
            </a:r>
          </a:p>
          <a:p>
            <a:pPr marL="514350" indent="-514350">
              <a:buClr>
                <a:srgbClr val="0000FF"/>
              </a:buClr>
              <a:buFont typeface="+mj-lt"/>
              <a:buAutoNum type="arabicPeriod"/>
            </a:pPr>
            <a:r>
              <a:rPr lang="en-US" dirty="0"/>
              <a:t>Evolutionary psychology</a:t>
            </a:r>
          </a:p>
          <a:p>
            <a:pPr marL="514350" indent="-514350">
              <a:buClr>
                <a:srgbClr val="0000FF"/>
              </a:buClr>
              <a:buFont typeface="+mj-lt"/>
              <a:buAutoNum type="arabicPeriod"/>
            </a:pPr>
            <a:r>
              <a:rPr lang="en-US" dirty="0"/>
              <a:t>Comparing and evaluating theories of altruism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36699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Why Do We Help? Pt. 3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0000FF"/>
              </a:buClr>
            </a:pPr>
            <a:r>
              <a:rPr lang="en-US" b="1" dirty="0"/>
              <a:t>Social Exchange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The theory that human interactions are transactions that aim to maximize one’s rewards and minimize one’s costs</a:t>
            </a:r>
            <a:endParaRPr lang="en-US" b="1" dirty="0"/>
          </a:p>
          <a:p>
            <a:pPr>
              <a:buClr>
                <a:srgbClr val="0000FF"/>
              </a:buClr>
            </a:pPr>
            <a:r>
              <a:rPr lang="en-US" sz="2800" dirty="0"/>
              <a:t>Feel bad, do good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When one’s attention is on others, altruism is rewarding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24922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Why Do We Help? Pt. 4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2818656" cy="4525963"/>
          </a:xfrm>
        </p:spPr>
        <p:txBody>
          <a:bodyPr>
            <a:normAutofit/>
          </a:bodyPr>
          <a:lstStyle/>
          <a:p>
            <a:pPr>
              <a:buClr>
                <a:srgbClr val="0000FF"/>
              </a:buClr>
            </a:pPr>
            <a:r>
              <a:rPr lang="en-US" b="1" i="1" dirty="0"/>
              <a:t>Feel good–do good</a:t>
            </a:r>
          </a:p>
          <a:p>
            <a:pPr marL="342900" lvl="2" indent="-342900">
              <a:buClr>
                <a:srgbClr val="0000FF"/>
              </a:buClr>
            </a:pPr>
            <a:r>
              <a:rPr lang="en-US" sz="2800" dirty="0"/>
              <a:t>Happy people are helpful people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7</a:t>
            </a:fld>
            <a:endParaRPr lang="en-CA"/>
          </a:p>
        </p:txBody>
      </p:sp>
      <p:sp>
        <p:nvSpPr>
          <p:cNvPr id="6" name="Rectangle 5"/>
          <p:cNvSpPr/>
          <p:nvPr/>
        </p:nvSpPr>
        <p:spPr>
          <a:xfrm>
            <a:off x="4067944" y="5949280"/>
            <a:ext cx="3456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Figure 8–1 </a:t>
            </a:r>
            <a:r>
              <a:rPr lang="en-US" dirty="0"/>
              <a:t>Mood And Helpfulness</a:t>
            </a:r>
          </a:p>
        </p:txBody>
      </p:sp>
      <p:sp>
        <p:nvSpPr>
          <p:cNvPr id="7" name="Rectangle 6"/>
          <p:cNvSpPr/>
          <p:nvPr/>
        </p:nvSpPr>
        <p:spPr>
          <a:xfrm>
            <a:off x="2411760" y="5031326"/>
            <a:ext cx="63848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/>
              <a:t>This graph shows the percentage of subjects willing to relay a phone message 0 to 20 minutes after receiving a free sample. Of control subjects who did not receive a gift, only 10 percent helped.</a:t>
            </a:r>
          </a:p>
        </p:txBody>
      </p:sp>
      <p:sp>
        <p:nvSpPr>
          <p:cNvPr id="8" name="AutoShape 5" descr="Figure 8–1: Mood and Helpfulness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1772816"/>
            <a:ext cx="4235699" cy="3193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2279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0000FF"/>
                </a:solidFill>
              </a:rPr>
              <a:t>Why Do We Help? Pt. 5</a:t>
            </a:r>
            <a:endParaRPr lang="en-CA" sz="36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0000FF"/>
              </a:buClr>
            </a:pPr>
            <a:r>
              <a:rPr lang="en-US" b="1" dirty="0"/>
              <a:t>Rewards: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Internal or external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Increasing self-worth, reclaiming a positive public image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Reducing distress, guilt </a:t>
            </a:r>
          </a:p>
          <a:p>
            <a:pPr>
              <a:buClr>
                <a:srgbClr val="0000FF"/>
              </a:buClr>
            </a:pPr>
            <a:r>
              <a:rPr lang="en-US" b="1" dirty="0"/>
              <a:t>Egoism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The idea that self-interest motivates all </a:t>
            </a:r>
            <a:r>
              <a:rPr lang="en-US" dirty="0" err="1"/>
              <a:t>behaviour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71251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>
                <a:solidFill>
                  <a:srgbClr val="0000FF"/>
                </a:solidFill>
              </a:rPr>
              <a:t>Social Norms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538736" cy="4525963"/>
          </a:xfrm>
        </p:spPr>
        <p:txBody>
          <a:bodyPr>
            <a:normAutofit/>
          </a:bodyPr>
          <a:lstStyle/>
          <a:p>
            <a:pPr>
              <a:buClr>
                <a:srgbClr val="0000FF"/>
              </a:buClr>
            </a:pPr>
            <a:r>
              <a:rPr lang="en-US" b="1" dirty="0"/>
              <a:t>The reciprocity norm: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An expectation that people will help, not hurt, those who have helped them</a:t>
            </a:r>
          </a:p>
          <a:p>
            <a:pPr lvl="1">
              <a:buClr>
                <a:srgbClr val="0000FF"/>
              </a:buClr>
            </a:pPr>
            <a:r>
              <a:rPr lang="en-US" dirty="0"/>
              <a:t>Helps define the “social capital”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McGraw Hill Education Limited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57580-D55E-46BA-85CF-9F915CE3B7E4}" type="slidenum">
              <a:rPr lang="en-CA" smtClean="0"/>
              <a:t>9</a:t>
            </a:fld>
            <a:endParaRPr lang="en-CA"/>
          </a:p>
        </p:txBody>
      </p:sp>
      <p:sp>
        <p:nvSpPr>
          <p:cNvPr id="6" name="Rectangle 5"/>
          <p:cNvSpPr/>
          <p:nvPr/>
        </p:nvSpPr>
        <p:spPr>
          <a:xfrm>
            <a:off x="3563888" y="5883281"/>
            <a:ext cx="540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Figure 8–2 </a:t>
            </a:r>
            <a:r>
              <a:rPr lang="en-US" dirty="0"/>
              <a:t>Private And Public Reciprocation Of A </a:t>
            </a:r>
            <a:r>
              <a:rPr lang="en-US" dirty="0" err="1"/>
              <a:t>Favour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8344" y="764780"/>
            <a:ext cx="3066023" cy="4939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0308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1403</Words>
  <Application>Microsoft Office PowerPoint</Application>
  <PresentationFormat>On-screen Show (4:3)</PresentationFormat>
  <Paragraphs>254</Paragraphs>
  <Slides>34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Arial</vt:lpstr>
      <vt:lpstr>Calibri</vt:lpstr>
      <vt:lpstr>Courier New</vt:lpstr>
      <vt:lpstr>Garamond</vt:lpstr>
      <vt:lpstr>inherit</vt:lpstr>
      <vt:lpstr>Wingdings</vt:lpstr>
      <vt:lpstr>Office Theme</vt:lpstr>
      <vt:lpstr>Chapter 8</vt:lpstr>
      <vt:lpstr>Chapter 8 Outline</vt:lpstr>
      <vt:lpstr>Why Do We Help? LO1</vt:lpstr>
      <vt:lpstr>Why Do We Help?</vt:lpstr>
      <vt:lpstr>Why Do We Help? Pt. 2</vt:lpstr>
      <vt:lpstr>Why Do We Help? Pt. 3</vt:lpstr>
      <vt:lpstr>Why Do We Help? Pt. 4</vt:lpstr>
      <vt:lpstr>Why Do We Help? Pt. 5</vt:lpstr>
      <vt:lpstr>Social Norms</vt:lpstr>
      <vt:lpstr>Social Norms Pt. 2</vt:lpstr>
      <vt:lpstr>Evolutionary Psychology</vt:lpstr>
      <vt:lpstr>Comparing and Evaluating Theories of Altruism</vt:lpstr>
      <vt:lpstr>Comparing and Evaluating Theories of Altruism Pt. 2</vt:lpstr>
      <vt:lpstr>Comparing and Evaluating Theories of Altruism</vt:lpstr>
      <vt:lpstr>When Will We Help? LO2 </vt:lpstr>
      <vt:lpstr>When Will We Help?</vt:lpstr>
      <vt:lpstr>Number of Bystanders?</vt:lpstr>
      <vt:lpstr>Number Of Bystanders Pt. 2</vt:lpstr>
      <vt:lpstr>Number of Bystanders? Pt. 3</vt:lpstr>
      <vt:lpstr>Number of Bystanders? Pt. 4</vt:lpstr>
      <vt:lpstr>Helping When Someone Else Does?</vt:lpstr>
      <vt:lpstr>Helping when someone else does? Pt. 2</vt:lpstr>
      <vt:lpstr>Who Helps? LO3</vt:lpstr>
      <vt:lpstr>Who Helps?</vt:lpstr>
      <vt:lpstr>How Can We Increase Helping? LO4</vt:lpstr>
      <vt:lpstr>How Can We Increase Helping?</vt:lpstr>
      <vt:lpstr>How Can We Increase Helping? Pt. 2</vt:lpstr>
      <vt:lpstr>How Can We Increase Helping? Pt. 3</vt:lpstr>
      <vt:lpstr>How Can We Increase Helping? Pt. 4</vt:lpstr>
      <vt:lpstr>Chapter 8: Summing Up</vt:lpstr>
      <vt:lpstr>Summing Up</vt:lpstr>
      <vt:lpstr>Chapter 8: Summing Up Pt. 2</vt:lpstr>
      <vt:lpstr>Chapter 8: Summing Up Pt. 3</vt:lpstr>
      <vt:lpstr>Chapter 8 Key Terms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</dc:title>
  <dc:creator>Hudson, Melissa</dc:creator>
  <cp:lastModifiedBy>Pineda, Angelo</cp:lastModifiedBy>
  <cp:revision>197</cp:revision>
  <dcterms:created xsi:type="dcterms:W3CDTF">2019-08-26T14:02:03Z</dcterms:created>
  <dcterms:modified xsi:type="dcterms:W3CDTF">2021-01-19T21:59:22Z</dcterms:modified>
</cp:coreProperties>
</file>