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7"/>
  </p:notesMasterIdLst>
  <p:sldIdLst>
    <p:sldId id="260" r:id="rId2"/>
    <p:sldId id="285" r:id="rId3"/>
    <p:sldId id="368" r:id="rId4"/>
    <p:sldId id="429" r:id="rId5"/>
    <p:sldId id="374" r:id="rId6"/>
    <p:sldId id="465" r:id="rId7"/>
    <p:sldId id="464" r:id="rId8"/>
    <p:sldId id="487" r:id="rId9"/>
    <p:sldId id="435" r:id="rId10"/>
    <p:sldId id="486" r:id="rId11"/>
    <p:sldId id="384" r:id="rId12"/>
    <p:sldId id="447" r:id="rId13"/>
    <p:sldId id="463" r:id="rId14"/>
    <p:sldId id="462" r:id="rId15"/>
    <p:sldId id="488" r:id="rId16"/>
    <p:sldId id="489" r:id="rId17"/>
    <p:sldId id="387" r:id="rId18"/>
    <p:sldId id="469" r:id="rId19"/>
    <p:sldId id="468" r:id="rId20"/>
    <p:sldId id="490" r:id="rId21"/>
    <p:sldId id="390" r:id="rId22"/>
    <p:sldId id="471" r:id="rId23"/>
    <p:sldId id="491" r:id="rId24"/>
    <p:sldId id="472" r:id="rId25"/>
    <p:sldId id="476" r:id="rId26"/>
    <p:sldId id="492" r:id="rId27"/>
    <p:sldId id="493" r:id="rId28"/>
    <p:sldId id="475" r:id="rId29"/>
    <p:sldId id="495" r:id="rId30"/>
    <p:sldId id="494" r:id="rId31"/>
    <p:sldId id="473" r:id="rId32"/>
    <p:sldId id="497" r:id="rId33"/>
    <p:sldId id="496" r:id="rId34"/>
    <p:sldId id="474" r:id="rId35"/>
    <p:sldId id="480" r:id="rId36"/>
    <p:sldId id="479" r:id="rId37"/>
    <p:sldId id="484" r:id="rId38"/>
    <p:sldId id="396" r:id="rId39"/>
    <p:sldId id="417" r:id="rId40"/>
    <p:sldId id="461" r:id="rId41"/>
    <p:sldId id="460" r:id="rId42"/>
    <p:sldId id="498" r:id="rId43"/>
    <p:sldId id="418" r:id="rId44"/>
    <p:sldId id="419" r:id="rId45"/>
    <p:sldId id="326" r:id="rId4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009900"/>
    <a:srgbClr val="9900CC"/>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581" autoAdjust="0"/>
    <p:restoredTop sz="86481" autoAdjust="0"/>
  </p:normalViewPr>
  <p:slideViewPr>
    <p:cSldViewPr>
      <p:cViewPr varScale="1">
        <p:scale>
          <a:sx n="62" d="100"/>
          <a:sy n="62" d="100"/>
        </p:scale>
        <p:origin x="960" y="96"/>
      </p:cViewPr>
      <p:guideLst>
        <p:guide orient="horz" pos="2160"/>
        <p:guide pos="2880"/>
      </p:guideLst>
    </p:cSldViewPr>
  </p:slideViewPr>
  <p:outlineViewPr>
    <p:cViewPr>
      <p:scale>
        <a:sx n="33" d="100"/>
        <a:sy n="33" d="100"/>
      </p:scale>
      <p:origin x="0" y="-35604"/>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CA"/>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3ADE30B-1E79-41BC-A7EE-9CCFACA0A653}" type="datetimeFigureOut">
              <a:rPr lang="en-CA" smtClean="0"/>
              <a:t>2021-01-19</a:t>
            </a:fld>
            <a:endParaRPr lang="en-CA"/>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CA"/>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CA"/>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5DA8859-8551-4C3E-9F61-ECFA77180AB4}" type="slidenum">
              <a:rPr lang="en-CA" smtClean="0"/>
              <a:t>‹#›</a:t>
            </a:fld>
            <a:endParaRPr lang="en-CA"/>
          </a:p>
        </p:txBody>
      </p:sp>
    </p:spTree>
    <p:extLst>
      <p:ext uri="{BB962C8B-B14F-4D97-AF65-F5344CB8AC3E}">
        <p14:creationId xmlns:p14="http://schemas.microsoft.com/office/powerpoint/2010/main" val="10078106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Garamond" pitchFamily="18" charset="0"/>
                <a:ea typeface="MS PGothic" pitchFamily="34" charset="-128"/>
              </a:defRPr>
            </a:lvl1pPr>
            <a:lvl2pPr marL="742950" indent="-285750" eaLnBrk="0" hangingPunct="0">
              <a:defRPr>
                <a:solidFill>
                  <a:schemeClr val="tx1"/>
                </a:solidFill>
                <a:latin typeface="Garamond" pitchFamily="18" charset="0"/>
                <a:ea typeface="MS PGothic" pitchFamily="34" charset="-128"/>
              </a:defRPr>
            </a:lvl2pPr>
            <a:lvl3pPr marL="1143000" indent="-228600" eaLnBrk="0" hangingPunct="0">
              <a:defRPr>
                <a:solidFill>
                  <a:schemeClr val="tx1"/>
                </a:solidFill>
                <a:latin typeface="Garamond" pitchFamily="18" charset="0"/>
                <a:ea typeface="MS PGothic" pitchFamily="34" charset="-128"/>
              </a:defRPr>
            </a:lvl3pPr>
            <a:lvl4pPr marL="1600200" indent="-228600" eaLnBrk="0" hangingPunct="0">
              <a:defRPr>
                <a:solidFill>
                  <a:schemeClr val="tx1"/>
                </a:solidFill>
                <a:latin typeface="Garamond" pitchFamily="18" charset="0"/>
                <a:ea typeface="MS PGothic" pitchFamily="34" charset="-128"/>
              </a:defRPr>
            </a:lvl4pPr>
            <a:lvl5pPr marL="2057400" indent="-228600" eaLnBrk="0" hangingPunct="0">
              <a:defRPr>
                <a:solidFill>
                  <a:schemeClr val="tx1"/>
                </a:solidFill>
                <a:latin typeface="Garamond" pitchFamily="18" charset="0"/>
                <a:ea typeface="MS PGothic" pitchFamily="34" charset="-128"/>
              </a:defRPr>
            </a:lvl5pPr>
            <a:lvl6pPr marL="2514600" indent="-228600" eaLnBrk="0" fontAlgn="base" hangingPunct="0">
              <a:spcBef>
                <a:spcPct val="0"/>
              </a:spcBef>
              <a:spcAft>
                <a:spcPct val="0"/>
              </a:spcAft>
              <a:defRPr>
                <a:solidFill>
                  <a:schemeClr val="tx1"/>
                </a:solidFill>
                <a:latin typeface="Garamond" pitchFamily="18" charset="0"/>
                <a:ea typeface="MS PGothic" pitchFamily="34" charset="-128"/>
              </a:defRPr>
            </a:lvl6pPr>
            <a:lvl7pPr marL="2971800" indent="-228600" eaLnBrk="0" fontAlgn="base" hangingPunct="0">
              <a:spcBef>
                <a:spcPct val="0"/>
              </a:spcBef>
              <a:spcAft>
                <a:spcPct val="0"/>
              </a:spcAft>
              <a:defRPr>
                <a:solidFill>
                  <a:schemeClr val="tx1"/>
                </a:solidFill>
                <a:latin typeface="Garamond" pitchFamily="18" charset="0"/>
                <a:ea typeface="MS PGothic" pitchFamily="34" charset="-128"/>
              </a:defRPr>
            </a:lvl7pPr>
            <a:lvl8pPr marL="3429000" indent="-228600" eaLnBrk="0" fontAlgn="base" hangingPunct="0">
              <a:spcBef>
                <a:spcPct val="0"/>
              </a:spcBef>
              <a:spcAft>
                <a:spcPct val="0"/>
              </a:spcAft>
              <a:defRPr>
                <a:solidFill>
                  <a:schemeClr val="tx1"/>
                </a:solidFill>
                <a:latin typeface="Garamond" pitchFamily="18" charset="0"/>
                <a:ea typeface="MS PGothic" pitchFamily="34" charset="-128"/>
              </a:defRPr>
            </a:lvl8pPr>
            <a:lvl9pPr marL="3886200" indent="-228600" eaLnBrk="0" fontAlgn="base" hangingPunct="0">
              <a:spcBef>
                <a:spcPct val="0"/>
              </a:spcBef>
              <a:spcAft>
                <a:spcPct val="0"/>
              </a:spcAft>
              <a:defRPr>
                <a:solidFill>
                  <a:schemeClr val="tx1"/>
                </a:solidFill>
                <a:latin typeface="Garamond" pitchFamily="18" charset="0"/>
                <a:ea typeface="MS PGothic" pitchFamily="34" charset="-128"/>
              </a:defRPr>
            </a:lvl9pPr>
          </a:lstStyle>
          <a:p>
            <a:pPr eaLnBrk="1" hangingPunct="1">
              <a:defRPr/>
            </a:pPr>
            <a:fld id="{AEAF3D5F-ABD5-42EE-A6D2-AB7A6B4DD867}" type="slidenum">
              <a:rPr lang="en-US" altLang="en-US" smtClean="0">
                <a:latin typeface="Arial" pitchFamily="34" charset="0"/>
              </a:rPr>
              <a:pPr eaLnBrk="1" hangingPunct="1">
                <a:defRPr/>
              </a:pPr>
              <a:t>1</a:t>
            </a:fld>
            <a:endParaRPr lang="en-US" altLang="en-US">
              <a:latin typeface="Arial" pitchFamily="34" charset="0"/>
            </a:endParaRPr>
          </a:p>
        </p:txBody>
      </p:sp>
      <p:sp>
        <p:nvSpPr>
          <p:cNvPr id="31747" name="Rectangle 2"/>
          <p:cNvSpPr>
            <a:spLocks noGrp="1" noRot="1" noChangeAspect="1" noChangeArrowheads="1" noTextEdit="1"/>
          </p:cNvSpPr>
          <p:nvPr>
            <p:ph type="sldImg"/>
          </p:nvPr>
        </p:nvSpPr>
        <p:spPr>
          <a:ln/>
        </p:spPr>
      </p:sp>
      <p:sp>
        <p:nvSpPr>
          <p:cNvPr id="317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75DA8859-8551-4C3E-9F61-ECFA77180AB4}" type="slidenum">
              <a:rPr lang="en-CA" smtClean="0"/>
              <a:t>8</a:t>
            </a:fld>
            <a:endParaRPr lang="en-CA"/>
          </a:p>
        </p:txBody>
      </p:sp>
    </p:spTree>
    <p:extLst>
      <p:ext uri="{BB962C8B-B14F-4D97-AF65-F5344CB8AC3E}">
        <p14:creationId xmlns:p14="http://schemas.microsoft.com/office/powerpoint/2010/main" val="26019961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James Maas’s Cornell University introductory psychology students experienced in this 2000-seat auditorium.</a:t>
            </a:r>
          </a:p>
          <a:p>
            <a:endParaRPr lang="en-CA" dirty="0"/>
          </a:p>
        </p:txBody>
      </p:sp>
      <p:sp>
        <p:nvSpPr>
          <p:cNvPr id="4" name="Slide Number Placeholder 3"/>
          <p:cNvSpPr>
            <a:spLocks noGrp="1"/>
          </p:cNvSpPr>
          <p:nvPr>
            <p:ph type="sldNum" sz="quarter" idx="10"/>
          </p:nvPr>
        </p:nvSpPr>
        <p:spPr/>
        <p:txBody>
          <a:bodyPr/>
          <a:lstStyle/>
          <a:p>
            <a:fld id="{75DA8859-8551-4C3E-9F61-ECFA77180AB4}" type="slidenum">
              <a:rPr lang="en-CA" smtClean="0"/>
              <a:t>9</a:t>
            </a:fld>
            <a:endParaRPr lang="en-CA"/>
          </a:p>
        </p:txBody>
      </p:sp>
    </p:spTree>
    <p:extLst>
      <p:ext uri="{BB962C8B-B14F-4D97-AF65-F5344CB8AC3E}">
        <p14:creationId xmlns:p14="http://schemas.microsoft.com/office/powerpoint/2010/main" val="12008994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sz="1200" b="0" i="0" kern="1200" dirty="0">
                <a:solidFill>
                  <a:schemeClr val="tx1"/>
                </a:solidFill>
                <a:effectLst/>
                <a:latin typeface="+mn-lt"/>
                <a:ea typeface="+mn-ea"/>
                <a:cs typeface="+mn-cs"/>
              </a:rPr>
              <a:t>Groupthink on a titanic scale. Despite four messages of possible icebergs ahead, Captain Edward Smith—a directive and respected leader—kept his ship sailing at full speed into the night. There was an illusion of invulnerability (many believed the ship to be unsinkable). There was conformity pressure (crew mates chided the lookout for not being able to use his naked eye and dismissed his misgivings). And there was </a:t>
            </a:r>
            <a:r>
              <a:rPr lang="en-US" sz="1200" b="0" i="0" kern="1200" dirty="0" err="1">
                <a:solidFill>
                  <a:schemeClr val="tx1"/>
                </a:solidFill>
                <a:effectLst/>
                <a:latin typeface="+mn-lt"/>
                <a:ea typeface="+mn-ea"/>
                <a:cs typeface="+mn-cs"/>
              </a:rPr>
              <a:t>mindguarding</a:t>
            </a:r>
            <a:r>
              <a:rPr lang="en-US" sz="1200" b="0" i="0" kern="1200" dirty="0">
                <a:solidFill>
                  <a:schemeClr val="tx1"/>
                </a:solidFill>
                <a:effectLst/>
                <a:latin typeface="+mn-lt"/>
                <a:ea typeface="+mn-ea"/>
                <a:cs typeface="+mn-cs"/>
              </a:rPr>
              <a:t> (a </a:t>
            </a:r>
            <a:r>
              <a:rPr lang="en-US" sz="1200" b="0" i="1" kern="1200" dirty="0">
                <a:solidFill>
                  <a:schemeClr val="tx1"/>
                </a:solidFill>
                <a:effectLst/>
                <a:latin typeface="+mn-lt"/>
                <a:ea typeface="+mn-ea"/>
                <a:cs typeface="+mn-cs"/>
              </a:rPr>
              <a:t>Titanic</a:t>
            </a:r>
            <a:r>
              <a:rPr lang="en-US" sz="1200" b="0" i="0" kern="1200" dirty="0">
                <a:solidFill>
                  <a:schemeClr val="tx1"/>
                </a:solidFill>
                <a:effectLst/>
                <a:latin typeface="+mn-lt"/>
                <a:ea typeface="+mn-ea"/>
                <a:cs typeface="+mn-cs"/>
              </a:rPr>
              <a:t> telegraph operator failed to pass the last and most complete iceberg warning to Captain Smith).</a:t>
            </a:r>
          </a:p>
          <a:p>
            <a:br>
              <a:rPr lang="en-US" dirty="0"/>
            </a:br>
            <a:endParaRPr lang="en-CA" dirty="0"/>
          </a:p>
        </p:txBody>
      </p:sp>
      <p:sp>
        <p:nvSpPr>
          <p:cNvPr id="4" name="Slide Number Placeholder 3"/>
          <p:cNvSpPr>
            <a:spLocks noGrp="1"/>
          </p:cNvSpPr>
          <p:nvPr>
            <p:ph type="sldNum" sz="quarter" idx="10"/>
          </p:nvPr>
        </p:nvSpPr>
        <p:spPr/>
        <p:txBody>
          <a:bodyPr/>
          <a:lstStyle/>
          <a:p>
            <a:fld id="{75DA8859-8551-4C3E-9F61-ECFA77180AB4}" type="slidenum">
              <a:rPr lang="en-CA" smtClean="0"/>
              <a:t>25</a:t>
            </a:fld>
            <a:endParaRPr lang="en-CA"/>
          </a:p>
        </p:txBody>
      </p:sp>
    </p:spTree>
    <p:extLst>
      <p:ext uri="{BB962C8B-B14F-4D97-AF65-F5344CB8AC3E}">
        <p14:creationId xmlns:p14="http://schemas.microsoft.com/office/powerpoint/2010/main" val="3492432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Source: ©Henry Martin. All rights reserved. Used with permission.</a:t>
            </a:r>
          </a:p>
          <a:p>
            <a:endParaRPr lang="en-US" dirty="0"/>
          </a:p>
          <a:p>
            <a:endParaRPr lang="en-CA" dirty="0"/>
          </a:p>
        </p:txBody>
      </p:sp>
      <p:sp>
        <p:nvSpPr>
          <p:cNvPr id="4" name="Slide Number Placeholder 3"/>
          <p:cNvSpPr>
            <a:spLocks noGrp="1"/>
          </p:cNvSpPr>
          <p:nvPr>
            <p:ph type="sldNum" sz="quarter" idx="10"/>
          </p:nvPr>
        </p:nvSpPr>
        <p:spPr/>
        <p:txBody>
          <a:bodyPr/>
          <a:lstStyle/>
          <a:p>
            <a:fld id="{75DA8859-8551-4C3E-9F61-ECFA77180AB4}" type="slidenum">
              <a:rPr lang="en-CA" smtClean="0"/>
              <a:t>26</a:t>
            </a:fld>
            <a:endParaRPr lang="en-CA"/>
          </a:p>
        </p:txBody>
      </p:sp>
    </p:spTree>
    <p:extLst>
      <p:ext uri="{BB962C8B-B14F-4D97-AF65-F5344CB8AC3E}">
        <p14:creationId xmlns:p14="http://schemas.microsoft.com/office/powerpoint/2010/main" val="27652830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sz="1200" kern="1200" dirty="0">
                <a:solidFill>
                  <a:schemeClr val="tx1"/>
                </a:solidFill>
                <a:effectLst/>
                <a:latin typeface="+mn-lt"/>
                <a:ea typeface="+mn-ea"/>
                <a:cs typeface="+mn-cs"/>
              </a:rPr>
              <a:t>Source: The Canadian Press/Frank Gunn.</a:t>
            </a:r>
          </a:p>
          <a:p>
            <a:br>
              <a:rPr lang="en-US" dirty="0"/>
            </a:br>
            <a:endParaRPr lang="en-CA" dirty="0"/>
          </a:p>
        </p:txBody>
      </p:sp>
      <p:sp>
        <p:nvSpPr>
          <p:cNvPr id="4" name="Slide Number Placeholder 3"/>
          <p:cNvSpPr>
            <a:spLocks noGrp="1"/>
          </p:cNvSpPr>
          <p:nvPr>
            <p:ph type="sldNum" sz="quarter" idx="10"/>
          </p:nvPr>
        </p:nvSpPr>
        <p:spPr/>
        <p:txBody>
          <a:bodyPr/>
          <a:lstStyle/>
          <a:p>
            <a:fld id="{75DA8859-8551-4C3E-9F61-ECFA77180AB4}" type="slidenum">
              <a:rPr lang="en-CA" smtClean="0"/>
              <a:t>27</a:t>
            </a:fld>
            <a:endParaRPr lang="en-CA"/>
          </a:p>
        </p:txBody>
      </p:sp>
    </p:spTree>
    <p:extLst>
      <p:ext uri="{BB962C8B-B14F-4D97-AF65-F5344CB8AC3E}">
        <p14:creationId xmlns:p14="http://schemas.microsoft.com/office/powerpoint/2010/main" val="13410955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sz="1200" b="0" i="0" kern="1200" dirty="0">
                <a:solidFill>
                  <a:schemeClr val="tx1"/>
                </a:solidFill>
                <a:effectLst/>
                <a:latin typeface="+mn-lt"/>
                <a:ea typeface="+mn-ea"/>
                <a:cs typeface="+mn-cs"/>
              </a:rPr>
              <a:t>Effective group dynamics enabled the crew of a disabled Denver-to-Chicago United Airlines flight to devise a technique for steering by adjusting relative power from its two remaining engines, enabling the survival of most passengers. Recognizing the importance of cockpit group dynamics, airlines now provide crew management training and seek pilots who are capable of functioning as team members.</a:t>
            </a:r>
          </a:p>
          <a:p>
            <a:br>
              <a:rPr lang="en-US" dirty="0"/>
            </a:br>
            <a:endParaRPr lang="en-CA" dirty="0"/>
          </a:p>
        </p:txBody>
      </p:sp>
      <p:sp>
        <p:nvSpPr>
          <p:cNvPr id="4" name="Slide Number Placeholder 3"/>
          <p:cNvSpPr>
            <a:spLocks noGrp="1"/>
          </p:cNvSpPr>
          <p:nvPr>
            <p:ph type="sldNum" sz="quarter" idx="10"/>
          </p:nvPr>
        </p:nvSpPr>
        <p:spPr/>
        <p:txBody>
          <a:bodyPr/>
          <a:lstStyle/>
          <a:p>
            <a:fld id="{75DA8859-8551-4C3E-9F61-ECFA77180AB4}" type="slidenum">
              <a:rPr lang="en-CA" smtClean="0"/>
              <a:t>29</a:t>
            </a:fld>
            <a:endParaRPr lang="en-CA"/>
          </a:p>
        </p:txBody>
      </p:sp>
    </p:spTree>
    <p:extLst>
      <p:ext uri="{BB962C8B-B14F-4D97-AF65-F5344CB8AC3E}">
        <p14:creationId xmlns:p14="http://schemas.microsoft.com/office/powerpoint/2010/main" val="7327185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Source: </a:t>
            </a:r>
            <a:r>
              <a:rPr lang="en-CA" dirty="0" err="1"/>
              <a:t>Sergeibach</a:t>
            </a:r>
            <a:r>
              <a:rPr lang="en-CA" dirty="0"/>
              <a:t>/Dreamstime.com/GetStock.com.</a:t>
            </a:r>
          </a:p>
        </p:txBody>
      </p:sp>
      <p:sp>
        <p:nvSpPr>
          <p:cNvPr id="4" name="Slide Number Placeholder 3"/>
          <p:cNvSpPr>
            <a:spLocks noGrp="1"/>
          </p:cNvSpPr>
          <p:nvPr>
            <p:ph type="sldNum" sz="quarter" idx="10"/>
          </p:nvPr>
        </p:nvSpPr>
        <p:spPr/>
        <p:txBody>
          <a:bodyPr/>
          <a:lstStyle/>
          <a:p>
            <a:fld id="{75DA8859-8551-4C3E-9F61-ECFA77180AB4}" type="slidenum">
              <a:rPr lang="en-CA" smtClean="0"/>
              <a:t>37</a:t>
            </a:fld>
            <a:endParaRPr lang="en-CA"/>
          </a:p>
        </p:txBody>
      </p:sp>
    </p:spTree>
    <p:extLst>
      <p:ext uri="{BB962C8B-B14F-4D97-AF65-F5344CB8AC3E}">
        <p14:creationId xmlns:p14="http://schemas.microsoft.com/office/powerpoint/2010/main" val="3369206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CA"/>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CA"/>
          </a:p>
        </p:txBody>
      </p:sp>
      <p:sp>
        <p:nvSpPr>
          <p:cNvPr id="4" name="Date Placeholder 3"/>
          <p:cNvSpPr>
            <a:spLocks noGrp="1"/>
          </p:cNvSpPr>
          <p:nvPr>
            <p:ph type="dt" sz="half" idx="10"/>
          </p:nvPr>
        </p:nvSpPr>
        <p:spPr/>
        <p:txBody>
          <a:bodyPr/>
          <a:lstStyle/>
          <a:p>
            <a:fld id="{26A9B824-1596-4496-ABC8-8CD32714B54A}" type="datetime1">
              <a:rPr lang="en-CA" smtClean="0"/>
              <a:t>2021-01-19</a:t>
            </a:fld>
            <a:endParaRPr lang="en-CA"/>
          </a:p>
        </p:txBody>
      </p:sp>
      <p:sp>
        <p:nvSpPr>
          <p:cNvPr id="5" name="Footer Placeholder 4"/>
          <p:cNvSpPr>
            <a:spLocks noGrp="1"/>
          </p:cNvSpPr>
          <p:nvPr>
            <p:ph type="ftr" sz="quarter" idx="11"/>
          </p:nvPr>
        </p:nvSpPr>
        <p:spPr/>
        <p:txBody>
          <a:bodyPr/>
          <a:lstStyle/>
          <a:p>
            <a:r>
              <a:rPr lang="en-US"/>
              <a:t>© 2021 McGraw Hill Education Limited</a:t>
            </a:r>
            <a:endParaRPr lang="en-CA"/>
          </a:p>
        </p:txBody>
      </p:sp>
      <p:sp>
        <p:nvSpPr>
          <p:cNvPr id="6" name="Slide Number Placeholder 5"/>
          <p:cNvSpPr>
            <a:spLocks noGrp="1"/>
          </p:cNvSpPr>
          <p:nvPr>
            <p:ph type="sldNum" sz="quarter" idx="12"/>
          </p:nvPr>
        </p:nvSpPr>
        <p:spPr/>
        <p:txBody>
          <a:bodyPr/>
          <a:lstStyle/>
          <a:p>
            <a:fld id="{EFE57580-D55E-46BA-85CF-9F915CE3B7E4}" type="slidenum">
              <a:rPr lang="en-CA" smtClean="0"/>
              <a:t>‹#›</a:t>
            </a:fld>
            <a:endParaRPr lang="en-CA"/>
          </a:p>
        </p:txBody>
      </p:sp>
    </p:spTree>
    <p:extLst>
      <p:ext uri="{BB962C8B-B14F-4D97-AF65-F5344CB8AC3E}">
        <p14:creationId xmlns:p14="http://schemas.microsoft.com/office/powerpoint/2010/main" val="14883601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0A10D381-CD17-4FFE-9535-0BA41AEA258B}" type="datetime1">
              <a:rPr lang="en-CA" smtClean="0"/>
              <a:t>2021-01-19</a:t>
            </a:fld>
            <a:endParaRPr lang="en-CA"/>
          </a:p>
        </p:txBody>
      </p:sp>
      <p:sp>
        <p:nvSpPr>
          <p:cNvPr id="5" name="Footer Placeholder 4"/>
          <p:cNvSpPr>
            <a:spLocks noGrp="1"/>
          </p:cNvSpPr>
          <p:nvPr>
            <p:ph type="ftr" sz="quarter" idx="11"/>
          </p:nvPr>
        </p:nvSpPr>
        <p:spPr/>
        <p:txBody>
          <a:bodyPr/>
          <a:lstStyle/>
          <a:p>
            <a:r>
              <a:rPr lang="en-US"/>
              <a:t>© 2021 McGraw Hill Education Limited</a:t>
            </a:r>
            <a:endParaRPr lang="en-CA"/>
          </a:p>
        </p:txBody>
      </p:sp>
      <p:sp>
        <p:nvSpPr>
          <p:cNvPr id="6" name="Slide Number Placeholder 5"/>
          <p:cNvSpPr>
            <a:spLocks noGrp="1"/>
          </p:cNvSpPr>
          <p:nvPr>
            <p:ph type="sldNum" sz="quarter" idx="12"/>
          </p:nvPr>
        </p:nvSpPr>
        <p:spPr/>
        <p:txBody>
          <a:bodyPr/>
          <a:lstStyle/>
          <a:p>
            <a:fld id="{EFE57580-D55E-46BA-85CF-9F915CE3B7E4}" type="slidenum">
              <a:rPr lang="en-CA" smtClean="0"/>
              <a:t>‹#›</a:t>
            </a:fld>
            <a:endParaRPr lang="en-CA"/>
          </a:p>
        </p:txBody>
      </p:sp>
    </p:spTree>
    <p:extLst>
      <p:ext uri="{BB962C8B-B14F-4D97-AF65-F5344CB8AC3E}">
        <p14:creationId xmlns:p14="http://schemas.microsoft.com/office/powerpoint/2010/main" val="37527836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CA"/>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FC68A2A3-8B83-469C-85E8-5E635B060A2C}" type="datetime1">
              <a:rPr lang="en-CA" smtClean="0"/>
              <a:t>2021-01-19</a:t>
            </a:fld>
            <a:endParaRPr lang="en-CA"/>
          </a:p>
        </p:txBody>
      </p:sp>
      <p:sp>
        <p:nvSpPr>
          <p:cNvPr id="5" name="Footer Placeholder 4"/>
          <p:cNvSpPr>
            <a:spLocks noGrp="1"/>
          </p:cNvSpPr>
          <p:nvPr>
            <p:ph type="ftr" sz="quarter" idx="11"/>
          </p:nvPr>
        </p:nvSpPr>
        <p:spPr/>
        <p:txBody>
          <a:bodyPr/>
          <a:lstStyle/>
          <a:p>
            <a:r>
              <a:rPr lang="en-US"/>
              <a:t>© 2021 McGraw Hill Education Limited</a:t>
            </a:r>
            <a:endParaRPr lang="en-CA"/>
          </a:p>
        </p:txBody>
      </p:sp>
      <p:sp>
        <p:nvSpPr>
          <p:cNvPr id="6" name="Slide Number Placeholder 5"/>
          <p:cNvSpPr>
            <a:spLocks noGrp="1"/>
          </p:cNvSpPr>
          <p:nvPr>
            <p:ph type="sldNum" sz="quarter" idx="12"/>
          </p:nvPr>
        </p:nvSpPr>
        <p:spPr/>
        <p:txBody>
          <a:bodyPr/>
          <a:lstStyle/>
          <a:p>
            <a:fld id="{EFE57580-D55E-46BA-85CF-9F915CE3B7E4}" type="slidenum">
              <a:rPr lang="en-CA" smtClean="0"/>
              <a:t>‹#›</a:t>
            </a:fld>
            <a:endParaRPr lang="en-CA"/>
          </a:p>
        </p:txBody>
      </p:sp>
    </p:spTree>
    <p:extLst>
      <p:ext uri="{BB962C8B-B14F-4D97-AF65-F5344CB8AC3E}">
        <p14:creationId xmlns:p14="http://schemas.microsoft.com/office/powerpoint/2010/main" val="41560827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Content Placeholder 2"/>
          <p:cNvSpPr>
            <a:spLocks noGrp="1"/>
          </p:cNvSpPr>
          <p:nvPr>
            <p:ph idx="1"/>
          </p:nvPr>
        </p:nvSpPr>
        <p:spPr/>
        <p:txBody>
          <a:bodyPr/>
          <a:lstStyle>
            <a:lvl1pPr>
              <a:buClr>
                <a:srgbClr val="7030A0"/>
              </a:buClr>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CA" dirty="0"/>
          </a:p>
        </p:txBody>
      </p:sp>
      <p:sp>
        <p:nvSpPr>
          <p:cNvPr id="4" name="Date Placeholder 3"/>
          <p:cNvSpPr>
            <a:spLocks noGrp="1"/>
          </p:cNvSpPr>
          <p:nvPr>
            <p:ph type="dt" sz="half" idx="10"/>
          </p:nvPr>
        </p:nvSpPr>
        <p:spPr/>
        <p:txBody>
          <a:bodyPr/>
          <a:lstStyle/>
          <a:p>
            <a:fld id="{3C683FB0-DB51-4C8A-9934-0DFAB5768FF8}" type="datetime1">
              <a:rPr lang="en-CA" smtClean="0"/>
              <a:t>2021-01-19</a:t>
            </a:fld>
            <a:endParaRPr lang="en-CA"/>
          </a:p>
        </p:txBody>
      </p:sp>
      <p:sp>
        <p:nvSpPr>
          <p:cNvPr id="5" name="Footer Placeholder 4"/>
          <p:cNvSpPr>
            <a:spLocks noGrp="1"/>
          </p:cNvSpPr>
          <p:nvPr>
            <p:ph type="ftr" sz="quarter" idx="11"/>
          </p:nvPr>
        </p:nvSpPr>
        <p:spPr/>
        <p:txBody>
          <a:bodyPr/>
          <a:lstStyle/>
          <a:p>
            <a:r>
              <a:rPr lang="en-US"/>
              <a:t>© 2021 McGraw Hill Education Limited</a:t>
            </a:r>
            <a:endParaRPr lang="en-CA"/>
          </a:p>
        </p:txBody>
      </p:sp>
      <p:sp>
        <p:nvSpPr>
          <p:cNvPr id="6" name="Slide Number Placeholder 5"/>
          <p:cNvSpPr>
            <a:spLocks noGrp="1"/>
          </p:cNvSpPr>
          <p:nvPr>
            <p:ph type="sldNum" sz="quarter" idx="12"/>
          </p:nvPr>
        </p:nvSpPr>
        <p:spPr/>
        <p:txBody>
          <a:bodyPr/>
          <a:lstStyle/>
          <a:p>
            <a:fld id="{EFE57580-D55E-46BA-85CF-9F915CE3B7E4}" type="slidenum">
              <a:rPr lang="en-CA" smtClean="0"/>
              <a:t>‹#›</a:t>
            </a:fld>
            <a:endParaRPr lang="en-CA"/>
          </a:p>
        </p:txBody>
      </p:sp>
    </p:spTree>
    <p:extLst>
      <p:ext uri="{BB962C8B-B14F-4D97-AF65-F5344CB8AC3E}">
        <p14:creationId xmlns:p14="http://schemas.microsoft.com/office/powerpoint/2010/main" val="2446184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CA"/>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3F4BD26-6EF1-43B5-8357-1145C0AB7C9E}" type="datetime1">
              <a:rPr lang="en-CA" smtClean="0"/>
              <a:t>2021-01-19</a:t>
            </a:fld>
            <a:endParaRPr lang="en-CA"/>
          </a:p>
        </p:txBody>
      </p:sp>
      <p:sp>
        <p:nvSpPr>
          <p:cNvPr id="5" name="Footer Placeholder 4"/>
          <p:cNvSpPr>
            <a:spLocks noGrp="1"/>
          </p:cNvSpPr>
          <p:nvPr>
            <p:ph type="ftr" sz="quarter" idx="11"/>
          </p:nvPr>
        </p:nvSpPr>
        <p:spPr/>
        <p:txBody>
          <a:bodyPr/>
          <a:lstStyle/>
          <a:p>
            <a:r>
              <a:rPr lang="en-US"/>
              <a:t>© 2021 McGraw Hill Education Limited</a:t>
            </a:r>
            <a:endParaRPr lang="en-CA"/>
          </a:p>
        </p:txBody>
      </p:sp>
      <p:sp>
        <p:nvSpPr>
          <p:cNvPr id="6" name="Slide Number Placeholder 5"/>
          <p:cNvSpPr>
            <a:spLocks noGrp="1"/>
          </p:cNvSpPr>
          <p:nvPr>
            <p:ph type="sldNum" sz="quarter" idx="12"/>
          </p:nvPr>
        </p:nvSpPr>
        <p:spPr/>
        <p:txBody>
          <a:bodyPr/>
          <a:lstStyle/>
          <a:p>
            <a:fld id="{EFE57580-D55E-46BA-85CF-9F915CE3B7E4}" type="slidenum">
              <a:rPr lang="en-CA" smtClean="0"/>
              <a:t>‹#›</a:t>
            </a:fld>
            <a:endParaRPr lang="en-CA"/>
          </a:p>
        </p:txBody>
      </p:sp>
    </p:spTree>
    <p:extLst>
      <p:ext uri="{BB962C8B-B14F-4D97-AF65-F5344CB8AC3E}">
        <p14:creationId xmlns:p14="http://schemas.microsoft.com/office/powerpoint/2010/main" val="34195649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Date Placeholder 4"/>
          <p:cNvSpPr>
            <a:spLocks noGrp="1"/>
          </p:cNvSpPr>
          <p:nvPr>
            <p:ph type="dt" sz="half" idx="10"/>
          </p:nvPr>
        </p:nvSpPr>
        <p:spPr/>
        <p:txBody>
          <a:bodyPr/>
          <a:lstStyle/>
          <a:p>
            <a:fld id="{220367C4-2215-438B-BC37-D9D8DF3809C6}" type="datetime1">
              <a:rPr lang="en-CA" smtClean="0"/>
              <a:t>2021-01-19</a:t>
            </a:fld>
            <a:endParaRPr lang="en-CA"/>
          </a:p>
        </p:txBody>
      </p:sp>
      <p:sp>
        <p:nvSpPr>
          <p:cNvPr id="6" name="Footer Placeholder 5"/>
          <p:cNvSpPr>
            <a:spLocks noGrp="1"/>
          </p:cNvSpPr>
          <p:nvPr>
            <p:ph type="ftr" sz="quarter" idx="11"/>
          </p:nvPr>
        </p:nvSpPr>
        <p:spPr/>
        <p:txBody>
          <a:bodyPr/>
          <a:lstStyle/>
          <a:p>
            <a:r>
              <a:rPr lang="en-US"/>
              <a:t>© 2021 McGraw Hill Education Limited</a:t>
            </a:r>
            <a:endParaRPr lang="en-CA"/>
          </a:p>
        </p:txBody>
      </p:sp>
      <p:sp>
        <p:nvSpPr>
          <p:cNvPr id="7" name="Slide Number Placeholder 6"/>
          <p:cNvSpPr>
            <a:spLocks noGrp="1"/>
          </p:cNvSpPr>
          <p:nvPr>
            <p:ph type="sldNum" sz="quarter" idx="12"/>
          </p:nvPr>
        </p:nvSpPr>
        <p:spPr/>
        <p:txBody>
          <a:bodyPr/>
          <a:lstStyle/>
          <a:p>
            <a:fld id="{EFE57580-D55E-46BA-85CF-9F915CE3B7E4}" type="slidenum">
              <a:rPr lang="en-CA" smtClean="0"/>
              <a:t>‹#›</a:t>
            </a:fld>
            <a:endParaRPr lang="en-CA"/>
          </a:p>
        </p:txBody>
      </p:sp>
    </p:spTree>
    <p:extLst>
      <p:ext uri="{BB962C8B-B14F-4D97-AF65-F5344CB8AC3E}">
        <p14:creationId xmlns:p14="http://schemas.microsoft.com/office/powerpoint/2010/main" val="478602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CA"/>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7" name="Date Placeholder 6"/>
          <p:cNvSpPr>
            <a:spLocks noGrp="1"/>
          </p:cNvSpPr>
          <p:nvPr>
            <p:ph type="dt" sz="half" idx="10"/>
          </p:nvPr>
        </p:nvSpPr>
        <p:spPr/>
        <p:txBody>
          <a:bodyPr/>
          <a:lstStyle/>
          <a:p>
            <a:fld id="{FC342D9B-8CE3-44A5-BAC5-32C103BA3082}" type="datetime1">
              <a:rPr lang="en-CA" smtClean="0"/>
              <a:t>2021-01-19</a:t>
            </a:fld>
            <a:endParaRPr lang="en-CA"/>
          </a:p>
        </p:txBody>
      </p:sp>
      <p:sp>
        <p:nvSpPr>
          <p:cNvPr id="8" name="Footer Placeholder 7"/>
          <p:cNvSpPr>
            <a:spLocks noGrp="1"/>
          </p:cNvSpPr>
          <p:nvPr>
            <p:ph type="ftr" sz="quarter" idx="11"/>
          </p:nvPr>
        </p:nvSpPr>
        <p:spPr/>
        <p:txBody>
          <a:bodyPr/>
          <a:lstStyle/>
          <a:p>
            <a:r>
              <a:rPr lang="en-US"/>
              <a:t>© 2021 McGraw Hill Education Limited</a:t>
            </a:r>
            <a:endParaRPr lang="en-CA"/>
          </a:p>
        </p:txBody>
      </p:sp>
      <p:sp>
        <p:nvSpPr>
          <p:cNvPr id="9" name="Slide Number Placeholder 8"/>
          <p:cNvSpPr>
            <a:spLocks noGrp="1"/>
          </p:cNvSpPr>
          <p:nvPr>
            <p:ph type="sldNum" sz="quarter" idx="12"/>
          </p:nvPr>
        </p:nvSpPr>
        <p:spPr/>
        <p:txBody>
          <a:bodyPr/>
          <a:lstStyle/>
          <a:p>
            <a:fld id="{EFE57580-D55E-46BA-85CF-9F915CE3B7E4}" type="slidenum">
              <a:rPr lang="en-CA" smtClean="0"/>
              <a:t>‹#›</a:t>
            </a:fld>
            <a:endParaRPr lang="en-CA"/>
          </a:p>
        </p:txBody>
      </p:sp>
    </p:spTree>
    <p:extLst>
      <p:ext uri="{BB962C8B-B14F-4D97-AF65-F5344CB8AC3E}">
        <p14:creationId xmlns:p14="http://schemas.microsoft.com/office/powerpoint/2010/main" val="12355981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Date Placeholder 2"/>
          <p:cNvSpPr>
            <a:spLocks noGrp="1"/>
          </p:cNvSpPr>
          <p:nvPr>
            <p:ph type="dt" sz="half" idx="10"/>
          </p:nvPr>
        </p:nvSpPr>
        <p:spPr/>
        <p:txBody>
          <a:bodyPr/>
          <a:lstStyle/>
          <a:p>
            <a:fld id="{4A66C6F4-6B2E-416C-9D0E-C10A38701EFC}" type="datetime1">
              <a:rPr lang="en-CA" smtClean="0"/>
              <a:t>2021-01-19</a:t>
            </a:fld>
            <a:endParaRPr lang="en-CA"/>
          </a:p>
        </p:txBody>
      </p:sp>
      <p:sp>
        <p:nvSpPr>
          <p:cNvPr id="4" name="Footer Placeholder 3"/>
          <p:cNvSpPr>
            <a:spLocks noGrp="1"/>
          </p:cNvSpPr>
          <p:nvPr>
            <p:ph type="ftr" sz="quarter" idx="11"/>
          </p:nvPr>
        </p:nvSpPr>
        <p:spPr/>
        <p:txBody>
          <a:bodyPr/>
          <a:lstStyle/>
          <a:p>
            <a:r>
              <a:rPr lang="en-US"/>
              <a:t>© 2021 McGraw Hill Education Limited</a:t>
            </a:r>
            <a:endParaRPr lang="en-CA"/>
          </a:p>
        </p:txBody>
      </p:sp>
      <p:sp>
        <p:nvSpPr>
          <p:cNvPr id="5" name="Slide Number Placeholder 4"/>
          <p:cNvSpPr>
            <a:spLocks noGrp="1"/>
          </p:cNvSpPr>
          <p:nvPr>
            <p:ph type="sldNum" sz="quarter" idx="12"/>
          </p:nvPr>
        </p:nvSpPr>
        <p:spPr/>
        <p:txBody>
          <a:bodyPr/>
          <a:lstStyle/>
          <a:p>
            <a:fld id="{EFE57580-D55E-46BA-85CF-9F915CE3B7E4}" type="slidenum">
              <a:rPr lang="en-CA" smtClean="0"/>
              <a:t>‹#›</a:t>
            </a:fld>
            <a:endParaRPr lang="en-CA"/>
          </a:p>
        </p:txBody>
      </p:sp>
    </p:spTree>
    <p:extLst>
      <p:ext uri="{BB962C8B-B14F-4D97-AF65-F5344CB8AC3E}">
        <p14:creationId xmlns:p14="http://schemas.microsoft.com/office/powerpoint/2010/main" val="8246476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0218BB9-5E8A-4B8A-8313-6E3B987F0710}" type="datetime1">
              <a:rPr lang="en-CA" smtClean="0"/>
              <a:t>2021-01-19</a:t>
            </a:fld>
            <a:endParaRPr lang="en-CA"/>
          </a:p>
        </p:txBody>
      </p:sp>
      <p:sp>
        <p:nvSpPr>
          <p:cNvPr id="3" name="Footer Placeholder 2"/>
          <p:cNvSpPr>
            <a:spLocks noGrp="1"/>
          </p:cNvSpPr>
          <p:nvPr>
            <p:ph type="ftr" sz="quarter" idx="11"/>
          </p:nvPr>
        </p:nvSpPr>
        <p:spPr/>
        <p:txBody>
          <a:bodyPr/>
          <a:lstStyle/>
          <a:p>
            <a:r>
              <a:rPr lang="en-US"/>
              <a:t>© 2021 McGraw Hill Education Limited</a:t>
            </a:r>
            <a:endParaRPr lang="en-CA"/>
          </a:p>
        </p:txBody>
      </p:sp>
      <p:sp>
        <p:nvSpPr>
          <p:cNvPr id="4" name="Slide Number Placeholder 3"/>
          <p:cNvSpPr>
            <a:spLocks noGrp="1"/>
          </p:cNvSpPr>
          <p:nvPr>
            <p:ph type="sldNum" sz="quarter" idx="12"/>
          </p:nvPr>
        </p:nvSpPr>
        <p:spPr/>
        <p:txBody>
          <a:bodyPr/>
          <a:lstStyle/>
          <a:p>
            <a:fld id="{EFE57580-D55E-46BA-85CF-9F915CE3B7E4}" type="slidenum">
              <a:rPr lang="en-CA" smtClean="0"/>
              <a:t>‹#›</a:t>
            </a:fld>
            <a:endParaRPr lang="en-CA"/>
          </a:p>
        </p:txBody>
      </p:sp>
    </p:spTree>
    <p:extLst>
      <p:ext uri="{BB962C8B-B14F-4D97-AF65-F5344CB8AC3E}">
        <p14:creationId xmlns:p14="http://schemas.microsoft.com/office/powerpoint/2010/main" val="3716601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CA"/>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00BA375-1347-4D13-8591-034A3438B469}" type="datetime1">
              <a:rPr lang="en-CA" smtClean="0"/>
              <a:t>2021-01-19</a:t>
            </a:fld>
            <a:endParaRPr lang="en-CA"/>
          </a:p>
        </p:txBody>
      </p:sp>
      <p:sp>
        <p:nvSpPr>
          <p:cNvPr id="6" name="Footer Placeholder 5"/>
          <p:cNvSpPr>
            <a:spLocks noGrp="1"/>
          </p:cNvSpPr>
          <p:nvPr>
            <p:ph type="ftr" sz="quarter" idx="11"/>
          </p:nvPr>
        </p:nvSpPr>
        <p:spPr/>
        <p:txBody>
          <a:bodyPr/>
          <a:lstStyle/>
          <a:p>
            <a:r>
              <a:rPr lang="en-US"/>
              <a:t>© 2021 McGraw Hill Education Limited</a:t>
            </a:r>
            <a:endParaRPr lang="en-CA"/>
          </a:p>
        </p:txBody>
      </p:sp>
      <p:sp>
        <p:nvSpPr>
          <p:cNvPr id="7" name="Slide Number Placeholder 6"/>
          <p:cNvSpPr>
            <a:spLocks noGrp="1"/>
          </p:cNvSpPr>
          <p:nvPr>
            <p:ph type="sldNum" sz="quarter" idx="12"/>
          </p:nvPr>
        </p:nvSpPr>
        <p:spPr/>
        <p:txBody>
          <a:bodyPr/>
          <a:lstStyle/>
          <a:p>
            <a:fld id="{EFE57580-D55E-46BA-85CF-9F915CE3B7E4}" type="slidenum">
              <a:rPr lang="en-CA" smtClean="0"/>
              <a:t>‹#›</a:t>
            </a:fld>
            <a:endParaRPr lang="en-CA"/>
          </a:p>
        </p:txBody>
      </p:sp>
    </p:spTree>
    <p:extLst>
      <p:ext uri="{BB962C8B-B14F-4D97-AF65-F5344CB8AC3E}">
        <p14:creationId xmlns:p14="http://schemas.microsoft.com/office/powerpoint/2010/main" val="38832479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CA"/>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CA"/>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F795FD6E-3E89-46E3-9C92-517CFC1D4BD9}" type="datetime1">
              <a:rPr lang="en-CA" smtClean="0"/>
              <a:t>2021-01-19</a:t>
            </a:fld>
            <a:endParaRPr lang="en-CA"/>
          </a:p>
        </p:txBody>
      </p:sp>
      <p:sp>
        <p:nvSpPr>
          <p:cNvPr id="6" name="Footer Placeholder 5"/>
          <p:cNvSpPr>
            <a:spLocks noGrp="1"/>
          </p:cNvSpPr>
          <p:nvPr>
            <p:ph type="ftr" sz="quarter" idx="11"/>
          </p:nvPr>
        </p:nvSpPr>
        <p:spPr/>
        <p:txBody>
          <a:bodyPr/>
          <a:lstStyle/>
          <a:p>
            <a:r>
              <a:rPr lang="en-US"/>
              <a:t>© 2021 McGraw Hill Education Limited</a:t>
            </a:r>
            <a:endParaRPr lang="en-CA"/>
          </a:p>
        </p:txBody>
      </p:sp>
      <p:sp>
        <p:nvSpPr>
          <p:cNvPr id="7" name="Slide Number Placeholder 6"/>
          <p:cNvSpPr>
            <a:spLocks noGrp="1"/>
          </p:cNvSpPr>
          <p:nvPr>
            <p:ph type="sldNum" sz="quarter" idx="12"/>
          </p:nvPr>
        </p:nvSpPr>
        <p:spPr/>
        <p:txBody>
          <a:bodyPr/>
          <a:lstStyle/>
          <a:p>
            <a:fld id="{EFE57580-D55E-46BA-85CF-9F915CE3B7E4}" type="slidenum">
              <a:rPr lang="en-CA" smtClean="0"/>
              <a:t>‹#›</a:t>
            </a:fld>
            <a:endParaRPr lang="en-CA"/>
          </a:p>
        </p:txBody>
      </p:sp>
    </p:spTree>
    <p:extLst>
      <p:ext uri="{BB962C8B-B14F-4D97-AF65-F5344CB8AC3E}">
        <p14:creationId xmlns:p14="http://schemas.microsoft.com/office/powerpoint/2010/main" val="24253471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a:t>Click to edit Master title style</a:t>
            </a:r>
            <a:endParaRPr lang="en-CA"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0B83F7F-7158-48BD-BE72-95FE9FD54340}" type="datetime1">
              <a:rPr lang="en-CA" smtClean="0"/>
              <a:t>2021-01-19</a:t>
            </a:fld>
            <a:endParaRPr lang="en-CA"/>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 2021 McGraw Hill Education Limited</a:t>
            </a:r>
            <a:endParaRPr lang="en-CA"/>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E57580-D55E-46BA-85CF-9F915CE3B7E4}" type="slidenum">
              <a:rPr lang="en-CA" smtClean="0"/>
              <a:t>‹#›</a:t>
            </a:fld>
            <a:endParaRPr lang="en-CA"/>
          </a:p>
        </p:txBody>
      </p:sp>
      <p:sp>
        <p:nvSpPr>
          <p:cNvPr id="7" name="Rectangle 6">
            <a:extLst>
              <a:ext uri="{FF2B5EF4-FFF2-40B4-BE49-F238E27FC236}">
                <a16:creationId xmlns:a16="http://schemas.microsoft.com/office/drawing/2014/main" id="{8ABA81BA-B659-45F5-AB20-E7A9EC9CFD57}"/>
              </a:ext>
            </a:extLst>
          </p:cNvPr>
          <p:cNvSpPr/>
          <p:nvPr userDrawn="1"/>
        </p:nvSpPr>
        <p:spPr>
          <a:xfrm>
            <a:off x="8993038" y="0"/>
            <a:ext cx="152400" cy="685799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cxnSp>
        <p:nvCxnSpPr>
          <p:cNvPr id="10" name="Straight Connector 9">
            <a:extLst>
              <a:ext uri="{FF2B5EF4-FFF2-40B4-BE49-F238E27FC236}">
                <a16:creationId xmlns:a16="http://schemas.microsoft.com/office/drawing/2014/main" id="{D9408CF7-52E9-4AF7-A522-E54C58290744}"/>
              </a:ext>
            </a:extLst>
          </p:cNvPr>
          <p:cNvCxnSpPr/>
          <p:nvPr userDrawn="1"/>
        </p:nvCxnSpPr>
        <p:spPr>
          <a:xfrm>
            <a:off x="0" y="1417638"/>
            <a:ext cx="8993038" cy="0"/>
          </a:xfrm>
          <a:prstGeom prst="line">
            <a:avLst/>
          </a:prstGeom>
          <a:ln w="47625">
            <a:solidFill>
              <a:srgbClr val="00B05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43574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ctr" defTabSz="914400" rtl="0" eaLnBrk="1" latinLnBrk="0" hangingPunct="1">
        <a:spcBef>
          <a:spcPct val="0"/>
        </a:spcBef>
        <a:buNone/>
        <a:defRPr sz="4400" b="1" kern="1200">
          <a:solidFill>
            <a:srgbClr val="9900CC"/>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p:nvPr/>
        </p:nvPicPr>
        <p:blipFill>
          <a:blip r:embed="rId3" cstate="email">
            <a:extLst>
              <a:ext uri="{28A0092B-C50C-407E-A947-70E740481C1C}">
                <a14:useLocalDpi xmlns:a14="http://schemas.microsoft.com/office/drawing/2010/main"/>
              </a:ext>
            </a:extLst>
          </a:blip>
          <a:stretch>
            <a:fillRect/>
          </a:stretch>
        </p:blipFill>
        <p:spPr>
          <a:xfrm>
            <a:off x="4211960" y="289800"/>
            <a:ext cx="4166596" cy="6278400"/>
          </a:xfrm>
          <a:prstGeom prst="rect">
            <a:avLst/>
          </a:prstGeom>
        </p:spPr>
      </p:pic>
      <p:sp>
        <p:nvSpPr>
          <p:cNvPr id="135" name="Rectangle 134">
            <a:extLst>
              <a:ext uri="{FF2B5EF4-FFF2-40B4-BE49-F238E27FC236}">
                <a16:creationId xmlns:a16="http://schemas.microsoft.com/office/drawing/2014/main" id="{867D4867-5BA7-4462-B2F6-A23F4A622AA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3490722" cy="6858000"/>
          </a:xfrm>
          <a:prstGeom prst="rect">
            <a:avLst/>
          </a:prstGeom>
          <a:solidFill>
            <a:schemeClr val="tx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dirty="0"/>
          </a:p>
        </p:txBody>
      </p:sp>
      <p:sp>
        <p:nvSpPr>
          <p:cNvPr id="5123" name="Rectangle 4"/>
          <p:cNvSpPr>
            <a:spLocks noGrp="1" noChangeArrowheads="1"/>
          </p:cNvSpPr>
          <p:nvPr>
            <p:ph type="title"/>
          </p:nvPr>
        </p:nvSpPr>
        <p:spPr>
          <a:xfrm>
            <a:off x="482601" y="623392"/>
            <a:ext cx="2522980" cy="1607060"/>
          </a:xfrm>
          <a:solidFill>
            <a:srgbClr val="0070C0"/>
          </a:solidFill>
          <a:ln w="19050">
            <a:solidFill>
              <a:schemeClr val="tx1"/>
            </a:solidFill>
          </a:ln>
        </p:spPr>
        <p:txBody>
          <a:bodyPr vert="horz" wrap="square" lIns="91440" tIns="45720" rIns="91440" bIns="45720" rtlCol="0" anchor="ctr">
            <a:normAutofit/>
          </a:bodyPr>
          <a:lstStyle/>
          <a:p>
            <a:pPr algn="ctr">
              <a:lnSpc>
                <a:spcPct val="90000"/>
              </a:lnSpc>
            </a:pPr>
            <a:r>
              <a:rPr lang="en-US" altLang="en-US" sz="3600" kern="1200" dirty="0">
                <a:solidFill>
                  <a:schemeClr val="bg1"/>
                </a:solidFill>
                <a:latin typeface="+mj-lt"/>
                <a:ea typeface="+mj-ea"/>
                <a:cs typeface="+mj-cs"/>
              </a:rPr>
              <a:t>Chapter 7</a:t>
            </a:r>
          </a:p>
        </p:txBody>
      </p:sp>
      <p:sp>
        <p:nvSpPr>
          <p:cNvPr id="5" name="Text Placeholder 4"/>
          <p:cNvSpPr>
            <a:spLocks noGrp="1"/>
          </p:cNvSpPr>
          <p:nvPr>
            <p:ph type="body" sz="half" idx="2"/>
          </p:nvPr>
        </p:nvSpPr>
        <p:spPr>
          <a:xfrm>
            <a:off x="482600" y="2638043"/>
            <a:ext cx="2865264" cy="3527261"/>
          </a:xfrm>
        </p:spPr>
        <p:txBody>
          <a:bodyPr vert="horz" lIns="91440" tIns="45720" rIns="91440" bIns="45720" rtlCol="0">
            <a:normAutofit/>
          </a:bodyPr>
          <a:lstStyle/>
          <a:p>
            <a:pPr>
              <a:lnSpc>
                <a:spcPct val="90000"/>
              </a:lnSpc>
            </a:pPr>
            <a:r>
              <a:rPr lang="en-US" sz="3600" dirty="0">
                <a:solidFill>
                  <a:schemeClr val="bg1"/>
                </a:solidFill>
              </a:rPr>
              <a:t>Group Influence</a:t>
            </a:r>
            <a:endParaRPr lang="en-US" sz="2000" dirty="0"/>
          </a:p>
          <a:p>
            <a:pPr>
              <a:lnSpc>
                <a:spcPct val="90000"/>
              </a:lnSpc>
            </a:pPr>
            <a:endParaRPr lang="en-US" sz="2600" dirty="0"/>
          </a:p>
          <a:p>
            <a:pPr>
              <a:lnSpc>
                <a:spcPct val="90000"/>
              </a:lnSpc>
            </a:pPr>
            <a:endParaRPr lang="en-US" sz="2600" dirty="0"/>
          </a:p>
          <a:p>
            <a:pPr>
              <a:lnSpc>
                <a:spcPct val="90000"/>
              </a:lnSpc>
            </a:pPr>
            <a:endParaRPr lang="en-US" sz="2600" dirty="0"/>
          </a:p>
          <a:p>
            <a:pPr>
              <a:lnSpc>
                <a:spcPct val="90000"/>
              </a:lnSpc>
            </a:pPr>
            <a:r>
              <a:rPr lang="en-US" sz="2800" dirty="0">
                <a:solidFill>
                  <a:schemeClr val="bg1"/>
                </a:solidFill>
              </a:rPr>
              <a:t>Anastasia Bake</a:t>
            </a:r>
          </a:p>
          <a:p>
            <a:pPr>
              <a:lnSpc>
                <a:spcPct val="90000"/>
              </a:lnSpc>
            </a:pPr>
            <a:r>
              <a:rPr lang="en-US" sz="2400" dirty="0">
                <a:solidFill>
                  <a:schemeClr val="bg1"/>
                </a:solidFill>
              </a:rPr>
              <a:t>St. Clair College</a:t>
            </a:r>
          </a:p>
        </p:txBody>
      </p:sp>
      <p:sp>
        <p:nvSpPr>
          <p:cNvPr id="6146" name="Footer Placeholder 4"/>
          <p:cNvSpPr>
            <a:spLocks noGrp="1"/>
          </p:cNvSpPr>
          <p:nvPr>
            <p:ph type="ftr" sz="quarter" idx="11"/>
          </p:nvPr>
        </p:nvSpPr>
        <p:spPr bwMode="auto">
          <a:xfrm>
            <a:off x="4860032" y="6309320"/>
            <a:ext cx="3086100" cy="365125"/>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rtlCol="0" anchor="ctr">
            <a:normAutofit/>
          </a:bodyPr>
          <a:lstStyle>
            <a:lvl1pPr eaLnBrk="0" hangingPunct="0">
              <a:defRPr>
                <a:solidFill>
                  <a:schemeClr val="tx1"/>
                </a:solidFill>
                <a:latin typeface="Garamond" pitchFamily="18" charset="0"/>
                <a:ea typeface="MS PGothic" pitchFamily="34" charset="-128"/>
              </a:defRPr>
            </a:lvl1pPr>
            <a:lvl2pPr marL="742950" indent="-285750" eaLnBrk="0" hangingPunct="0">
              <a:defRPr>
                <a:solidFill>
                  <a:schemeClr val="tx1"/>
                </a:solidFill>
                <a:latin typeface="Garamond" pitchFamily="18" charset="0"/>
                <a:ea typeface="MS PGothic" pitchFamily="34" charset="-128"/>
              </a:defRPr>
            </a:lvl2pPr>
            <a:lvl3pPr marL="1143000" indent="-228600" eaLnBrk="0" hangingPunct="0">
              <a:defRPr>
                <a:solidFill>
                  <a:schemeClr val="tx1"/>
                </a:solidFill>
                <a:latin typeface="Garamond" pitchFamily="18" charset="0"/>
                <a:ea typeface="MS PGothic" pitchFamily="34" charset="-128"/>
              </a:defRPr>
            </a:lvl3pPr>
            <a:lvl4pPr marL="1600200" indent="-228600" eaLnBrk="0" hangingPunct="0">
              <a:defRPr>
                <a:solidFill>
                  <a:schemeClr val="tx1"/>
                </a:solidFill>
                <a:latin typeface="Garamond" pitchFamily="18" charset="0"/>
                <a:ea typeface="MS PGothic" pitchFamily="34" charset="-128"/>
              </a:defRPr>
            </a:lvl4pPr>
            <a:lvl5pPr marL="2057400" indent="-228600" eaLnBrk="0" hangingPunct="0">
              <a:defRPr>
                <a:solidFill>
                  <a:schemeClr val="tx1"/>
                </a:solidFill>
                <a:latin typeface="Garamond" pitchFamily="18" charset="0"/>
                <a:ea typeface="MS PGothic" pitchFamily="34" charset="-128"/>
              </a:defRPr>
            </a:lvl5pPr>
            <a:lvl6pPr marL="2514600" indent="-228600" eaLnBrk="0" fontAlgn="base" hangingPunct="0">
              <a:spcBef>
                <a:spcPct val="0"/>
              </a:spcBef>
              <a:spcAft>
                <a:spcPct val="0"/>
              </a:spcAft>
              <a:defRPr>
                <a:solidFill>
                  <a:schemeClr val="tx1"/>
                </a:solidFill>
                <a:latin typeface="Garamond" pitchFamily="18" charset="0"/>
                <a:ea typeface="MS PGothic" pitchFamily="34" charset="-128"/>
              </a:defRPr>
            </a:lvl6pPr>
            <a:lvl7pPr marL="2971800" indent="-228600" eaLnBrk="0" fontAlgn="base" hangingPunct="0">
              <a:spcBef>
                <a:spcPct val="0"/>
              </a:spcBef>
              <a:spcAft>
                <a:spcPct val="0"/>
              </a:spcAft>
              <a:defRPr>
                <a:solidFill>
                  <a:schemeClr val="tx1"/>
                </a:solidFill>
                <a:latin typeface="Garamond" pitchFamily="18" charset="0"/>
                <a:ea typeface="MS PGothic" pitchFamily="34" charset="-128"/>
              </a:defRPr>
            </a:lvl7pPr>
            <a:lvl8pPr marL="3429000" indent="-228600" eaLnBrk="0" fontAlgn="base" hangingPunct="0">
              <a:spcBef>
                <a:spcPct val="0"/>
              </a:spcBef>
              <a:spcAft>
                <a:spcPct val="0"/>
              </a:spcAft>
              <a:defRPr>
                <a:solidFill>
                  <a:schemeClr val="tx1"/>
                </a:solidFill>
                <a:latin typeface="Garamond" pitchFamily="18" charset="0"/>
                <a:ea typeface="MS PGothic" pitchFamily="34" charset="-128"/>
              </a:defRPr>
            </a:lvl8pPr>
            <a:lvl9pPr marL="3886200" indent="-228600" eaLnBrk="0" fontAlgn="base" hangingPunct="0">
              <a:spcBef>
                <a:spcPct val="0"/>
              </a:spcBef>
              <a:spcAft>
                <a:spcPct val="0"/>
              </a:spcAft>
              <a:defRPr>
                <a:solidFill>
                  <a:schemeClr val="tx1"/>
                </a:solidFill>
                <a:latin typeface="Garamond" pitchFamily="18" charset="0"/>
                <a:ea typeface="MS PGothic" pitchFamily="34" charset="-128"/>
              </a:defRPr>
            </a:lvl9pPr>
          </a:lstStyle>
          <a:p>
            <a:pPr eaLnBrk="1" hangingPunct="1">
              <a:spcAft>
                <a:spcPts val="600"/>
              </a:spcAft>
              <a:defRPr/>
            </a:pPr>
            <a:r>
              <a:rPr lang="en-US" altLang="en-US" kern="1200">
                <a:solidFill>
                  <a:schemeClr val="tx1">
                    <a:lumMod val="50000"/>
                  </a:schemeClr>
                </a:solidFill>
                <a:latin typeface="+mn-lt"/>
                <a:ea typeface="+mn-ea"/>
                <a:cs typeface="+mn-cs"/>
              </a:rPr>
              <a:t>© 2021 McGraw Hill Education Limited</a:t>
            </a:r>
            <a:endParaRPr lang="en-US" altLang="en-US" kern="1200" dirty="0">
              <a:solidFill>
                <a:schemeClr val="tx1">
                  <a:lumMod val="50000"/>
                </a:schemeClr>
              </a:solidFill>
              <a:latin typeface="+mn-lt"/>
              <a:ea typeface="+mn-ea"/>
              <a:cs typeface="+mn-cs"/>
            </a:endParaRPr>
          </a:p>
        </p:txBody>
      </p:sp>
      <p:sp>
        <p:nvSpPr>
          <p:cNvPr id="2" name="Slide Number Placeholder 1"/>
          <p:cNvSpPr>
            <a:spLocks noGrp="1"/>
          </p:cNvSpPr>
          <p:nvPr>
            <p:ph type="sldNum" sz="quarter" idx="12"/>
          </p:nvPr>
        </p:nvSpPr>
        <p:spPr>
          <a:xfrm>
            <a:off x="6457950" y="6356350"/>
            <a:ext cx="2057400" cy="365125"/>
          </a:xfrm>
        </p:spPr>
        <p:txBody>
          <a:bodyPr vert="horz" lIns="91440" tIns="45720" rIns="91440" bIns="45720" rtlCol="0" anchor="ctr">
            <a:normAutofit/>
          </a:bodyPr>
          <a:lstStyle/>
          <a:p>
            <a:pPr>
              <a:spcAft>
                <a:spcPts val="600"/>
              </a:spcAft>
            </a:pPr>
            <a:fld id="{EFE57580-D55E-46BA-85CF-9F915CE3B7E4}" type="slidenum">
              <a:rPr lang="en-US" smtClean="0"/>
              <a:pPr>
                <a:spcAft>
                  <a:spcPts val="600"/>
                </a:spcAft>
              </a:pPr>
              <a:t>1</a:t>
            </a:fld>
            <a:endParaRPr lang="en-US"/>
          </a:p>
        </p:txBody>
      </p:sp>
      <p:sp>
        <p:nvSpPr>
          <p:cNvPr id="5125" name="TextBox 6"/>
          <p:cNvSpPr txBox="1">
            <a:spLocks noChangeArrowheads="1"/>
          </p:cNvSpPr>
          <p:nvPr/>
        </p:nvSpPr>
        <p:spPr bwMode="auto">
          <a:xfrm>
            <a:off x="1409700" y="4432300"/>
            <a:ext cx="184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ts val="1800"/>
              </a:spcBef>
              <a:buClr>
                <a:schemeClr val="accent1"/>
              </a:buClr>
              <a:buSzPct val="100000"/>
              <a:buFont typeface="Wingdings 2" pitchFamily="18" charset="2"/>
              <a:buChar char="¡"/>
              <a:defRPr sz="2000">
                <a:solidFill>
                  <a:schemeClr val="tx2"/>
                </a:solidFill>
                <a:latin typeface="Arial" pitchFamily="34" charset="0"/>
                <a:ea typeface="MS PGothic" pitchFamily="34" charset="-128"/>
              </a:defRPr>
            </a:lvl1pPr>
            <a:lvl2pPr marL="742950" indent="-285750" eaLnBrk="0" hangingPunct="0">
              <a:spcBef>
                <a:spcPts val="600"/>
              </a:spcBef>
              <a:buClr>
                <a:srgbClr val="4D0000"/>
              </a:buClr>
              <a:buSzPct val="100000"/>
              <a:buFont typeface="Wingdings 2" pitchFamily="18" charset="2"/>
              <a:buChar char="¡"/>
              <a:defRPr>
                <a:solidFill>
                  <a:schemeClr val="tx2"/>
                </a:solidFill>
                <a:latin typeface="Arial" pitchFamily="34" charset="0"/>
                <a:ea typeface="MS PGothic" pitchFamily="34" charset="-128"/>
              </a:defRPr>
            </a:lvl2pPr>
            <a:lvl3pPr marL="1143000" indent="-228600" eaLnBrk="0" hangingPunct="0">
              <a:spcBef>
                <a:spcPts val="600"/>
              </a:spcBef>
              <a:buClr>
                <a:schemeClr val="accent1"/>
              </a:buClr>
              <a:buSzPct val="100000"/>
              <a:buFont typeface="Wingdings 2" pitchFamily="18" charset="2"/>
              <a:buChar char="¡"/>
              <a:defRPr>
                <a:solidFill>
                  <a:schemeClr val="tx2"/>
                </a:solidFill>
                <a:latin typeface="Arial" pitchFamily="34" charset="0"/>
                <a:ea typeface="MS PGothic" pitchFamily="34" charset="-128"/>
              </a:defRPr>
            </a:lvl3pPr>
            <a:lvl4pPr marL="1600200" indent="-228600" eaLnBrk="0" hangingPunct="0">
              <a:spcBef>
                <a:spcPts val="600"/>
              </a:spcBef>
              <a:buClr>
                <a:srgbClr val="4D0000"/>
              </a:buClr>
              <a:buSzPct val="100000"/>
              <a:buFont typeface="Wingdings 2" pitchFamily="18" charset="2"/>
              <a:buChar char="¡"/>
              <a:defRPr>
                <a:solidFill>
                  <a:schemeClr val="tx2"/>
                </a:solidFill>
                <a:latin typeface="Arial" pitchFamily="34" charset="0"/>
                <a:ea typeface="MS PGothic" pitchFamily="34" charset="-128"/>
              </a:defRPr>
            </a:lvl4pPr>
            <a:lvl5pPr marL="2057400" indent="-228600" eaLnBrk="0" hangingPunct="0">
              <a:spcBef>
                <a:spcPts val="600"/>
              </a:spcBef>
              <a:buClr>
                <a:schemeClr val="accent1"/>
              </a:buClr>
              <a:buSzPct val="100000"/>
              <a:buFont typeface="Wingdings 2" pitchFamily="18" charset="2"/>
              <a:buChar char="¡"/>
              <a:defRPr>
                <a:solidFill>
                  <a:schemeClr val="tx2"/>
                </a:solidFill>
                <a:latin typeface="Arial" pitchFamily="34" charset="0"/>
                <a:ea typeface="MS PGothic" pitchFamily="34" charset="-128"/>
              </a:defRPr>
            </a:lvl5pPr>
            <a:lvl6pPr marL="2514600" indent="-228600" eaLnBrk="0" fontAlgn="base" hangingPunct="0">
              <a:spcBef>
                <a:spcPts val="600"/>
              </a:spcBef>
              <a:spcAft>
                <a:spcPct val="0"/>
              </a:spcAft>
              <a:buClr>
                <a:schemeClr val="accent1"/>
              </a:buClr>
              <a:buSzPct val="100000"/>
              <a:buFont typeface="Wingdings 2" pitchFamily="18" charset="2"/>
              <a:buChar char="¡"/>
              <a:defRPr>
                <a:solidFill>
                  <a:schemeClr val="tx2"/>
                </a:solidFill>
                <a:latin typeface="Arial" pitchFamily="34" charset="0"/>
                <a:ea typeface="MS PGothic" pitchFamily="34" charset="-128"/>
              </a:defRPr>
            </a:lvl6pPr>
            <a:lvl7pPr marL="2971800" indent="-228600" eaLnBrk="0" fontAlgn="base" hangingPunct="0">
              <a:spcBef>
                <a:spcPts val="600"/>
              </a:spcBef>
              <a:spcAft>
                <a:spcPct val="0"/>
              </a:spcAft>
              <a:buClr>
                <a:schemeClr val="accent1"/>
              </a:buClr>
              <a:buSzPct val="100000"/>
              <a:buFont typeface="Wingdings 2" pitchFamily="18" charset="2"/>
              <a:buChar char="¡"/>
              <a:defRPr>
                <a:solidFill>
                  <a:schemeClr val="tx2"/>
                </a:solidFill>
                <a:latin typeface="Arial" pitchFamily="34" charset="0"/>
                <a:ea typeface="MS PGothic" pitchFamily="34" charset="-128"/>
              </a:defRPr>
            </a:lvl7pPr>
            <a:lvl8pPr marL="3429000" indent="-228600" eaLnBrk="0" fontAlgn="base" hangingPunct="0">
              <a:spcBef>
                <a:spcPts val="600"/>
              </a:spcBef>
              <a:spcAft>
                <a:spcPct val="0"/>
              </a:spcAft>
              <a:buClr>
                <a:schemeClr val="accent1"/>
              </a:buClr>
              <a:buSzPct val="100000"/>
              <a:buFont typeface="Wingdings 2" pitchFamily="18" charset="2"/>
              <a:buChar char="¡"/>
              <a:defRPr>
                <a:solidFill>
                  <a:schemeClr val="tx2"/>
                </a:solidFill>
                <a:latin typeface="Arial" pitchFamily="34" charset="0"/>
                <a:ea typeface="MS PGothic" pitchFamily="34" charset="-128"/>
              </a:defRPr>
            </a:lvl8pPr>
            <a:lvl9pPr marL="3886200" indent="-228600" eaLnBrk="0" fontAlgn="base" hangingPunct="0">
              <a:spcBef>
                <a:spcPts val="600"/>
              </a:spcBef>
              <a:spcAft>
                <a:spcPct val="0"/>
              </a:spcAft>
              <a:buClr>
                <a:schemeClr val="accent1"/>
              </a:buClr>
              <a:buSzPct val="100000"/>
              <a:buFont typeface="Wingdings 2" pitchFamily="18" charset="2"/>
              <a:buChar char="¡"/>
              <a:defRPr>
                <a:solidFill>
                  <a:schemeClr val="tx2"/>
                </a:solidFill>
                <a:latin typeface="Arial" pitchFamily="34" charset="0"/>
                <a:ea typeface="MS PGothic" pitchFamily="34" charset="-128"/>
              </a:defRPr>
            </a:lvl9pPr>
          </a:lstStyle>
          <a:p>
            <a:pPr>
              <a:spcBef>
                <a:spcPct val="0"/>
              </a:spcBef>
              <a:buClrTx/>
              <a:buSzTx/>
              <a:buFontTx/>
              <a:buNone/>
            </a:pPr>
            <a:endParaRPr lang="en-US" altLang="en-US" sz="1800">
              <a:solidFill>
                <a:schemeClr val="tx1"/>
              </a:solidFill>
              <a:latin typeface="Garamond" pitchFamily="18" charset="0"/>
              <a:cs typeface="Arial" pitchFamily="34" charset="0"/>
            </a:endParaRPr>
          </a:p>
        </p:txBody>
      </p:sp>
    </p:spTree>
    <p:extLst>
      <p:ext uri="{BB962C8B-B14F-4D97-AF65-F5344CB8AC3E}">
        <p14:creationId xmlns:p14="http://schemas.microsoft.com/office/powerpoint/2010/main" val="6819616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Why are We Aroused in the </a:t>
            </a:r>
            <a:br>
              <a:rPr lang="en-US" sz="3600" dirty="0">
                <a:solidFill>
                  <a:srgbClr val="0000FF"/>
                </a:solidFill>
              </a:rPr>
            </a:br>
            <a:r>
              <a:rPr lang="en-US" sz="3600" dirty="0">
                <a:solidFill>
                  <a:srgbClr val="0000FF"/>
                </a:solidFill>
              </a:rPr>
              <a:t>Presence of Others?</a:t>
            </a:r>
          </a:p>
        </p:txBody>
      </p:sp>
      <p:sp>
        <p:nvSpPr>
          <p:cNvPr id="3" name="Content Placeholder 2"/>
          <p:cNvSpPr>
            <a:spLocks noGrp="1"/>
          </p:cNvSpPr>
          <p:nvPr>
            <p:ph idx="1"/>
          </p:nvPr>
        </p:nvSpPr>
        <p:spPr/>
        <p:txBody>
          <a:bodyPr/>
          <a:lstStyle/>
          <a:p>
            <a:pPr>
              <a:buClr>
                <a:srgbClr val="0000FF"/>
              </a:buClr>
            </a:pPr>
            <a:r>
              <a:rPr lang="en-US" dirty="0"/>
              <a:t>Evaluation apprehension</a:t>
            </a:r>
          </a:p>
          <a:p>
            <a:pPr>
              <a:buClr>
                <a:srgbClr val="0000FF"/>
              </a:buClr>
            </a:pPr>
            <a:r>
              <a:rPr lang="en-US" dirty="0"/>
              <a:t>Driven by distraction</a:t>
            </a:r>
          </a:p>
          <a:p>
            <a:pPr>
              <a:buClr>
                <a:srgbClr val="0000FF"/>
              </a:buClr>
            </a:pPr>
            <a:r>
              <a:rPr lang="en-US" dirty="0"/>
              <a:t>Mere presence</a:t>
            </a:r>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10</a:t>
            </a:fld>
            <a:endParaRPr lang="en-CA"/>
          </a:p>
        </p:txBody>
      </p:sp>
    </p:spTree>
    <p:extLst>
      <p:ext uri="{BB962C8B-B14F-4D97-AF65-F5344CB8AC3E}">
        <p14:creationId xmlns:p14="http://schemas.microsoft.com/office/powerpoint/2010/main" val="7145492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normAutofit fontScale="90000"/>
          </a:bodyPr>
          <a:lstStyle/>
          <a:p>
            <a:r>
              <a:rPr lang="en-US" dirty="0">
                <a:solidFill>
                  <a:srgbClr val="0000FF"/>
                </a:solidFill>
              </a:rPr>
              <a:t>Social Loafing: Do Individuals Exert Less Effort In A Group?</a:t>
            </a:r>
            <a:br>
              <a:rPr lang="en-US" dirty="0">
                <a:solidFill>
                  <a:srgbClr val="0000FF"/>
                </a:solidFill>
              </a:rPr>
            </a:br>
            <a:r>
              <a:rPr lang="en-US" dirty="0">
                <a:solidFill>
                  <a:schemeClr val="tx1"/>
                </a:solidFill>
              </a:rPr>
              <a:t>LO3</a:t>
            </a:r>
            <a:endParaRPr lang="en-CA" dirty="0">
              <a:solidFill>
                <a:schemeClr val="tx1"/>
              </a:solidFill>
            </a:endParaRPr>
          </a:p>
        </p:txBody>
      </p:sp>
      <p:sp>
        <p:nvSpPr>
          <p:cNvPr id="7" name="Subtitle 6"/>
          <p:cNvSpPr>
            <a:spLocks noGrp="1"/>
          </p:cNvSpPr>
          <p:nvPr>
            <p:ph type="subTitle" idx="1"/>
          </p:nvPr>
        </p:nvSpPr>
        <p:spPr/>
        <p:txBody>
          <a:bodyPr/>
          <a:lstStyle/>
          <a:p>
            <a:endParaRPr lang="en-CA"/>
          </a:p>
        </p:txBody>
      </p:sp>
      <p:sp>
        <p:nvSpPr>
          <p:cNvPr id="4" name="Footer Placeholder 3"/>
          <p:cNvSpPr>
            <a:spLocks noGrp="1"/>
          </p:cNvSpPr>
          <p:nvPr>
            <p:ph type="ftr" sz="quarter" idx="11"/>
          </p:nvPr>
        </p:nvSpPr>
        <p:spPr/>
        <p:txBody>
          <a:bodyPr/>
          <a:lstStyle/>
          <a:p>
            <a:r>
              <a:rPr lang="en-US"/>
              <a:t>© 2021 McGraw Hill Education Limited</a:t>
            </a:r>
            <a:endParaRPr lang="en-CA"/>
          </a:p>
        </p:txBody>
      </p:sp>
      <p:sp>
        <p:nvSpPr>
          <p:cNvPr id="5" name="Slide Number Placeholder 4"/>
          <p:cNvSpPr>
            <a:spLocks noGrp="1"/>
          </p:cNvSpPr>
          <p:nvPr>
            <p:ph type="sldNum" sz="quarter" idx="12"/>
          </p:nvPr>
        </p:nvSpPr>
        <p:spPr/>
        <p:txBody>
          <a:bodyPr/>
          <a:lstStyle/>
          <a:p>
            <a:fld id="{EFE57580-D55E-46BA-85CF-9F915CE3B7E4}" type="slidenum">
              <a:rPr lang="en-CA" smtClean="0"/>
              <a:t>11</a:t>
            </a:fld>
            <a:endParaRPr lang="en-CA"/>
          </a:p>
        </p:txBody>
      </p:sp>
    </p:spTree>
    <p:extLst>
      <p:ext uri="{BB962C8B-B14F-4D97-AF65-F5344CB8AC3E}">
        <p14:creationId xmlns:p14="http://schemas.microsoft.com/office/powerpoint/2010/main" val="34443856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Social Loafing: </a:t>
            </a:r>
            <a:br>
              <a:rPr lang="en-US" sz="3600" dirty="0">
                <a:solidFill>
                  <a:srgbClr val="0000FF"/>
                </a:solidFill>
              </a:rPr>
            </a:br>
            <a:r>
              <a:rPr lang="en-US" sz="3600" dirty="0">
                <a:solidFill>
                  <a:srgbClr val="0000FF"/>
                </a:solidFill>
              </a:rPr>
              <a:t>Do Individuals Exert Less Effort In A Group</a:t>
            </a:r>
            <a:endParaRPr lang="en-CA" sz="3600" dirty="0">
              <a:solidFill>
                <a:srgbClr val="0000FF"/>
              </a:solidFill>
            </a:endParaRPr>
          </a:p>
        </p:txBody>
      </p:sp>
      <p:sp>
        <p:nvSpPr>
          <p:cNvPr id="3" name="Content Placeholder 2"/>
          <p:cNvSpPr>
            <a:spLocks noGrp="1"/>
          </p:cNvSpPr>
          <p:nvPr>
            <p:ph idx="1"/>
          </p:nvPr>
        </p:nvSpPr>
        <p:spPr/>
        <p:txBody>
          <a:bodyPr>
            <a:normAutofit/>
          </a:bodyPr>
          <a:lstStyle/>
          <a:p>
            <a:pPr>
              <a:buClr>
                <a:srgbClr val="0000FF"/>
              </a:buClr>
            </a:pPr>
            <a:r>
              <a:rPr lang="en-US" b="1" dirty="0"/>
              <a:t>Social Loafing</a:t>
            </a:r>
            <a:endParaRPr lang="en-CA" b="1" dirty="0"/>
          </a:p>
          <a:p>
            <a:pPr lvl="1">
              <a:buClr>
                <a:srgbClr val="0000FF"/>
              </a:buClr>
            </a:pPr>
            <a:r>
              <a:rPr lang="en-US" dirty="0"/>
              <a:t>The tendency for people to exert less effort when they pool their efforts toward a common goal than when they are individually accountable</a:t>
            </a:r>
          </a:p>
          <a:p>
            <a:pPr>
              <a:buClr>
                <a:srgbClr val="0000FF"/>
              </a:buClr>
            </a:pPr>
            <a:r>
              <a:rPr lang="en-US" b="1" dirty="0"/>
              <a:t>Free-riders</a:t>
            </a:r>
          </a:p>
          <a:p>
            <a:pPr lvl="1">
              <a:buClr>
                <a:srgbClr val="0000FF"/>
              </a:buClr>
            </a:pPr>
            <a:r>
              <a:rPr lang="en-US" dirty="0"/>
              <a:t>People who benefit from the group but give little in return</a:t>
            </a:r>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12</a:t>
            </a:fld>
            <a:endParaRPr lang="en-CA"/>
          </a:p>
        </p:txBody>
      </p:sp>
    </p:spTree>
    <p:extLst>
      <p:ext uri="{BB962C8B-B14F-4D97-AF65-F5344CB8AC3E}">
        <p14:creationId xmlns:p14="http://schemas.microsoft.com/office/powerpoint/2010/main" val="41613391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Many Hands Make Light Work</a:t>
            </a:r>
            <a:endParaRPr lang="en-CA" sz="3600" dirty="0">
              <a:solidFill>
                <a:srgbClr val="0000FF"/>
              </a:solidFill>
            </a:endParaRPr>
          </a:p>
        </p:txBody>
      </p:sp>
      <p:sp>
        <p:nvSpPr>
          <p:cNvPr id="3" name="Content Placeholder 2"/>
          <p:cNvSpPr>
            <a:spLocks noGrp="1"/>
          </p:cNvSpPr>
          <p:nvPr>
            <p:ph idx="1"/>
          </p:nvPr>
        </p:nvSpPr>
        <p:spPr>
          <a:xfrm>
            <a:off x="457200" y="1666154"/>
            <a:ext cx="3322711" cy="4525963"/>
          </a:xfrm>
        </p:spPr>
        <p:txBody>
          <a:bodyPr>
            <a:normAutofit lnSpcReduction="10000"/>
          </a:bodyPr>
          <a:lstStyle/>
          <a:p>
            <a:pPr>
              <a:buClr>
                <a:srgbClr val="0000FF"/>
              </a:buClr>
            </a:pPr>
            <a:r>
              <a:rPr lang="en-US" sz="2800" dirty="0"/>
              <a:t>Nearly a century ago</a:t>
            </a:r>
          </a:p>
          <a:p>
            <a:pPr>
              <a:buClr>
                <a:srgbClr val="0000FF"/>
              </a:buClr>
            </a:pPr>
            <a:r>
              <a:rPr lang="en-US" sz="2600" dirty="0"/>
              <a:t>French engineer </a:t>
            </a:r>
            <a:r>
              <a:rPr lang="en-US" sz="2600" b="1" dirty="0"/>
              <a:t>Max </a:t>
            </a:r>
            <a:r>
              <a:rPr lang="en-US" sz="2600" b="1" dirty="0" err="1"/>
              <a:t>Ringelmann</a:t>
            </a:r>
            <a:endParaRPr lang="en-US" sz="2600" b="1" dirty="0"/>
          </a:p>
          <a:p>
            <a:pPr lvl="1">
              <a:buClr>
                <a:srgbClr val="0000FF"/>
              </a:buClr>
            </a:pPr>
            <a:r>
              <a:rPr lang="en-US" sz="2600" dirty="0"/>
              <a:t>Found that the collective effort of tug-of-war teams</a:t>
            </a:r>
          </a:p>
          <a:p>
            <a:pPr lvl="1">
              <a:buClr>
                <a:srgbClr val="0000FF"/>
              </a:buClr>
            </a:pPr>
            <a:r>
              <a:rPr lang="en-US" sz="2600" dirty="0"/>
              <a:t>Was but half the sum of the individual efforts</a:t>
            </a:r>
            <a:endParaRPr lang="en-US" sz="4800" dirty="0"/>
          </a:p>
          <a:p>
            <a:pPr>
              <a:buClr>
                <a:srgbClr val="0000FF"/>
              </a:buClr>
            </a:pPr>
            <a:endParaRPr lang="en-CA" dirty="0"/>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13</a:t>
            </a:fld>
            <a:endParaRPr lang="en-CA"/>
          </a:p>
        </p:txBody>
      </p:sp>
      <p:sp>
        <p:nvSpPr>
          <p:cNvPr id="6" name="Rectangle 5"/>
          <p:cNvSpPr/>
          <p:nvPr/>
        </p:nvSpPr>
        <p:spPr>
          <a:xfrm>
            <a:off x="4216664" y="4797152"/>
            <a:ext cx="4464496" cy="923330"/>
          </a:xfrm>
          <a:prstGeom prst="rect">
            <a:avLst/>
          </a:prstGeom>
        </p:spPr>
        <p:txBody>
          <a:bodyPr wrap="square">
            <a:spAutoFit/>
          </a:bodyPr>
          <a:lstStyle/>
          <a:p>
            <a:r>
              <a:rPr lang="en-US" dirty="0"/>
              <a:t>People in the first position pulled less hard when they thought people behind them were also pulling</a:t>
            </a:r>
          </a:p>
        </p:txBody>
      </p:sp>
      <p:pic>
        <p:nvPicPr>
          <p:cNvPr id="7170"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313936" y="1772816"/>
            <a:ext cx="4269952" cy="27797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p:cNvSpPr/>
          <p:nvPr/>
        </p:nvSpPr>
        <p:spPr>
          <a:xfrm>
            <a:off x="4506313" y="5819751"/>
            <a:ext cx="4104457" cy="369332"/>
          </a:xfrm>
          <a:prstGeom prst="rect">
            <a:avLst/>
          </a:prstGeom>
        </p:spPr>
        <p:txBody>
          <a:bodyPr wrap="square">
            <a:spAutoFit/>
          </a:bodyPr>
          <a:lstStyle/>
          <a:p>
            <a:r>
              <a:rPr lang="en-US" b="1" dirty="0"/>
              <a:t>Figure 7–2 </a:t>
            </a:r>
            <a:r>
              <a:rPr lang="en-US" dirty="0"/>
              <a:t>the rope-pulling apparatus</a:t>
            </a:r>
          </a:p>
        </p:txBody>
      </p:sp>
    </p:spTree>
    <p:extLst>
      <p:ext uri="{BB962C8B-B14F-4D97-AF65-F5344CB8AC3E}">
        <p14:creationId xmlns:p14="http://schemas.microsoft.com/office/powerpoint/2010/main" val="190996947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Social Loafing in Everyday Life</a:t>
            </a:r>
            <a:endParaRPr lang="en-CA" sz="3600" dirty="0">
              <a:solidFill>
                <a:srgbClr val="0000FF"/>
              </a:solidFill>
            </a:endParaRPr>
          </a:p>
        </p:txBody>
      </p:sp>
      <p:sp>
        <p:nvSpPr>
          <p:cNvPr id="3" name="Content Placeholder 2"/>
          <p:cNvSpPr>
            <a:spLocks noGrp="1"/>
          </p:cNvSpPr>
          <p:nvPr>
            <p:ph idx="1"/>
          </p:nvPr>
        </p:nvSpPr>
        <p:spPr>
          <a:xfrm>
            <a:off x="457200" y="1600200"/>
            <a:ext cx="3250704" cy="4525963"/>
          </a:xfrm>
        </p:spPr>
        <p:txBody>
          <a:bodyPr>
            <a:normAutofit lnSpcReduction="10000"/>
          </a:bodyPr>
          <a:lstStyle/>
          <a:p>
            <a:pPr>
              <a:buClr>
                <a:srgbClr val="0000FF"/>
              </a:buClr>
            </a:pPr>
            <a:r>
              <a:rPr lang="en-US" sz="2800" dirty="0"/>
              <a:t>Social loafing is less likely to occur when:</a:t>
            </a:r>
          </a:p>
          <a:p>
            <a:pPr lvl="1">
              <a:buClr>
                <a:srgbClr val="0000FF"/>
              </a:buClr>
            </a:pPr>
            <a:r>
              <a:rPr lang="en-US" dirty="0"/>
              <a:t>The task is challenging, appealing, or involving</a:t>
            </a:r>
          </a:p>
          <a:p>
            <a:pPr lvl="1">
              <a:buClr>
                <a:srgbClr val="0000FF"/>
              </a:buClr>
            </a:pPr>
            <a:r>
              <a:rPr lang="en-US" dirty="0"/>
              <a:t>When the group members are friends</a:t>
            </a:r>
          </a:p>
          <a:p>
            <a:pPr>
              <a:buClr>
                <a:srgbClr val="0000FF"/>
              </a:buClr>
            </a:pPr>
            <a:endParaRPr lang="en-CA" dirty="0"/>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14</a:t>
            </a:fld>
            <a:endParaRPr lang="en-CA" dirty="0"/>
          </a:p>
        </p:txBody>
      </p:sp>
      <p:pic>
        <p:nvPicPr>
          <p:cNvPr id="6146"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355976" y="1662214"/>
            <a:ext cx="3828012" cy="26642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a:off x="3995936" y="4509120"/>
            <a:ext cx="4848078" cy="1754326"/>
          </a:xfrm>
          <a:prstGeom prst="rect">
            <a:avLst/>
          </a:prstGeom>
        </p:spPr>
        <p:txBody>
          <a:bodyPr wrap="square">
            <a:spAutoFit/>
          </a:bodyPr>
          <a:lstStyle/>
          <a:p>
            <a:pPr marL="285750" indent="-285750" algn="just">
              <a:buFont typeface="Arial" panose="020B0604020202020204" pitchFamily="34" charset="0"/>
              <a:buChar char="•"/>
            </a:pPr>
            <a:r>
              <a:rPr lang="en-US" dirty="0"/>
              <a:t>People usually give reduced effort when working in a group</a:t>
            </a:r>
          </a:p>
          <a:p>
            <a:pPr marL="285750" indent="-285750" algn="just">
              <a:buFont typeface="Arial" panose="020B0604020202020204" pitchFamily="34" charset="0"/>
              <a:buChar char="•"/>
            </a:pPr>
            <a:r>
              <a:rPr lang="en-US" dirty="0"/>
              <a:t>When group members are highly committed to one another and to the success of the group—like these rowers for the Canadian national team—such social loafing may not occur</a:t>
            </a:r>
          </a:p>
        </p:txBody>
      </p:sp>
    </p:spTree>
    <p:extLst>
      <p:ext uri="{BB962C8B-B14F-4D97-AF65-F5344CB8AC3E}">
        <p14:creationId xmlns:p14="http://schemas.microsoft.com/office/powerpoint/2010/main" val="190996947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Many Hands Make Light Work Pt. 2</a:t>
            </a:r>
            <a:endParaRPr lang="en-CA" sz="3600" dirty="0">
              <a:solidFill>
                <a:srgbClr val="0000FF"/>
              </a:solidFill>
            </a:endParaRPr>
          </a:p>
        </p:txBody>
      </p:sp>
      <p:sp>
        <p:nvSpPr>
          <p:cNvPr id="3" name="Content Placeholder 2"/>
          <p:cNvSpPr>
            <a:spLocks noGrp="1"/>
          </p:cNvSpPr>
          <p:nvPr>
            <p:ph sz="half" idx="1"/>
          </p:nvPr>
        </p:nvSpPr>
        <p:spPr/>
        <p:txBody>
          <a:bodyPr>
            <a:normAutofit fontScale="92500" lnSpcReduction="20000"/>
          </a:bodyPr>
          <a:lstStyle/>
          <a:p>
            <a:pPr>
              <a:buClr>
                <a:srgbClr val="0000FF"/>
              </a:buClr>
            </a:pPr>
            <a:endParaRPr lang="en-CA" dirty="0"/>
          </a:p>
          <a:p>
            <a:endParaRPr lang="en-CA" dirty="0"/>
          </a:p>
        </p:txBody>
      </p:sp>
      <p:sp>
        <p:nvSpPr>
          <p:cNvPr id="10" name="Content Placeholder 9"/>
          <p:cNvSpPr>
            <a:spLocks noGrp="1"/>
          </p:cNvSpPr>
          <p:nvPr>
            <p:ph sz="half" idx="2"/>
          </p:nvPr>
        </p:nvSpPr>
        <p:spPr>
          <a:xfrm>
            <a:off x="5652120" y="1600200"/>
            <a:ext cx="3034680" cy="4781128"/>
          </a:xfrm>
        </p:spPr>
        <p:txBody>
          <a:bodyPr>
            <a:normAutofit fontScale="92500" lnSpcReduction="20000"/>
          </a:bodyPr>
          <a:lstStyle/>
          <a:p>
            <a:r>
              <a:rPr lang="en-US" dirty="0"/>
              <a:t>A statistical digest of 49 studies, involving more than 4000 participants revealed that effort decreases </a:t>
            </a:r>
            <a:r>
              <a:rPr lang="en-US" sz="2300" b="1" dirty="0"/>
              <a:t>(loafing increases) </a:t>
            </a:r>
            <a:r>
              <a:rPr lang="en-US" dirty="0"/>
              <a:t>as group size increases</a:t>
            </a:r>
          </a:p>
          <a:p>
            <a:r>
              <a:rPr lang="en-US" sz="2400" dirty="0"/>
              <a:t>Each dot represents the aggregate data from one of these studies </a:t>
            </a:r>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15</a:t>
            </a:fld>
            <a:endParaRPr lang="en-CA"/>
          </a:p>
        </p:txBody>
      </p:sp>
      <p:pic>
        <p:nvPicPr>
          <p:cNvPr id="7" name="Picture 6"/>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95536" y="1770408"/>
            <a:ext cx="4993253" cy="3565183"/>
          </a:xfrm>
          <a:prstGeom prst="rect">
            <a:avLst/>
          </a:prstGeom>
        </p:spPr>
      </p:pic>
      <p:sp>
        <p:nvSpPr>
          <p:cNvPr id="8" name="Rectangle 7"/>
          <p:cNvSpPr/>
          <p:nvPr/>
        </p:nvSpPr>
        <p:spPr>
          <a:xfrm>
            <a:off x="395536" y="5589240"/>
            <a:ext cx="4968552" cy="369332"/>
          </a:xfrm>
          <a:prstGeom prst="rect">
            <a:avLst/>
          </a:prstGeom>
        </p:spPr>
        <p:txBody>
          <a:bodyPr wrap="square">
            <a:spAutoFit/>
          </a:bodyPr>
          <a:lstStyle/>
          <a:p>
            <a:r>
              <a:rPr lang="en-US" b="1" dirty="0"/>
              <a:t>Figure 7–3 </a:t>
            </a:r>
            <a:r>
              <a:rPr lang="en-US" dirty="0"/>
              <a:t>Effort decreases as group size increases</a:t>
            </a:r>
          </a:p>
        </p:txBody>
      </p:sp>
    </p:spTree>
    <p:extLst>
      <p:ext uri="{BB962C8B-B14F-4D97-AF65-F5344CB8AC3E}">
        <p14:creationId xmlns:p14="http://schemas.microsoft.com/office/powerpoint/2010/main" val="40571995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Social Loafing or Facilitation?</a:t>
            </a:r>
            <a:endParaRPr lang="en-CA" sz="3600" dirty="0">
              <a:solidFill>
                <a:srgbClr val="0000FF"/>
              </a:solidFill>
            </a:endParaRPr>
          </a:p>
        </p:txBody>
      </p:sp>
      <p:sp>
        <p:nvSpPr>
          <p:cNvPr id="3" name="Content Placeholder 2"/>
          <p:cNvSpPr>
            <a:spLocks noGrp="1"/>
          </p:cNvSpPr>
          <p:nvPr>
            <p:ph sz="half" idx="1"/>
          </p:nvPr>
        </p:nvSpPr>
        <p:spPr/>
        <p:txBody>
          <a:bodyPr>
            <a:normAutofit fontScale="70000" lnSpcReduction="20000"/>
          </a:bodyPr>
          <a:lstStyle/>
          <a:p>
            <a:pPr>
              <a:buClr>
                <a:srgbClr val="0000FF"/>
              </a:buClr>
            </a:pPr>
            <a:endParaRPr lang="en-CA" dirty="0"/>
          </a:p>
          <a:p>
            <a:endParaRPr lang="en-CA" dirty="0"/>
          </a:p>
        </p:txBody>
      </p:sp>
      <p:sp>
        <p:nvSpPr>
          <p:cNvPr id="10" name="Content Placeholder 9"/>
          <p:cNvSpPr>
            <a:spLocks noGrp="1"/>
          </p:cNvSpPr>
          <p:nvPr>
            <p:ph sz="half" idx="2"/>
          </p:nvPr>
        </p:nvSpPr>
        <p:spPr>
          <a:xfrm>
            <a:off x="6059102" y="1600200"/>
            <a:ext cx="2627697" cy="4781128"/>
          </a:xfrm>
        </p:spPr>
        <p:txBody>
          <a:bodyPr>
            <a:normAutofit fontScale="70000" lnSpcReduction="20000"/>
          </a:bodyPr>
          <a:lstStyle/>
          <a:p>
            <a:r>
              <a:rPr lang="en-US" dirty="0"/>
              <a:t>When individuals cannot be evaluated or held accountable </a:t>
            </a:r>
          </a:p>
          <a:p>
            <a:pPr lvl="1"/>
            <a:r>
              <a:rPr lang="en-US" sz="2900" dirty="0"/>
              <a:t>Loafing becomes more likely</a:t>
            </a:r>
          </a:p>
          <a:p>
            <a:r>
              <a:rPr lang="en-US" dirty="0"/>
              <a:t>An individual swimmer is evaluated on ability to win the race</a:t>
            </a:r>
          </a:p>
          <a:p>
            <a:r>
              <a:rPr lang="en-US" dirty="0"/>
              <a:t>In tug of war, no single person on the team is held accountable</a:t>
            </a:r>
          </a:p>
          <a:p>
            <a:r>
              <a:rPr lang="en-US" dirty="0"/>
              <a:t>Any one member might relax or loaf</a:t>
            </a:r>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16</a:t>
            </a:fld>
            <a:endParaRPr lang="en-CA"/>
          </a:p>
        </p:txBody>
      </p:sp>
      <p:pic>
        <p:nvPicPr>
          <p:cNvPr id="7" name="Picture 6"/>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24913" y="1988840"/>
            <a:ext cx="5591559" cy="3192780"/>
          </a:xfrm>
          <a:prstGeom prst="rect">
            <a:avLst/>
          </a:prstGeom>
        </p:spPr>
      </p:pic>
      <p:sp>
        <p:nvSpPr>
          <p:cNvPr id="9" name="Rectangle 8"/>
          <p:cNvSpPr/>
          <p:nvPr/>
        </p:nvSpPr>
        <p:spPr>
          <a:xfrm>
            <a:off x="734693" y="5517232"/>
            <a:ext cx="4572000" cy="369332"/>
          </a:xfrm>
          <a:prstGeom prst="rect">
            <a:avLst/>
          </a:prstGeom>
        </p:spPr>
        <p:txBody>
          <a:bodyPr>
            <a:spAutoFit/>
          </a:bodyPr>
          <a:lstStyle/>
          <a:p>
            <a:r>
              <a:rPr lang="en-CA" b="1" dirty="0"/>
              <a:t>Figure 7–4 </a:t>
            </a:r>
            <a:r>
              <a:rPr lang="en-CA" dirty="0"/>
              <a:t>social facilitation or social loafing?</a:t>
            </a:r>
          </a:p>
        </p:txBody>
      </p:sp>
    </p:spTree>
    <p:extLst>
      <p:ext uri="{BB962C8B-B14F-4D97-AF65-F5344CB8AC3E}">
        <p14:creationId xmlns:p14="http://schemas.microsoft.com/office/powerpoint/2010/main" val="40571995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normAutofit fontScale="90000"/>
          </a:bodyPr>
          <a:lstStyle/>
          <a:p>
            <a:r>
              <a:rPr lang="en-US" dirty="0">
                <a:solidFill>
                  <a:srgbClr val="0000FF"/>
                </a:solidFill>
              </a:rPr>
              <a:t>Deindividuation: </a:t>
            </a:r>
            <a:br>
              <a:rPr lang="en-US" dirty="0">
                <a:solidFill>
                  <a:srgbClr val="0000FF"/>
                </a:solidFill>
              </a:rPr>
            </a:br>
            <a:r>
              <a:rPr lang="en-US" dirty="0">
                <a:solidFill>
                  <a:srgbClr val="0000FF"/>
                </a:solidFill>
              </a:rPr>
              <a:t>When Do People Lose Their Sense Of Self In Groups?</a:t>
            </a:r>
            <a:br>
              <a:rPr lang="en-US" dirty="0">
                <a:solidFill>
                  <a:srgbClr val="0000FF"/>
                </a:solidFill>
              </a:rPr>
            </a:br>
            <a:r>
              <a:rPr lang="en-US" dirty="0">
                <a:solidFill>
                  <a:schemeClr val="tx1"/>
                </a:solidFill>
              </a:rPr>
              <a:t>LO4</a:t>
            </a:r>
            <a:endParaRPr lang="en-CA" dirty="0">
              <a:solidFill>
                <a:schemeClr val="tx1"/>
              </a:solidFill>
            </a:endParaRPr>
          </a:p>
        </p:txBody>
      </p:sp>
      <p:sp>
        <p:nvSpPr>
          <p:cNvPr id="4" name="Footer Placeholder 3"/>
          <p:cNvSpPr>
            <a:spLocks noGrp="1"/>
          </p:cNvSpPr>
          <p:nvPr>
            <p:ph type="ftr" sz="quarter" idx="11"/>
          </p:nvPr>
        </p:nvSpPr>
        <p:spPr/>
        <p:txBody>
          <a:bodyPr/>
          <a:lstStyle/>
          <a:p>
            <a:r>
              <a:rPr lang="en-US"/>
              <a:t>© 2021 McGraw Hill Education Limited</a:t>
            </a:r>
            <a:endParaRPr lang="en-CA"/>
          </a:p>
        </p:txBody>
      </p:sp>
      <p:sp>
        <p:nvSpPr>
          <p:cNvPr id="5" name="Slide Number Placeholder 4"/>
          <p:cNvSpPr>
            <a:spLocks noGrp="1"/>
          </p:cNvSpPr>
          <p:nvPr>
            <p:ph type="sldNum" sz="quarter" idx="12"/>
          </p:nvPr>
        </p:nvSpPr>
        <p:spPr/>
        <p:txBody>
          <a:bodyPr/>
          <a:lstStyle/>
          <a:p>
            <a:fld id="{EFE57580-D55E-46BA-85CF-9F915CE3B7E4}" type="slidenum">
              <a:rPr lang="en-CA" smtClean="0"/>
              <a:t>17</a:t>
            </a:fld>
            <a:endParaRPr lang="en-CA"/>
          </a:p>
        </p:txBody>
      </p:sp>
    </p:spTree>
    <p:extLst>
      <p:ext uri="{BB962C8B-B14F-4D97-AF65-F5344CB8AC3E}">
        <p14:creationId xmlns:p14="http://schemas.microsoft.com/office/powerpoint/2010/main" val="64040122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Deindividuation: When Do People Lose Their Sense Of Self In Groups?</a:t>
            </a:r>
            <a:endParaRPr lang="en-CA" sz="3600" dirty="0">
              <a:solidFill>
                <a:srgbClr val="0000FF"/>
              </a:solidFill>
            </a:endParaRPr>
          </a:p>
        </p:txBody>
      </p:sp>
      <p:sp>
        <p:nvSpPr>
          <p:cNvPr id="3" name="Content Placeholder 2"/>
          <p:cNvSpPr>
            <a:spLocks noGrp="1"/>
          </p:cNvSpPr>
          <p:nvPr>
            <p:ph idx="1"/>
          </p:nvPr>
        </p:nvSpPr>
        <p:spPr/>
        <p:txBody>
          <a:bodyPr>
            <a:normAutofit/>
          </a:bodyPr>
          <a:lstStyle/>
          <a:p>
            <a:pPr>
              <a:buClr>
                <a:srgbClr val="0000FF"/>
              </a:buClr>
            </a:pPr>
            <a:r>
              <a:rPr lang="en-US" dirty="0"/>
              <a:t>Doing Together What we Would Not Do Alone</a:t>
            </a:r>
          </a:p>
          <a:p>
            <a:pPr>
              <a:buClr>
                <a:srgbClr val="0000FF"/>
              </a:buClr>
            </a:pPr>
            <a:r>
              <a:rPr lang="en-US" dirty="0"/>
              <a:t>Loss of self-awareness and evaluation apprehension</a:t>
            </a:r>
          </a:p>
          <a:p>
            <a:pPr lvl="1"/>
            <a:r>
              <a:rPr lang="en-US" dirty="0"/>
              <a:t>Occurs in group situations that foster anonymity and draw attention away from the individual</a:t>
            </a:r>
          </a:p>
          <a:p>
            <a:endParaRPr lang="en-CA" dirty="0"/>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18</a:t>
            </a:fld>
            <a:endParaRPr lang="en-CA"/>
          </a:p>
        </p:txBody>
      </p:sp>
    </p:spTree>
    <p:extLst>
      <p:ext uri="{BB962C8B-B14F-4D97-AF65-F5344CB8AC3E}">
        <p14:creationId xmlns:p14="http://schemas.microsoft.com/office/powerpoint/2010/main" val="376144965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Deindividuation: When Do People Lose Their Sense Of Self In Groups? Pt. 2</a:t>
            </a:r>
            <a:endParaRPr lang="en-CA" sz="3600" dirty="0">
              <a:solidFill>
                <a:srgbClr val="0000FF"/>
              </a:solidFill>
            </a:endParaRPr>
          </a:p>
        </p:txBody>
      </p:sp>
      <p:sp>
        <p:nvSpPr>
          <p:cNvPr id="3" name="Content Placeholder 2"/>
          <p:cNvSpPr>
            <a:spLocks noGrp="1"/>
          </p:cNvSpPr>
          <p:nvPr>
            <p:ph idx="1"/>
          </p:nvPr>
        </p:nvSpPr>
        <p:spPr>
          <a:xfrm>
            <a:off x="457200" y="1600200"/>
            <a:ext cx="4330824" cy="4525963"/>
          </a:xfrm>
        </p:spPr>
        <p:txBody>
          <a:bodyPr>
            <a:normAutofit/>
          </a:bodyPr>
          <a:lstStyle/>
          <a:p>
            <a:pPr>
              <a:buClr>
                <a:srgbClr val="0000FF"/>
              </a:buClr>
            </a:pPr>
            <a:r>
              <a:rPr lang="en-US" b="1" dirty="0"/>
              <a:t>Facilitating factors:</a:t>
            </a:r>
          </a:p>
          <a:p>
            <a:pPr lvl="1">
              <a:buClr>
                <a:srgbClr val="0000FF"/>
              </a:buClr>
            </a:pPr>
            <a:r>
              <a:rPr lang="en-US" dirty="0"/>
              <a:t>Group size</a:t>
            </a:r>
          </a:p>
          <a:p>
            <a:pPr lvl="1">
              <a:buClr>
                <a:srgbClr val="0000FF"/>
              </a:buClr>
            </a:pPr>
            <a:r>
              <a:rPr lang="en-US" dirty="0"/>
              <a:t>Physical anonymity</a:t>
            </a:r>
          </a:p>
          <a:p>
            <a:pPr lvl="1">
              <a:buClr>
                <a:srgbClr val="0000FF"/>
              </a:buClr>
            </a:pPr>
            <a:r>
              <a:rPr lang="en-US" dirty="0"/>
              <a:t>Arousing and distracting activities</a:t>
            </a:r>
            <a:endParaRPr lang="en-US" b="1" dirty="0"/>
          </a:p>
          <a:p>
            <a:pPr>
              <a:buClr>
                <a:srgbClr val="0000FF"/>
              </a:buClr>
            </a:pPr>
            <a:endParaRPr lang="en-US" dirty="0"/>
          </a:p>
          <a:p>
            <a:endParaRPr lang="en-CA" dirty="0"/>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19</a:t>
            </a:fld>
            <a:endParaRPr lang="en-CA"/>
          </a:p>
        </p:txBody>
      </p:sp>
      <p:sp>
        <p:nvSpPr>
          <p:cNvPr id="6" name="AutoShape 2" descr="Refer to caption."/>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a:p>
        </p:txBody>
      </p:sp>
      <p:pic>
        <p:nvPicPr>
          <p:cNvPr id="1027" name="Picture 3"/>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932040" y="2039282"/>
            <a:ext cx="3494531" cy="21701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p:cNvSpPr/>
          <p:nvPr/>
        </p:nvSpPr>
        <p:spPr>
          <a:xfrm>
            <a:off x="5076055" y="4365104"/>
            <a:ext cx="3456385" cy="1200329"/>
          </a:xfrm>
          <a:prstGeom prst="rect">
            <a:avLst/>
          </a:prstGeom>
        </p:spPr>
        <p:txBody>
          <a:bodyPr wrap="square">
            <a:spAutoFit/>
          </a:bodyPr>
          <a:lstStyle/>
          <a:p>
            <a:r>
              <a:rPr lang="en-US" dirty="0"/>
              <a:t>Prompted by group influence, an anarchist vandalized a police cruiser on Bay Street in Toronto before setting it on fire</a:t>
            </a:r>
            <a:endParaRPr lang="en-CA" dirty="0"/>
          </a:p>
        </p:txBody>
      </p:sp>
    </p:spTree>
    <p:extLst>
      <p:ext uri="{BB962C8B-B14F-4D97-AF65-F5344CB8AC3E}">
        <p14:creationId xmlns:p14="http://schemas.microsoft.com/office/powerpoint/2010/main" val="37614496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CA" sz="4000" dirty="0">
                <a:solidFill>
                  <a:srgbClr val="0000FF"/>
                </a:solidFill>
              </a:rPr>
              <a:t>Chapter 7 Outline</a:t>
            </a:r>
            <a:endParaRPr lang="en-CA" sz="4000" b="1" dirty="0">
              <a:solidFill>
                <a:srgbClr val="0000FF"/>
              </a:solidFill>
            </a:endParaRPr>
          </a:p>
        </p:txBody>
      </p:sp>
      <p:sp>
        <p:nvSpPr>
          <p:cNvPr id="3" name="Content Placeholder 2"/>
          <p:cNvSpPr>
            <a:spLocks noGrp="1"/>
          </p:cNvSpPr>
          <p:nvPr>
            <p:ph idx="1"/>
          </p:nvPr>
        </p:nvSpPr>
        <p:spPr>
          <a:xfrm>
            <a:off x="457200" y="1600200"/>
            <a:ext cx="8229600" cy="4709120"/>
          </a:xfrm>
        </p:spPr>
        <p:txBody>
          <a:bodyPr>
            <a:noAutofit/>
          </a:bodyPr>
          <a:lstStyle/>
          <a:p>
            <a:pPr marL="514350" indent="-514350">
              <a:buClr>
                <a:srgbClr val="0000FF"/>
              </a:buClr>
              <a:buFont typeface="+mj-lt"/>
              <a:buAutoNum type="arabicPeriod"/>
            </a:pPr>
            <a:r>
              <a:rPr lang="en-US" sz="2400" dirty="0"/>
              <a:t>What is a group?</a:t>
            </a:r>
          </a:p>
          <a:p>
            <a:pPr marL="514350" indent="-514350">
              <a:buClr>
                <a:srgbClr val="0000FF"/>
              </a:buClr>
              <a:buFont typeface="+mj-lt"/>
              <a:buAutoNum type="arabicPeriod"/>
            </a:pPr>
            <a:r>
              <a:rPr lang="en-US" sz="2400" dirty="0"/>
              <a:t>Social facilitation: How are we affected by the presence of others?</a:t>
            </a:r>
          </a:p>
          <a:p>
            <a:pPr marL="514350" indent="-514350">
              <a:buClr>
                <a:srgbClr val="0000FF"/>
              </a:buClr>
              <a:buFont typeface="+mj-lt"/>
              <a:buAutoNum type="arabicPeriod"/>
            </a:pPr>
            <a:r>
              <a:rPr lang="en-US" sz="2400" dirty="0"/>
              <a:t>Social loafing: Do individuals exert less effort in a group?</a:t>
            </a:r>
          </a:p>
          <a:p>
            <a:pPr marL="514350" indent="-514350">
              <a:buClr>
                <a:srgbClr val="0000FF"/>
              </a:buClr>
              <a:buFont typeface="+mj-lt"/>
              <a:buAutoNum type="arabicPeriod"/>
            </a:pPr>
            <a:r>
              <a:rPr lang="en-US" sz="2400" dirty="0"/>
              <a:t>Deindividuation: When do people lose their sense of self in groups?</a:t>
            </a:r>
          </a:p>
          <a:p>
            <a:pPr marL="514350" indent="-514350">
              <a:buClr>
                <a:srgbClr val="0000FF"/>
              </a:buClr>
              <a:buFont typeface="+mj-lt"/>
              <a:buAutoNum type="arabicPeriod"/>
            </a:pPr>
            <a:r>
              <a:rPr lang="en-US" sz="2400" dirty="0"/>
              <a:t>Group polarization: Do groups intensify our opinions?</a:t>
            </a:r>
          </a:p>
          <a:p>
            <a:pPr marL="514350" indent="-514350">
              <a:buClr>
                <a:srgbClr val="0000FF"/>
              </a:buClr>
              <a:buFont typeface="+mj-lt"/>
              <a:buAutoNum type="arabicPeriod"/>
            </a:pPr>
            <a:r>
              <a:rPr lang="en-US" sz="2400" dirty="0"/>
              <a:t>Groupthink: Do groups hinder or assist good decisions?</a:t>
            </a:r>
          </a:p>
          <a:p>
            <a:pPr marL="514350" indent="-514350">
              <a:buClr>
                <a:srgbClr val="0000FF"/>
              </a:buClr>
              <a:buFont typeface="+mj-lt"/>
              <a:buAutoNum type="arabicPeriod"/>
            </a:pPr>
            <a:r>
              <a:rPr lang="en-US" sz="2400" dirty="0"/>
              <a:t>Leadership: How do leaders shape the group’s actions?</a:t>
            </a:r>
          </a:p>
          <a:p>
            <a:pPr marL="514350" indent="-514350">
              <a:buClr>
                <a:srgbClr val="0000FF"/>
              </a:buClr>
              <a:buFont typeface="+mj-lt"/>
              <a:buAutoNum type="arabicPeriod"/>
            </a:pPr>
            <a:r>
              <a:rPr lang="en-US" sz="2400" dirty="0"/>
              <a:t>The influence of the minority: How do individuals influence the group?</a:t>
            </a:r>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2</a:t>
            </a:fld>
            <a:endParaRPr lang="en-CA"/>
          </a:p>
        </p:txBody>
      </p:sp>
    </p:spTree>
    <p:extLst>
      <p:ext uri="{BB962C8B-B14F-4D97-AF65-F5344CB8AC3E}">
        <p14:creationId xmlns:p14="http://schemas.microsoft.com/office/powerpoint/2010/main" val="361754807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Deindividuation: When Do People Lose Their Sense Of Self In Groups? Pt. 3</a:t>
            </a:r>
            <a:endParaRPr lang="en-CA" sz="3600" dirty="0">
              <a:solidFill>
                <a:srgbClr val="0000FF"/>
              </a:solidFill>
            </a:endParaRPr>
          </a:p>
        </p:txBody>
      </p:sp>
      <p:sp>
        <p:nvSpPr>
          <p:cNvPr id="3" name="Content Placeholder 2"/>
          <p:cNvSpPr>
            <a:spLocks noGrp="1"/>
          </p:cNvSpPr>
          <p:nvPr>
            <p:ph idx="1"/>
          </p:nvPr>
        </p:nvSpPr>
        <p:spPr>
          <a:xfrm>
            <a:off x="457200" y="1600200"/>
            <a:ext cx="3898776" cy="4525963"/>
          </a:xfrm>
        </p:spPr>
        <p:txBody>
          <a:bodyPr>
            <a:normAutofit/>
          </a:bodyPr>
          <a:lstStyle/>
          <a:p>
            <a:pPr>
              <a:buClr>
                <a:srgbClr val="0000FF"/>
              </a:buClr>
            </a:pPr>
            <a:r>
              <a:rPr lang="en-US" b="1" dirty="0"/>
              <a:t>Diminished self-awareness</a:t>
            </a:r>
            <a:endParaRPr lang="en-US" dirty="0"/>
          </a:p>
          <a:p>
            <a:pPr lvl="1">
              <a:buClr>
                <a:srgbClr val="0000FF"/>
              </a:buClr>
            </a:pPr>
            <a:r>
              <a:rPr lang="en-US" dirty="0"/>
              <a:t>Group experiences that diminish self-consciousness tend to disconnect behaviour from attitudes</a:t>
            </a:r>
            <a:endParaRPr lang="en-CA" dirty="0"/>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20</a:t>
            </a:fld>
            <a:endParaRPr lang="en-CA"/>
          </a:p>
        </p:txBody>
      </p:sp>
      <p:sp>
        <p:nvSpPr>
          <p:cNvPr id="6" name="Rectangle 5"/>
          <p:cNvSpPr/>
          <p:nvPr/>
        </p:nvSpPr>
        <p:spPr>
          <a:xfrm>
            <a:off x="4788024" y="4509120"/>
            <a:ext cx="3960439" cy="1508105"/>
          </a:xfrm>
          <a:prstGeom prst="rect">
            <a:avLst/>
          </a:prstGeom>
        </p:spPr>
        <p:txBody>
          <a:bodyPr wrap="square">
            <a:spAutoFit/>
          </a:bodyPr>
          <a:lstStyle/>
          <a:p>
            <a:r>
              <a:rPr lang="en-US" sz="2000" b="1" dirty="0"/>
              <a:t>Deindividuation</a:t>
            </a:r>
          </a:p>
          <a:p>
            <a:pPr marL="285750" indent="-285750">
              <a:buFont typeface="Arial" panose="020B0604020202020204" pitchFamily="34" charset="0"/>
              <a:buChar char="•"/>
            </a:pPr>
            <a:r>
              <a:rPr lang="en-US" dirty="0"/>
              <a:t>Such as is seen in a riot, can lead to expressions of affection as well as violence</a:t>
            </a:r>
          </a:p>
          <a:p>
            <a:endParaRPr lang="en-US" dirty="0"/>
          </a:p>
        </p:txBody>
      </p:sp>
      <p:pic>
        <p:nvPicPr>
          <p:cNvPr id="8"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813001" y="1880662"/>
            <a:ext cx="3681299" cy="24517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9697662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normAutofit fontScale="90000"/>
          </a:bodyPr>
          <a:lstStyle/>
          <a:p>
            <a:r>
              <a:rPr lang="en-US" dirty="0">
                <a:solidFill>
                  <a:srgbClr val="0000FF"/>
                </a:solidFill>
              </a:rPr>
              <a:t>Group Polarization: Do Groups Intensify Our Opinions?</a:t>
            </a:r>
            <a:br>
              <a:rPr lang="en-US" dirty="0">
                <a:solidFill>
                  <a:srgbClr val="0000FF"/>
                </a:solidFill>
              </a:rPr>
            </a:br>
            <a:r>
              <a:rPr lang="en-US" dirty="0">
                <a:solidFill>
                  <a:schemeClr val="tx1"/>
                </a:solidFill>
              </a:rPr>
              <a:t>LO5</a:t>
            </a:r>
            <a:endParaRPr lang="en-CA" dirty="0">
              <a:solidFill>
                <a:schemeClr val="tx1"/>
              </a:solidFill>
            </a:endParaRPr>
          </a:p>
        </p:txBody>
      </p:sp>
      <p:sp>
        <p:nvSpPr>
          <p:cNvPr id="7" name="Subtitle 6"/>
          <p:cNvSpPr>
            <a:spLocks noGrp="1"/>
          </p:cNvSpPr>
          <p:nvPr>
            <p:ph type="subTitle" idx="1"/>
          </p:nvPr>
        </p:nvSpPr>
        <p:spPr/>
        <p:txBody>
          <a:bodyPr/>
          <a:lstStyle/>
          <a:p>
            <a:endParaRPr lang="en-CA"/>
          </a:p>
        </p:txBody>
      </p:sp>
      <p:sp>
        <p:nvSpPr>
          <p:cNvPr id="4" name="Footer Placeholder 3"/>
          <p:cNvSpPr>
            <a:spLocks noGrp="1"/>
          </p:cNvSpPr>
          <p:nvPr>
            <p:ph type="ftr" sz="quarter" idx="11"/>
          </p:nvPr>
        </p:nvSpPr>
        <p:spPr/>
        <p:txBody>
          <a:bodyPr/>
          <a:lstStyle/>
          <a:p>
            <a:r>
              <a:rPr lang="en-US"/>
              <a:t>© 2021 McGraw Hill Education Limited</a:t>
            </a:r>
            <a:endParaRPr lang="en-CA"/>
          </a:p>
        </p:txBody>
      </p:sp>
      <p:sp>
        <p:nvSpPr>
          <p:cNvPr id="5" name="Slide Number Placeholder 4"/>
          <p:cNvSpPr>
            <a:spLocks noGrp="1"/>
          </p:cNvSpPr>
          <p:nvPr>
            <p:ph type="sldNum" sz="quarter" idx="12"/>
          </p:nvPr>
        </p:nvSpPr>
        <p:spPr/>
        <p:txBody>
          <a:bodyPr/>
          <a:lstStyle/>
          <a:p>
            <a:fld id="{EFE57580-D55E-46BA-85CF-9F915CE3B7E4}" type="slidenum">
              <a:rPr lang="en-CA" smtClean="0"/>
              <a:t>21</a:t>
            </a:fld>
            <a:endParaRPr lang="en-CA"/>
          </a:p>
        </p:txBody>
      </p:sp>
      <p:sp>
        <p:nvSpPr>
          <p:cNvPr id="2" name="AutoShape 2" descr="https://media.inkling.com/img?s=content%3A%2F%2F%2Fstable%2Fsn_d273%2Ftrunk%2Fhead%2Fimg%2Fchapter001%2Fmyers_jordan_7ce_p1-4.jpg&amp;o=r&amp;w=1000&amp;f=auto&amp;e=tru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a:p>
        </p:txBody>
      </p:sp>
    </p:spTree>
    <p:extLst>
      <p:ext uri="{BB962C8B-B14F-4D97-AF65-F5344CB8AC3E}">
        <p14:creationId xmlns:p14="http://schemas.microsoft.com/office/powerpoint/2010/main" val="335650839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Group Polarization: </a:t>
            </a:r>
            <a:br>
              <a:rPr lang="en-US" sz="3600" dirty="0">
                <a:solidFill>
                  <a:srgbClr val="0000FF"/>
                </a:solidFill>
              </a:rPr>
            </a:br>
            <a:r>
              <a:rPr lang="en-US" sz="3600" dirty="0">
                <a:solidFill>
                  <a:srgbClr val="0000FF"/>
                </a:solidFill>
              </a:rPr>
              <a:t>Do Groups Intensify Our Opinions?</a:t>
            </a:r>
            <a:endParaRPr lang="en-CA" sz="3600" dirty="0">
              <a:solidFill>
                <a:srgbClr val="0000FF"/>
              </a:solidFill>
            </a:endParaRPr>
          </a:p>
        </p:txBody>
      </p:sp>
      <p:sp>
        <p:nvSpPr>
          <p:cNvPr id="3" name="Content Placeholder 2"/>
          <p:cNvSpPr>
            <a:spLocks noGrp="1"/>
          </p:cNvSpPr>
          <p:nvPr>
            <p:ph idx="1"/>
          </p:nvPr>
        </p:nvSpPr>
        <p:spPr/>
        <p:txBody>
          <a:bodyPr>
            <a:normAutofit/>
          </a:bodyPr>
          <a:lstStyle/>
          <a:p>
            <a:pPr>
              <a:buClr>
                <a:srgbClr val="0000FF"/>
              </a:buClr>
            </a:pPr>
            <a:r>
              <a:rPr lang="en-US" b="1" dirty="0"/>
              <a:t>The case of the “risky shift”</a:t>
            </a:r>
          </a:p>
          <a:p>
            <a:pPr lvl="1">
              <a:buClr>
                <a:srgbClr val="0000FF"/>
              </a:buClr>
            </a:pPr>
            <a:r>
              <a:rPr lang="en-US" dirty="0"/>
              <a:t>Impact of group discussion on individuals’ opinions</a:t>
            </a:r>
          </a:p>
          <a:p>
            <a:pPr>
              <a:buClr>
                <a:srgbClr val="0000FF"/>
              </a:buClr>
            </a:pPr>
            <a:r>
              <a:rPr lang="en-US" b="1" dirty="0"/>
              <a:t>Group polarization:</a:t>
            </a:r>
          </a:p>
          <a:p>
            <a:pPr lvl="1">
              <a:buClr>
                <a:srgbClr val="0000FF"/>
              </a:buClr>
            </a:pPr>
            <a:r>
              <a:rPr lang="en-US" dirty="0"/>
              <a:t>Group-produced enhancement of members’ pre-existing tendencies</a:t>
            </a:r>
          </a:p>
          <a:p>
            <a:pPr lvl="1">
              <a:buClr>
                <a:srgbClr val="0000FF"/>
              </a:buClr>
            </a:pPr>
            <a:r>
              <a:rPr lang="en-US" dirty="0"/>
              <a:t>A strengthening of the members’ average tendency, not a split within the group</a:t>
            </a:r>
          </a:p>
          <a:p>
            <a:pPr>
              <a:buClr>
                <a:srgbClr val="0000FF"/>
              </a:buClr>
            </a:pPr>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22</a:t>
            </a:fld>
            <a:endParaRPr lang="en-CA"/>
          </a:p>
        </p:txBody>
      </p:sp>
      <p:sp>
        <p:nvSpPr>
          <p:cNvPr id="6" name="AutoShape 2" descr="https://media.inkling.com/img?s=content%3A%2F%2F%2Fstable%2Fsn_d273%2Ftrunk%2Fhead%2Fimg%2Fchapter001%2Fmyers_jordan_7ce_p1-4.jpg&amp;o=r&amp;w=1000&amp;f=auto&amp;e=tru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a:p>
        </p:txBody>
      </p:sp>
    </p:spTree>
    <p:extLst>
      <p:ext uri="{BB962C8B-B14F-4D97-AF65-F5344CB8AC3E}">
        <p14:creationId xmlns:p14="http://schemas.microsoft.com/office/powerpoint/2010/main" val="144198073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Group Polarization: </a:t>
            </a:r>
            <a:br>
              <a:rPr lang="en-US" sz="3600" dirty="0">
                <a:solidFill>
                  <a:srgbClr val="0000FF"/>
                </a:solidFill>
              </a:rPr>
            </a:br>
            <a:r>
              <a:rPr lang="en-US" sz="3600" dirty="0">
                <a:solidFill>
                  <a:srgbClr val="0000FF"/>
                </a:solidFill>
              </a:rPr>
              <a:t>Do Groups Intensify Our Opinions? Pt. 2</a:t>
            </a:r>
            <a:endParaRPr lang="en-CA" sz="3600" dirty="0">
              <a:solidFill>
                <a:srgbClr val="0000FF"/>
              </a:solidFill>
            </a:endParaRPr>
          </a:p>
        </p:txBody>
      </p:sp>
      <p:sp>
        <p:nvSpPr>
          <p:cNvPr id="3" name="Content Placeholder 2"/>
          <p:cNvSpPr>
            <a:spLocks noGrp="1"/>
          </p:cNvSpPr>
          <p:nvPr>
            <p:ph idx="1"/>
          </p:nvPr>
        </p:nvSpPr>
        <p:spPr/>
        <p:txBody>
          <a:bodyPr>
            <a:normAutofit/>
          </a:bodyPr>
          <a:lstStyle/>
          <a:p>
            <a:pPr>
              <a:buClr>
                <a:srgbClr val="0000FF"/>
              </a:buClr>
            </a:pPr>
            <a:r>
              <a:rPr lang="en-US" b="1" dirty="0"/>
              <a:t>Group polarization in everyday life:</a:t>
            </a:r>
          </a:p>
          <a:p>
            <a:pPr lvl="1">
              <a:buClr>
                <a:srgbClr val="0000FF"/>
              </a:buClr>
            </a:pPr>
            <a:r>
              <a:rPr lang="en-US" dirty="0"/>
              <a:t>In schools</a:t>
            </a:r>
          </a:p>
          <a:p>
            <a:pPr lvl="1">
              <a:buClr>
                <a:srgbClr val="0000FF"/>
              </a:buClr>
            </a:pPr>
            <a:r>
              <a:rPr lang="en-US" dirty="0"/>
              <a:t>In communities</a:t>
            </a:r>
          </a:p>
          <a:p>
            <a:pPr lvl="1">
              <a:buClr>
                <a:srgbClr val="0000FF"/>
              </a:buClr>
            </a:pPr>
            <a:r>
              <a:rPr lang="en-US" dirty="0"/>
              <a:t>On the internet</a:t>
            </a:r>
          </a:p>
          <a:p>
            <a:pPr lvl="1">
              <a:buClr>
                <a:srgbClr val="0000FF"/>
              </a:buClr>
            </a:pPr>
            <a:r>
              <a:rPr lang="en-US" dirty="0"/>
              <a:t>In terrorist organizations</a:t>
            </a:r>
          </a:p>
          <a:p>
            <a:pPr marL="0" indent="0">
              <a:buClr>
                <a:srgbClr val="0000FF"/>
              </a:buClr>
              <a:buNone/>
            </a:pPr>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23</a:t>
            </a:fld>
            <a:endParaRPr lang="en-CA"/>
          </a:p>
        </p:txBody>
      </p:sp>
      <p:sp>
        <p:nvSpPr>
          <p:cNvPr id="6" name="AutoShape 2" descr="https://media.inkling.com/img?s=content%3A%2F%2F%2Fstable%2Fsn_d273%2Ftrunk%2Fhead%2Fimg%2Fchapter001%2Fmyers_jordan_7ce_p1-4.jpg&amp;o=r&amp;w=1000&amp;f=auto&amp;e=tru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a:p>
        </p:txBody>
      </p:sp>
    </p:spTree>
    <p:extLst>
      <p:ext uri="{BB962C8B-B14F-4D97-AF65-F5344CB8AC3E}">
        <p14:creationId xmlns:p14="http://schemas.microsoft.com/office/powerpoint/2010/main" val="230100354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normAutofit fontScale="90000"/>
          </a:bodyPr>
          <a:lstStyle/>
          <a:p>
            <a:r>
              <a:rPr lang="en-US" dirty="0">
                <a:solidFill>
                  <a:srgbClr val="0000FF"/>
                </a:solidFill>
              </a:rPr>
              <a:t>Groupthink: </a:t>
            </a:r>
            <a:br>
              <a:rPr lang="en-US" dirty="0">
                <a:solidFill>
                  <a:srgbClr val="0000FF"/>
                </a:solidFill>
              </a:rPr>
            </a:br>
            <a:r>
              <a:rPr lang="en-US" dirty="0">
                <a:solidFill>
                  <a:srgbClr val="0000FF"/>
                </a:solidFill>
              </a:rPr>
              <a:t>Do Groups Hinder Or Assist Good Decisions?</a:t>
            </a:r>
            <a:br>
              <a:rPr lang="en-US" dirty="0">
                <a:solidFill>
                  <a:srgbClr val="0000FF"/>
                </a:solidFill>
              </a:rPr>
            </a:br>
            <a:r>
              <a:rPr lang="en-US" dirty="0">
                <a:solidFill>
                  <a:schemeClr val="tx1"/>
                </a:solidFill>
              </a:rPr>
              <a:t>LO6</a:t>
            </a:r>
            <a:endParaRPr lang="en-CA" dirty="0">
              <a:solidFill>
                <a:schemeClr val="tx1"/>
              </a:solidFill>
            </a:endParaRPr>
          </a:p>
        </p:txBody>
      </p:sp>
      <p:sp>
        <p:nvSpPr>
          <p:cNvPr id="7" name="Subtitle 6"/>
          <p:cNvSpPr>
            <a:spLocks noGrp="1"/>
          </p:cNvSpPr>
          <p:nvPr>
            <p:ph type="subTitle" idx="1"/>
          </p:nvPr>
        </p:nvSpPr>
        <p:spPr/>
        <p:txBody>
          <a:bodyPr/>
          <a:lstStyle/>
          <a:p>
            <a:endParaRPr lang="en-CA"/>
          </a:p>
        </p:txBody>
      </p:sp>
      <p:sp>
        <p:nvSpPr>
          <p:cNvPr id="4" name="Footer Placeholder 3"/>
          <p:cNvSpPr>
            <a:spLocks noGrp="1"/>
          </p:cNvSpPr>
          <p:nvPr>
            <p:ph type="ftr" sz="quarter" idx="11"/>
          </p:nvPr>
        </p:nvSpPr>
        <p:spPr/>
        <p:txBody>
          <a:bodyPr/>
          <a:lstStyle/>
          <a:p>
            <a:r>
              <a:rPr lang="en-US"/>
              <a:t>© 2021 McGraw Hill Education Limited</a:t>
            </a:r>
            <a:endParaRPr lang="en-CA"/>
          </a:p>
        </p:txBody>
      </p:sp>
      <p:sp>
        <p:nvSpPr>
          <p:cNvPr id="5" name="Slide Number Placeholder 4"/>
          <p:cNvSpPr>
            <a:spLocks noGrp="1"/>
          </p:cNvSpPr>
          <p:nvPr>
            <p:ph type="sldNum" sz="quarter" idx="12"/>
          </p:nvPr>
        </p:nvSpPr>
        <p:spPr/>
        <p:txBody>
          <a:bodyPr/>
          <a:lstStyle/>
          <a:p>
            <a:fld id="{EFE57580-D55E-46BA-85CF-9F915CE3B7E4}" type="slidenum">
              <a:rPr lang="en-CA" smtClean="0"/>
              <a:t>24</a:t>
            </a:fld>
            <a:endParaRPr lang="en-CA"/>
          </a:p>
        </p:txBody>
      </p:sp>
      <p:sp>
        <p:nvSpPr>
          <p:cNvPr id="2" name="AutoShape 2" descr="https://media.inkling.com/img?s=content%3A%2F%2F%2Fstable%2Fsn_d273%2Ftrunk%2Fhead%2Fimg%2Fchapter001%2Fmyers_jordan_7ce_p1-4.jpg&amp;o=r&amp;w=1000&amp;f=auto&amp;e=tru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a:p>
        </p:txBody>
      </p:sp>
    </p:spTree>
    <p:extLst>
      <p:ext uri="{BB962C8B-B14F-4D97-AF65-F5344CB8AC3E}">
        <p14:creationId xmlns:p14="http://schemas.microsoft.com/office/powerpoint/2010/main" val="319391321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solidFill>
                  <a:srgbClr val="0000FF"/>
                </a:solidFill>
              </a:rPr>
              <a:t>Groupthink: </a:t>
            </a:r>
            <a:br>
              <a:rPr lang="en-US" sz="3200" dirty="0">
                <a:solidFill>
                  <a:srgbClr val="0000FF"/>
                </a:solidFill>
              </a:rPr>
            </a:br>
            <a:r>
              <a:rPr lang="en-US" sz="3200" dirty="0">
                <a:solidFill>
                  <a:srgbClr val="0000FF"/>
                </a:solidFill>
              </a:rPr>
              <a:t>Do Groups Hinder Or Assist Good Decisions?</a:t>
            </a:r>
            <a:endParaRPr lang="en-CA" sz="3200" dirty="0">
              <a:solidFill>
                <a:srgbClr val="0000FF"/>
              </a:solidFill>
            </a:endParaRPr>
          </a:p>
        </p:txBody>
      </p:sp>
      <p:sp>
        <p:nvSpPr>
          <p:cNvPr id="3" name="Content Placeholder 2"/>
          <p:cNvSpPr>
            <a:spLocks noGrp="1"/>
          </p:cNvSpPr>
          <p:nvPr>
            <p:ph idx="1"/>
          </p:nvPr>
        </p:nvSpPr>
        <p:spPr>
          <a:xfrm>
            <a:off x="457200" y="1600200"/>
            <a:ext cx="4075047" cy="4525963"/>
          </a:xfrm>
        </p:spPr>
        <p:txBody>
          <a:bodyPr>
            <a:normAutofit/>
          </a:bodyPr>
          <a:lstStyle/>
          <a:p>
            <a:pPr>
              <a:buClr>
                <a:srgbClr val="0000FF"/>
              </a:buClr>
            </a:pPr>
            <a:r>
              <a:rPr lang="en-US" sz="2800" dirty="0"/>
              <a:t>The mode of thinking that persons engage in when concurrence-seeking becomes so dominant in a cohesive in-group that it tends to override realistic appraisal of alternative courses of action</a:t>
            </a:r>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25</a:t>
            </a:fld>
            <a:endParaRPr lang="en-CA"/>
          </a:p>
        </p:txBody>
      </p:sp>
      <p:sp>
        <p:nvSpPr>
          <p:cNvPr id="6" name="AutoShape 2" descr="https://media.inkling.com/img?s=content%3A%2F%2F%2Fstable%2Fsn_d273%2Ftrunk%2Fhead%2Fimg%2Fchapter001%2Fmyers_jordan_7ce_p1-4.jpg&amp;o=r&amp;w=1000&amp;f=auto&amp;e=tru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a:p>
        </p:txBody>
      </p:sp>
      <p:pic>
        <p:nvPicPr>
          <p:cNvPr id="4098"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436096" y="1844824"/>
            <a:ext cx="3196732" cy="240074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p:cNvSpPr/>
          <p:nvPr/>
        </p:nvSpPr>
        <p:spPr>
          <a:xfrm>
            <a:off x="5004048" y="4365104"/>
            <a:ext cx="3856177" cy="1754326"/>
          </a:xfrm>
          <a:prstGeom prst="rect">
            <a:avLst/>
          </a:prstGeom>
        </p:spPr>
        <p:txBody>
          <a:bodyPr wrap="square">
            <a:spAutoFit/>
          </a:bodyPr>
          <a:lstStyle/>
          <a:p>
            <a:pPr marL="285750" indent="-285750">
              <a:buFont typeface="Arial" panose="020B0604020202020204" pitchFamily="34" charset="0"/>
              <a:buChar char="•"/>
            </a:pPr>
            <a:r>
              <a:rPr lang="en-US" b="1" dirty="0"/>
              <a:t>Groupthink</a:t>
            </a:r>
            <a:r>
              <a:rPr lang="en-US" dirty="0"/>
              <a:t> on a titanic scale. </a:t>
            </a:r>
          </a:p>
          <a:p>
            <a:pPr marL="285750" indent="-285750">
              <a:buFont typeface="Arial" panose="020B0604020202020204" pitchFamily="34" charset="0"/>
              <a:buChar char="•"/>
            </a:pPr>
            <a:r>
              <a:rPr lang="en-US" dirty="0"/>
              <a:t>Despite four messages of possible icebergs ahead, Captain Edward Smith—a directive and respected leader—kept his ship sailing at full speed into the night. </a:t>
            </a:r>
            <a:endParaRPr lang="en-CA" dirty="0"/>
          </a:p>
        </p:txBody>
      </p:sp>
    </p:spTree>
    <p:extLst>
      <p:ext uri="{BB962C8B-B14F-4D97-AF65-F5344CB8AC3E}">
        <p14:creationId xmlns:p14="http://schemas.microsoft.com/office/powerpoint/2010/main" val="382655883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7975" y="248153"/>
            <a:ext cx="8531225" cy="1143000"/>
          </a:xfrm>
        </p:spPr>
        <p:txBody>
          <a:bodyPr>
            <a:noAutofit/>
          </a:bodyPr>
          <a:lstStyle/>
          <a:p>
            <a:r>
              <a:rPr lang="en-US" sz="3200" dirty="0">
                <a:solidFill>
                  <a:srgbClr val="0000FF"/>
                </a:solidFill>
              </a:rPr>
              <a:t>Groupthink: </a:t>
            </a:r>
            <a:br>
              <a:rPr lang="en-US" sz="3200" dirty="0">
                <a:solidFill>
                  <a:srgbClr val="0000FF"/>
                </a:solidFill>
              </a:rPr>
            </a:br>
            <a:r>
              <a:rPr lang="en-US" sz="3200" dirty="0">
                <a:solidFill>
                  <a:srgbClr val="0000FF"/>
                </a:solidFill>
              </a:rPr>
              <a:t>Do Groups Hinder Or Assist Good Decisions? Pt. 2</a:t>
            </a:r>
            <a:endParaRPr lang="en-CA" sz="3200" dirty="0">
              <a:solidFill>
                <a:srgbClr val="0000FF"/>
              </a:solidFill>
            </a:endParaRPr>
          </a:p>
        </p:txBody>
      </p:sp>
      <p:sp>
        <p:nvSpPr>
          <p:cNvPr id="3" name="Content Placeholder 2"/>
          <p:cNvSpPr>
            <a:spLocks noGrp="1"/>
          </p:cNvSpPr>
          <p:nvPr>
            <p:ph idx="1"/>
          </p:nvPr>
        </p:nvSpPr>
        <p:spPr>
          <a:xfrm>
            <a:off x="457200" y="1600200"/>
            <a:ext cx="5194920" cy="4525963"/>
          </a:xfrm>
        </p:spPr>
        <p:txBody>
          <a:bodyPr>
            <a:normAutofit fontScale="92500" lnSpcReduction="10000"/>
          </a:bodyPr>
          <a:lstStyle/>
          <a:p>
            <a:pPr>
              <a:buClr>
                <a:srgbClr val="0000FF"/>
              </a:buClr>
            </a:pPr>
            <a:r>
              <a:rPr lang="en-CA" b="1" dirty="0"/>
              <a:t>Symptoms of Groupthink</a:t>
            </a:r>
          </a:p>
          <a:p>
            <a:pPr lvl="1">
              <a:buClr>
                <a:srgbClr val="0000FF"/>
              </a:buClr>
            </a:pPr>
            <a:r>
              <a:rPr lang="en-US" dirty="0"/>
              <a:t>Overestimating the group’s might and right</a:t>
            </a:r>
          </a:p>
          <a:p>
            <a:pPr lvl="1">
              <a:buClr>
                <a:srgbClr val="0000FF"/>
              </a:buClr>
            </a:pPr>
            <a:r>
              <a:rPr lang="en-US" dirty="0"/>
              <a:t>An illusion of invulnerability</a:t>
            </a:r>
          </a:p>
          <a:p>
            <a:pPr lvl="1">
              <a:buClr>
                <a:srgbClr val="0000FF"/>
              </a:buClr>
            </a:pPr>
            <a:r>
              <a:rPr lang="en-US" dirty="0"/>
              <a:t>Unquestioned belief in the group’s morality</a:t>
            </a:r>
          </a:p>
          <a:p>
            <a:pPr>
              <a:buClr>
                <a:srgbClr val="0000FF"/>
              </a:buClr>
            </a:pPr>
            <a:r>
              <a:rPr lang="en-US" b="1" dirty="0"/>
              <a:t>Closemindedness</a:t>
            </a:r>
          </a:p>
          <a:p>
            <a:pPr lvl="1">
              <a:buClr>
                <a:srgbClr val="0000FF"/>
              </a:buClr>
            </a:pPr>
            <a:r>
              <a:rPr lang="en-US" dirty="0"/>
              <a:t>Rationalization</a:t>
            </a:r>
          </a:p>
          <a:p>
            <a:pPr lvl="1">
              <a:buClr>
                <a:srgbClr val="0000FF"/>
              </a:buClr>
            </a:pPr>
            <a:r>
              <a:rPr lang="en-US" dirty="0"/>
              <a:t>Stereotyped view of opponent</a:t>
            </a:r>
          </a:p>
          <a:p>
            <a:pPr lvl="1">
              <a:buClr>
                <a:srgbClr val="0000FF"/>
              </a:buClr>
            </a:pPr>
            <a:r>
              <a:rPr lang="en-US" dirty="0"/>
              <a:t>Pressures toward uniformity</a:t>
            </a:r>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26</a:t>
            </a:fld>
            <a:endParaRPr lang="en-CA"/>
          </a:p>
        </p:txBody>
      </p:sp>
      <p:sp>
        <p:nvSpPr>
          <p:cNvPr id="6" name="AutoShape 2" descr="https://media.inkling.com/img?s=content%3A%2F%2F%2Fstable%2Fsn_d273%2Ftrunk%2Fhead%2Fimg%2Fchapter001%2Fmyers_jordan_7ce_p1-4.jpg&amp;o=r&amp;w=1000&amp;f=auto&amp;e=tru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a:p>
        </p:txBody>
      </p:sp>
      <p:pic>
        <p:nvPicPr>
          <p:cNvPr id="5122"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489352" y="1844824"/>
            <a:ext cx="3105241" cy="26642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p:cNvSpPr/>
          <p:nvPr/>
        </p:nvSpPr>
        <p:spPr>
          <a:xfrm>
            <a:off x="5724127" y="4630755"/>
            <a:ext cx="2870465" cy="646331"/>
          </a:xfrm>
          <a:prstGeom prst="rect">
            <a:avLst/>
          </a:prstGeom>
        </p:spPr>
        <p:txBody>
          <a:bodyPr wrap="square">
            <a:spAutoFit/>
          </a:bodyPr>
          <a:lstStyle/>
          <a:p>
            <a:r>
              <a:rPr lang="en-US" dirty="0"/>
              <a:t>Self-censorship contributes to an illusion of unanimity.</a:t>
            </a:r>
          </a:p>
        </p:txBody>
      </p:sp>
    </p:spTree>
    <p:extLst>
      <p:ext uri="{BB962C8B-B14F-4D97-AF65-F5344CB8AC3E}">
        <p14:creationId xmlns:p14="http://schemas.microsoft.com/office/powerpoint/2010/main" val="229963802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8356" y="200348"/>
            <a:ext cx="8507288" cy="1169665"/>
          </a:xfrm>
        </p:spPr>
        <p:txBody>
          <a:bodyPr>
            <a:noAutofit/>
          </a:bodyPr>
          <a:lstStyle/>
          <a:p>
            <a:r>
              <a:rPr lang="en-US" sz="3200" dirty="0">
                <a:solidFill>
                  <a:srgbClr val="0000FF"/>
                </a:solidFill>
              </a:rPr>
              <a:t>Groupthink: </a:t>
            </a:r>
            <a:br>
              <a:rPr lang="en-US" sz="3200" dirty="0">
                <a:solidFill>
                  <a:srgbClr val="0000FF"/>
                </a:solidFill>
              </a:rPr>
            </a:br>
            <a:r>
              <a:rPr lang="en-US" sz="3200" dirty="0">
                <a:solidFill>
                  <a:srgbClr val="0000FF"/>
                </a:solidFill>
              </a:rPr>
              <a:t>Do Groups Hinder Or Assist Good Decisions? Pt. 3</a:t>
            </a:r>
            <a:endParaRPr lang="en-CA" sz="3200" dirty="0">
              <a:solidFill>
                <a:srgbClr val="0000FF"/>
              </a:solidFill>
            </a:endParaRPr>
          </a:p>
        </p:txBody>
      </p:sp>
      <p:sp>
        <p:nvSpPr>
          <p:cNvPr id="3" name="Content Placeholder 2"/>
          <p:cNvSpPr>
            <a:spLocks noGrp="1"/>
          </p:cNvSpPr>
          <p:nvPr>
            <p:ph idx="1"/>
          </p:nvPr>
        </p:nvSpPr>
        <p:spPr>
          <a:xfrm>
            <a:off x="457200" y="1600200"/>
            <a:ext cx="4978896" cy="4525963"/>
          </a:xfrm>
        </p:spPr>
        <p:txBody>
          <a:bodyPr>
            <a:normAutofit/>
          </a:bodyPr>
          <a:lstStyle/>
          <a:p>
            <a:pPr>
              <a:buClr>
                <a:srgbClr val="0000FF"/>
              </a:buClr>
            </a:pPr>
            <a:r>
              <a:rPr lang="en-US" b="1" dirty="0"/>
              <a:t>Conformity pressure</a:t>
            </a:r>
          </a:p>
          <a:p>
            <a:pPr>
              <a:buClr>
                <a:srgbClr val="0000FF"/>
              </a:buClr>
            </a:pPr>
            <a:r>
              <a:rPr lang="en-US" dirty="0"/>
              <a:t>Self-censorship</a:t>
            </a:r>
          </a:p>
          <a:p>
            <a:pPr>
              <a:buClr>
                <a:srgbClr val="0000FF"/>
              </a:buClr>
            </a:pPr>
            <a:r>
              <a:rPr lang="en-US" dirty="0"/>
              <a:t>Illusion of unanimity</a:t>
            </a:r>
          </a:p>
          <a:p>
            <a:pPr>
              <a:buClr>
                <a:srgbClr val="0000FF"/>
              </a:buClr>
            </a:pPr>
            <a:r>
              <a:rPr lang="en-US" b="1" dirty="0" err="1"/>
              <a:t>Mindguards</a:t>
            </a:r>
            <a:endParaRPr lang="en-US" b="1" dirty="0"/>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27</a:t>
            </a:fld>
            <a:endParaRPr lang="en-CA"/>
          </a:p>
        </p:txBody>
      </p:sp>
      <p:sp>
        <p:nvSpPr>
          <p:cNvPr id="6" name="AutoShape 2" descr="https://media.inkling.com/img?s=content%3A%2F%2F%2Fstable%2Fsn_d273%2Ftrunk%2Fhead%2Fimg%2Fchapter001%2Fmyers_jordan_7ce_p1-4.jpg&amp;o=r&amp;w=1000&amp;f=auto&amp;e=tru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a:p>
        </p:txBody>
      </p:sp>
      <p:pic>
        <p:nvPicPr>
          <p:cNvPr id="6146"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436096" y="1618355"/>
            <a:ext cx="2322145" cy="33123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p:cNvSpPr/>
          <p:nvPr/>
        </p:nvSpPr>
        <p:spPr>
          <a:xfrm>
            <a:off x="4716016" y="5023031"/>
            <a:ext cx="4104456" cy="923330"/>
          </a:xfrm>
          <a:prstGeom prst="rect">
            <a:avLst/>
          </a:prstGeom>
        </p:spPr>
        <p:txBody>
          <a:bodyPr wrap="square">
            <a:spAutoFit/>
          </a:bodyPr>
          <a:lstStyle/>
          <a:p>
            <a:pPr algn="just"/>
            <a:r>
              <a:rPr lang="en-US" dirty="0"/>
              <a:t>The contaminated water tragedy in Walkerton, Ontario, demonstrated the negative aspects of groupthink in action.</a:t>
            </a:r>
          </a:p>
        </p:txBody>
      </p:sp>
    </p:spTree>
    <p:extLst>
      <p:ext uri="{BB962C8B-B14F-4D97-AF65-F5344CB8AC3E}">
        <p14:creationId xmlns:p14="http://schemas.microsoft.com/office/powerpoint/2010/main" val="166215124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7975" y="227013"/>
            <a:ext cx="8531225" cy="1143000"/>
          </a:xfrm>
        </p:spPr>
        <p:txBody>
          <a:bodyPr>
            <a:noAutofit/>
          </a:bodyPr>
          <a:lstStyle/>
          <a:p>
            <a:r>
              <a:rPr lang="en-US" sz="3200" dirty="0">
                <a:solidFill>
                  <a:srgbClr val="0000FF"/>
                </a:solidFill>
              </a:rPr>
              <a:t>Groupthink: </a:t>
            </a:r>
            <a:br>
              <a:rPr lang="en-US" sz="3200" dirty="0">
                <a:solidFill>
                  <a:srgbClr val="0000FF"/>
                </a:solidFill>
              </a:rPr>
            </a:br>
            <a:r>
              <a:rPr lang="en-US" sz="3200" dirty="0">
                <a:solidFill>
                  <a:srgbClr val="0000FF"/>
                </a:solidFill>
              </a:rPr>
              <a:t>Do Groups Hinder Or Assist Good Decisions? Pt. 4</a:t>
            </a:r>
            <a:endParaRPr lang="en-CA" sz="3200" dirty="0">
              <a:solidFill>
                <a:srgbClr val="0000FF"/>
              </a:solidFill>
            </a:endParaRPr>
          </a:p>
        </p:txBody>
      </p:sp>
      <p:sp>
        <p:nvSpPr>
          <p:cNvPr id="3" name="Content Placeholder 2"/>
          <p:cNvSpPr>
            <a:spLocks noGrp="1"/>
          </p:cNvSpPr>
          <p:nvPr>
            <p:ph idx="1"/>
          </p:nvPr>
        </p:nvSpPr>
        <p:spPr/>
        <p:txBody>
          <a:bodyPr>
            <a:normAutofit/>
          </a:bodyPr>
          <a:lstStyle/>
          <a:p>
            <a:pPr>
              <a:buClr>
                <a:srgbClr val="0000FF"/>
              </a:buClr>
            </a:pPr>
            <a:r>
              <a:rPr lang="en-US" b="1" dirty="0"/>
              <a:t>Critiquing groupthink</a:t>
            </a:r>
            <a:endParaRPr lang="en-CA" b="1" dirty="0"/>
          </a:p>
          <a:p>
            <a:pPr lvl="1">
              <a:buClr>
                <a:srgbClr val="0000FF"/>
              </a:buClr>
            </a:pPr>
            <a:r>
              <a:rPr lang="en-US" dirty="0"/>
              <a:t>Initially based on retrospective evidence</a:t>
            </a:r>
          </a:p>
          <a:p>
            <a:pPr lvl="1">
              <a:buClr>
                <a:srgbClr val="0000FF"/>
              </a:buClr>
            </a:pPr>
            <a:r>
              <a:rPr lang="en-US" dirty="0"/>
              <a:t>Friendships need not breed groupthink</a:t>
            </a:r>
          </a:p>
          <a:p>
            <a:pPr lvl="1">
              <a:buClr>
                <a:srgbClr val="0000FF"/>
              </a:buClr>
            </a:pPr>
            <a:r>
              <a:rPr lang="en-US" dirty="0"/>
              <a:t>Group norms may </a:t>
            </a:r>
            <a:r>
              <a:rPr lang="en-US" dirty="0" err="1"/>
              <a:t>favour</a:t>
            </a:r>
            <a:r>
              <a:rPr lang="en-US" dirty="0"/>
              <a:t> critical analysis</a:t>
            </a:r>
          </a:p>
          <a:p>
            <a:pPr lvl="1">
              <a:buClr>
                <a:srgbClr val="0000FF"/>
              </a:buClr>
            </a:pPr>
            <a:r>
              <a:rPr lang="en-US" dirty="0"/>
              <a:t>Sometimes even good group procedures can lead to poor decisions</a:t>
            </a:r>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28</a:t>
            </a:fld>
            <a:endParaRPr lang="en-CA"/>
          </a:p>
        </p:txBody>
      </p:sp>
      <p:sp>
        <p:nvSpPr>
          <p:cNvPr id="6" name="AutoShape 2" descr="https://media.inkling.com/img?s=content%3A%2F%2F%2Fstable%2Fsn_d273%2Ftrunk%2Fhead%2Fimg%2Fchapter001%2Fmyers_jordan_7ce_p1-4.jpg&amp;o=r&amp;w=1000&amp;f=auto&amp;e=tru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a:p>
        </p:txBody>
      </p:sp>
    </p:spTree>
    <p:extLst>
      <p:ext uri="{BB962C8B-B14F-4D97-AF65-F5344CB8AC3E}">
        <p14:creationId xmlns:p14="http://schemas.microsoft.com/office/powerpoint/2010/main" val="382655883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Group polarization: </a:t>
            </a:r>
            <a:br>
              <a:rPr lang="en-US" sz="3600" dirty="0">
                <a:solidFill>
                  <a:srgbClr val="0000FF"/>
                </a:solidFill>
              </a:rPr>
            </a:br>
            <a:r>
              <a:rPr lang="en-US" sz="3600" dirty="0">
                <a:solidFill>
                  <a:srgbClr val="0000FF"/>
                </a:solidFill>
              </a:rPr>
              <a:t>Do groups intensify our opinions</a:t>
            </a:r>
            <a:endParaRPr lang="en-CA" sz="3600" dirty="0">
              <a:solidFill>
                <a:srgbClr val="0000FF"/>
              </a:solidFill>
            </a:endParaRPr>
          </a:p>
        </p:txBody>
      </p:sp>
      <p:sp>
        <p:nvSpPr>
          <p:cNvPr id="3" name="Content Placeholder 2"/>
          <p:cNvSpPr>
            <a:spLocks noGrp="1"/>
          </p:cNvSpPr>
          <p:nvPr>
            <p:ph idx="1"/>
          </p:nvPr>
        </p:nvSpPr>
        <p:spPr>
          <a:xfrm>
            <a:off x="457200" y="1600200"/>
            <a:ext cx="4762872" cy="4525963"/>
          </a:xfrm>
        </p:spPr>
        <p:txBody>
          <a:bodyPr>
            <a:normAutofit/>
          </a:bodyPr>
          <a:lstStyle/>
          <a:p>
            <a:pPr>
              <a:buClr>
                <a:srgbClr val="0000FF"/>
              </a:buClr>
            </a:pPr>
            <a:r>
              <a:rPr lang="en-US" b="1" dirty="0"/>
              <a:t>Preventing groupthink</a:t>
            </a:r>
          </a:p>
          <a:p>
            <a:pPr lvl="1">
              <a:buClr>
                <a:srgbClr val="0000FF"/>
              </a:buClr>
            </a:pPr>
            <a:r>
              <a:rPr lang="en-US" dirty="0"/>
              <a:t>Be impartial</a:t>
            </a:r>
          </a:p>
          <a:p>
            <a:pPr lvl="1">
              <a:buClr>
                <a:srgbClr val="0000FF"/>
              </a:buClr>
            </a:pPr>
            <a:r>
              <a:rPr lang="en-US" dirty="0"/>
              <a:t>Assign a “devil’s advocate”</a:t>
            </a:r>
          </a:p>
          <a:p>
            <a:pPr lvl="1">
              <a:buClr>
                <a:srgbClr val="0000FF"/>
              </a:buClr>
            </a:pPr>
            <a:r>
              <a:rPr lang="en-US" dirty="0"/>
              <a:t>Subdivide the group</a:t>
            </a:r>
          </a:p>
          <a:p>
            <a:pPr lvl="1">
              <a:buClr>
                <a:srgbClr val="0000FF"/>
              </a:buClr>
            </a:pPr>
            <a:r>
              <a:rPr lang="en-US" dirty="0"/>
              <a:t>Invite critiques from outside experts</a:t>
            </a:r>
          </a:p>
          <a:p>
            <a:pPr lvl="1">
              <a:buClr>
                <a:srgbClr val="0000FF"/>
              </a:buClr>
            </a:pPr>
            <a:r>
              <a:rPr lang="en-US" dirty="0"/>
              <a:t>Call a “second-chance” meeting to air lingering doubts</a:t>
            </a:r>
          </a:p>
          <a:p>
            <a:pPr>
              <a:buClr>
                <a:srgbClr val="0000FF"/>
              </a:buClr>
            </a:pPr>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29</a:t>
            </a:fld>
            <a:endParaRPr lang="en-CA"/>
          </a:p>
        </p:txBody>
      </p:sp>
      <p:sp>
        <p:nvSpPr>
          <p:cNvPr id="6" name="AutoShape 2" descr="https://media.inkling.com/img?s=content%3A%2F%2F%2Fstable%2Fsn_d273%2Ftrunk%2Fhead%2Fimg%2Fchapter001%2Fmyers_jordan_7ce_p1-4.jpg&amp;o=r&amp;w=1000&amp;f=auto&amp;e=tru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a:p>
        </p:txBody>
      </p:sp>
      <p:pic>
        <p:nvPicPr>
          <p:cNvPr id="7170"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292080" y="1700808"/>
            <a:ext cx="3312553" cy="21796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p:cNvSpPr/>
          <p:nvPr/>
        </p:nvSpPr>
        <p:spPr>
          <a:xfrm>
            <a:off x="5292080" y="4005064"/>
            <a:ext cx="3456383" cy="2031325"/>
          </a:xfrm>
          <a:prstGeom prst="rect">
            <a:avLst/>
          </a:prstGeom>
        </p:spPr>
        <p:txBody>
          <a:bodyPr wrap="square">
            <a:spAutoFit/>
          </a:bodyPr>
          <a:lstStyle/>
          <a:p>
            <a:pPr algn="just"/>
            <a:r>
              <a:rPr lang="en-US" dirty="0"/>
              <a:t>Effective group dynamics enabled the crew of a disabled Denver-to-Chicago United Airlines flight to devise a technique for steering by adjusting relative power from its two remaining engines, enabling the survival of most passengers. </a:t>
            </a:r>
            <a:endParaRPr lang="en-CA" dirty="0"/>
          </a:p>
        </p:txBody>
      </p:sp>
    </p:spTree>
    <p:extLst>
      <p:ext uri="{BB962C8B-B14F-4D97-AF65-F5344CB8AC3E}">
        <p14:creationId xmlns:p14="http://schemas.microsoft.com/office/powerpoint/2010/main" val="8476162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noAutofit/>
          </a:bodyPr>
          <a:lstStyle/>
          <a:p>
            <a:r>
              <a:rPr lang="en-US" sz="4000" dirty="0">
                <a:solidFill>
                  <a:srgbClr val="0000FF"/>
                </a:solidFill>
              </a:rPr>
              <a:t>What Is A Group?</a:t>
            </a:r>
            <a:br>
              <a:rPr lang="en-CA" sz="4000" dirty="0">
                <a:solidFill>
                  <a:srgbClr val="0000FF"/>
                </a:solidFill>
              </a:rPr>
            </a:br>
            <a:r>
              <a:rPr lang="en-CA" sz="4000" dirty="0">
                <a:solidFill>
                  <a:schemeClr val="tx1"/>
                </a:solidFill>
              </a:rPr>
              <a:t>LO1</a:t>
            </a:r>
          </a:p>
        </p:txBody>
      </p:sp>
      <p:sp>
        <p:nvSpPr>
          <p:cNvPr id="7" name="Subtitle 6"/>
          <p:cNvSpPr>
            <a:spLocks noGrp="1"/>
          </p:cNvSpPr>
          <p:nvPr>
            <p:ph type="subTitle" idx="1"/>
          </p:nvPr>
        </p:nvSpPr>
        <p:spPr/>
        <p:txBody>
          <a:bodyPr/>
          <a:lstStyle/>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a:p>
        </p:txBody>
      </p:sp>
      <p:sp>
        <p:nvSpPr>
          <p:cNvPr id="5" name="Slide Number Placeholder 4"/>
          <p:cNvSpPr>
            <a:spLocks noGrp="1"/>
          </p:cNvSpPr>
          <p:nvPr>
            <p:ph type="sldNum" sz="quarter" idx="12"/>
          </p:nvPr>
        </p:nvSpPr>
        <p:spPr/>
        <p:txBody>
          <a:bodyPr/>
          <a:lstStyle/>
          <a:p>
            <a:fld id="{EFE57580-D55E-46BA-85CF-9F915CE3B7E4}" type="slidenum">
              <a:rPr lang="en-CA" smtClean="0"/>
              <a:t>3</a:t>
            </a:fld>
            <a:endParaRPr lang="en-CA"/>
          </a:p>
        </p:txBody>
      </p:sp>
    </p:spTree>
    <p:extLst>
      <p:ext uri="{BB962C8B-B14F-4D97-AF65-F5344CB8AC3E}">
        <p14:creationId xmlns:p14="http://schemas.microsoft.com/office/powerpoint/2010/main" val="64777866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Group polarization: </a:t>
            </a:r>
            <a:br>
              <a:rPr lang="en-US" sz="3600" dirty="0">
                <a:solidFill>
                  <a:srgbClr val="0000FF"/>
                </a:solidFill>
              </a:rPr>
            </a:br>
            <a:r>
              <a:rPr lang="en-US" sz="3600" dirty="0">
                <a:solidFill>
                  <a:srgbClr val="0000FF"/>
                </a:solidFill>
              </a:rPr>
              <a:t>Do groups intensify our opinions Pt. 2</a:t>
            </a:r>
            <a:endParaRPr lang="en-CA" sz="3600" dirty="0">
              <a:solidFill>
                <a:srgbClr val="0000FF"/>
              </a:solidFill>
            </a:endParaRPr>
          </a:p>
        </p:txBody>
      </p:sp>
      <p:sp>
        <p:nvSpPr>
          <p:cNvPr id="3" name="Content Placeholder 2"/>
          <p:cNvSpPr>
            <a:spLocks noGrp="1"/>
          </p:cNvSpPr>
          <p:nvPr>
            <p:ph idx="1"/>
          </p:nvPr>
        </p:nvSpPr>
        <p:spPr/>
        <p:txBody>
          <a:bodyPr>
            <a:normAutofit/>
          </a:bodyPr>
          <a:lstStyle/>
          <a:p>
            <a:pPr>
              <a:buClr>
                <a:srgbClr val="0000FF"/>
              </a:buClr>
            </a:pPr>
            <a:r>
              <a:rPr lang="en-US" b="1" dirty="0"/>
              <a:t>Group Problem-solving</a:t>
            </a:r>
          </a:p>
          <a:p>
            <a:pPr lvl="1">
              <a:buClr>
                <a:srgbClr val="0000FF"/>
              </a:buClr>
            </a:pPr>
            <a:r>
              <a:rPr lang="en-US" dirty="0"/>
              <a:t>Combine group and solitary brainstorming</a:t>
            </a:r>
          </a:p>
          <a:p>
            <a:pPr lvl="1">
              <a:buClr>
                <a:srgbClr val="0000FF"/>
              </a:buClr>
            </a:pPr>
            <a:r>
              <a:rPr lang="en-US" dirty="0"/>
              <a:t>Have group members interact by writing</a:t>
            </a:r>
          </a:p>
          <a:p>
            <a:pPr lvl="1">
              <a:buClr>
                <a:srgbClr val="0000FF"/>
              </a:buClr>
            </a:pPr>
            <a:r>
              <a:rPr lang="en-US" dirty="0"/>
              <a:t>Incorporate electronic brainstorming</a:t>
            </a:r>
          </a:p>
          <a:p>
            <a:pPr>
              <a:buClr>
                <a:srgbClr val="0000FF"/>
              </a:buClr>
            </a:pPr>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30</a:t>
            </a:fld>
            <a:endParaRPr lang="en-CA"/>
          </a:p>
        </p:txBody>
      </p:sp>
      <p:sp>
        <p:nvSpPr>
          <p:cNvPr id="6" name="AutoShape 2" descr="https://media.inkling.com/img?s=content%3A%2F%2F%2Fstable%2Fsn_d273%2Ftrunk%2Fhead%2Fimg%2Fchapter001%2Fmyers_jordan_7ce_p1-4.jpg&amp;o=r&amp;w=1000&amp;f=auto&amp;e=tru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a:p>
        </p:txBody>
      </p:sp>
    </p:spTree>
    <p:extLst>
      <p:ext uri="{BB962C8B-B14F-4D97-AF65-F5344CB8AC3E}">
        <p14:creationId xmlns:p14="http://schemas.microsoft.com/office/powerpoint/2010/main" val="84761624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normAutofit fontScale="90000"/>
          </a:bodyPr>
          <a:lstStyle/>
          <a:p>
            <a:r>
              <a:rPr lang="en-US" dirty="0">
                <a:solidFill>
                  <a:srgbClr val="0000FF"/>
                </a:solidFill>
              </a:rPr>
              <a:t>Leadership: How Do Leaders Shape The Group’s Actions?</a:t>
            </a:r>
            <a:br>
              <a:rPr lang="en-US" dirty="0">
                <a:solidFill>
                  <a:srgbClr val="0000FF"/>
                </a:solidFill>
              </a:rPr>
            </a:br>
            <a:r>
              <a:rPr lang="en-US" dirty="0">
                <a:solidFill>
                  <a:schemeClr val="tx1"/>
                </a:solidFill>
              </a:rPr>
              <a:t>LO7</a:t>
            </a:r>
            <a:endParaRPr lang="en-CA" dirty="0">
              <a:solidFill>
                <a:schemeClr val="tx1"/>
              </a:solidFill>
            </a:endParaRPr>
          </a:p>
        </p:txBody>
      </p:sp>
      <p:sp>
        <p:nvSpPr>
          <p:cNvPr id="7" name="Subtitle 6"/>
          <p:cNvSpPr>
            <a:spLocks noGrp="1"/>
          </p:cNvSpPr>
          <p:nvPr>
            <p:ph type="subTitle" idx="1"/>
          </p:nvPr>
        </p:nvSpPr>
        <p:spPr/>
        <p:txBody>
          <a:bodyPr/>
          <a:lstStyle/>
          <a:p>
            <a:endParaRPr lang="en-CA"/>
          </a:p>
        </p:txBody>
      </p:sp>
      <p:sp>
        <p:nvSpPr>
          <p:cNvPr id="4" name="Footer Placeholder 3"/>
          <p:cNvSpPr>
            <a:spLocks noGrp="1"/>
          </p:cNvSpPr>
          <p:nvPr>
            <p:ph type="ftr" sz="quarter" idx="11"/>
          </p:nvPr>
        </p:nvSpPr>
        <p:spPr/>
        <p:txBody>
          <a:bodyPr/>
          <a:lstStyle/>
          <a:p>
            <a:r>
              <a:rPr lang="en-US"/>
              <a:t>© 2021 McGraw Hill Education Limited</a:t>
            </a:r>
            <a:endParaRPr lang="en-CA"/>
          </a:p>
        </p:txBody>
      </p:sp>
      <p:sp>
        <p:nvSpPr>
          <p:cNvPr id="5" name="Slide Number Placeholder 4"/>
          <p:cNvSpPr>
            <a:spLocks noGrp="1"/>
          </p:cNvSpPr>
          <p:nvPr>
            <p:ph type="sldNum" sz="quarter" idx="12"/>
          </p:nvPr>
        </p:nvSpPr>
        <p:spPr/>
        <p:txBody>
          <a:bodyPr/>
          <a:lstStyle/>
          <a:p>
            <a:fld id="{EFE57580-D55E-46BA-85CF-9F915CE3B7E4}" type="slidenum">
              <a:rPr lang="en-CA" smtClean="0"/>
              <a:t>31</a:t>
            </a:fld>
            <a:endParaRPr lang="en-CA"/>
          </a:p>
        </p:txBody>
      </p:sp>
      <p:sp>
        <p:nvSpPr>
          <p:cNvPr id="2" name="AutoShape 2" descr="https://media.inkling.com/img?s=content%3A%2F%2F%2Fstable%2Fsn_d273%2Ftrunk%2Fhead%2Fimg%2Fchapter001%2Fmyers_jordan_7ce_p1-4.jpg&amp;o=r&amp;w=1000&amp;f=auto&amp;e=tru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a:p>
        </p:txBody>
      </p:sp>
    </p:spTree>
    <p:extLst>
      <p:ext uri="{BB962C8B-B14F-4D97-AF65-F5344CB8AC3E}">
        <p14:creationId xmlns:p14="http://schemas.microsoft.com/office/powerpoint/2010/main" val="331092064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Leadership: How Do Leaders Shape The Group’s Actions?</a:t>
            </a:r>
            <a:endParaRPr lang="en-CA" sz="3600" dirty="0">
              <a:solidFill>
                <a:srgbClr val="0000FF"/>
              </a:solidFill>
            </a:endParaRPr>
          </a:p>
        </p:txBody>
      </p:sp>
      <p:sp>
        <p:nvSpPr>
          <p:cNvPr id="3" name="Content Placeholder 2"/>
          <p:cNvSpPr>
            <a:spLocks noGrp="1"/>
          </p:cNvSpPr>
          <p:nvPr>
            <p:ph idx="1"/>
          </p:nvPr>
        </p:nvSpPr>
        <p:spPr>
          <a:xfrm>
            <a:off x="457200" y="1600200"/>
            <a:ext cx="3538736" cy="4525963"/>
          </a:xfrm>
        </p:spPr>
        <p:txBody>
          <a:bodyPr>
            <a:normAutofit/>
          </a:bodyPr>
          <a:lstStyle/>
          <a:p>
            <a:pPr>
              <a:buClr>
                <a:srgbClr val="0000FF"/>
              </a:buClr>
            </a:pPr>
            <a:r>
              <a:rPr lang="en-US" b="1" dirty="0"/>
              <a:t>Leadership</a:t>
            </a:r>
            <a:endParaRPr lang="en-CA" b="1" dirty="0"/>
          </a:p>
          <a:p>
            <a:pPr lvl="1">
              <a:buClr>
                <a:srgbClr val="0000FF"/>
              </a:buClr>
            </a:pPr>
            <a:r>
              <a:rPr lang="en-US" dirty="0"/>
              <a:t>The process by which certain group members motivate and guide the group</a:t>
            </a:r>
          </a:p>
          <a:p>
            <a:pPr>
              <a:buClr>
                <a:srgbClr val="0000FF"/>
              </a:buClr>
            </a:pPr>
            <a:r>
              <a:rPr lang="en-US" b="1" dirty="0"/>
              <a:t>Task leadership</a:t>
            </a:r>
          </a:p>
          <a:p>
            <a:pPr>
              <a:buClr>
                <a:srgbClr val="0000FF"/>
              </a:buClr>
            </a:pPr>
            <a:r>
              <a:rPr lang="en-US" b="1" dirty="0"/>
              <a:t>Social leadership</a:t>
            </a:r>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32</a:t>
            </a:fld>
            <a:endParaRPr lang="en-CA"/>
          </a:p>
        </p:txBody>
      </p:sp>
      <p:sp>
        <p:nvSpPr>
          <p:cNvPr id="6" name="AutoShape 2" descr="https://media.inkling.com/img?s=content%3A%2F%2F%2Fstable%2Fsn_d273%2Ftrunk%2Fhead%2Fimg%2Fchapter001%2Fmyers_jordan_7ce_p1-4.jpg&amp;o=r&amp;w=1000&amp;f=auto&amp;e=tru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a:p>
        </p:txBody>
      </p:sp>
      <p:pic>
        <p:nvPicPr>
          <p:cNvPr id="8194"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561205" y="1916832"/>
            <a:ext cx="4102405" cy="27363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p:cNvSpPr/>
          <p:nvPr/>
        </p:nvSpPr>
        <p:spPr>
          <a:xfrm>
            <a:off x="4665304" y="4797152"/>
            <a:ext cx="3964703" cy="923330"/>
          </a:xfrm>
          <a:prstGeom prst="rect">
            <a:avLst/>
          </a:prstGeom>
        </p:spPr>
        <p:txBody>
          <a:bodyPr wrap="square">
            <a:spAutoFit/>
          </a:bodyPr>
          <a:lstStyle/>
          <a:p>
            <a:pPr algn="just"/>
            <a:r>
              <a:rPr lang="en-US" dirty="0"/>
              <a:t>Participative management, illustrated in this “quality circle,” requires democratic rather than autocratic leaders.</a:t>
            </a:r>
          </a:p>
        </p:txBody>
      </p:sp>
    </p:spTree>
    <p:extLst>
      <p:ext uri="{BB962C8B-B14F-4D97-AF65-F5344CB8AC3E}">
        <p14:creationId xmlns:p14="http://schemas.microsoft.com/office/powerpoint/2010/main" val="316569326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Leadership: How Do Leaders Shape The Group’s Actions? Pt. 2</a:t>
            </a:r>
            <a:endParaRPr lang="en-CA" sz="3600" dirty="0">
              <a:solidFill>
                <a:srgbClr val="0000FF"/>
              </a:solidFill>
            </a:endParaRPr>
          </a:p>
        </p:txBody>
      </p:sp>
      <p:sp>
        <p:nvSpPr>
          <p:cNvPr id="3" name="Content Placeholder 2"/>
          <p:cNvSpPr>
            <a:spLocks noGrp="1"/>
          </p:cNvSpPr>
          <p:nvPr>
            <p:ph idx="1"/>
          </p:nvPr>
        </p:nvSpPr>
        <p:spPr/>
        <p:txBody>
          <a:bodyPr>
            <a:normAutofit/>
          </a:bodyPr>
          <a:lstStyle/>
          <a:p>
            <a:pPr>
              <a:buClr>
                <a:srgbClr val="0000FF"/>
              </a:buClr>
            </a:pPr>
            <a:r>
              <a:rPr lang="en-US" b="1" dirty="0"/>
              <a:t>Transactional leadership</a:t>
            </a:r>
          </a:p>
          <a:p>
            <a:pPr lvl="1">
              <a:buClr>
                <a:srgbClr val="0000FF"/>
              </a:buClr>
            </a:pPr>
            <a:r>
              <a:rPr lang="en-US" dirty="0"/>
              <a:t>Concerned with how work is progressing</a:t>
            </a:r>
          </a:p>
          <a:p>
            <a:pPr lvl="1">
              <a:buClr>
                <a:srgbClr val="0000FF"/>
              </a:buClr>
            </a:pPr>
            <a:r>
              <a:rPr lang="en-US" dirty="0"/>
              <a:t>Sensitive to the needs of their subordinates</a:t>
            </a:r>
          </a:p>
          <a:p>
            <a:pPr>
              <a:buClr>
                <a:srgbClr val="0000FF"/>
              </a:buClr>
            </a:pPr>
            <a:r>
              <a:rPr lang="en-US" b="1" dirty="0"/>
              <a:t>Transformational leadership</a:t>
            </a:r>
          </a:p>
          <a:p>
            <a:pPr lvl="1">
              <a:buClr>
                <a:srgbClr val="0000FF"/>
              </a:buClr>
            </a:pPr>
            <a:r>
              <a:rPr lang="en-US" dirty="0"/>
              <a:t>Consistently stick to their goals</a:t>
            </a:r>
          </a:p>
          <a:p>
            <a:pPr lvl="1">
              <a:buClr>
                <a:srgbClr val="0000FF"/>
              </a:buClr>
            </a:pPr>
            <a:r>
              <a:rPr lang="en-US" dirty="0"/>
              <a:t>Self-confident charisma</a:t>
            </a:r>
          </a:p>
          <a:p>
            <a:pPr lvl="1">
              <a:buClr>
                <a:srgbClr val="0000FF"/>
              </a:buClr>
            </a:pPr>
            <a:r>
              <a:rPr lang="en-US" dirty="0"/>
              <a:t>Vision, communication, and inspiration</a:t>
            </a:r>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33</a:t>
            </a:fld>
            <a:endParaRPr lang="en-CA"/>
          </a:p>
        </p:txBody>
      </p:sp>
      <p:sp>
        <p:nvSpPr>
          <p:cNvPr id="6" name="AutoShape 2" descr="https://media.inkling.com/img?s=content%3A%2F%2F%2Fstable%2Fsn_d273%2Ftrunk%2Fhead%2Fimg%2Fchapter001%2Fmyers_jordan_7ce_p1-4.jpg&amp;o=r&amp;w=1000&amp;f=auto&amp;e=tru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a:p>
        </p:txBody>
      </p:sp>
    </p:spTree>
    <p:extLst>
      <p:ext uri="{BB962C8B-B14F-4D97-AF65-F5344CB8AC3E}">
        <p14:creationId xmlns:p14="http://schemas.microsoft.com/office/powerpoint/2010/main" val="87945440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normAutofit fontScale="90000"/>
          </a:bodyPr>
          <a:lstStyle/>
          <a:p>
            <a:r>
              <a:rPr lang="en-US" dirty="0">
                <a:solidFill>
                  <a:srgbClr val="0000FF"/>
                </a:solidFill>
              </a:rPr>
              <a:t>The Influence Of The Minority: </a:t>
            </a:r>
            <a:br>
              <a:rPr lang="en-US" dirty="0">
                <a:solidFill>
                  <a:srgbClr val="0000FF"/>
                </a:solidFill>
              </a:rPr>
            </a:br>
            <a:r>
              <a:rPr lang="en-US" dirty="0">
                <a:solidFill>
                  <a:srgbClr val="0000FF"/>
                </a:solidFill>
              </a:rPr>
              <a:t>How Do Individuals Influence The Group?</a:t>
            </a:r>
            <a:br>
              <a:rPr lang="en-US" dirty="0">
                <a:solidFill>
                  <a:srgbClr val="0000FF"/>
                </a:solidFill>
              </a:rPr>
            </a:br>
            <a:r>
              <a:rPr lang="en-US" dirty="0">
                <a:solidFill>
                  <a:schemeClr val="tx1"/>
                </a:solidFill>
              </a:rPr>
              <a:t>LO8</a:t>
            </a:r>
            <a:endParaRPr lang="en-CA" dirty="0">
              <a:solidFill>
                <a:schemeClr val="tx1"/>
              </a:solidFill>
            </a:endParaRPr>
          </a:p>
        </p:txBody>
      </p:sp>
      <p:sp>
        <p:nvSpPr>
          <p:cNvPr id="7" name="Subtitle 6"/>
          <p:cNvSpPr>
            <a:spLocks noGrp="1"/>
          </p:cNvSpPr>
          <p:nvPr>
            <p:ph type="subTitle" idx="1"/>
          </p:nvPr>
        </p:nvSpPr>
        <p:spPr/>
        <p:txBody>
          <a:bodyPr/>
          <a:lstStyle/>
          <a:p>
            <a:endParaRPr lang="en-CA"/>
          </a:p>
        </p:txBody>
      </p:sp>
      <p:sp>
        <p:nvSpPr>
          <p:cNvPr id="4" name="Footer Placeholder 3"/>
          <p:cNvSpPr>
            <a:spLocks noGrp="1"/>
          </p:cNvSpPr>
          <p:nvPr>
            <p:ph type="ftr" sz="quarter" idx="11"/>
          </p:nvPr>
        </p:nvSpPr>
        <p:spPr/>
        <p:txBody>
          <a:bodyPr/>
          <a:lstStyle/>
          <a:p>
            <a:r>
              <a:rPr lang="en-US"/>
              <a:t>© 2021 McGraw Hill Education Limited</a:t>
            </a:r>
            <a:endParaRPr lang="en-CA"/>
          </a:p>
        </p:txBody>
      </p:sp>
      <p:sp>
        <p:nvSpPr>
          <p:cNvPr id="5" name="Slide Number Placeholder 4"/>
          <p:cNvSpPr>
            <a:spLocks noGrp="1"/>
          </p:cNvSpPr>
          <p:nvPr>
            <p:ph type="sldNum" sz="quarter" idx="12"/>
          </p:nvPr>
        </p:nvSpPr>
        <p:spPr/>
        <p:txBody>
          <a:bodyPr/>
          <a:lstStyle/>
          <a:p>
            <a:fld id="{EFE57580-D55E-46BA-85CF-9F915CE3B7E4}" type="slidenum">
              <a:rPr lang="en-CA" smtClean="0"/>
              <a:t>34</a:t>
            </a:fld>
            <a:endParaRPr lang="en-CA"/>
          </a:p>
        </p:txBody>
      </p:sp>
      <p:sp>
        <p:nvSpPr>
          <p:cNvPr id="2" name="AutoShape 2" descr="https://media.inkling.com/img?s=content%3A%2F%2F%2Fstable%2Fsn_d273%2Ftrunk%2Fhead%2Fimg%2Fchapter001%2Fmyers_jordan_7ce_p1-4.jpg&amp;o=r&amp;w=1000&amp;f=auto&amp;e=tru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a:p>
        </p:txBody>
      </p:sp>
    </p:spTree>
    <p:extLst>
      <p:ext uri="{BB962C8B-B14F-4D97-AF65-F5344CB8AC3E}">
        <p14:creationId xmlns:p14="http://schemas.microsoft.com/office/powerpoint/2010/main" val="243450945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The Influence Of The Minority: </a:t>
            </a:r>
            <a:br>
              <a:rPr lang="en-US" sz="3600" dirty="0">
                <a:solidFill>
                  <a:srgbClr val="0000FF"/>
                </a:solidFill>
              </a:rPr>
            </a:br>
            <a:r>
              <a:rPr lang="en-US" sz="3600" dirty="0">
                <a:solidFill>
                  <a:srgbClr val="0000FF"/>
                </a:solidFill>
              </a:rPr>
              <a:t>How Do Individuals Influence The Group?</a:t>
            </a:r>
            <a:endParaRPr lang="en-CA" sz="3600" dirty="0">
              <a:solidFill>
                <a:srgbClr val="0000FF"/>
              </a:solidFill>
            </a:endParaRPr>
          </a:p>
        </p:txBody>
      </p:sp>
      <p:sp>
        <p:nvSpPr>
          <p:cNvPr id="3" name="Content Placeholder 2"/>
          <p:cNvSpPr>
            <a:spLocks noGrp="1"/>
          </p:cNvSpPr>
          <p:nvPr>
            <p:ph idx="1"/>
          </p:nvPr>
        </p:nvSpPr>
        <p:spPr/>
        <p:txBody>
          <a:bodyPr>
            <a:normAutofit/>
          </a:bodyPr>
          <a:lstStyle/>
          <a:p>
            <a:pPr>
              <a:buClr>
                <a:srgbClr val="0000FF"/>
              </a:buClr>
            </a:pPr>
            <a:r>
              <a:rPr lang="en-US" b="1" dirty="0"/>
              <a:t>The Influence of the Minority</a:t>
            </a:r>
            <a:endParaRPr lang="en-CA" b="1" dirty="0"/>
          </a:p>
          <a:p>
            <a:pPr>
              <a:buClr>
                <a:srgbClr val="0000FF"/>
              </a:buClr>
            </a:pPr>
            <a:r>
              <a:rPr lang="en-US" b="1" dirty="0"/>
              <a:t>Consistency</a:t>
            </a:r>
          </a:p>
          <a:p>
            <a:pPr lvl="1">
              <a:buClr>
                <a:srgbClr val="0000FF"/>
              </a:buClr>
            </a:pPr>
            <a:r>
              <a:rPr lang="en-US" dirty="0"/>
              <a:t>Minority slowness effect</a:t>
            </a:r>
          </a:p>
          <a:p>
            <a:pPr lvl="1">
              <a:buClr>
                <a:srgbClr val="0000FF"/>
              </a:buClr>
            </a:pPr>
            <a:r>
              <a:rPr lang="en-US" dirty="0"/>
              <a:t>Stimulating creative thinking</a:t>
            </a:r>
          </a:p>
          <a:p>
            <a:pPr lvl="1">
              <a:buClr>
                <a:srgbClr val="0000FF"/>
              </a:buClr>
            </a:pPr>
            <a:r>
              <a:rPr lang="en-US" dirty="0"/>
              <a:t>Becoming the focus of debate</a:t>
            </a:r>
          </a:p>
          <a:p>
            <a:pPr>
              <a:buClr>
                <a:srgbClr val="0000FF"/>
              </a:buClr>
            </a:pPr>
            <a:r>
              <a:rPr lang="en-US" dirty="0"/>
              <a:t>Self-confidence</a:t>
            </a:r>
          </a:p>
          <a:p>
            <a:pPr>
              <a:buClr>
                <a:srgbClr val="0000FF"/>
              </a:buClr>
            </a:pPr>
            <a:r>
              <a:rPr lang="en-US" b="1" dirty="0"/>
              <a:t>Defections from the majority</a:t>
            </a:r>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35</a:t>
            </a:fld>
            <a:endParaRPr lang="en-CA"/>
          </a:p>
        </p:txBody>
      </p:sp>
      <p:sp>
        <p:nvSpPr>
          <p:cNvPr id="6" name="AutoShape 2" descr="https://media.inkling.com/img?s=content%3A%2F%2F%2Fstable%2Fsn_d273%2Ftrunk%2Fhead%2Fimg%2Fchapter001%2Fmyers_jordan_7ce_p1-4.jpg&amp;o=r&amp;w=1000&amp;f=auto&amp;e=tru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a:p>
        </p:txBody>
      </p:sp>
    </p:spTree>
    <p:extLst>
      <p:ext uri="{BB962C8B-B14F-4D97-AF65-F5344CB8AC3E}">
        <p14:creationId xmlns:p14="http://schemas.microsoft.com/office/powerpoint/2010/main" val="382655883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0" y="248978"/>
            <a:ext cx="9073008" cy="1143000"/>
          </a:xfrm>
        </p:spPr>
        <p:txBody>
          <a:bodyPr>
            <a:noAutofit/>
          </a:bodyPr>
          <a:lstStyle/>
          <a:p>
            <a:r>
              <a:rPr lang="en-US" sz="3600" dirty="0">
                <a:solidFill>
                  <a:srgbClr val="0000FF"/>
                </a:solidFill>
              </a:rPr>
              <a:t>The Influence Of The Minority: </a:t>
            </a:r>
            <a:br>
              <a:rPr lang="en-US" sz="3600" dirty="0">
                <a:solidFill>
                  <a:srgbClr val="0000FF"/>
                </a:solidFill>
              </a:rPr>
            </a:br>
            <a:r>
              <a:rPr lang="en-US" sz="3600" dirty="0">
                <a:solidFill>
                  <a:srgbClr val="0000FF"/>
                </a:solidFill>
              </a:rPr>
              <a:t>How Do Individuals Influence The Group? Pt. 2</a:t>
            </a:r>
            <a:endParaRPr lang="en-CA" sz="3600" dirty="0">
              <a:solidFill>
                <a:srgbClr val="0000FF"/>
              </a:solidFill>
            </a:endParaRPr>
          </a:p>
        </p:txBody>
      </p:sp>
      <p:sp>
        <p:nvSpPr>
          <p:cNvPr id="3" name="Content Placeholder 2"/>
          <p:cNvSpPr>
            <a:spLocks noGrp="1"/>
          </p:cNvSpPr>
          <p:nvPr>
            <p:ph idx="1"/>
          </p:nvPr>
        </p:nvSpPr>
        <p:spPr>
          <a:xfrm>
            <a:off x="457200" y="1600200"/>
            <a:ext cx="2818656" cy="4525963"/>
          </a:xfrm>
        </p:spPr>
        <p:txBody>
          <a:bodyPr>
            <a:normAutofit/>
          </a:bodyPr>
          <a:lstStyle/>
          <a:p>
            <a:pPr>
              <a:buClr>
                <a:srgbClr val="0000FF"/>
              </a:buClr>
            </a:pPr>
            <a:r>
              <a:rPr lang="en-US" sz="2800" b="1" dirty="0"/>
              <a:t>Group Influences in Juries</a:t>
            </a:r>
          </a:p>
          <a:p>
            <a:pPr lvl="1">
              <a:buClr>
                <a:srgbClr val="0000FF"/>
              </a:buClr>
            </a:pPr>
            <a:r>
              <a:rPr lang="en-CA" dirty="0"/>
              <a:t>Minority influence</a:t>
            </a:r>
          </a:p>
          <a:p>
            <a:pPr lvl="1">
              <a:buClr>
                <a:srgbClr val="0000FF"/>
              </a:buClr>
            </a:pPr>
            <a:r>
              <a:rPr lang="en-CA" dirty="0"/>
              <a:t>Group polarization</a:t>
            </a:r>
          </a:p>
          <a:p>
            <a:pPr lvl="1">
              <a:buClr>
                <a:srgbClr val="0000FF"/>
              </a:buClr>
            </a:pPr>
            <a:r>
              <a:rPr lang="en-CA" dirty="0"/>
              <a:t>Leniency</a:t>
            </a:r>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36</a:t>
            </a:fld>
            <a:endParaRPr lang="en-CA" dirty="0"/>
          </a:p>
        </p:txBody>
      </p:sp>
      <p:sp>
        <p:nvSpPr>
          <p:cNvPr id="6" name="AutoShape 2" descr="https://media.inkling.com/img?s=content%3A%2F%2F%2Fstable%2Fsn_d273%2Ftrunk%2Fhead%2Fimg%2Fchapter001%2Fmyers_jordan_7ce_p1-4.jpg&amp;o=r&amp;w=1000&amp;f=auto&amp;e=tru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a:p>
        </p:txBody>
      </p:sp>
      <p:sp>
        <p:nvSpPr>
          <p:cNvPr id="7" name="Rectangle 6"/>
          <p:cNvSpPr/>
          <p:nvPr/>
        </p:nvSpPr>
        <p:spPr>
          <a:xfrm>
            <a:off x="3635896" y="4365104"/>
            <a:ext cx="4968552" cy="2031325"/>
          </a:xfrm>
          <a:prstGeom prst="rect">
            <a:avLst/>
          </a:prstGeom>
        </p:spPr>
        <p:txBody>
          <a:bodyPr wrap="square">
            <a:spAutoFit/>
          </a:bodyPr>
          <a:lstStyle/>
          <a:p>
            <a:r>
              <a:rPr lang="en-US" dirty="0"/>
              <a:t>In highly realistic simulations of a murder trial, 828 Massachusetts jurors stated their initial verdict preferences</a:t>
            </a:r>
          </a:p>
          <a:p>
            <a:pPr marL="285750" indent="-285750">
              <a:buFont typeface="Arial" panose="020B0604020202020204" pitchFamily="34" charset="0"/>
              <a:buChar char="•"/>
            </a:pPr>
            <a:r>
              <a:rPr lang="en-US" dirty="0"/>
              <a:t>Then deliberated the case for periods ranging from three hours to five days. </a:t>
            </a:r>
          </a:p>
          <a:p>
            <a:pPr marL="285750" indent="-285750">
              <a:buFont typeface="Arial" panose="020B0604020202020204" pitchFamily="34" charset="0"/>
              <a:buChar char="•"/>
            </a:pPr>
            <a:r>
              <a:rPr lang="en-US" dirty="0"/>
              <a:t>Deliberation strengthened initial tendencies, which </a:t>
            </a:r>
            <a:r>
              <a:rPr lang="en-US" dirty="0" err="1"/>
              <a:t>favoured</a:t>
            </a:r>
            <a:r>
              <a:rPr lang="en-US" dirty="0"/>
              <a:t> the prosecution.</a:t>
            </a:r>
          </a:p>
        </p:txBody>
      </p:sp>
      <p:pic>
        <p:nvPicPr>
          <p:cNvPr id="8" name="Picture 7"/>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635896" y="1661247"/>
            <a:ext cx="4572000" cy="2596896"/>
          </a:xfrm>
          <a:prstGeom prst="rect">
            <a:avLst/>
          </a:prstGeom>
        </p:spPr>
      </p:pic>
    </p:spTree>
    <p:extLst>
      <p:ext uri="{BB962C8B-B14F-4D97-AF65-F5344CB8AC3E}">
        <p14:creationId xmlns:p14="http://schemas.microsoft.com/office/powerpoint/2010/main" val="382655883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CA" sz="4000" dirty="0">
                <a:solidFill>
                  <a:srgbClr val="0000FF"/>
                </a:solidFill>
              </a:rPr>
              <a:t>Chapter 7: Summing Up</a:t>
            </a:r>
            <a:endParaRPr lang="en-CA" sz="4000" b="1" dirty="0">
              <a:solidFill>
                <a:srgbClr val="0000FF"/>
              </a:solidFill>
            </a:endParaRPr>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37</a:t>
            </a:fld>
            <a:endParaRPr lang="en-CA"/>
          </a:p>
        </p:txBody>
      </p:sp>
      <p:sp>
        <p:nvSpPr>
          <p:cNvPr id="3" name="AutoShape 2" descr="https://media.inkling.com/img?s=content%3A%2F%2F%2Fstable%2Fsn_d273%2Ftrunk%2Fhead%2Fimg%2Fchapter002%2Fmye11147_co02.png&amp;o=r&amp;w=1000&amp;f=auto&amp;e=tru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a:p>
        </p:txBody>
      </p:sp>
      <p:pic>
        <p:nvPicPr>
          <p:cNvPr id="1026"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747012" y="1628573"/>
            <a:ext cx="3888432" cy="46824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0701965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Summing Up</a:t>
            </a:r>
            <a:endParaRPr lang="en-CA" sz="3600" dirty="0">
              <a:solidFill>
                <a:srgbClr val="0000FF"/>
              </a:solidFill>
            </a:endParaRPr>
          </a:p>
        </p:txBody>
      </p:sp>
      <p:sp>
        <p:nvSpPr>
          <p:cNvPr id="3" name="Content Placeholder 2"/>
          <p:cNvSpPr>
            <a:spLocks noGrp="1"/>
          </p:cNvSpPr>
          <p:nvPr>
            <p:ph idx="1"/>
          </p:nvPr>
        </p:nvSpPr>
        <p:spPr>
          <a:xfrm>
            <a:off x="457200" y="1600200"/>
            <a:ext cx="8363272" cy="4997152"/>
          </a:xfrm>
        </p:spPr>
        <p:txBody>
          <a:bodyPr>
            <a:normAutofit fontScale="77500" lnSpcReduction="20000"/>
          </a:bodyPr>
          <a:lstStyle/>
          <a:p>
            <a:pPr>
              <a:buClr>
                <a:srgbClr val="0000FF"/>
              </a:buClr>
            </a:pPr>
            <a:r>
              <a:rPr lang="en-US" sz="3800" b="1" dirty="0"/>
              <a:t>What Is a Group?</a:t>
            </a:r>
          </a:p>
          <a:p>
            <a:pPr>
              <a:buClr>
                <a:srgbClr val="0000FF"/>
              </a:buClr>
              <a:buFont typeface="Courier New" panose="02070309020205020404" pitchFamily="49" charset="0"/>
              <a:buChar char="o"/>
            </a:pPr>
            <a:r>
              <a:rPr lang="en-US" dirty="0"/>
              <a:t>A group exists when two or more people interact for more than a few moments, affect one another in some way, and think of themselves as “us.”</a:t>
            </a:r>
          </a:p>
          <a:p>
            <a:pPr fontAlgn="base">
              <a:buClr>
                <a:srgbClr val="0000FF"/>
              </a:buClr>
            </a:pPr>
            <a:r>
              <a:rPr lang="en-US" sz="3800" b="1" dirty="0"/>
              <a:t>Social Facilitation: How Are We Affected by the Presence of Others?</a:t>
            </a:r>
          </a:p>
          <a:p>
            <a:pPr>
              <a:buClr>
                <a:srgbClr val="0000FF"/>
              </a:buClr>
              <a:buFont typeface="Courier New" panose="02070309020205020404" pitchFamily="49" charset="0"/>
              <a:buChar char="o"/>
            </a:pPr>
            <a:r>
              <a:rPr lang="en-US" dirty="0"/>
              <a:t>The presence of others is arousing and helps our performance on easy tasks but hurts our performance on difficult tasks.</a:t>
            </a:r>
          </a:p>
          <a:p>
            <a:pPr>
              <a:buClr>
                <a:srgbClr val="0000FF"/>
              </a:buClr>
              <a:buFont typeface="Courier New" panose="02070309020205020404" pitchFamily="49" charset="0"/>
              <a:buChar char="o"/>
            </a:pPr>
            <a:r>
              <a:rPr lang="en-US" dirty="0"/>
              <a:t>Being in a crowd, or in crowded conditions, is similarly arousing and has the same types of effects on performance.</a:t>
            </a:r>
          </a:p>
          <a:p>
            <a:pPr>
              <a:buClr>
                <a:srgbClr val="0000FF"/>
              </a:buClr>
              <a:buFont typeface="Courier New" panose="02070309020205020404" pitchFamily="49" charset="0"/>
              <a:buChar char="o"/>
            </a:pPr>
            <a:r>
              <a:rPr lang="en-US" dirty="0"/>
              <a:t>This occurs partly because we worry about how we are evaluated by others. The presence of others is also distracting, and that accounts for some of the effects as well. </a:t>
            </a:r>
            <a:endParaRPr lang="en-CA" b="1"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38</a:t>
            </a:fld>
            <a:endParaRPr lang="en-CA"/>
          </a:p>
        </p:txBody>
      </p:sp>
    </p:spTree>
    <p:extLst>
      <p:ext uri="{BB962C8B-B14F-4D97-AF65-F5344CB8AC3E}">
        <p14:creationId xmlns:p14="http://schemas.microsoft.com/office/powerpoint/2010/main" val="147575103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Summing Up Pt. 2</a:t>
            </a:r>
            <a:endParaRPr lang="en-CA" sz="3600" dirty="0">
              <a:solidFill>
                <a:srgbClr val="0000FF"/>
              </a:solidFill>
            </a:endParaRPr>
          </a:p>
        </p:txBody>
      </p:sp>
      <p:sp>
        <p:nvSpPr>
          <p:cNvPr id="3" name="Content Placeholder 2"/>
          <p:cNvSpPr>
            <a:spLocks noGrp="1"/>
          </p:cNvSpPr>
          <p:nvPr>
            <p:ph idx="1"/>
          </p:nvPr>
        </p:nvSpPr>
        <p:spPr/>
        <p:txBody>
          <a:bodyPr>
            <a:normAutofit lnSpcReduction="10000"/>
          </a:bodyPr>
          <a:lstStyle/>
          <a:p>
            <a:pPr>
              <a:buClr>
                <a:srgbClr val="0000FF"/>
              </a:buClr>
            </a:pPr>
            <a:r>
              <a:rPr lang="en-US" sz="2400" b="1" dirty="0"/>
              <a:t>Social Loafing: Do Individuals Exert Less Effort in a Group?</a:t>
            </a:r>
          </a:p>
          <a:p>
            <a:pPr>
              <a:buClr>
                <a:srgbClr val="0000FF"/>
              </a:buClr>
              <a:buFont typeface="Courier New" panose="02070309020205020404" pitchFamily="49" charset="0"/>
              <a:buChar char="o"/>
            </a:pPr>
            <a:r>
              <a:rPr lang="en-US" sz="2000" dirty="0"/>
              <a:t>When people’s efforts are pooled and individual effort is not evaluated, people generally exert less effort in groups than individually.</a:t>
            </a:r>
          </a:p>
          <a:p>
            <a:pPr>
              <a:buClr>
                <a:srgbClr val="0000FF"/>
              </a:buClr>
              <a:buFont typeface="Courier New" panose="02070309020205020404" pitchFamily="49" charset="0"/>
              <a:buChar char="o"/>
            </a:pPr>
            <a:r>
              <a:rPr lang="en-US" sz="2000" dirty="0"/>
              <a:t>Such social loafing is common in everyday life, but when the task is challenging, the group is cohesive, and people are committed to the group, social loafing is less evident.</a:t>
            </a:r>
          </a:p>
          <a:p>
            <a:pPr>
              <a:buClr>
                <a:srgbClr val="0000FF"/>
              </a:buClr>
            </a:pPr>
            <a:r>
              <a:rPr lang="en-US" sz="2400" b="1" dirty="0"/>
              <a:t>Deindividuation: When Do People Lose Their Sense of Self in Groups?</a:t>
            </a:r>
          </a:p>
          <a:p>
            <a:pPr>
              <a:buClr>
                <a:srgbClr val="0000FF"/>
              </a:buClr>
              <a:buFont typeface="Courier New" panose="02070309020205020404" pitchFamily="49" charset="0"/>
              <a:buChar char="o"/>
            </a:pPr>
            <a:r>
              <a:rPr lang="en-US" sz="2000" dirty="0"/>
              <a:t>Deindividuation occurs when people are in a large group, are physically anonymous, and are aroused and distracted.</a:t>
            </a:r>
          </a:p>
          <a:p>
            <a:pPr>
              <a:buClr>
                <a:srgbClr val="0000FF"/>
              </a:buClr>
              <a:buFont typeface="Courier New" panose="02070309020205020404" pitchFamily="49" charset="0"/>
              <a:buChar char="o"/>
            </a:pPr>
            <a:r>
              <a:rPr lang="en-US" sz="2000" dirty="0"/>
              <a:t>The resulting diminished self-awareness and self-restraint tend to increase people’s responsiveness to the immediate situation, be it negative or positive.</a:t>
            </a:r>
            <a:endParaRPr lang="en-CA" sz="2000"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39</a:t>
            </a:fld>
            <a:endParaRPr lang="en-CA"/>
          </a:p>
        </p:txBody>
      </p:sp>
    </p:spTree>
    <p:extLst>
      <p:ext uri="{BB962C8B-B14F-4D97-AF65-F5344CB8AC3E}">
        <p14:creationId xmlns:p14="http://schemas.microsoft.com/office/powerpoint/2010/main" val="38749094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solidFill>
                  <a:srgbClr val="0000FF"/>
                </a:solidFill>
              </a:rPr>
              <a:t>What Is A Group?</a:t>
            </a:r>
            <a:endParaRPr lang="en-CA" sz="3600" dirty="0">
              <a:solidFill>
                <a:srgbClr val="0000FF"/>
              </a:solidFill>
            </a:endParaRPr>
          </a:p>
        </p:txBody>
      </p:sp>
      <p:sp>
        <p:nvSpPr>
          <p:cNvPr id="3" name="Content Placeholder 2"/>
          <p:cNvSpPr>
            <a:spLocks noGrp="1"/>
          </p:cNvSpPr>
          <p:nvPr>
            <p:ph idx="1"/>
          </p:nvPr>
        </p:nvSpPr>
        <p:spPr/>
        <p:txBody>
          <a:bodyPr/>
          <a:lstStyle/>
          <a:p>
            <a:pPr>
              <a:buClr>
                <a:srgbClr val="0000FF"/>
              </a:buClr>
            </a:pPr>
            <a:r>
              <a:rPr lang="en-US" b="1" dirty="0"/>
              <a:t>Group</a:t>
            </a:r>
          </a:p>
          <a:p>
            <a:pPr lvl="1">
              <a:buClr>
                <a:srgbClr val="0000FF"/>
              </a:buClr>
            </a:pPr>
            <a:r>
              <a:rPr lang="en-US" dirty="0"/>
              <a:t>Two or more people who, for longer than a few moments, interact with and influence one another and perceive one another as “us”</a:t>
            </a:r>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4</a:t>
            </a:fld>
            <a:endParaRPr lang="en-CA"/>
          </a:p>
        </p:txBody>
      </p:sp>
    </p:spTree>
    <p:extLst>
      <p:ext uri="{BB962C8B-B14F-4D97-AF65-F5344CB8AC3E}">
        <p14:creationId xmlns:p14="http://schemas.microsoft.com/office/powerpoint/2010/main" val="212492282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Summing Up Pt. 3</a:t>
            </a:r>
            <a:endParaRPr lang="en-CA" sz="3600" dirty="0">
              <a:solidFill>
                <a:srgbClr val="0000FF"/>
              </a:solidFill>
            </a:endParaRPr>
          </a:p>
        </p:txBody>
      </p:sp>
      <p:sp>
        <p:nvSpPr>
          <p:cNvPr id="3" name="Content Placeholder 2"/>
          <p:cNvSpPr>
            <a:spLocks noGrp="1"/>
          </p:cNvSpPr>
          <p:nvPr>
            <p:ph idx="1"/>
          </p:nvPr>
        </p:nvSpPr>
        <p:spPr/>
        <p:txBody>
          <a:bodyPr>
            <a:normAutofit fontScale="92500"/>
          </a:bodyPr>
          <a:lstStyle/>
          <a:p>
            <a:pPr>
              <a:buClr>
                <a:srgbClr val="0000FF"/>
              </a:buClr>
            </a:pPr>
            <a:r>
              <a:rPr lang="en-US" sz="2800" b="1" dirty="0"/>
              <a:t>Group Polarization: Do Groups Intensify Our Opinions?</a:t>
            </a:r>
          </a:p>
          <a:p>
            <a:pPr>
              <a:buClr>
                <a:srgbClr val="0000FF"/>
              </a:buClr>
              <a:buFont typeface="Courier New" panose="02070309020205020404" pitchFamily="49" charset="0"/>
              <a:buChar char="o"/>
            </a:pPr>
            <a:r>
              <a:rPr lang="en-US" sz="2400" dirty="0"/>
              <a:t>When researchers originally studied the ways that groups make decisions differently from individuals, they found that groups make riskier decisions; but as they examined more types of decisions, they found that groups make more polarized decisions. If individuals would tend to be risky, then groups would make riskier decisions, but if individuals would tend to play it safe, then groups would make less risky decisions.</a:t>
            </a:r>
          </a:p>
          <a:p>
            <a:pPr>
              <a:buClr>
                <a:srgbClr val="0000FF"/>
              </a:buClr>
              <a:buFont typeface="Courier New" panose="02070309020205020404" pitchFamily="49" charset="0"/>
              <a:buChar char="o"/>
            </a:pPr>
            <a:r>
              <a:rPr lang="en-US" sz="2400" dirty="0"/>
              <a:t>Groups intensify decisions through group discussions.</a:t>
            </a:r>
          </a:p>
          <a:p>
            <a:pPr>
              <a:buClr>
                <a:srgbClr val="0000FF"/>
              </a:buClr>
              <a:buFont typeface="Courier New" panose="02070309020205020404" pitchFamily="49" charset="0"/>
              <a:buChar char="o"/>
            </a:pPr>
            <a:r>
              <a:rPr lang="en-US" sz="2400" dirty="0"/>
              <a:t>Group discussions intensify decisions by exposing us to new arguments and through our comparisons with others in the group.</a:t>
            </a:r>
            <a:endParaRPr lang="en-CA" sz="2400"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40</a:t>
            </a:fld>
            <a:endParaRPr lang="en-CA"/>
          </a:p>
        </p:txBody>
      </p:sp>
    </p:spTree>
    <p:extLst>
      <p:ext uri="{BB962C8B-B14F-4D97-AF65-F5344CB8AC3E}">
        <p14:creationId xmlns:p14="http://schemas.microsoft.com/office/powerpoint/2010/main" val="424295028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Summing Up Pt. 4</a:t>
            </a:r>
            <a:endParaRPr lang="en-CA" sz="3600" dirty="0">
              <a:solidFill>
                <a:srgbClr val="0000FF"/>
              </a:solidFill>
            </a:endParaRPr>
          </a:p>
        </p:txBody>
      </p:sp>
      <p:sp>
        <p:nvSpPr>
          <p:cNvPr id="3" name="Content Placeholder 2"/>
          <p:cNvSpPr>
            <a:spLocks noGrp="1"/>
          </p:cNvSpPr>
          <p:nvPr>
            <p:ph idx="1"/>
          </p:nvPr>
        </p:nvSpPr>
        <p:spPr>
          <a:xfrm>
            <a:off x="457200" y="1600200"/>
            <a:ext cx="8229600" cy="4781128"/>
          </a:xfrm>
        </p:spPr>
        <p:txBody>
          <a:bodyPr>
            <a:normAutofit fontScale="92500"/>
          </a:bodyPr>
          <a:lstStyle/>
          <a:p>
            <a:pPr>
              <a:buClr>
                <a:srgbClr val="0000FF"/>
              </a:buClr>
            </a:pPr>
            <a:r>
              <a:rPr lang="en-US" sz="2600" b="1" dirty="0"/>
              <a:t>Groupthink: Do Groups Hinder or Assist Good Decisions?</a:t>
            </a:r>
          </a:p>
          <a:p>
            <a:pPr>
              <a:buClr>
                <a:srgbClr val="0000FF"/>
              </a:buClr>
              <a:buFont typeface="Courier New" panose="02070309020205020404" pitchFamily="49" charset="0"/>
              <a:buChar char="o"/>
            </a:pPr>
            <a:r>
              <a:rPr lang="en-US" sz="2400" dirty="0"/>
              <a:t>Analysis of several international fiascos indicates that group cohesion can override realistic appraisal of a situation, leading to bad decisions. This is especially true when group members strongly desire unity, when they are isolated from opposing ideas, and when the leader signals what he or she wants from the group.</a:t>
            </a:r>
          </a:p>
          <a:p>
            <a:pPr>
              <a:buClr>
                <a:srgbClr val="0000FF"/>
              </a:buClr>
              <a:buFont typeface="Courier New" panose="02070309020205020404" pitchFamily="49" charset="0"/>
              <a:buChar char="o"/>
            </a:pPr>
            <a:r>
              <a:rPr lang="en-US" sz="2400" dirty="0"/>
              <a:t>Symptomatic of this overriding concern for harmony, labelled groupthink, are (1) an illusion of invulnerability, (2) rationalization, (3) unquestioned belief in the group’s morality, (4) stereotyped views of the opposition, (5) pressure to conform, (6) self-censorship of misgivings, (7) an illusion of unanimity, and (8) “</a:t>
            </a:r>
            <a:r>
              <a:rPr lang="en-US" sz="2400" dirty="0" err="1"/>
              <a:t>mindguards</a:t>
            </a:r>
            <a:r>
              <a:rPr lang="en-US" sz="2400" dirty="0"/>
              <a:t>” who protect the group from unpleasant information.</a:t>
            </a:r>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41</a:t>
            </a:fld>
            <a:endParaRPr lang="en-CA"/>
          </a:p>
        </p:txBody>
      </p:sp>
    </p:spTree>
    <p:extLst>
      <p:ext uri="{BB962C8B-B14F-4D97-AF65-F5344CB8AC3E}">
        <p14:creationId xmlns:p14="http://schemas.microsoft.com/office/powerpoint/2010/main" val="424295028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Summing Up Pt. 5</a:t>
            </a:r>
            <a:endParaRPr lang="en-CA" sz="3600" dirty="0">
              <a:solidFill>
                <a:srgbClr val="0000FF"/>
              </a:solidFill>
            </a:endParaRPr>
          </a:p>
        </p:txBody>
      </p:sp>
      <p:sp>
        <p:nvSpPr>
          <p:cNvPr id="3" name="Content Placeholder 2"/>
          <p:cNvSpPr>
            <a:spLocks noGrp="1"/>
          </p:cNvSpPr>
          <p:nvPr>
            <p:ph idx="1"/>
          </p:nvPr>
        </p:nvSpPr>
        <p:spPr>
          <a:xfrm>
            <a:off x="457200" y="1600200"/>
            <a:ext cx="8229600" cy="4781128"/>
          </a:xfrm>
        </p:spPr>
        <p:txBody>
          <a:bodyPr>
            <a:normAutofit fontScale="92500" lnSpcReduction="10000"/>
          </a:bodyPr>
          <a:lstStyle/>
          <a:p>
            <a:pPr>
              <a:buClr>
                <a:srgbClr val="0000FF"/>
              </a:buClr>
            </a:pPr>
            <a:r>
              <a:rPr lang="en-US" sz="2600" b="1" dirty="0"/>
              <a:t>Groupthink: Do Groups Hinder or Assist Good Decisions? </a:t>
            </a:r>
            <a:r>
              <a:rPr lang="en-US" sz="1900" i="1" dirty="0"/>
              <a:t>continued</a:t>
            </a:r>
            <a:endParaRPr lang="en-US" sz="2600" i="1" dirty="0"/>
          </a:p>
          <a:p>
            <a:pPr>
              <a:buClr>
                <a:srgbClr val="0000FF"/>
              </a:buClr>
              <a:buFont typeface="Courier New" panose="02070309020205020404" pitchFamily="49" charset="0"/>
              <a:buChar char="o"/>
            </a:pPr>
            <a:r>
              <a:rPr lang="en-US" sz="2400" dirty="0"/>
              <a:t>Critics have noted that some aspects of Janis’s groupthink model (such as directive leadership) seem more implicated in flawed decisions than others (such as cohesiveness).</a:t>
            </a:r>
          </a:p>
          <a:p>
            <a:pPr>
              <a:buClr>
                <a:srgbClr val="0000FF"/>
              </a:buClr>
              <a:buFont typeface="Courier New" panose="02070309020205020404" pitchFamily="49" charset="0"/>
              <a:buChar char="o"/>
            </a:pPr>
            <a:r>
              <a:rPr lang="en-US" sz="2400" dirty="0"/>
              <a:t>Both in experiments and in actual history, groups sometimes decide wisely. These cases suggest ways to prevent groupthink: upholding impartiality, encouraging “devil’s advocate” positions, subdividing and then reuniting to discuss a decision, seeking outside input, and having a “second-chance” meeting before implementing a decision.</a:t>
            </a:r>
          </a:p>
          <a:p>
            <a:pPr>
              <a:buClr>
                <a:srgbClr val="0000FF"/>
              </a:buClr>
              <a:buFont typeface="Courier New" panose="02070309020205020404" pitchFamily="49" charset="0"/>
              <a:buChar char="o"/>
            </a:pPr>
            <a:r>
              <a:rPr lang="en-US" sz="2400" dirty="0"/>
              <a:t>Research on group problem solving suggests that groups can be more accurate than individuals; groups also generate more and better ideas if the group is small or if, in a large group, individual brainstorming follows the group session.</a:t>
            </a:r>
            <a:endParaRPr lang="en-CA" sz="2400"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42</a:t>
            </a:fld>
            <a:endParaRPr lang="en-CA"/>
          </a:p>
        </p:txBody>
      </p:sp>
    </p:spTree>
    <p:extLst>
      <p:ext uri="{BB962C8B-B14F-4D97-AF65-F5344CB8AC3E}">
        <p14:creationId xmlns:p14="http://schemas.microsoft.com/office/powerpoint/2010/main" val="117730015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Summing Up Pt. 6</a:t>
            </a:r>
            <a:endParaRPr lang="en-CA" sz="3600" dirty="0">
              <a:solidFill>
                <a:srgbClr val="0000FF"/>
              </a:solidFill>
            </a:endParaRPr>
          </a:p>
        </p:txBody>
      </p:sp>
      <p:sp>
        <p:nvSpPr>
          <p:cNvPr id="3" name="Content Placeholder 2"/>
          <p:cNvSpPr>
            <a:spLocks noGrp="1"/>
          </p:cNvSpPr>
          <p:nvPr>
            <p:ph idx="1"/>
          </p:nvPr>
        </p:nvSpPr>
        <p:spPr/>
        <p:txBody>
          <a:bodyPr>
            <a:normAutofit fontScale="92500" lnSpcReduction="10000"/>
          </a:bodyPr>
          <a:lstStyle/>
          <a:p>
            <a:pPr>
              <a:buClr>
                <a:srgbClr val="0000FF"/>
              </a:buClr>
            </a:pPr>
            <a:r>
              <a:rPr lang="en-US" sz="2800" b="1" dirty="0"/>
              <a:t>Leadership: How Do Leaders Shape the Group’s Actions?</a:t>
            </a:r>
            <a:endParaRPr lang="en-CA" sz="2800" b="1" dirty="0"/>
          </a:p>
          <a:p>
            <a:pPr>
              <a:buClr>
                <a:srgbClr val="0000FF"/>
              </a:buClr>
              <a:buFont typeface="Courier New" panose="02070309020205020404" pitchFamily="49" charset="0"/>
              <a:buChar char="o"/>
            </a:pPr>
            <a:r>
              <a:rPr lang="en-US" sz="2400" dirty="0"/>
              <a:t>Some leaders focus more on tasks and other leaders focus more on the social functioning of the group. Leaders who focus on tasks are often most effective for very high- and very low-functioning groups.</a:t>
            </a:r>
          </a:p>
          <a:p>
            <a:pPr>
              <a:buClr>
                <a:srgbClr val="0000FF"/>
              </a:buClr>
              <a:buFont typeface="Courier New" panose="02070309020205020404" pitchFamily="49" charset="0"/>
              <a:buChar char="o"/>
            </a:pPr>
            <a:r>
              <a:rPr lang="en-US" sz="2400" dirty="0"/>
              <a:t>Some leaders, however, combine social and task leadership by listening to followers and seeking to meet their needs but, at the same time, holding them to high standards for performance. These transactional leaders are often very effective.</a:t>
            </a:r>
          </a:p>
          <a:p>
            <a:pPr>
              <a:buClr>
                <a:srgbClr val="0000FF"/>
              </a:buClr>
              <a:buFont typeface="Courier New" panose="02070309020205020404" pitchFamily="49" charset="0"/>
              <a:buChar char="o"/>
            </a:pPr>
            <a:r>
              <a:rPr lang="en-US" sz="2400" dirty="0"/>
              <a:t>Other leaders gain a following through their charisma and by offering personal attention. These transformational leaders inspire people to make self-sacrifices for the sake of the group and can lead others to be committed and engaged in the task at hand.</a:t>
            </a:r>
            <a:endParaRPr lang="en-CA" sz="2400"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43</a:t>
            </a:fld>
            <a:endParaRPr lang="en-CA"/>
          </a:p>
        </p:txBody>
      </p:sp>
    </p:spTree>
    <p:extLst>
      <p:ext uri="{BB962C8B-B14F-4D97-AF65-F5344CB8AC3E}">
        <p14:creationId xmlns:p14="http://schemas.microsoft.com/office/powerpoint/2010/main" val="235740582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Summing Up Pt. 8</a:t>
            </a:r>
            <a:endParaRPr lang="en-CA" sz="3600" dirty="0">
              <a:solidFill>
                <a:srgbClr val="0000FF"/>
              </a:solidFill>
            </a:endParaRPr>
          </a:p>
        </p:txBody>
      </p:sp>
      <p:sp>
        <p:nvSpPr>
          <p:cNvPr id="3" name="Content Placeholder 2"/>
          <p:cNvSpPr>
            <a:spLocks noGrp="1"/>
          </p:cNvSpPr>
          <p:nvPr>
            <p:ph idx="1"/>
          </p:nvPr>
        </p:nvSpPr>
        <p:spPr>
          <a:xfrm>
            <a:off x="457200" y="1600200"/>
            <a:ext cx="8291264" cy="4781128"/>
          </a:xfrm>
        </p:spPr>
        <p:txBody>
          <a:bodyPr>
            <a:normAutofit/>
          </a:bodyPr>
          <a:lstStyle/>
          <a:p>
            <a:pPr>
              <a:buClr>
                <a:srgbClr val="0000FF"/>
              </a:buClr>
            </a:pPr>
            <a:r>
              <a:rPr lang="en-US" sz="2400" b="1" dirty="0"/>
              <a:t>The Influence of the Minority: How Do Individuals Influence the Group?</a:t>
            </a:r>
            <a:endParaRPr lang="en-CA" sz="2400" b="1" dirty="0"/>
          </a:p>
          <a:p>
            <a:pPr>
              <a:buClr>
                <a:srgbClr val="0000FF"/>
              </a:buClr>
              <a:buFont typeface="Courier New" panose="02070309020205020404" pitchFamily="49" charset="0"/>
              <a:buChar char="o"/>
            </a:pPr>
            <a:r>
              <a:rPr lang="en-US" sz="2400" dirty="0"/>
              <a:t>When minority group members are consistent, they are more likely to influence the group.</a:t>
            </a:r>
          </a:p>
          <a:p>
            <a:pPr>
              <a:buClr>
                <a:srgbClr val="0000FF"/>
              </a:buClr>
              <a:buFont typeface="Courier New" panose="02070309020205020404" pitchFamily="49" charset="0"/>
              <a:buChar char="o"/>
            </a:pPr>
            <a:r>
              <a:rPr lang="en-US" sz="2400" dirty="0"/>
              <a:t>When minority group members have self-confidence, they are more likely to influence the group.</a:t>
            </a:r>
          </a:p>
          <a:p>
            <a:pPr>
              <a:buClr>
                <a:srgbClr val="0000FF"/>
              </a:buClr>
              <a:buFont typeface="Courier New" panose="02070309020205020404" pitchFamily="49" charset="0"/>
              <a:buChar char="o"/>
            </a:pPr>
            <a:r>
              <a:rPr lang="en-US" sz="2400" dirty="0"/>
              <a:t>When minority group members are consistent and self-confident, they create an atmosphere in which defection from the majority viewpoint can occur.</a:t>
            </a:r>
            <a:endParaRPr lang="en-CA" sz="4000"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44</a:t>
            </a:fld>
            <a:endParaRPr lang="en-CA"/>
          </a:p>
        </p:txBody>
      </p:sp>
    </p:spTree>
    <p:extLst>
      <p:ext uri="{BB962C8B-B14F-4D97-AF65-F5344CB8AC3E}">
        <p14:creationId xmlns:p14="http://schemas.microsoft.com/office/powerpoint/2010/main" val="192786672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CA" sz="3600" dirty="0">
                <a:solidFill>
                  <a:srgbClr val="0000FF"/>
                </a:solidFill>
              </a:rPr>
              <a:t>Chapter 7 Key Terms</a:t>
            </a:r>
          </a:p>
        </p:txBody>
      </p:sp>
      <p:sp>
        <p:nvSpPr>
          <p:cNvPr id="6" name="Content Placeholder 5"/>
          <p:cNvSpPr>
            <a:spLocks noGrp="1"/>
          </p:cNvSpPr>
          <p:nvPr>
            <p:ph sz="half" idx="1"/>
          </p:nvPr>
        </p:nvSpPr>
        <p:spPr>
          <a:xfrm>
            <a:off x="457200" y="1600200"/>
            <a:ext cx="4114800" cy="4637112"/>
          </a:xfrm>
        </p:spPr>
        <p:txBody>
          <a:bodyPr>
            <a:normAutofit/>
          </a:bodyPr>
          <a:lstStyle/>
          <a:p>
            <a:pPr>
              <a:buClr>
                <a:srgbClr val="0000FF"/>
              </a:buClr>
            </a:pPr>
            <a:r>
              <a:rPr lang="en-US" dirty="0"/>
              <a:t>Co-actors</a:t>
            </a:r>
          </a:p>
          <a:p>
            <a:pPr>
              <a:buClr>
                <a:srgbClr val="0000FF"/>
              </a:buClr>
            </a:pPr>
            <a:r>
              <a:rPr lang="en-US" dirty="0"/>
              <a:t>Deindividuation</a:t>
            </a:r>
          </a:p>
          <a:p>
            <a:pPr>
              <a:buClr>
                <a:srgbClr val="0000FF"/>
              </a:buClr>
            </a:pPr>
            <a:r>
              <a:rPr lang="en-US" dirty="0"/>
              <a:t>Evaluation Apprehension</a:t>
            </a:r>
          </a:p>
          <a:p>
            <a:pPr>
              <a:buClr>
                <a:srgbClr val="0000FF"/>
              </a:buClr>
            </a:pPr>
            <a:r>
              <a:rPr lang="en-US" dirty="0"/>
              <a:t>Free-ride</a:t>
            </a:r>
          </a:p>
          <a:p>
            <a:pPr>
              <a:buClr>
                <a:srgbClr val="0000FF"/>
              </a:buClr>
            </a:pPr>
            <a:r>
              <a:rPr lang="en-US" dirty="0"/>
              <a:t>Group</a:t>
            </a:r>
          </a:p>
          <a:p>
            <a:pPr>
              <a:buClr>
                <a:srgbClr val="0000FF"/>
              </a:buClr>
            </a:pPr>
            <a:endParaRPr lang="en-CA" b="1" dirty="0"/>
          </a:p>
        </p:txBody>
      </p:sp>
      <p:sp>
        <p:nvSpPr>
          <p:cNvPr id="3" name="Content Placeholder 2"/>
          <p:cNvSpPr>
            <a:spLocks noGrp="1"/>
          </p:cNvSpPr>
          <p:nvPr>
            <p:ph sz="half" idx="2"/>
          </p:nvPr>
        </p:nvSpPr>
        <p:spPr/>
        <p:txBody>
          <a:bodyPr>
            <a:normAutofit/>
          </a:bodyPr>
          <a:lstStyle/>
          <a:p>
            <a:pPr>
              <a:buClr>
                <a:srgbClr val="0000FF"/>
              </a:buClr>
            </a:pPr>
            <a:r>
              <a:rPr lang="en-US" dirty="0"/>
              <a:t>Group Polarization</a:t>
            </a:r>
          </a:p>
          <a:p>
            <a:pPr>
              <a:buClr>
                <a:srgbClr val="0000FF"/>
              </a:buClr>
            </a:pPr>
            <a:r>
              <a:rPr lang="en-US" dirty="0"/>
              <a:t>Groupthink</a:t>
            </a:r>
          </a:p>
          <a:p>
            <a:pPr>
              <a:buClr>
                <a:srgbClr val="0000FF"/>
              </a:buClr>
            </a:pPr>
            <a:r>
              <a:rPr lang="en-US" dirty="0"/>
              <a:t>Leadership</a:t>
            </a:r>
          </a:p>
          <a:p>
            <a:pPr>
              <a:buClr>
                <a:srgbClr val="0000FF"/>
              </a:buClr>
            </a:pPr>
            <a:r>
              <a:rPr lang="en-US" dirty="0"/>
              <a:t>Pluralistic Ignorance</a:t>
            </a:r>
          </a:p>
          <a:p>
            <a:pPr>
              <a:buClr>
                <a:srgbClr val="0000FF"/>
              </a:buClr>
            </a:pPr>
            <a:r>
              <a:rPr lang="en-US" dirty="0"/>
              <a:t>Social Facilitation</a:t>
            </a:r>
          </a:p>
          <a:p>
            <a:pPr>
              <a:buClr>
                <a:srgbClr val="0000FF"/>
              </a:buClr>
            </a:pPr>
            <a:r>
              <a:rPr lang="en-US" dirty="0"/>
              <a:t>Social Loafing</a:t>
            </a:r>
          </a:p>
          <a:p>
            <a:endParaRPr lang="en-CA" dirty="0"/>
          </a:p>
        </p:txBody>
      </p:sp>
      <p:sp>
        <p:nvSpPr>
          <p:cNvPr id="4" name="Footer Placeholder 3"/>
          <p:cNvSpPr>
            <a:spLocks noGrp="1"/>
          </p:cNvSpPr>
          <p:nvPr>
            <p:ph type="ftr" sz="quarter" idx="11"/>
          </p:nvPr>
        </p:nvSpPr>
        <p:spPr/>
        <p:txBody>
          <a:bodyPr/>
          <a:lstStyle/>
          <a:p>
            <a:r>
              <a:rPr lang="en-US">
                <a:solidFill>
                  <a:prstClr val="black">
                    <a:tint val="75000"/>
                  </a:prstClr>
                </a:solidFill>
              </a:rPr>
              <a:t>© 2021 McGraw Hill Education Limited</a:t>
            </a:r>
            <a:endParaRPr lang="en-CA">
              <a:solidFill>
                <a:prstClr val="black">
                  <a:tint val="75000"/>
                </a:prstClr>
              </a:solidFill>
            </a:endParaRPr>
          </a:p>
        </p:txBody>
      </p:sp>
      <p:sp>
        <p:nvSpPr>
          <p:cNvPr id="5" name="Slide Number Placeholder 4"/>
          <p:cNvSpPr>
            <a:spLocks noGrp="1"/>
          </p:cNvSpPr>
          <p:nvPr>
            <p:ph type="sldNum" sz="quarter" idx="12"/>
          </p:nvPr>
        </p:nvSpPr>
        <p:spPr/>
        <p:txBody>
          <a:bodyPr/>
          <a:lstStyle/>
          <a:p>
            <a:fld id="{EFE57580-D55E-46BA-85CF-9F915CE3B7E4}" type="slidenum">
              <a:rPr lang="en-CA" smtClean="0">
                <a:solidFill>
                  <a:prstClr val="black">
                    <a:tint val="75000"/>
                  </a:prstClr>
                </a:solidFill>
              </a:rPr>
              <a:pPr/>
              <a:t>45</a:t>
            </a:fld>
            <a:endParaRPr lang="en-CA">
              <a:solidFill>
                <a:prstClr val="black">
                  <a:tint val="75000"/>
                </a:prstClr>
              </a:solidFill>
            </a:endParaRPr>
          </a:p>
        </p:txBody>
      </p:sp>
      <p:sp>
        <p:nvSpPr>
          <p:cNvPr id="7" name="AutoShape 2" descr="https://media.inkling.com/img?s=content%3A%2F%2F%2Fstable%2Fsn_d273%2Ftrunk%2Fhead%2Fimg%2Fchapter001%2Fmye24652_co01_a-.png&amp;o=r&amp;w=1000&amp;f=auto&amp;e=tru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a:p>
        </p:txBody>
      </p:sp>
      <p:sp>
        <p:nvSpPr>
          <p:cNvPr id="8" name="AutoShape 4" descr="https://media.inkling.com/img?s=content%3A%2F%2F%2Fstable%2Fsn_d273%2Ftrunk%2Fhead%2Fimg%2Fchapter001%2Fmye24652_co01_a-.png&amp;o=r&amp;w=1000&amp;f=auto&amp;e=true"/>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a:p>
        </p:txBody>
      </p:sp>
    </p:spTree>
    <p:extLst>
      <p:ext uri="{BB962C8B-B14F-4D97-AF65-F5344CB8AC3E}">
        <p14:creationId xmlns:p14="http://schemas.microsoft.com/office/powerpoint/2010/main" val="10101435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noAutofit/>
          </a:bodyPr>
          <a:lstStyle/>
          <a:p>
            <a:r>
              <a:rPr lang="en-US" sz="4000" dirty="0">
                <a:solidFill>
                  <a:srgbClr val="0000FF"/>
                </a:solidFill>
              </a:rPr>
              <a:t>Social facilitation: How are we affected by the presence of others?</a:t>
            </a:r>
            <a:br>
              <a:rPr lang="en-US" sz="4000" dirty="0">
                <a:solidFill>
                  <a:srgbClr val="0000FF"/>
                </a:solidFill>
              </a:rPr>
            </a:br>
            <a:r>
              <a:rPr lang="en-US" sz="4000" dirty="0">
                <a:solidFill>
                  <a:schemeClr val="tx1"/>
                </a:solidFill>
              </a:rPr>
              <a:t>LO2</a:t>
            </a:r>
            <a:br>
              <a:rPr lang="en-CA" sz="4000" dirty="0">
                <a:solidFill>
                  <a:schemeClr val="tx1"/>
                </a:solidFill>
              </a:rPr>
            </a:br>
            <a:endParaRPr lang="en-CA" sz="4000" dirty="0">
              <a:solidFill>
                <a:srgbClr val="0000FF"/>
              </a:solidFill>
            </a:endParaRPr>
          </a:p>
        </p:txBody>
      </p:sp>
      <p:sp>
        <p:nvSpPr>
          <p:cNvPr id="4" name="Footer Placeholder 3"/>
          <p:cNvSpPr>
            <a:spLocks noGrp="1"/>
          </p:cNvSpPr>
          <p:nvPr>
            <p:ph type="ftr" sz="quarter" idx="11"/>
          </p:nvPr>
        </p:nvSpPr>
        <p:spPr/>
        <p:txBody>
          <a:bodyPr/>
          <a:lstStyle/>
          <a:p>
            <a:r>
              <a:rPr lang="en-US"/>
              <a:t>© 2021 McGraw Hill Education Limited</a:t>
            </a:r>
            <a:endParaRPr lang="en-CA"/>
          </a:p>
        </p:txBody>
      </p:sp>
      <p:sp>
        <p:nvSpPr>
          <p:cNvPr id="5" name="Slide Number Placeholder 4"/>
          <p:cNvSpPr>
            <a:spLocks noGrp="1"/>
          </p:cNvSpPr>
          <p:nvPr>
            <p:ph type="sldNum" sz="quarter" idx="12"/>
          </p:nvPr>
        </p:nvSpPr>
        <p:spPr/>
        <p:txBody>
          <a:bodyPr/>
          <a:lstStyle/>
          <a:p>
            <a:fld id="{EFE57580-D55E-46BA-85CF-9F915CE3B7E4}" type="slidenum">
              <a:rPr lang="en-CA" smtClean="0"/>
              <a:t>5</a:t>
            </a:fld>
            <a:endParaRPr lang="en-CA"/>
          </a:p>
        </p:txBody>
      </p:sp>
      <p:sp>
        <p:nvSpPr>
          <p:cNvPr id="8" name="Subtitle 7"/>
          <p:cNvSpPr>
            <a:spLocks noGrp="1"/>
          </p:cNvSpPr>
          <p:nvPr>
            <p:ph type="subTitle" idx="1"/>
          </p:nvPr>
        </p:nvSpPr>
        <p:spPr/>
        <p:txBody>
          <a:bodyPr/>
          <a:lstStyle/>
          <a:p>
            <a:endParaRPr lang="en-CA"/>
          </a:p>
        </p:txBody>
      </p:sp>
    </p:spTree>
    <p:extLst>
      <p:ext uri="{BB962C8B-B14F-4D97-AF65-F5344CB8AC3E}">
        <p14:creationId xmlns:p14="http://schemas.microsoft.com/office/powerpoint/2010/main" val="40487839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The Mere Presence of Others</a:t>
            </a:r>
          </a:p>
        </p:txBody>
      </p:sp>
      <p:sp>
        <p:nvSpPr>
          <p:cNvPr id="3" name="Content Placeholder 2"/>
          <p:cNvSpPr>
            <a:spLocks noGrp="1"/>
          </p:cNvSpPr>
          <p:nvPr>
            <p:ph idx="1"/>
          </p:nvPr>
        </p:nvSpPr>
        <p:spPr/>
        <p:txBody>
          <a:bodyPr/>
          <a:lstStyle/>
          <a:p>
            <a:pPr>
              <a:buClr>
                <a:srgbClr val="0000FF"/>
              </a:buClr>
            </a:pPr>
            <a:r>
              <a:rPr lang="en-US" b="1" dirty="0"/>
              <a:t>The Mere Presence of Others</a:t>
            </a:r>
          </a:p>
          <a:p>
            <a:pPr>
              <a:buClr>
                <a:srgbClr val="0000FF"/>
              </a:buClr>
            </a:pPr>
            <a:r>
              <a:rPr lang="en-US" dirty="0"/>
              <a:t>Co-actors, social facilitation</a:t>
            </a:r>
          </a:p>
          <a:p>
            <a:pPr lvl="1">
              <a:buClr>
                <a:srgbClr val="0000FF"/>
              </a:buClr>
            </a:pPr>
            <a:r>
              <a:rPr lang="en-US" dirty="0"/>
              <a:t>Then: The tendency of people to perform simple or well-learned tasks better when others are present</a:t>
            </a:r>
          </a:p>
          <a:p>
            <a:pPr lvl="1">
              <a:buClr>
                <a:srgbClr val="0000FF"/>
              </a:buClr>
            </a:pPr>
            <a:r>
              <a:rPr lang="en-US" dirty="0"/>
              <a:t>Now: The strengthening of the dominant responses owing to the presence of others</a:t>
            </a:r>
          </a:p>
          <a:p>
            <a:pPr marL="0" indent="0">
              <a:buClr>
                <a:srgbClr val="0000FF"/>
              </a:buClr>
              <a:buNone/>
            </a:pPr>
            <a:endParaRPr lang="en-US" b="1"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6</a:t>
            </a:fld>
            <a:endParaRPr lang="en-CA"/>
          </a:p>
        </p:txBody>
      </p:sp>
    </p:spTree>
    <p:extLst>
      <p:ext uri="{BB962C8B-B14F-4D97-AF65-F5344CB8AC3E}">
        <p14:creationId xmlns:p14="http://schemas.microsoft.com/office/powerpoint/2010/main" val="21367967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The Mere Presence of Others Pt. 2</a:t>
            </a:r>
          </a:p>
        </p:txBody>
      </p:sp>
      <p:sp>
        <p:nvSpPr>
          <p:cNvPr id="3" name="Content Placeholder 2"/>
          <p:cNvSpPr>
            <a:spLocks noGrp="1"/>
          </p:cNvSpPr>
          <p:nvPr>
            <p:ph idx="1"/>
          </p:nvPr>
        </p:nvSpPr>
        <p:spPr/>
        <p:txBody>
          <a:bodyPr/>
          <a:lstStyle/>
          <a:p>
            <a:pPr>
              <a:buClr>
                <a:srgbClr val="0000FF"/>
              </a:buClr>
            </a:pPr>
            <a:r>
              <a:rPr lang="en-US" dirty="0"/>
              <a:t>Beliefs</a:t>
            </a:r>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7</a:t>
            </a:fld>
            <a:endParaRPr lang="en-CA"/>
          </a:p>
        </p:txBody>
      </p:sp>
      <p:pic>
        <p:nvPicPr>
          <p:cNvPr id="2050"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39552" y="2298802"/>
            <a:ext cx="7912967" cy="21602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a:off x="2386963" y="5874264"/>
            <a:ext cx="4572000" cy="369332"/>
          </a:xfrm>
          <a:prstGeom prst="rect">
            <a:avLst/>
          </a:prstGeom>
        </p:spPr>
        <p:txBody>
          <a:bodyPr>
            <a:spAutoFit/>
          </a:bodyPr>
          <a:lstStyle/>
          <a:p>
            <a:r>
              <a:rPr lang="en-US" b="1" dirty="0"/>
              <a:t>Figure 7–1 </a:t>
            </a:r>
            <a:r>
              <a:rPr lang="en-US" dirty="0"/>
              <a:t>the effects of social arousal</a:t>
            </a:r>
          </a:p>
        </p:txBody>
      </p:sp>
      <p:sp>
        <p:nvSpPr>
          <p:cNvPr id="7" name="Rectangle 6"/>
          <p:cNvSpPr/>
          <p:nvPr/>
        </p:nvSpPr>
        <p:spPr>
          <a:xfrm>
            <a:off x="899592" y="4937868"/>
            <a:ext cx="7689304" cy="923330"/>
          </a:xfrm>
          <a:prstGeom prst="rect">
            <a:avLst/>
          </a:prstGeom>
        </p:spPr>
        <p:txBody>
          <a:bodyPr wrap="square">
            <a:spAutoFit/>
          </a:bodyPr>
          <a:lstStyle/>
          <a:p>
            <a:pPr marL="285750" indent="-285750">
              <a:buFont typeface="Arial" panose="020B0604020202020204" pitchFamily="34" charset="0"/>
              <a:buChar char="•"/>
            </a:pPr>
            <a:r>
              <a:rPr lang="en-US" dirty="0"/>
              <a:t>Robert Zajonc reconciled apparently conflicting findings by proposing that arousal from others’ presence strengthens dominant responses (the correct responses only on easy or well-learned tasks)</a:t>
            </a:r>
            <a:endParaRPr lang="en-CA" dirty="0"/>
          </a:p>
        </p:txBody>
      </p:sp>
    </p:spTree>
    <p:extLst>
      <p:ext uri="{BB962C8B-B14F-4D97-AF65-F5344CB8AC3E}">
        <p14:creationId xmlns:p14="http://schemas.microsoft.com/office/powerpoint/2010/main" val="21367967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Crowding: The Presence of Many Others</a:t>
            </a:r>
            <a:endParaRPr lang="en-CA" sz="3600" dirty="0">
              <a:solidFill>
                <a:srgbClr val="0000FF"/>
              </a:solidFill>
            </a:endParaRPr>
          </a:p>
        </p:txBody>
      </p:sp>
      <p:sp>
        <p:nvSpPr>
          <p:cNvPr id="3" name="Content Placeholder 2"/>
          <p:cNvSpPr>
            <a:spLocks noGrp="1"/>
          </p:cNvSpPr>
          <p:nvPr>
            <p:ph idx="1"/>
          </p:nvPr>
        </p:nvSpPr>
        <p:spPr/>
        <p:txBody>
          <a:bodyPr/>
          <a:lstStyle/>
          <a:p>
            <a:pPr>
              <a:buClr>
                <a:srgbClr val="0000FF"/>
              </a:buClr>
            </a:pPr>
            <a:r>
              <a:rPr lang="en-US" b="1" dirty="0"/>
              <a:t>The Mere Presence of Others</a:t>
            </a:r>
          </a:p>
          <a:p>
            <a:pPr>
              <a:buClr>
                <a:srgbClr val="0000FF"/>
              </a:buClr>
            </a:pPr>
            <a:endParaRPr lang="en-US" b="1" dirty="0"/>
          </a:p>
          <a:p>
            <a:endParaRPr lang="en-CA" dirty="0"/>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8</a:t>
            </a:fld>
            <a:endParaRPr lang="en-CA"/>
          </a:p>
        </p:txBody>
      </p:sp>
      <p:graphicFrame>
        <p:nvGraphicFramePr>
          <p:cNvPr id="6" name="Table 5"/>
          <p:cNvGraphicFramePr>
            <a:graphicFrameLocks noGrp="1"/>
          </p:cNvGraphicFramePr>
          <p:nvPr>
            <p:extLst>
              <p:ext uri="{D42A27DB-BD31-4B8C-83A1-F6EECF244321}">
                <p14:modId xmlns:p14="http://schemas.microsoft.com/office/powerpoint/2010/main" val="1574755025"/>
              </p:ext>
            </p:extLst>
          </p:nvPr>
        </p:nvGraphicFramePr>
        <p:xfrm>
          <a:off x="467544" y="2276872"/>
          <a:ext cx="8280918" cy="3466152"/>
        </p:xfrm>
        <a:graphic>
          <a:graphicData uri="http://schemas.openxmlformats.org/drawingml/2006/table">
            <a:tbl>
              <a:tblPr firstRow="1" bandRow="1">
                <a:tableStyleId>{74C1A8A3-306A-4EB7-A6B1-4F7E0EB9C5D6}</a:tableStyleId>
              </a:tblPr>
              <a:tblGrid>
                <a:gridCol w="2160238">
                  <a:extLst>
                    <a:ext uri="{9D8B030D-6E8A-4147-A177-3AD203B41FA5}">
                      <a16:colId xmlns:a16="http://schemas.microsoft.com/office/drawing/2014/main" val="20000"/>
                    </a:ext>
                  </a:extLst>
                </a:gridCol>
                <a:gridCol w="2592288">
                  <a:extLst>
                    <a:ext uri="{9D8B030D-6E8A-4147-A177-3AD203B41FA5}">
                      <a16:colId xmlns:a16="http://schemas.microsoft.com/office/drawing/2014/main" val="20001"/>
                    </a:ext>
                  </a:extLst>
                </a:gridCol>
                <a:gridCol w="3528392">
                  <a:extLst>
                    <a:ext uri="{9D8B030D-6E8A-4147-A177-3AD203B41FA5}">
                      <a16:colId xmlns:a16="http://schemas.microsoft.com/office/drawing/2014/main" val="20002"/>
                    </a:ext>
                  </a:extLst>
                </a:gridCol>
              </a:tblGrid>
              <a:tr h="389704">
                <a:tc gridSpan="3">
                  <a:txBody>
                    <a:bodyPr/>
                    <a:lstStyle/>
                    <a:p>
                      <a:r>
                        <a:rPr lang="en-US" sz="2400" dirty="0">
                          <a:solidFill>
                            <a:schemeClr val="tx1"/>
                          </a:solidFill>
                        </a:rPr>
                        <a:t>TABLE 7–1 Home Advantage in Major Team Sports</a:t>
                      </a:r>
                    </a:p>
                  </a:txBody>
                  <a:tcPr anchor="ctr"/>
                </a:tc>
                <a:tc hMerge="1">
                  <a:txBody>
                    <a:bodyPr/>
                    <a:lstStyle/>
                    <a:p>
                      <a:endParaRPr lang="en-CA"/>
                    </a:p>
                  </a:txBody>
                  <a:tcPr/>
                </a:tc>
                <a:tc hMerge="1">
                  <a:txBody>
                    <a:bodyPr/>
                    <a:lstStyle/>
                    <a:p>
                      <a:endParaRPr lang="en-CA"/>
                    </a:p>
                  </a:txBody>
                  <a:tcPr/>
                </a:tc>
                <a:extLst>
                  <a:ext uri="{0D108BD9-81ED-4DB2-BD59-A6C34878D82A}">
                    <a16:rowId xmlns:a16="http://schemas.microsoft.com/office/drawing/2014/main" val="10000"/>
                  </a:ext>
                </a:extLst>
              </a:tr>
              <a:tr h="430911">
                <a:tc>
                  <a:txBody>
                    <a:bodyPr/>
                    <a:lstStyle/>
                    <a:p>
                      <a:pPr algn="l" fontAlgn="ctr"/>
                      <a:r>
                        <a:rPr lang="en-CA" sz="2400" b="1" dirty="0">
                          <a:effectLst/>
                        </a:rPr>
                        <a:t>Sport</a:t>
                      </a:r>
                      <a:endParaRPr lang="en-CA" sz="2400" b="1" dirty="0">
                        <a:effectLst/>
                        <a:latin typeface="inherit"/>
                      </a:endParaRPr>
                    </a:p>
                  </a:txBody>
                  <a:tcPr marL="67866" marR="67866" marT="67866" marB="67866" anchor="ctr"/>
                </a:tc>
                <a:tc>
                  <a:txBody>
                    <a:bodyPr/>
                    <a:lstStyle/>
                    <a:p>
                      <a:pPr algn="ctr" fontAlgn="ctr"/>
                      <a:r>
                        <a:rPr lang="en-CA" sz="2400" b="1" dirty="0">
                          <a:effectLst/>
                        </a:rPr>
                        <a:t>Games Studied</a:t>
                      </a:r>
                      <a:endParaRPr lang="en-CA" sz="2400" b="1" dirty="0">
                        <a:effectLst/>
                        <a:latin typeface="inherit"/>
                      </a:endParaRPr>
                    </a:p>
                  </a:txBody>
                  <a:tcPr marL="67866" marR="67866" marT="67866" marB="67866" anchor="ctr"/>
                </a:tc>
                <a:tc>
                  <a:txBody>
                    <a:bodyPr/>
                    <a:lstStyle/>
                    <a:p>
                      <a:pPr algn="ctr" fontAlgn="ctr"/>
                      <a:r>
                        <a:rPr lang="en-CA" sz="2400" b="1" dirty="0">
                          <a:effectLst/>
                        </a:rPr>
                        <a:t>Winning Percentage</a:t>
                      </a:r>
                      <a:endParaRPr lang="en-CA" sz="2400" b="1" dirty="0">
                        <a:effectLst/>
                        <a:latin typeface="inherit"/>
                      </a:endParaRPr>
                    </a:p>
                  </a:txBody>
                  <a:tcPr marL="67866" marR="67866" marT="67866" marB="67866" anchor="ctr"/>
                </a:tc>
                <a:extLst>
                  <a:ext uri="{0D108BD9-81ED-4DB2-BD59-A6C34878D82A}">
                    <a16:rowId xmlns:a16="http://schemas.microsoft.com/office/drawing/2014/main" val="10001"/>
                  </a:ext>
                </a:extLst>
              </a:tr>
              <a:tr h="430911">
                <a:tc>
                  <a:txBody>
                    <a:bodyPr/>
                    <a:lstStyle/>
                    <a:p>
                      <a:pPr fontAlgn="t"/>
                      <a:r>
                        <a:rPr lang="en-CA" sz="2400">
                          <a:effectLst/>
                        </a:rPr>
                        <a:t>Baseball</a:t>
                      </a:r>
                    </a:p>
                  </a:txBody>
                  <a:tcPr marL="67866" marR="67866" marT="67866" marB="67866"/>
                </a:tc>
                <a:tc>
                  <a:txBody>
                    <a:bodyPr/>
                    <a:lstStyle/>
                    <a:p>
                      <a:pPr algn="ctr" fontAlgn="t"/>
                      <a:r>
                        <a:rPr lang="en-CA" sz="2400" dirty="0">
                          <a:effectLst/>
                        </a:rPr>
                        <a:t>135 665</a:t>
                      </a:r>
                    </a:p>
                  </a:txBody>
                  <a:tcPr marL="67866" marR="67866" marT="67866" marB="67866"/>
                </a:tc>
                <a:tc>
                  <a:txBody>
                    <a:bodyPr/>
                    <a:lstStyle/>
                    <a:p>
                      <a:pPr algn="ctr" fontAlgn="t"/>
                      <a:r>
                        <a:rPr lang="en-CA" sz="2400" dirty="0">
                          <a:effectLst/>
                        </a:rPr>
                        <a:t>   54.3%</a:t>
                      </a:r>
                    </a:p>
                  </a:txBody>
                  <a:tcPr marL="67866" marR="67866" marT="67866" marB="67866"/>
                </a:tc>
                <a:extLst>
                  <a:ext uri="{0D108BD9-81ED-4DB2-BD59-A6C34878D82A}">
                    <a16:rowId xmlns:a16="http://schemas.microsoft.com/office/drawing/2014/main" val="10002"/>
                  </a:ext>
                </a:extLst>
              </a:tr>
              <a:tr h="430911">
                <a:tc>
                  <a:txBody>
                    <a:bodyPr/>
                    <a:lstStyle/>
                    <a:p>
                      <a:pPr fontAlgn="t"/>
                      <a:r>
                        <a:rPr lang="en-CA" sz="2400" dirty="0">
                          <a:effectLst/>
                        </a:rPr>
                        <a:t>Football</a:t>
                      </a:r>
                    </a:p>
                  </a:txBody>
                  <a:tcPr marL="67866" marR="67866" marT="67866" marB="67866"/>
                </a:tc>
                <a:tc>
                  <a:txBody>
                    <a:bodyPr/>
                    <a:lstStyle/>
                    <a:p>
                      <a:pPr algn="ctr" fontAlgn="t"/>
                      <a:r>
                        <a:rPr lang="en-CA" sz="2400" dirty="0">
                          <a:effectLst/>
                        </a:rPr>
                        <a:t>    2 592</a:t>
                      </a:r>
                    </a:p>
                  </a:txBody>
                  <a:tcPr marL="67866" marR="67866" marT="67866" marB="67866"/>
                </a:tc>
                <a:tc>
                  <a:txBody>
                    <a:bodyPr/>
                    <a:lstStyle/>
                    <a:p>
                      <a:pPr algn="ctr" fontAlgn="t"/>
                      <a:r>
                        <a:rPr lang="en-CA" sz="2400" dirty="0">
                          <a:effectLst/>
                        </a:rPr>
                        <a:t> 57.3</a:t>
                      </a:r>
                    </a:p>
                  </a:txBody>
                  <a:tcPr marL="67866" marR="67866" marT="67866" marB="67866"/>
                </a:tc>
                <a:extLst>
                  <a:ext uri="{0D108BD9-81ED-4DB2-BD59-A6C34878D82A}">
                    <a16:rowId xmlns:a16="http://schemas.microsoft.com/office/drawing/2014/main" val="10003"/>
                  </a:ext>
                </a:extLst>
              </a:tr>
              <a:tr h="430911">
                <a:tc>
                  <a:txBody>
                    <a:bodyPr/>
                    <a:lstStyle/>
                    <a:p>
                      <a:pPr fontAlgn="t"/>
                      <a:r>
                        <a:rPr lang="en-CA" sz="2400">
                          <a:effectLst/>
                        </a:rPr>
                        <a:t>Hockey</a:t>
                      </a:r>
                    </a:p>
                  </a:txBody>
                  <a:tcPr marL="67866" marR="67866" marT="67866" marB="67866"/>
                </a:tc>
                <a:tc>
                  <a:txBody>
                    <a:bodyPr/>
                    <a:lstStyle/>
                    <a:p>
                      <a:pPr algn="ctr" fontAlgn="t"/>
                      <a:r>
                        <a:rPr lang="en-CA" sz="2400" dirty="0">
                          <a:effectLst/>
                        </a:rPr>
                        <a:t>    4 322</a:t>
                      </a:r>
                    </a:p>
                  </a:txBody>
                  <a:tcPr marL="67866" marR="67866" marT="67866" marB="67866"/>
                </a:tc>
                <a:tc>
                  <a:txBody>
                    <a:bodyPr/>
                    <a:lstStyle/>
                    <a:p>
                      <a:pPr algn="ctr" fontAlgn="t"/>
                      <a:r>
                        <a:rPr lang="en-CA" sz="2400" dirty="0">
                          <a:effectLst/>
                        </a:rPr>
                        <a:t>  61.1  </a:t>
                      </a:r>
                    </a:p>
                  </a:txBody>
                  <a:tcPr marL="67866" marR="67866" marT="67866" marB="67866"/>
                </a:tc>
                <a:extLst>
                  <a:ext uri="{0D108BD9-81ED-4DB2-BD59-A6C34878D82A}">
                    <a16:rowId xmlns:a16="http://schemas.microsoft.com/office/drawing/2014/main" val="10004"/>
                  </a:ext>
                </a:extLst>
              </a:tr>
              <a:tr h="430911">
                <a:tc>
                  <a:txBody>
                    <a:bodyPr/>
                    <a:lstStyle/>
                    <a:p>
                      <a:pPr fontAlgn="t"/>
                      <a:r>
                        <a:rPr lang="en-CA" sz="2400">
                          <a:effectLst/>
                        </a:rPr>
                        <a:t>Basketball</a:t>
                      </a:r>
                    </a:p>
                  </a:txBody>
                  <a:tcPr marL="67866" marR="67866" marT="67866" marB="67866"/>
                </a:tc>
                <a:tc>
                  <a:txBody>
                    <a:bodyPr/>
                    <a:lstStyle/>
                    <a:p>
                      <a:pPr algn="ctr" fontAlgn="t"/>
                      <a:r>
                        <a:rPr lang="en-CA" sz="2400" dirty="0">
                          <a:effectLst/>
                        </a:rPr>
                        <a:t>  13 596</a:t>
                      </a:r>
                    </a:p>
                  </a:txBody>
                  <a:tcPr marL="67866" marR="67866" marT="67866" marB="67866"/>
                </a:tc>
                <a:tc>
                  <a:txBody>
                    <a:bodyPr/>
                    <a:lstStyle/>
                    <a:p>
                      <a:pPr algn="ctr" fontAlgn="t"/>
                      <a:r>
                        <a:rPr lang="en-CA" sz="2400" dirty="0">
                          <a:effectLst/>
                        </a:rPr>
                        <a:t>64.4</a:t>
                      </a:r>
                    </a:p>
                  </a:txBody>
                  <a:tcPr marL="67866" marR="67866" marT="67866" marB="67866"/>
                </a:tc>
                <a:extLst>
                  <a:ext uri="{0D108BD9-81ED-4DB2-BD59-A6C34878D82A}">
                    <a16:rowId xmlns:a16="http://schemas.microsoft.com/office/drawing/2014/main" val="10005"/>
                  </a:ext>
                </a:extLst>
              </a:tr>
              <a:tr h="430911">
                <a:tc>
                  <a:txBody>
                    <a:bodyPr/>
                    <a:lstStyle/>
                    <a:p>
                      <a:pPr fontAlgn="t"/>
                      <a:r>
                        <a:rPr lang="en-CA" sz="2400">
                          <a:effectLst/>
                        </a:rPr>
                        <a:t>Soccer</a:t>
                      </a:r>
                    </a:p>
                  </a:txBody>
                  <a:tcPr marL="67866" marR="67866" marT="67866" marB="67866"/>
                </a:tc>
                <a:tc>
                  <a:txBody>
                    <a:bodyPr/>
                    <a:lstStyle/>
                    <a:p>
                      <a:pPr algn="ctr" fontAlgn="t"/>
                      <a:r>
                        <a:rPr lang="en-CA" sz="2400">
                          <a:effectLst/>
                        </a:rPr>
                        <a:t>  37 202</a:t>
                      </a:r>
                    </a:p>
                  </a:txBody>
                  <a:tcPr marL="67866" marR="67866" marT="67866" marB="67866"/>
                </a:tc>
                <a:tc>
                  <a:txBody>
                    <a:bodyPr/>
                    <a:lstStyle/>
                    <a:p>
                      <a:pPr algn="ctr" fontAlgn="t"/>
                      <a:r>
                        <a:rPr lang="en-CA" sz="2400" dirty="0">
                          <a:effectLst/>
                        </a:rPr>
                        <a:t>69.0</a:t>
                      </a:r>
                    </a:p>
                  </a:txBody>
                  <a:tcPr marL="67866" marR="67866" marT="67866" marB="67866"/>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20035135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Crowding: The Presence of Many Others Pt. 3</a:t>
            </a:r>
          </a:p>
        </p:txBody>
      </p:sp>
      <p:sp>
        <p:nvSpPr>
          <p:cNvPr id="3" name="Content Placeholder 2"/>
          <p:cNvSpPr>
            <a:spLocks noGrp="1"/>
          </p:cNvSpPr>
          <p:nvPr>
            <p:ph idx="1"/>
          </p:nvPr>
        </p:nvSpPr>
        <p:spPr>
          <a:xfrm>
            <a:off x="457200" y="1600200"/>
            <a:ext cx="3898776" cy="4525963"/>
          </a:xfrm>
        </p:spPr>
        <p:txBody>
          <a:bodyPr/>
          <a:lstStyle/>
          <a:p>
            <a:pPr>
              <a:buClr>
                <a:srgbClr val="0000FF"/>
              </a:buClr>
            </a:pPr>
            <a:r>
              <a:rPr lang="en-US" dirty="0"/>
              <a:t>Intensifies positive or negative reactions</a:t>
            </a:r>
          </a:p>
          <a:p>
            <a:pPr>
              <a:buClr>
                <a:srgbClr val="0000FF"/>
              </a:buClr>
            </a:pPr>
            <a:r>
              <a:rPr lang="en-US" dirty="0"/>
              <a:t>Enhances arousal</a:t>
            </a:r>
          </a:p>
          <a:p>
            <a:endParaRPr lang="en-CA" dirty="0"/>
          </a:p>
          <a:p>
            <a:endParaRPr lang="en-CA" dirty="0"/>
          </a:p>
        </p:txBody>
      </p:sp>
      <p:sp>
        <p:nvSpPr>
          <p:cNvPr id="4" name="Footer Placeholder 3"/>
          <p:cNvSpPr>
            <a:spLocks noGrp="1"/>
          </p:cNvSpPr>
          <p:nvPr>
            <p:ph type="ftr" sz="quarter" idx="11"/>
          </p:nvPr>
        </p:nvSpPr>
        <p:spPr/>
        <p:txBody>
          <a:bodyPr/>
          <a:lstStyle/>
          <a:p>
            <a:r>
              <a:rPr lang="en-US"/>
              <a:t>© 2021 McGraw 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9</a:t>
            </a:fld>
            <a:endParaRPr lang="en-CA"/>
          </a:p>
        </p:txBody>
      </p:sp>
      <p:sp>
        <p:nvSpPr>
          <p:cNvPr id="6" name="AutoShape 2" descr="James Maas stands on a stage in front of a packed auditorium."/>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a:p>
        </p:txBody>
      </p:sp>
      <p:pic>
        <p:nvPicPr>
          <p:cNvPr id="3075"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602371" y="1772816"/>
            <a:ext cx="3827690" cy="25568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p:cNvSpPr/>
          <p:nvPr/>
        </p:nvSpPr>
        <p:spPr>
          <a:xfrm>
            <a:off x="4355976" y="4509120"/>
            <a:ext cx="4320480" cy="1200329"/>
          </a:xfrm>
          <a:prstGeom prst="rect">
            <a:avLst/>
          </a:prstGeom>
        </p:spPr>
        <p:txBody>
          <a:bodyPr wrap="square">
            <a:spAutoFit/>
          </a:bodyPr>
          <a:lstStyle/>
          <a:p>
            <a:pPr marL="285750" indent="-285750" algn="just">
              <a:buFont typeface="Arial" panose="020B0604020202020204" pitchFamily="34" charset="0"/>
              <a:buChar char="•"/>
            </a:pPr>
            <a:r>
              <a:rPr lang="en-US" dirty="0"/>
              <a:t>A good house is a full house. If the class had 100 students meeting in this large space, it would feel much less energized</a:t>
            </a:r>
          </a:p>
          <a:p>
            <a:endParaRPr lang="en-US" dirty="0"/>
          </a:p>
        </p:txBody>
      </p:sp>
    </p:spTree>
    <p:extLst>
      <p:ext uri="{BB962C8B-B14F-4D97-AF65-F5344CB8AC3E}">
        <p14:creationId xmlns:p14="http://schemas.microsoft.com/office/powerpoint/2010/main" val="66927582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541</TotalTime>
  <Words>2877</Words>
  <Application>Microsoft Office PowerPoint</Application>
  <PresentationFormat>On-screen Show (4:3)</PresentationFormat>
  <Paragraphs>350</Paragraphs>
  <Slides>45</Slides>
  <Notes>8</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45</vt:i4>
      </vt:variant>
    </vt:vector>
  </HeadingPairs>
  <TitlesOfParts>
    <vt:vector size="51" baseType="lpstr">
      <vt:lpstr>Arial</vt:lpstr>
      <vt:lpstr>Calibri</vt:lpstr>
      <vt:lpstr>Courier New</vt:lpstr>
      <vt:lpstr>Garamond</vt:lpstr>
      <vt:lpstr>inherit</vt:lpstr>
      <vt:lpstr>Office Theme</vt:lpstr>
      <vt:lpstr>Chapter 7</vt:lpstr>
      <vt:lpstr>Chapter 7 Outline</vt:lpstr>
      <vt:lpstr>What Is A Group? LO1</vt:lpstr>
      <vt:lpstr>What Is A Group?</vt:lpstr>
      <vt:lpstr>Social facilitation: How are we affected by the presence of others? LO2 </vt:lpstr>
      <vt:lpstr>The Mere Presence of Others</vt:lpstr>
      <vt:lpstr>The Mere Presence of Others Pt. 2</vt:lpstr>
      <vt:lpstr>Crowding: The Presence of Many Others</vt:lpstr>
      <vt:lpstr>Crowding: The Presence of Many Others Pt. 3</vt:lpstr>
      <vt:lpstr>Why are We Aroused in the  Presence of Others?</vt:lpstr>
      <vt:lpstr>Social Loafing: Do Individuals Exert Less Effort In A Group? LO3</vt:lpstr>
      <vt:lpstr>Social Loafing:  Do Individuals Exert Less Effort In A Group</vt:lpstr>
      <vt:lpstr>Many Hands Make Light Work</vt:lpstr>
      <vt:lpstr>Social Loafing in Everyday Life</vt:lpstr>
      <vt:lpstr>Many Hands Make Light Work Pt. 2</vt:lpstr>
      <vt:lpstr>Social Loafing or Facilitation?</vt:lpstr>
      <vt:lpstr>Deindividuation:  When Do People Lose Their Sense Of Self In Groups? LO4</vt:lpstr>
      <vt:lpstr>Deindividuation: When Do People Lose Their Sense Of Self In Groups?</vt:lpstr>
      <vt:lpstr>Deindividuation: When Do People Lose Their Sense Of Self In Groups? Pt. 2</vt:lpstr>
      <vt:lpstr>Deindividuation: When Do People Lose Their Sense Of Self In Groups? Pt. 3</vt:lpstr>
      <vt:lpstr>Group Polarization: Do Groups Intensify Our Opinions? LO5</vt:lpstr>
      <vt:lpstr>Group Polarization:  Do Groups Intensify Our Opinions?</vt:lpstr>
      <vt:lpstr>Group Polarization:  Do Groups Intensify Our Opinions? Pt. 2</vt:lpstr>
      <vt:lpstr>Groupthink:  Do Groups Hinder Or Assist Good Decisions? LO6</vt:lpstr>
      <vt:lpstr>Groupthink:  Do Groups Hinder Or Assist Good Decisions?</vt:lpstr>
      <vt:lpstr>Groupthink:  Do Groups Hinder Or Assist Good Decisions? Pt. 2</vt:lpstr>
      <vt:lpstr>Groupthink:  Do Groups Hinder Or Assist Good Decisions? Pt. 3</vt:lpstr>
      <vt:lpstr>Groupthink:  Do Groups Hinder Or Assist Good Decisions? Pt. 4</vt:lpstr>
      <vt:lpstr>Group polarization:  Do groups intensify our opinions</vt:lpstr>
      <vt:lpstr>Group polarization:  Do groups intensify our opinions Pt. 2</vt:lpstr>
      <vt:lpstr>Leadership: How Do Leaders Shape The Group’s Actions? LO7</vt:lpstr>
      <vt:lpstr>Leadership: How Do Leaders Shape The Group’s Actions?</vt:lpstr>
      <vt:lpstr>Leadership: How Do Leaders Shape The Group’s Actions? Pt. 2</vt:lpstr>
      <vt:lpstr>The Influence Of The Minority:  How Do Individuals Influence The Group? LO8</vt:lpstr>
      <vt:lpstr>The Influence Of The Minority:  How Do Individuals Influence The Group?</vt:lpstr>
      <vt:lpstr>The Influence Of The Minority:  How Do Individuals Influence The Group? Pt. 2</vt:lpstr>
      <vt:lpstr>Chapter 7: Summing Up</vt:lpstr>
      <vt:lpstr>Summing Up</vt:lpstr>
      <vt:lpstr>Summing Up Pt. 2</vt:lpstr>
      <vt:lpstr>Summing Up Pt. 3</vt:lpstr>
      <vt:lpstr>Summing Up Pt. 4</vt:lpstr>
      <vt:lpstr>Summing Up Pt. 5</vt:lpstr>
      <vt:lpstr>Summing Up Pt. 6</vt:lpstr>
      <vt:lpstr>Summing Up Pt. 8</vt:lpstr>
      <vt:lpstr>Chapter 7 Key Terms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2</dc:title>
  <dc:creator>Hudson, Melissa</dc:creator>
  <cp:lastModifiedBy>Pineda, Angelo</cp:lastModifiedBy>
  <cp:revision>199</cp:revision>
  <dcterms:created xsi:type="dcterms:W3CDTF">2019-08-26T14:02:03Z</dcterms:created>
  <dcterms:modified xsi:type="dcterms:W3CDTF">2021-01-19T21:59:04Z</dcterms:modified>
</cp:coreProperties>
</file>