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0" r:id="rId2"/>
    <p:sldId id="285" r:id="rId3"/>
    <p:sldId id="368" r:id="rId4"/>
    <p:sldId id="473" r:id="rId5"/>
    <p:sldId id="374" r:id="rId6"/>
    <p:sldId id="471" r:id="rId7"/>
    <p:sldId id="470" r:id="rId8"/>
    <p:sldId id="475" r:id="rId9"/>
    <p:sldId id="476" r:id="rId10"/>
    <p:sldId id="480" r:id="rId11"/>
    <p:sldId id="479" r:id="rId12"/>
    <p:sldId id="477" r:id="rId13"/>
    <p:sldId id="469" r:id="rId14"/>
    <p:sldId id="384" r:id="rId15"/>
    <p:sldId id="467" r:id="rId16"/>
    <p:sldId id="466" r:id="rId17"/>
    <p:sldId id="482" r:id="rId18"/>
    <p:sldId id="387" r:id="rId19"/>
    <p:sldId id="465" r:id="rId20"/>
    <p:sldId id="483" r:id="rId21"/>
    <p:sldId id="464" r:id="rId22"/>
    <p:sldId id="390" r:id="rId23"/>
    <p:sldId id="463" r:id="rId24"/>
    <p:sldId id="458" r:id="rId25"/>
    <p:sldId id="391" r:id="rId26"/>
    <p:sldId id="416" r:id="rId27"/>
    <p:sldId id="396" r:id="rId28"/>
    <p:sldId id="417" r:id="rId29"/>
    <p:sldId id="484" r:id="rId30"/>
    <p:sldId id="461" r:id="rId31"/>
    <p:sldId id="460" r:id="rId32"/>
    <p:sldId id="418" r:id="rId33"/>
    <p:sldId id="419" r:id="rId34"/>
    <p:sldId id="420" r:id="rId35"/>
    <p:sldId id="326"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6481" autoAdjust="0"/>
  </p:normalViewPr>
  <p:slideViewPr>
    <p:cSldViewPr>
      <p:cViewPr varScale="1">
        <p:scale>
          <a:sx n="62" d="100"/>
          <a:sy n="62" d="100"/>
        </p:scale>
        <p:origin x="960" y="96"/>
      </p:cViewPr>
      <p:guideLst>
        <p:guide orient="horz" pos="2160"/>
        <p:guide pos="2880"/>
      </p:guideLst>
    </p:cSldViewPr>
  </p:slideViewPr>
  <p:outlineViewPr>
    <p:cViewPr>
      <p:scale>
        <a:sx n="25" d="100"/>
        <a:sy n="25" d="100"/>
      </p:scale>
      <p:origin x="0" y="-936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dirty="0"/>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dirty="0">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Source: ©Stanley Milgram, 1965, from the film </a:t>
            </a:r>
            <a:r>
              <a:rPr lang="en-US" sz="1200" b="0" i="1" kern="1200" dirty="0">
                <a:solidFill>
                  <a:schemeClr val="tx1"/>
                </a:solidFill>
                <a:effectLst/>
                <a:latin typeface="+mn-lt"/>
                <a:ea typeface="+mn-ea"/>
                <a:cs typeface="+mn-cs"/>
              </a:rPr>
              <a:t>Obedience</a:t>
            </a:r>
            <a:r>
              <a:rPr lang="en-US" sz="1200" b="0" i="0" kern="1200" dirty="0">
                <a:solidFill>
                  <a:schemeClr val="tx1"/>
                </a:solidFill>
                <a:effectLst/>
                <a:latin typeface="+mn-lt"/>
                <a:ea typeface="+mn-ea"/>
                <a:cs typeface="+mn-cs"/>
              </a:rPr>
              <a:t>, distributed by Alexandra Street Press.</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10</a:t>
            </a:fld>
            <a:endParaRPr lang="en-CA" dirty="0"/>
          </a:p>
        </p:txBody>
      </p:sp>
    </p:spTree>
    <p:extLst>
      <p:ext uri="{BB962C8B-B14F-4D97-AF65-F5344CB8AC3E}">
        <p14:creationId xmlns:p14="http://schemas.microsoft.com/office/powerpoint/2010/main" val="2736635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Source: ©Stanley Milgram, 1965, from the film </a:t>
            </a:r>
            <a:r>
              <a:rPr lang="en-US" sz="1200" b="0" i="1" kern="1200" dirty="0">
                <a:solidFill>
                  <a:schemeClr val="tx1"/>
                </a:solidFill>
                <a:effectLst/>
                <a:latin typeface="+mn-lt"/>
                <a:ea typeface="+mn-ea"/>
                <a:cs typeface="+mn-cs"/>
              </a:rPr>
              <a:t>Obedience</a:t>
            </a:r>
            <a:r>
              <a:rPr lang="en-US" sz="1200" b="0" i="0" kern="1200" dirty="0">
                <a:solidFill>
                  <a:schemeClr val="tx1"/>
                </a:solidFill>
                <a:effectLst/>
                <a:latin typeface="+mn-lt"/>
                <a:ea typeface="+mn-ea"/>
                <a:cs typeface="+mn-cs"/>
              </a:rPr>
              <a:t>, distributed by Alexandra Street Press.</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11</a:t>
            </a:fld>
            <a:endParaRPr lang="en-CA" dirty="0"/>
          </a:p>
        </p:txBody>
      </p:sp>
    </p:spTree>
    <p:extLst>
      <p:ext uri="{BB962C8B-B14F-4D97-AF65-F5344CB8AC3E}">
        <p14:creationId xmlns:p14="http://schemas.microsoft.com/office/powerpoint/2010/main" val="2736635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13</a:t>
            </a:fld>
            <a:endParaRPr lang="en-CA" dirty="0"/>
          </a:p>
        </p:txBody>
      </p:sp>
    </p:spTree>
    <p:extLst>
      <p:ext uri="{BB962C8B-B14F-4D97-AF65-F5344CB8AC3E}">
        <p14:creationId xmlns:p14="http://schemas.microsoft.com/office/powerpoint/2010/main" val="4224474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©Zia Soleil/Getty Images.</a:t>
            </a:r>
          </a:p>
          <a:p>
            <a:endParaRPr lang="en-CA" dirty="0"/>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23</a:t>
            </a:fld>
            <a:endParaRPr lang="en-CA" dirty="0"/>
          </a:p>
        </p:txBody>
      </p:sp>
    </p:spTree>
    <p:extLst>
      <p:ext uri="{BB962C8B-B14F-4D97-AF65-F5344CB8AC3E}">
        <p14:creationId xmlns:p14="http://schemas.microsoft.com/office/powerpoint/2010/main" val="2823796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25</a:t>
            </a:fld>
            <a:endParaRPr lang="en-CA" dirty="0"/>
          </a:p>
        </p:txBody>
      </p:sp>
    </p:spTree>
    <p:extLst>
      <p:ext uri="{BB962C8B-B14F-4D97-AF65-F5344CB8AC3E}">
        <p14:creationId xmlns:p14="http://schemas.microsoft.com/office/powerpoint/2010/main" val="2492338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©Daniel Megias/iStock/Getty Images Plus.</a:t>
            </a: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26</a:t>
            </a:fld>
            <a:endParaRPr lang="en-CA" dirty="0"/>
          </a:p>
        </p:txBody>
      </p:sp>
    </p:spTree>
    <p:extLst>
      <p:ext uri="{BB962C8B-B14F-4D97-AF65-F5344CB8AC3E}">
        <p14:creationId xmlns:p14="http://schemas.microsoft.com/office/powerpoint/2010/main" val="33692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F858046B-6BF5-46DE-9021-D2CA72C728AF}" type="datetime1">
              <a:rPr lang="en-CA" smtClean="0"/>
              <a:t>2021-01-19</a:t>
            </a:fld>
            <a:endParaRPr lang="en-CA" dirty="0"/>
          </a:p>
        </p:txBody>
      </p:sp>
      <p:sp>
        <p:nvSpPr>
          <p:cNvPr id="5" name="Footer Placeholder 4"/>
          <p:cNvSpPr>
            <a:spLocks noGrp="1"/>
          </p:cNvSpPr>
          <p:nvPr>
            <p:ph type="ftr" sz="quarter" idx="11"/>
          </p:nvPr>
        </p:nvSpPr>
        <p:spPr/>
        <p:txBody>
          <a:bodyPr/>
          <a:lstStyle/>
          <a:p>
            <a:r>
              <a:rPr lang="en-US" dirty="0"/>
              <a:t>© 2021 McGraw Hill Education Limited</a:t>
            </a:r>
            <a:endParaRPr lang="en-CA" dirty="0"/>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995A92E5-38D0-4DF0-846B-E6D43E23BBC7}" type="datetime1">
              <a:rPr lang="en-CA" smtClean="0"/>
              <a:t>2021-01-19</a:t>
            </a:fld>
            <a:endParaRPr lang="en-CA" dirty="0"/>
          </a:p>
        </p:txBody>
      </p:sp>
      <p:sp>
        <p:nvSpPr>
          <p:cNvPr id="5" name="Footer Placeholder 4"/>
          <p:cNvSpPr>
            <a:spLocks noGrp="1"/>
          </p:cNvSpPr>
          <p:nvPr>
            <p:ph type="ftr" sz="quarter" idx="11"/>
          </p:nvPr>
        </p:nvSpPr>
        <p:spPr/>
        <p:txBody>
          <a:bodyPr/>
          <a:lstStyle/>
          <a:p>
            <a:r>
              <a:rPr lang="en-US" dirty="0"/>
              <a:t>© 2021 McGraw Hill Education Limited</a:t>
            </a:r>
            <a:endParaRPr lang="en-CA" dirty="0"/>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4903423C-EC2B-4028-9C3B-3667736CF6B8}" type="datetime1">
              <a:rPr lang="en-CA" smtClean="0"/>
              <a:t>2021-01-19</a:t>
            </a:fld>
            <a:endParaRPr lang="en-CA" dirty="0"/>
          </a:p>
        </p:txBody>
      </p:sp>
      <p:sp>
        <p:nvSpPr>
          <p:cNvPr id="5" name="Footer Placeholder 4"/>
          <p:cNvSpPr>
            <a:spLocks noGrp="1"/>
          </p:cNvSpPr>
          <p:nvPr>
            <p:ph type="ftr" sz="quarter" idx="11"/>
          </p:nvPr>
        </p:nvSpPr>
        <p:spPr/>
        <p:txBody>
          <a:bodyPr/>
          <a:lstStyle/>
          <a:p>
            <a:r>
              <a:rPr lang="en-US" dirty="0"/>
              <a:t>© 2021 McGraw Hill Education Limited</a:t>
            </a:r>
            <a:endParaRPr lang="en-CA" dirty="0"/>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8E667CB2-3AD0-4711-8A63-62BB43A35214}" type="datetime1">
              <a:rPr lang="en-CA" smtClean="0"/>
              <a:t>2021-01-19</a:t>
            </a:fld>
            <a:endParaRPr lang="en-CA" dirty="0"/>
          </a:p>
        </p:txBody>
      </p:sp>
      <p:sp>
        <p:nvSpPr>
          <p:cNvPr id="5" name="Footer Placeholder 4"/>
          <p:cNvSpPr>
            <a:spLocks noGrp="1"/>
          </p:cNvSpPr>
          <p:nvPr>
            <p:ph type="ftr" sz="quarter" idx="11"/>
          </p:nvPr>
        </p:nvSpPr>
        <p:spPr/>
        <p:txBody>
          <a:bodyPr/>
          <a:lstStyle/>
          <a:p>
            <a:r>
              <a:rPr lang="en-US" dirty="0"/>
              <a:t>© 2021 McGraw Hill Education Limited</a:t>
            </a:r>
            <a:endParaRPr lang="en-CA" dirty="0"/>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90499D9-F33F-45A8-9C40-0AD368DC9035}" type="datetime1">
              <a:rPr lang="en-CA" smtClean="0"/>
              <a:t>2021-01-19</a:t>
            </a:fld>
            <a:endParaRPr lang="en-CA" dirty="0"/>
          </a:p>
        </p:txBody>
      </p:sp>
      <p:sp>
        <p:nvSpPr>
          <p:cNvPr id="5" name="Footer Placeholder 4"/>
          <p:cNvSpPr>
            <a:spLocks noGrp="1"/>
          </p:cNvSpPr>
          <p:nvPr>
            <p:ph type="ftr" sz="quarter" idx="11"/>
          </p:nvPr>
        </p:nvSpPr>
        <p:spPr/>
        <p:txBody>
          <a:bodyPr/>
          <a:lstStyle/>
          <a:p>
            <a:r>
              <a:rPr lang="en-US" dirty="0"/>
              <a:t>© 2021 McGraw Hill Education Limited</a:t>
            </a:r>
            <a:endParaRPr lang="en-CA" dirty="0"/>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FAED81B0-B843-4C1B-88A6-2DD229267A63}" type="datetime1">
              <a:rPr lang="en-CA" smtClean="0"/>
              <a:t>2021-01-19</a:t>
            </a:fld>
            <a:endParaRPr lang="en-CA" dirty="0"/>
          </a:p>
        </p:txBody>
      </p:sp>
      <p:sp>
        <p:nvSpPr>
          <p:cNvPr id="6" name="Footer Placeholder 5"/>
          <p:cNvSpPr>
            <a:spLocks noGrp="1"/>
          </p:cNvSpPr>
          <p:nvPr>
            <p:ph type="ftr" sz="quarter" idx="11"/>
          </p:nvPr>
        </p:nvSpPr>
        <p:spPr/>
        <p:txBody>
          <a:bodyPr/>
          <a:lstStyle/>
          <a:p>
            <a:r>
              <a:rPr lang="en-US" dirty="0"/>
              <a:t>© 2021 McGraw Hill Education Limited</a:t>
            </a:r>
            <a:endParaRPr lang="en-CA" dirty="0"/>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DCE048CC-E65B-4ACE-BA96-BCE2F2D51488}" type="datetime1">
              <a:rPr lang="en-CA" smtClean="0"/>
              <a:t>2021-01-19</a:t>
            </a:fld>
            <a:endParaRPr lang="en-CA" dirty="0"/>
          </a:p>
        </p:txBody>
      </p:sp>
      <p:sp>
        <p:nvSpPr>
          <p:cNvPr id="8" name="Footer Placeholder 7"/>
          <p:cNvSpPr>
            <a:spLocks noGrp="1"/>
          </p:cNvSpPr>
          <p:nvPr>
            <p:ph type="ftr" sz="quarter" idx="11"/>
          </p:nvPr>
        </p:nvSpPr>
        <p:spPr/>
        <p:txBody>
          <a:bodyPr/>
          <a:lstStyle/>
          <a:p>
            <a:r>
              <a:rPr lang="en-US" dirty="0"/>
              <a:t>© 2021 McGraw Hill Education Limited</a:t>
            </a:r>
            <a:endParaRPr lang="en-CA" dirty="0"/>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A1BFFAD5-711F-4DEC-AA73-0E775D0344A8}" type="datetime1">
              <a:rPr lang="en-CA" smtClean="0"/>
              <a:t>2021-01-19</a:t>
            </a:fld>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25E7AA-939B-49D6-9AB5-EEDE2F0B3D01}" type="datetime1">
              <a:rPr lang="en-CA" smtClean="0"/>
              <a:t>2021-01-19</a:t>
            </a:fld>
            <a:endParaRPr lang="en-CA" dirty="0"/>
          </a:p>
        </p:txBody>
      </p:sp>
      <p:sp>
        <p:nvSpPr>
          <p:cNvPr id="3" name="Footer Placeholder 2"/>
          <p:cNvSpPr>
            <a:spLocks noGrp="1"/>
          </p:cNvSpPr>
          <p:nvPr>
            <p:ph type="ftr" sz="quarter" idx="11"/>
          </p:nvPr>
        </p:nvSpPr>
        <p:spPr/>
        <p:txBody>
          <a:bodyPr/>
          <a:lstStyle/>
          <a:p>
            <a:r>
              <a:rPr lang="en-US" dirty="0"/>
              <a:t>© 2021 McGraw Hill Education Limited</a:t>
            </a:r>
            <a:endParaRPr lang="en-CA" dirty="0"/>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4A693F6-D5EE-4D38-8B12-267FC857D71F}" type="datetime1">
              <a:rPr lang="en-CA" smtClean="0"/>
              <a:t>2021-01-19</a:t>
            </a:fld>
            <a:endParaRPr lang="en-CA" dirty="0"/>
          </a:p>
        </p:txBody>
      </p:sp>
      <p:sp>
        <p:nvSpPr>
          <p:cNvPr id="6" name="Footer Placeholder 5"/>
          <p:cNvSpPr>
            <a:spLocks noGrp="1"/>
          </p:cNvSpPr>
          <p:nvPr>
            <p:ph type="ftr" sz="quarter" idx="11"/>
          </p:nvPr>
        </p:nvSpPr>
        <p:spPr/>
        <p:txBody>
          <a:bodyPr/>
          <a:lstStyle/>
          <a:p>
            <a:r>
              <a:rPr lang="en-US" dirty="0"/>
              <a:t>© 2021 McGraw Hill Education Limited</a:t>
            </a:r>
            <a:endParaRPr lang="en-CA" dirty="0"/>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BD8B922-EFD0-4B3A-A045-490CF454E94B}" type="datetime1">
              <a:rPr lang="en-CA" smtClean="0"/>
              <a:t>2021-01-19</a:t>
            </a:fld>
            <a:endParaRPr lang="en-CA" dirty="0"/>
          </a:p>
        </p:txBody>
      </p:sp>
      <p:sp>
        <p:nvSpPr>
          <p:cNvPr id="6" name="Footer Placeholder 5"/>
          <p:cNvSpPr>
            <a:spLocks noGrp="1"/>
          </p:cNvSpPr>
          <p:nvPr>
            <p:ph type="ftr" sz="quarter" idx="11"/>
          </p:nvPr>
        </p:nvSpPr>
        <p:spPr/>
        <p:txBody>
          <a:bodyPr/>
          <a:lstStyle/>
          <a:p>
            <a:r>
              <a:rPr lang="en-US" dirty="0"/>
              <a:t>© 2021 McGraw Hill Education Limited</a:t>
            </a:r>
            <a:endParaRPr lang="en-CA" dirty="0"/>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dirty="0"/>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D512DD-3FB5-4530-8598-91A722E6B836}" type="datetime1">
              <a:rPr lang="en-CA" smtClean="0"/>
              <a:t>2021-01-19</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McGraw Hill Education Limited</a:t>
            </a:r>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dirty="0"/>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6</a:t>
            </a:r>
          </a:p>
        </p:txBody>
      </p:sp>
      <p:sp>
        <p:nvSpPr>
          <p:cNvPr id="5" name="Text Placeholder 4"/>
          <p:cNvSpPr>
            <a:spLocks noGrp="1"/>
          </p:cNvSpPr>
          <p:nvPr>
            <p:ph type="body" sz="half" idx="2"/>
          </p:nvPr>
        </p:nvSpPr>
        <p:spPr>
          <a:xfrm>
            <a:off x="482600" y="2638043"/>
            <a:ext cx="2865264" cy="3527261"/>
          </a:xfrm>
        </p:spPr>
        <p:txBody>
          <a:bodyPr vert="horz" lIns="91440" tIns="45720" rIns="91440" bIns="45720" rtlCol="0">
            <a:normAutofit/>
          </a:bodyPr>
          <a:lstStyle/>
          <a:p>
            <a:pPr>
              <a:lnSpc>
                <a:spcPct val="90000"/>
              </a:lnSpc>
            </a:pPr>
            <a:endParaRPr lang="en-US" sz="3600" dirty="0">
              <a:solidFill>
                <a:schemeClr val="bg1"/>
              </a:solidFill>
            </a:endParaRPr>
          </a:p>
          <a:p>
            <a:pPr>
              <a:lnSpc>
                <a:spcPct val="90000"/>
              </a:lnSpc>
            </a:pPr>
            <a:r>
              <a:rPr lang="en-US" sz="3600" dirty="0">
                <a:solidFill>
                  <a:schemeClr val="bg1"/>
                </a:solidFill>
              </a:rPr>
              <a:t>Conformity</a:t>
            </a:r>
            <a:endParaRPr lang="en-US" sz="2000" dirty="0"/>
          </a:p>
          <a:p>
            <a:pPr>
              <a:lnSpc>
                <a:spcPct val="90000"/>
              </a:lnSpc>
            </a:pPr>
            <a:endParaRPr lang="en-US" sz="2600" dirty="0"/>
          </a:p>
          <a:p>
            <a:pPr>
              <a:lnSpc>
                <a:spcPct val="90000"/>
              </a:lnSpc>
            </a:pPr>
            <a:endParaRPr lang="en-US" sz="2800" dirty="0">
              <a:solidFill>
                <a:schemeClr val="bg1"/>
              </a:solidFill>
            </a:endParaRPr>
          </a:p>
          <a:p>
            <a:pPr>
              <a:lnSpc>
                <a:spcPct val="90000"/>
              </a:lnSpc>
            </a:pPr>
            <a:endParaRPr lang="en-US" sz="2800" dirty="0">
              <a:solidFill>
                <a:schemeClr val="bg1"/>
              </a:solidFill>
            </a:endParaRPr>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dirty="0">
                <a:solidFill>
                  <a:schemeClr val="tx1">
                    <a:lumMod val="50000"/>
                  </a:schemeClr>
                </a:solidFill>
                <a:latin typeface="+mn-lt"/>
                <a:ea typeface="+mn-ea"/>
                <a:cs typeface="+mn-cs"/>
              </a:rPr>
              <a:t>© 2021 McGraw Hill Education Limited</a:t>
            </a: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dirty="0"/>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dirty="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Ethics of Milgram’s Studies</a:t>
            </a:r>
          </a:p>
        </p:txBody>
      </p:sp>
      <p:sp>
        <p:nvSpPr>
          <p:cNvPr id="3" name="Content Placeholder 2"/>
          <p:cNvSpPr>
            <a:spLocks noGrp="1"/>
          </p:cNvSpPr>
          <p:nvPr>
            <p:ph idx="1"/>
          </p:nvPr>
        </p:nvSpPr>
        <p:spPr/>
        <p:txBody>
          <a:bodyPr>
            <a:normAutofit/>
          </a:bodyPr>
          <a:lstStyle/>
          <a:p>
            <a:pPr>
              <a:buClr>
                <a:srgbClr val="0000FF"/>
              </a:buClr>
            </a:pPr>
            <a:r>
              <a:rPr lang="en-US" sz="2800" dirty="0"/>
              <a:t>Cruelty inflicted on participants</a:t>
            </a:r>
          </a:p>
          <a:p>
            <a:pPr>
              <a:buClr>
                <a:srgbClr val="0000FF"/>
              </a:buClr>
            </a:pPr>
            <a:r>
              <a:rPr lang="en-US" sz="2800" dirty="0"/>
              <a:t>Potential alteration of participants’ self-concepts</a:t>
            </a:r>
          </a:p>
          <a:p>
            <a:pPr>
              <a:buClr>
                <a:srgbClr val="0000FF"/>
              </a:buClr>
            </a:pPr>
            <a:r>
              <a:rPr lang="en-US" sz="2800" dirty="0"/>
              <a:t>Educational value</a:t>
            </a:r>
          </a:p>
          <a:p>
            <a:pPr>
              <a:buClr>
                <a:srgbClr val="0000FF"/>
              </a:buClr>
            </a:pPr>
            <a:r>
              <a:rPr lang="en-US" sz="2800" dirty="0"/>
              <a:t>Lack of evidence of psychological harm</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dirty="0"/>
          </a:p>
        </p:txBody>
      </p:sp>
    </p:spTree>
    <p:extLst>
      <p:ext uri="{BB962C8B-B14F-4D97-AF65-F5344CB8AC3E}">
        <p14:creationId xmlns:p14="http://schemas.microsoft.com/office/powerpoint/2010/main" val="6482937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Breeds Obedience?</a:t>
            </a:r>
          </a:p>
        </p:txBody>
      </p:sp>
      <p:sp>
        <p:nvSpPr>
          <p:cNvPr id="3" name="Content Placeholder 2"/>
          <p:cNvSpPr>
            <a:spLocks noGrp="1"/>
          </p:cNvSpPr>
          <p:nvPr>
            <p:ph idx="1"/>
          </p:nvPr>
        </p:nvSpPr>
        <p:spPr>
          <a:xfrm>
            <a:off x="457200" y="1600200"/>
            <a:ext cx="3682752" cy="4674280"/>
          </a:xfrm>
        </p:spPr>
        <p:txBody>
          <a:bodyPr>
            <a:normAutofit fontScale="92500"/>
          </a:bodyPr>
          <a:lstStyle/>
          <a:p>
            <a:pPr>
              <a:buClr>
                <a:srgbClr val="0000FF"/>
              </a:buClr>
            </a:pPr>
            <a:r>
              <a:rPr lang="en-US" sz="2800" b="1" dirty="0"/>
              <a:t>The victim’s distance</a:t>
            </a:r>
          </a:p>
          <a:p>
            <a:pPr lvl="1">
              <a:buClr>
                <a:srgbClr val="0000FF"/>
              </a:buClr>
            </a:pPr>
            <a:r>
              <a:rPr lang="en-US" sz="2600" dirty="0"/>
              <a:t>The effect of depersonalization</a:t>
            </a:r>
          </a:p>
          <a:p>
            <a:pPr>
              <a:buClr>
                <a:srgbClr val="0000FF"/>
              </a:buClr>
            </a:pPr>
            <a:r>
              <a:rPr lang="en-US" sz="2800" dirty="0"/>
              <a:t>Closeness and legitimacy of authority</a:t>
            </a:r>
          </a:p>
          <a:p>
            <a:pPr>
              <a:buClr>
                <a:srgbClr val="0000FF"/>
              </a:buClr>
            </a:pPr>
            <a:r>
              <a:rPr lang="en-US" sz="2800" dirty="0"/>
              <a:t>Institutional authority</a:t>
            </a:r>
          </a:p>
          <a:p>
            <a:pPr>
              <a:buClr>
                <a:srgbClr val="0000FF"/>
              </a:buClr>
            </a:pPr>
            <a:r>
              <a:rPr lang="en-US" sz="2800" dirty="0"/>
              <a:t>The liberating effects of group influence</a:t>
            </a:r>
          </a:p>
          <a:p>
            <a:pPr lvl="1">
              <a:buClr>
                <a:srgbClr val="0000FF"/>
              </a:buClr>
            </a:pPr>
            <a:r>
              <a:rPr lang="en-US" sz="2600" dirty="0"/>
              <a:t>Group loyalty as constructive or heroic</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dirty="0"/>
          </a:p>
        </p:txBody>
      </p:sp>
      <p:pic>
        <p:nvPicPr>
          <p:cNvPr id="614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04048" y="1607598"/>
            <a:ext cx="2913282" cy="2738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572000" y="4437112"/>
            <a:ext cx="4176464" cy="1754326"/>
          </a:xfrm>
          <a:prstGeom prst="rect">
            <a:avLst/>
          </a:prstGeom>
        </p:spPr>
        <p:txBody>
          <a:bodyPr wrap="square">
            <a:spAutoFit/>
          </a:bodyPr>
          <a:lstStyle/>
          <a:p>
            <a:pPr marL="285750" indent="-285750">
              <a:buFont typeface="Arial" panose="020B0604020202020204" pitchFamily="34" charset="0"/>
              <a:buChar char="•"/>
            </a:pPr>
            <a:r>
              <a:rPr lang="en-US" dirty="0"/>
              <a:t>An obedient subject in Milgram’s “touch” condition forces the victim’s hand onto the shock plate</a:t>
            </a:r>
          </a:p>
          <a:p>
            <a:pPr marL="285750" indent="-285750">
              <a:buFont typeface="Arial" panose="020B0604020202020204" pitchFamily="34" charset="0"/>
              <a:buChar char="•"/>
            </a:pPr>
            <a:r>
              <a:rPr lang="en-US" dirty="0"/>
              <a:t>Usually, those in the teacher role were more merciful to victims who were this close to them</a:t>
            </a:r>
          </a:p>
        </p:txBody>
      </p:sp>
    </p:spTree>
    <p:extLst>
      <p:ext uri="{BB962C8B-B14F-4D97-AF65-F5344CB8AC3E}">
        <p14:creationId xmlns:p14="http://schemas.microsoft.com/office/powerpoint/2010/main" val="30414674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Reflections on the Classic Studies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dirty="0"/>
              <a:t>Behaviour and attitudes</a:t>
            </a:r>
          </a:p>
          <a:p>
            <a:pPr lvl="1">
              <a:buClr>
                <a:srgbClr val="0000FF"/>
              </a:buClr>
            </a:pPr>
            <a:r>
              <a:rPr lang="en-US" sz="2400" dirty="0"/>
              <a:t>Relationship is weak when external influences are overwhelming</a:t>
            </a:r>
          </a:p>
          <a:p>
            <a:pPr>
              <a:buClr>
                <a:srgbClr val="0000FF"/>
              </a:buClr>
            </a:pPr>
            <a:r>
              <a:rPr lang="en-US" sz="2800" dirty="0"/>
              <a:t>The power of the situation</a:t>
            </a:r>
          </a:p>
          <a:p>
            <a:pPr lvl="1">
              <a:buClr>
                <a:srgbClr val="0000FF"/>
              </a:buClr>
            </a:pPr>
            <a:r>
              <a:rPr lang="en-US" sz="2400" dirty="0"/>
              <a:t>Trying to break with social constraints shows us how powerful they are</a:t>
            </a:r>
          </a:p>
          <a:p>
            <a:pPr>
              <a:buClr>
                <a:srgbClr val="0000FF"/>
              </a:buClr>
            </a:pPr>
            <a:r>
              <a:rPr lang="en-US" sz="2800" dirty="0"/>
              <a:t>Avoiding committing the fundamental attribution error</a:t>
            </a:r>
          </a:p>
          <a:p>
            <a:pPr lvl="1">
              <a:buClr>
                <a:srgbClr val="0000FF"/>
              </a:buClr>
            </a:pPr>
            <a:r>
              <a:rPr lang="en-US" sz="2400" dirty="0"/>
              <a:t>E.g., recognizing Milgram’s participants as ordinary people</a:t>
            </a: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dirty="0"/>
          </a:p>
        </p:txBody>
      </p:sp>
    </p:spTree>
    <p:extLst>
      <p:ext uri="{BB962C8B-B14F-4D97-AF65-F5344CB8AC3E}">
        <p14:creationId xmlns:p14="http://schemas.microsoft.com/office/powerpoint/2010/main" val="23906297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Reflections on the Classic Studies Pt. 2</a:t>
            </a:r>
            <a:endParaRPr lang="en-CA" sz="3600" dirty="0">
              <a:solidFill>
                <a:srgbClr val="0000FF"/>
              </a:solidFill>
            </a:endParaRPr>
          </a:p>
        </p:txBody>
      </p:sp>
      <p:sp>
        <p:nvSpPr>
          <p:cNvPr id="3" name="Content Placeholder 2"/>
          <p:cNvSpPr>
            <a:spLocks noGrp="1"/>
          </p:cNvSpPr>
          <p:nvPr>
            <p:ph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dirty="0"/>
          </a:p>
        </p:txBody>
      </p:sp>
      <p:graphicFrame>
        <p:nvGraphicFramePr>
          <p:cNvPr id="6" name="Table 5"/>
          <p:cNvGraphicFramePr>
            <a:graphicFrameLocks noGrp="1"/>
          </p:cNvGraphicFramePr>
          <p:nvPr>
            <p:extLst>
              <p:ext uri="{D42A27DB-BD31-4B8C-83A1-F6EECF244321}">
                <p14:modId xmlns:p14="http://schemas.microsoft.com/office/powerpoint/2010/main" val="1328395041"/>
              </p:ext>
            </p:extLst>
          </p:nvPr>
        </p:nvGraphicFramePr>
        <p:xfrm>
          <a:off x="251520" y="1628800"/>
          <a:ext cx="8544272" cy="4031460"/>
        </p:xfrm>
        <a:graphic>
          <a:graphicData uri="http://schemas.openxmlformats.org/drawingml/2006/table">
            <a:tbl>
              <a:tblPr firstRow="1" bandRow="1">
                <a:tableStyleId>{74C1A8A3-306A-4EB7-A6B1-4F7E0EB9C5D6}</a:tableStyleId>
              </a:tblPr>
              <a:tblGrid>
                <a:gridCol w="1512168">
                  <a:extLst>
                    <a:ext uri="{9D8B030D-6E8A-4147-A177-3AD203B41FA5}">
                      <a16:colId xmlns:a16="http://schemas.microsoft.com/office/drawing/2014/main" val="20000"/>
                    </a:ext>
                  </a:extLst>
                </a:gridCol>
                <a:gridCol w="1584176">
                  <a:extLst>
                    <a:ext uri="{9D8B030D-6E8A-4147-A177-3AD203B41FA5}">
                      <a16:colId xmlns:a16="http://schemas.microsoft.com/office/drawing/2014/main" val="20001"/>
                    </a:ext>
                  </a:extLst>
                </a:gridCol>
                <a:gridCol w="2376264">
                  <a:extLst>
                    <a:ext uri="{9D8B030D-6E8A-4147-A177-3AD203B41FA5}">
                      <a16:colId xmlns:a16="http://schemas.microsoft.com/office/drawing/2014/main" val="20002"/>
                    </a:ext>
                  </a:extLst>
                </a:gridCol>
                <a:gridCol w="3071664">
                  <a:extLst>
                    <a:ext uri="{9D8B030D-6E8A-4147-A177-3AD203B41FA5}">
                      <a16:colId xmlns:a16="http://schemas.microsoft.com/office/drawing/2014/main" val="20003"/>
                    </a:ext>
                  </a:extLst>
                </a:gridCol>
              </a:tblGrid>
              <a:tr h="370840">
                <a:tc gridSpan="4">
                  <a:txBody>
                    <a:bodyPr/>
                    <a:lstStyle/>
                    <a:p>
                      <a:pPr fontAlgn="t"/>
                      <a:r>
                        <a:rPr lang="en-US" sz="2000" kern="1200" cap="all" dirty="0">
                          <a:solidFill>
                            <a:schemeClr val="tx1"/>
                          </a:solidFill>
                          <a:effectLst/>
                        </a:rPr>
                        <a:t>TABLE 6–1</a:t>
                      </a:r>
                      <a:r>
                        <a:rPr lang="en-US" sz="2000" kern="1200" cap="all" baseline="0" dirty="0">
                          <a:solidFill>
                            <a:schemeClr val="tx1"/>
                          </a:solidFill>
                          <a:effectLst/>
                        </a:rPr>
                        <a:t> </a:t>
                      </a:r>
                      <a:r>
                        <a:rPr lang="en-US" sz="2000" kern="1200" dirty="0">
                          <a:solidFill>
                            <a:schemeClr val="tx1"/>
                          </a:solidFill>
                          <a:effectLst/>
                        </a:rPr>
                        <a:t>Summary of Classic Obedience Studies</a:t>
                      </a:r>
                      <a:endParaRPr lang="en-US" sz="2000" b="1" i="0" kern="1200" dirty="0">
                        <a:solidFill>
                          <a:schemeClr val="tx1"/>
                        </a:solidFill>
                        <a:effectLst/>
                        <a:latin typeface="+mn-lt"/>
                        <a:ea typeface="+mn-ea"/>
                        <a:cs typeface="+mn-cs"/>
                      </a:endParaRPr>
                    </a:p>
                  </a:txBody>
                  <a:tcPr marL="67866" marR="67866" marT="67866" marB="67866" anchor="ctr"/>
                </a:tc>
                <a:tc hMerge="1">
                  <a:txBody>
                    <a:bodyPr/>
                    <a:lstStyle/>
                    <a:p>
                      <a:pPr algn="l" fontAlgn="ctr"/>
                      <a:endParaRPr lang="en-CA" b="1" dirty="0">
                        <a:effectLst/>
                        <a:latin typeface="inherit"/>
                      </a:endParaRPr>
                    </a:p>
                  </a:txBody>
                  <a:tcPr marL="67866" marR="67866" marT="67866" marB="67866" anchor="ctr"/>
                </a:tc>
                <a:tc hMerge="1">
                  <a:txBody>
                    <a:bodyPr/>
                    <a:lstStyle/>
                    <a:p>
                      <a:pPr algn="l" fontAlgn="ctr"/>
                      <a:endParaRPr lang="en-CA" b="1" dirty="0">
                        <a:effectLst/>
                        <a:latin typeface="inherit"/>
                      </a:endParaRPr>
                    </a:p>
                  </a:txBody>
                  <a:tcPr marL="67866" marR="67866" marT="67866" marB="67866" anchor="ctr"/>
                </a:tc>
                <a:tc hMerge="1">
                  <a:txBody>
                    <a:bodyPr/>
                    <a:lstStyle/>
                    <a:p>
                      <a:pPr algn="l" fontAlgn="ctr"/>
                      <a:endParaRPr lang="en-CA" b="1" dirty="0">
                        <a:effectLst/>
                        <a:latin typeface="inherit"/>
                      </a:endParaRPr>
                    </a:p>
                  </a:txBody>
                  <a:tcPr marL="67866" marR="67866" marT="67866" marB="67866" anchor="ctr"/>
                </a:tc>
                <a:extLst>
                  <a:ext uri="{0D108BD9-81ED-4DB2-BD59-A6C34878D82A}">
                    <a16:rowId xmlns:a16="http://schemas.microsoft.com/office/drawing/2014/main" val="10000"/>
                  </a:ext>
                </a:extLst>
              </a:tr>
              <a:tr h="370840">
                <a:tc>
                  <a:txBody>
                    <a:bodyPr/>
                    <a:lstStyle/>
                    <a:p>
                      <a:pPr algn="l" fontAlgn="ctr"/>
                      <a:r>
                        <a:rPr lang="en-CA" sz="2000" b="1" dirty="0">
                          <a:effectLst/>
                        </a:rPr>
                        <a:t>Topic</a:t>
                      </a:r>
                      <a:endParaRPr lang="en-CA" sz="2000" b="1" dirty="0">
                        <a:effectLst/>
                        <a:latin typeface="inherit"/>
                      </a:endParaRPr>
                    </a:p>
                  </a:txBody>
                  <a:tcPr marL="67866" marR="67866" marT="67866" marB="67866" anchor="ctr"/>
                </a:tc>
                <a:tc>
                  <a:txBody>
                    <a:bodyPr/>
                    <a:lstStyle/>
                    <a:p>
                      <a:pPr algn="l" fontAlgn="ctr"/>
                      <a:r>
                        <a:rPr lang="en-CA" sz="2000" b="1" dirty="0">
                          <a:effectLst/>
                        </a:rPr>
                        <a:t>Researcher</a:t>
                      </a:r>
                      <a:endParaRPr lang="en-CA" sz="2000" b="1" dirty="0">
                        <a:effectLst/>
                        <a:latin typeface="inherit"/>
                      </a:endParaRPr>
                    </a:p>
                  </a:txBody>
                  <a:tcPr marL="67866" marR="67866" marT="67866" marB="67866" anchor="ctr"/>
                </a:tc>
                <a:tc>
                  <a:txBody>
                    <a:bodyPr/>
                    <a:lstStyle/>
                    <a:p>
                      <a:pPr algn="l" fontAlgn="ctr"/>
                      <a:r>
                        <a:rPr lang="en-CA" sz="2000" b="1" dirty="0">
                          <a:effectLst/>
                        </a:rPr>
                        <a:t>Method</a:t>
                      </a:r>
                      <a:endParaRPr lang="en-CA" sz="2000" b="1" dirty="0">
                        <a:effectLst/>
                        <a:latin typeface="inherit"/>
                      </a:endParaRPr>
                    </a:p>
                  </a:txBody>
                  <a:tcPr marL="67866" marR="67866" marT="67866" marB="67866" anchor="ctr"/>
                </a:tc>
                <a:tc>
                  <a:txBody>
                    <a:bodyPr/>
                    <a:lstStyle/>
                    <a:p>
                      <a:pPr algn="l" fontAlgn="ctr"/>
                      <a:r>
                        <a:rPr lang="en-CA" sz="2000" b="1" dirty="0">
                          <a:effectLst/>
                        </a:rPr>
                        <a:t>Real-Life Example</a:t>
                      </a:r>
                      <a:endParaRPr lang="en-CA" sz="2000" b="1" dirty="0">
                        <a:effectLst/>
                        <a:latin typeface="inherit"/>
                      </a:endParaRPr>
                    </a:p>
                  </a:txBody>
                  <a:tcPr marL="67866" marR="67866" marT="67866" marB="67866" anchor="ctr"/>
                </a:tc>
                <a:extLst>
                  <a:ext uri="{0D108BD9-81ED-4DB2-BD59-A6C34878D82A}">
                    <a16:rowId xmlns:a16="http://schemas.microsoft.com/office/drawing/2014/main" val="10001"/>
                  </a:ext>
                </a:extLst>
              </a:tr>
              <a:tr h="370840">
                <a:tc>
                  <a:txBody>
                    <a:bodyPr/>
                    <a:lstStyle/>
                    <a:p>
                      <a:pPr fontAlgn="t"/>
                      <a:r>
                        <a:rPr lang="en-CA" dirty="0">
                          <a:effectLst/>
                        </a:rPr>
                        <a:t>Norm formation</a:t>
                      </a:r>
                    </a:p>
                  </a:txBody>
                  <a:tcPr marL="67866" marR="67866" marT="67866" marB="67866"/>
                </a:tc>
                <a:tc>
                  <a:txBody>
                    <a:bodyPr/>
                    <a:lstStyle/>
                    <a:p>
                      <a:pPr fontAlgn="t"/>
                      <a:r>
                        <a:rPr lang="en-CA" dirty="0">
                          <a:effectLst/>
                        </a:rPr>
                        <a:t>Sherif</a:t>
                      </a:r>
                    </a:p>
                  </a:txBody>
                  <a:tcPr marL="67866" marR="67866" marT="67866" marB="67866"/>
                </a:tc>
                <a:tc>
                  <a:txBody>
                    <a:bodyPr/>
                    <a:lstStyle/>
                    <a:p>
                      <a:pPr fontAlgn="t"/>
                      <a:r>
                        <a:rPr lang="en-US" dirty="0">
                          <a:effectLst/>
                        </a:rPr>
                        <a:t>Assessing suggestibility regarding seeming movement of light</a:t>
                      </a:r>
                    </a:p>
                  </a:txBody>
                  <a:tcPr marL="67866" marR="67866" marT="67866" marB="67866"/>
                </a:tc>
                <a:tc>
                  <a:txBody>
                    <a:bodyPr/>
                    <a:lstStyle/>
                    <a:p>
                      <a:pPr fontAlgn="t"/>
                      <a:r>
                        <a:rPr lang="en-US" dirty="0">
                          <a:effectLst/>
                        </a:rPr>
                        <a:t>Interpreting events differently after hearing from others; appreciating a tasty food that others love</a:t>
                      </a:r>
                    </a:p>
                  </a:txBody>
                  <a:tcPr marL="67866" marR="67866" marT="67866" marB="67866"/>
                </a:tc>
                <a:extLst>
                  <a:ext uri="{0D108BD9-81ED-4DB2-BD59-A6C34878D82A}">
                    <a16:rowId xmlns:a16="http://schemas.microsoft.com/office/drawing/2014/main" val="10002"/>
                  </a:ext>
                </a:extLst>
              </a:tr>
              <a:tr h="370840">
                <a:tc>
                  <a:txBody>
                    <a:bodyPr/>
                    <a:lstStyle/>
                    <a:p>
                      <a:pPr fontAlgn="t"/>
                      <a:r>
                        <a:rPr lang="en-CA" dirty="0">
                          <a:effectLst/>
                        </a:rPr>
                        <a:t>Conformity</a:t>
                      </a:r>
                    </a:p>
                  </a:txBody>
                  <a:tcPr marL="67866" marR="67866" marT="67866" marB="67866"/>
                </a:tc>
                <a:tc>
                  <a:txBody>
                    <a:bodyPr/>
                    <a:lstStyle/>
                    <a:p>
                      <a:pPr fontAlgn="t"/>
                      <a:r>
                        <a:rPr lang="en-CA" dirty="0">
                          <a:effectLst/>
                        </a:rPr>
                        <a:t>Asch</a:t>
                      </a:r>
                    </a:p>
                  </a:txBody>
                  <a:tcPr marL="67866" marR="67866" marT="67866" marB="67866"/>
                </a:tc>
                <a:tc>
                  <a:txBody>
                    <a:bodyPr/>
                    <a:lstStyle/>
                    <a:p>
                      <a:pPr fontAlgn="t"/>
                      <a:r>
                        <a:rPr lang="en-US" dirty="0">
                          <a:effectLst/>
                        </a:rPr>
                        <a:t>Agreement with others’ obviously wrong perceptual judgments</a:t>
                      </a:r>
                    </a:p>
                  </a:txBody>
                  <a:tcPr marL="67866" marR="67866" marT="67866" marB="67866"/>
                </a:tc>
                <a:tc>
                  <a:txBody>
                    <a:bodyPr/>
                    <a:lstStyle/>
                    <a:p>
                      <a:pPr fontAlgn="t"/>
                      <a:r>
                        <a:rPr lang="en-US" dirty="0">
                          <a:effectLst/>
                        </a:rPr>
                        <a:t>Doing as others do; fads such as tattoos</a:t>
                      </a:r>
                    </a:p>
                  </a:txBody>
                  <a:tcPr marL="67866" marR="67866" marT="67866" marB="67866"/>
                </a:tc>
                <a:extLst>
                  <a:ext uri="{0D108BD9-81ED-4DB2-BD59-A6C34878D82A}">
                    <a16:rowId xmlns:a16="http://schemas.microsoft.com/office/drawing/2014/main" val="10003"/>
                  </a:ext>
                </a:extLst>
              </a:tr>
              <a:tr h="370840">
                <a:tc>
                  <a:txBody>
                    <a:bodyPr/>
                    <a:lstStyle/>
                    <a:p>
                      <a:pPr fontAlgn="t"/>
                      <a:r>
                        <a:rPr lang="en-CA" dirty="0">
                          <a:effectLst/>
                        </a:rPr>
                        <a:t>Obedience</a:t>
                      </a:r>
                    </a:p>
                  </a:txBody>
                  <a:tcPr marL="67866" marR="67866" marT="67866" marB="67866"/>
                </a:tc>
                <a:tc>
                  <a:txBody>
                    <a:bodyPr/>
                    <a:lstStyle/>
                    <a:p>
                      <a:pPr fontAlgn="t"/>
                      <a:r>
                        <a:rPr lang="en-CA" dirty="0">
                          <a:effectLst/>
                        </a:rPr>
                        <a:t>Milgram</a:t>
                      </a:r>
                    </a:p>
                  </a:txBody>
                  <a:tcPr marL="67866" marR="67866" marT="67866" marB="67866"/>
                </a:tc>
                <a:tc>
                  <a:txBody>
                    <a:bodyPr/>
                    <a:lstStyle/>
                    <a:p>
                      <a:pPr fontAlgn="t"/>
                      <a:r>
                        <a:rPr lang="en-US" dirty="0">
                          <a:effectLst/>
                        </a:rPr>
                        <a:t>Complying with commands to shock another</a:t>
                      </a:r>
                    </a:p>
                  </a:txBody>
                  <a:tcPr marL="67866" marR="67866" marT="67866" marB="67866"/>
                </a:tc>
                <a:tc>
                  <a:txBody>
                    <a:bodyPr/>
                    <a:lstStyle/>
                    <a:p>
                      <a:pPr fontAlgn="t"/>
                      <a:r>
                        <a:rPr lang="en-US" dirty="0">
                          <a:effectLst/>
                        </a:rPr>
                        <a:t>Soldiers or employees following questionable orders</a:t>
                      </a:r>
                    </a:p>
                  </a:txBody>
                  <a:tcPr marL="67866" marR="67866" marT="67866" marB="67866"/>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19593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r>
              <a:rPr lang="en-US" dirty="0">
                <a:solidFill>
                  <a:srgbClr val="0000FF"/>
                </a:solidFill>
              </a:rPr>
              <a:t>What Predicts Conformity?</a:t>
            </a:r>
            <a:br>
              <a:rPr lang="en-US" dirty="0">
                <a:solidFill>
                  <a:srgbClr val="0000FF"/>
                </a:solidFill>
              </a:rPr>
            </a:br>
            <a:r>
              <a:rPr lang="en-US" dirty="0">
                <a:solidFill>
                  <a:schemeClr val="tx1"/>
                </a:solidFill>
              </a:rPr>
              <a:t>LO3</a:t>
            </a:r>
            <a:endParaRPr lang="en-CA" dirty="0">
              <a:solidFill>
                <a:schemeClr val="tx1"/>
              </a:solidFill>
            </a:endParaRP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dirty="0"/>
          </a:p>
        </p:txBody>
      </p:sp>
    </p:spTree>
    <p:extLst>
      <p:ext uri="{BB962C8B-B14F-4D97-AF65-F5344CB8AC3E}">
        <p14:creationId xmlns:p14="http://schemas.microsoft.com/office/powerpoint/2010/main" val="3444385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Predicts Conformity?</a:t>
            </a:r>
            <a:endParaRPr lang="en-CA" sz="3600" dirty="0">
              <a:solidFill>
                <a:srgbClr val="0000FF"/>
              </a:solidFill>
            </a:endParaRPr>
          </a:p>
        </p:txBody>
      </p:sp>
      <p:sp>
        <p:nvSpPr>
          <p:cNvPr id="9" name="Content Placeholder 8"/>
          <p:cNvSpPr>
            <a:spLocks noGrp="1"/>
          </p:cNvSpPr>
          <p:nvPr>
            <p:ph idx="1"/>
          </p:nvPr>
        </p:nvSpPr>
        <p:spPr/>
        <p:txBody>
          <a:bodyPr/>
          <a:lstStyle/>
          <a:p>
            <a:pPr>
              <a:buClr>
                <a:srgbClr val="0000FF"/>
              </a:buClr>
            </a:pPr>
            <a:r>
              <a:rPr lang="en-CA" sz="2800" b="1" dirty="0"/>
              <a:t>Group Size</a:t>
            </a:r>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dirty="0"/>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5575" y="2207603"/>
            <a:ext cx="7513257" cy="2885091"/>
          </a:xfrm>
          <a:prstGeom prst="rect">
            <a:avLst/>
          </a:prstGeom>
        </p:spPr>
      </p:pic>
      <p:sp>
        <p:nvSpPr>
          <p:cNvPr id="7" name="Rectangle 6"/>
          <p:cNvSpPr/>
          <p:nvPr/>
        </p:nvSpPr>
        <p:spPr>
          <a:xfrm>
            <a:off x="1331640" y="5272896"/>
            <a:ext cx="6475906" cy="646331"/>
          </a:xfrm>
          <a:prstGeom prst="rect">
            <a:avLst/>
          </a:prstGeom>
        </p:spPr>
        <p:txBody>
          <a:bodyPr wrap="square">
            <a:spAutoFit/>
          </a:bodyPr>
          <a:lstStyle/>
          <a:p>
            <a:r>
              <a:rPr lang="en-US" dirty="0"/>
              <a:t>The percentage of passersby who imitated a group looking upward increased as group size increased to five persons</a:t>
            </a:r>
          </a:p>
        </p:txBody>
      </p:sp>
      <p:sp>
        <p:nvSpPr>
          <p:cNvPr id="8" name="Rectangle 7"/>
          <p:cNvSpPr/>
          <p:nvPr/>
        </p:nvSpPr>
        <p:spPr>
          <a:xfrm>
            <a:off x="2440321" y="5930965"/>
            <a:ext cx="4572000" cy="369332"/>
          </a:xfrm>
          <a:prstGeom prst="rect">
            <a:avLst/>
          </a:prstGeom>
        </p:spPr>
        <p:txBody>
          <a:bodyPr>
            <a:spAutoFit/>
          </a:bodyPr>
          <a:lstStyle/>
          <a:p>
            <a:r>
              <a:rPr lang="en-US" b="1" dirty="0"/>
              <a:t>Figure 6–4 </a:t>
            </a:r>
            <a:r>
              <a:rPr lang="en-US" dirty="0"/>
              <a:t>group size and conformity</a:t>
            </a:r>
          </a:p>
        </p:txBody>
      </p:sp>
    </p:spTree>
    <p:extLst>
      <p:ext uri="{BB962C8B-B14F-4D97-AF65-F5344CB8AC3E}">
        <p14:creationId xmlns:p14="http://schemas.microsoft.com/office/powerpoint/2010/main" val="2601469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Predicts Conformity?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Unanimity</a:t>
            </a:r>
            <a:endParaRPr lang="en-CA" sz="2800" b="1"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dirty="0"/>
          </a:p>
        </p:txBody>
      </p:sp>
      <p:pic>
        <p:nvPicPr>
          <p:cNvPr id="1126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1560" y="2132856"/>
            <a:ext cx="5787434" cy="3512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259632" y="5774906"/>
            <a:ext cx="4734272" cy="369332"/>
          </a:xfrm>
          <a:prstGeom prst="rect">
            <a:avLst/>
          </a:prstGeom>
        </p:spPr>
        <p:txBody>
          <a:bodyPr wrap="square">
            <a:spAutoFit/>
          </a:bodyPr>
          <a:lstStyle/>
          <a:p>
            <a:r>
              <a:rPr lang="en-US" b="1" dirty="0"/>
              <a:t>Figure 6–5 </a:t>
            </a:r>
            <a:r>
              <a:rPr lang="en-US" dirty="0"/>
              <a:t>the effect of unanimity on conformity</a:t>
            </a:r>
          </a:p>
        </p:txBody>
      </p:sp>
      <p:sp>
        <p:nvSpPr>
          <p:cNvPr id="7" name="Rectangle 6"/>
          <p:cNvSpPr/>
          <p:nvPr/>
        </p:nvSpPr>
        <p:spPr>
          <a:xfrm>
            <a:off x="6300192" y="1985089"/>
            <a:ext cx="2304256" cy="4154984"/>
          </a:xfrm>
          <a:prstGeom prst="rect">
            <a:avLst/>
          </a:prstGeom>
        </p:spPr>
        <p:txBody>
          <a:bodyPr wrap="square">
            <a:spAutoFit/>
          </a:bodyPr>
          <a:lstStyle/>
          <a:p>
            <a:pPr marL="342900" indent="-342900">
              <a:buFont typeface="Arial" panose="020B0604020202020204" pitchFamily="34" charset="0"/>
              <a:buChar char="•"/>
            </a:pPr>
            <a:r>
              <a:rPr lang="en-US" sz="2400" dirty="0"/>
              <a:t>When someone giving correct answers punctures the group’s unanimity, individuals conform only one-fourth as often</a:t>
            </a:r>
          </a:p>
        </p:txBody>
      </p:sp>
    </p:spTree>
    <p:extLst>
      <p:ext uri="{BB962C8B-B14F-4D97-AF65-F5344CB8AC3E}">
        <p14:creationId xmlns:p14="http://schemas.microsoft.com/office/powerpoint/2010/main" val="26014695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Predicts Conformity? Pt. 3 </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Cohesion</a:t>
            </a:r>
          </a:p>
          <a:p>
            <a:pPr>
              <a:buClr>
                <a:srgbClr val="0000FF"/>
              </a:buClr>
            </a:pPr>
            <a:r>
              <a:rPr lang="en-US" dirty="0"/>
              <a:t>Status</a:t>
            </a:r>
          </a:p>
          <a:p>
            <a:pPr>
              <a:buClr>
                <a:srgbClr val="0000FF"/>
              </a:buClr>
            </a:pPr>
            <a:r>
              <a:rPr lang="en-US" dirty="0"/>
              <a:t>Public response</a:t>
            </a:r>
          </a:p>
          <a:p>
            <a:pPr>
              <a:buClr>
                <a:srgbClr val="0000FF"/>
              </a:buClr>
            </a:pPr>
            <a:r>
              <a:rPr lang="en-US" dirty="0"/>
              <a:t>No prior commitment</a:t>
            </a: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dirty="0"/>
          </a:p>
        </p:txBody>
      </p:sp>
    </p:spTree>
    <p:extLst>
      <p:ext uri="{BB962C8B-B14F-4D97-AF65-F5344CB8AC3E}">
        <p14:creationId xmlns:p14="http://schemas.microsoft.com/office/powerpoint/2010/main" val="3617713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r>
              <a:rPr lang="en-US" dirty="0">
                <a:solidFill>
                  <a:srgbClr val="0000FF"/>
                </a:solidFill>
              </a:rPr>
              <a:t>Why Conform?</a:t>
            </a:r>
            <a:br>
              <a:rPr lang="en-US" dirty="0">
                <a:solidFill>
                  <a:srgbClr val="0000FF"/>
                </a:solidFill>
              </a:rPr>
            </a:br>
            <a:r>
              <a:rPr lang="en-US" dirty="0">
                <a:solidFill>
                  <a:schemeClr val="tx1"/>
                </a:solidFill>
              </a:rPr>
              <a:t>LO4</a:t>
            </a:r>
            <a:endParaRPr lang="en-CA" dirty="0">
              <a:solidFill>
                <a:schemeClr val="tx1"/>
              </a:solidFill>
            </a:endParaRP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dirty="0"/>
          </a:p>
        </p:txBody>
      </p:sp>
    </p:spTree>
    <p:extLst>
      <p:ext uri="{BB962C8B-B14F-4D97-AF65-F5344CB8AC3E}">
        <p14:creationId xmlns:p14="http://schemas.microsoft.com/office/powerpoint/2010/main" val="640401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Why Conform?</a:t>
            </a:r>
            <a:endParaRPr lang="en-CA" sz="3600" dirty="0">
              <a:solidFill>
                <a:srgbClr val="0000FF"/>
              </a:solidFill>
            </a:endParaRPr>
          </a:p>
        </p:txBody>
      </p:sp>
      <p:sp>
        <p:nvSpPr>
          <p:cNvPr id="3" name="Content Placeholder 2"/>
          <p:cNvSpPr>
            <a:spLocks noGrp="1"/>
          </p:cNvSpPr>
          <p:nvPr>
            <p:ph idx="1"/>
          </p:nvPr>
        </p:nvSpPr>
        <p:spPr>
          <a:xfrm>
            <a:off x="457200" y="1600200"/>
            <a:ext cx="4186808" cy="4525963"/>
          </a:xfrm>
        </p:spPr>
        <p:txBody>
          <a:bodyPr>
            <a:normAutofit/>
          </a:bodyPr>
          <a:lstStyle/>
          <a:p>
            <a:pPr>
              <a:buClr>
                <a:srgbClr val="0000FF"/>
              </a:buClr>
            </a:pPr>
            <a:r>
              <a:rPr lang="en-US" b="1" dirty="0"/>
              <a:t>Normative influence</a:t>
            </a:r>
          </a:p>
          <a:p>
            <a:pPr lvl="1">
              <a:buClr>
                <a:srgbClr val="0000FF"/>
              </a:buClr>
            </a:pPr>
            <a:r>
              <a:rPr lang="en-US" dirty="0"/>
              <a:t>“Going along with the crowd” to avoid rejection, stay in people’s good graces, or gain their approval</a:t>
            </a:r>
          </a:p>
          <a:p>
            <a:pPr lvl="1">
              <a:buClr>
                <a:srgbClr val="0000FF"/>
              </a:buClr>
            </a:pPr>
            <a:r>
              <a:rPr lang="en-US" dirty="0"/>
              <a:t>Leads to public compliance</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dirty="0"/>
          </a:p>
        </p:txBody>
      </p:sp>
      <p:pic>
        <p:nvPicPr>
          <p:cNvPr id="9218"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5292080" y="1674609"/>
            <a:ext cx="2899382"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896989" y="4221088"/>
            <a:ext cx="3846653" cy="2123658"/>
          </a:xfrm>
          <a:prstGeom prst="rect">
            <a:avLst/>
          </a:prstGeom>
        </p:spPr>
        <p:txBody>
          <a:bodyPr wrap="square">
            <a:spAutoFit/>
          </a:bodyPr>
          <a:lstStyle/>
          <a:p>
            <a:pPr algn="just"/>
            <a:r>
              <a:rPr lang="en-US" sz="2400" b="1" dirty="0"/>
              <a:t>Normative influence: </a:t>
            </a:r>
          </a:p>
          <a:p>
            <a:pPr marL="285750" indent="-285750">
              <a:buFont typeface="Arial" panose="020B0604020202020204" pitchFamily="34" charset="0"/>
              <a:buChar char="•"/>
            </a:pPr>
            <a:r>
              <a:rPr lang="en-US" dirty="0"/>
              <a:t>Newly elected politicians often dream of changing the system</a:t>
            </a:r>
          </a:p>
          <a:p>
            <a:pPr marL="285750" indent="-285750">
              <a:buFont typeface="Arial" panose="020B0604020202020204" pitchFamily="34" charset="0"/>
              <a:buChar char="•"/>
            </a:pPr>
            <a:r>
              <a:rPr lang="en-US" dirty="0"/>
              <a:t>Then, seeking to climb within the system, normative influences compel them to comply with its social rules</a:t>
            </a:r>
          </a:p>
        </p:txBody>
      </p:sp>
    </p:spTree>
    <p:extLst>
      <p:ext uri="{BB962C8B-B14F-4D97-AF65-F5344CB8AC3E}">
        <p14:creationId xmlns:p14="http://schemas.microsoft.com/office/powerpoint/2010/main" val="256116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6 Outline</a:t>
            </a:r>
            <a:endParaRPr lang="en-CA" sz="4000" b="1" dirty="0">
              <a:solidFill>
                <a:srgbClr val="0000FF"/>
              </a:solidFill>
            </a:endParaRPr>
          </a:p>
        </p:txBody>
      </p:sp>
      <p:sp>
        <p:nvSpPr>
          <p:cNvPr id="3" name="Content Placeholder 2"/>
          <p:cNvSpPr>
            <a:spLocks noGrp="1"/>
          </p:cNvSpPr>
          <p:nvPr>
            <p:ph idx="1"/>
          </p:nvPr>
        </p:nvSpPr>
        <p:spPr/>
        <p:txBody>
          <a:bodyPr>
            <a:normAutofit/>
          </a:bodyPr>
          <a:lstStyle/>
          <a:p>
            <a:pPr marL="514350" indent="-514350">
              <a:buClr>
                <a:srgbClr val="0000FF"/>
              </a:buClr>
              <a:buFont typeface="+mj-lt"/>
              <a:buAutoNum type="arabicPeriod"/>
            </a:pPr>
            <a:r>
              <a:rPr lang="en-US" dirty="0"/>
              <a:t>What Is Conformity?</a:t>
            </a:r>
          </a:p>
          <a:p>
            <a:pPr marL="514350" indent="-514350">
              <a:buClr>
                <a:srgbClr val="0000FF"/>
              </a:buClr>
              <a:buFont typeface="+mj-lt"/>
              <a:buAutoNum type="arabicPeriod"/>
            </a:pPr>
            <a:r>
              <a:rPr lang="en-US" dirty="0"/>
              <a:t>What Are the Classic Conformity and Obedience Studies?</a:t>
            </a:r>
          </a:p>
          <a:p>
            <a:pPr marL="514350" indent="-514350">
              <a:buClr>
                <a:srgbClr val="0000FF"/>
              </a:buClr>
              <a:buFont typeface="+mj-lt"/>
              <a:buAutoNum type="arabicPeriod"/>
            </a:pPr>
            <a:r>
              <a:rPr lang="en-US" dirty="0"/>
              <a:t>What Predicts Conformity?</a:t>
            </a:r>
          </a:p>
          <a:p>
            <a:pPr marL="514350" indent="-514350">
              <a:buClr>
                <a:srgbClr val="0000FF"/>
              </a:buClr>
              <a:buFont typeface="+mj-lt"/>
              <a:buAutoNum type="arabicPeriod"/>
            </a:pPr>
            <a:r>
              <a:rPr lang="en-US" dirty="0"/>
              <a:t>Why Conform?</a:t>
            </a:r>
          </a:p>
          <a:p>
            <a:pPr marL="514350" indent="-514350">
              <a:buClr>
                <a:srgbClr val="0000FF"/>
              </a:buClr>
              <a:buFont typeface="+mj-lt"/>
              <a:buAutoNum type="arabicPeriod"/>
            </a:pPr>
            <a:r>
              <a:rPr lang="en-US" dirty="0"/>
              <a:t>Who Conforms?</a:t>
            </a:r>
          </a:p>
          <a:p>
            <a:pPr marL="514350" indent="-514350">
              <a:buClr>
                <a:srgbClr val="0000FF"/>
              </a:buClr>
              <a:buFont typeface="+mj-lt"/>
              <a:buAutoNum type="arabicPeriod"/>
            </a:pPr>
            <a:r>
              <a:rPr lang="en-US" dirty="0"/>
              <a:t>Do We Ever Want to Be Different?</a:t>
            </a: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dirty="0"/>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Why Conform?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Informational influence</a:t>
            </a:r>
          </a:p>
          <a:p>
            <a:pPr lvl="1">
              <a:buClr>
                <a:srgbClr val="0000FF"/>
              </a:buClr>
            </a:pPr>
            <a:r>
              <a:rPr lang="en-US" dirty="0"/>
              <a:t>Conforming in order to be right in ambiguous situations</a:t>
            </a:r>
          </a:p>
          <a:p>
            <a:pPr lvl="1">
              <a:buClr>
                <a:srgbClr val="0000FF"/>
              </a:buClr>
            </a:pPr>
            <a:r>
              <a:rPr lang="en-US" dirty="0"/>
              <a:t>Leads to private acceptance</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dirty="0"/>
          </a:p>
        </p:txBody>
      </p:sp>
    </p:spTree>
    <p:extLst>
      <p:ext uri="{BB962C8B-B14F-4D97-AF65-F5344CB8AC3E}">
        <p14:creationId xmlns:p14="http://schemas.microsoft.com/office/powerpoint/2010/main" val="31583301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Why Conform? Pt. 3</a:t>
            </a:r>
            <a:endParaRPr lang="en-CA" sz="3600" dirty="0">
              <a:solidFill>
                <a:srgbClr val="0000FF"/>
              </a:solidFill>
            </a:endParaRP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dirty="0"/>
          </a:p>
        </p:txBody>
      </p:sp>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31640" y="1820261"/>
            <a:ext cx="6321955" cy="3401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839934" y="5301208"/>
            <a:ext cx="7920880" cy="646331"/>
          </a:xfrm>
          <a:prstGeom prst="rect">
            <a:avLst/>
          </a:prstGeom>
        </p:spPr>
        <p:txBody>
          <a:bodyPr wrap="square">
            <a:spAutoFit/>
          </a:bodyPr>
          <a:lstStyle/>
          <a:p>
            <a:r>
              <a:rPr lang="en-US" dirty="0"/>
              <a:t>Sometimes we change what we say if the basis of our beliefs is a result of our conformity</a:t>
            </a:r>
          </a:p>
        </p:txBody>
      </p:sp>
      <p:sp>
        <p:nvSpPr>
          <p:cNvPr id="7" name="Rectangle 6"/>
          <p:cNvSpPr/>
          <p:nvPr/>
        </p:nvSpPr>
        <p:spPr>
          <a:xfrm>
            <a:off x="2685043" y="5877272"/>
            <a:ext cx="4968552" cy="369332"/>
          </a:xfrm>
          <a:prstGeom prst="rect">
            <a:avLst/>
          </a:prstGeom>
        </p:spPr>
        <p:txBody>
          <a:bodyPr wrap="square">
            <a:spAutoFit/>
          </a:bodyPr>
          <a:lstStyle/>
          <a:p>
            <a:r>
              <a:rPr lang="en-US" b="1" dirty="0"/>
              <a:t>Figure 6–6 </a:t>
            </a:r>
            <a:r>
              <a:rPr lang="en-US" dirty="0"/>
              <a:t>changing our beliefs after we conform</a:t>
            </a:r>
          </a:p>
        </p:txBody>
      </p:sp>
    </p:spTree>
    <p:extLst>
      <p:ext uri="{BB962C8B-B14F-4D97-AF65-F5344CB8AC3E}">
        <p14:creationId xmlns:p14="http://schemas.microsoft.com/office/powerpoint/2010/main" val="256116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r>
              <a:rPr lang="en-US" dirty="0">
                <a:solidFill>
                  <a:srgbClr val="0000FF"/>
                </a:solidFill>
              </a:rPr>
              <a:t>Who Conforms?</a:t>
            </a:r>
            <a:br>
              <a:rPr lang="en-US" dirty="0">
                <a:solidFill>
                  <a:srgbClr val="0000FF"/>
                </a:solidFill>
              </a:rPr>
            </a:br>
            <a:r>
              <a:rPr lang="en-US" dirty="0">
                <a:solidFill>
                  <a:schemeClr val="tx1"/>
                </a:solidFill>
              </a:rPr>
              <a:t>LO5</a:t>
            </a:r>
            <a:endParaRPr lang="en-CA" dirty="0">
              <a:solidFill>
                <a:schemeClr val="tx1"/>
              </a:solidFill>
            </a:endParaRP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dirty="0"/>
          </a:p>
        </p:txBody>
      </p:sp>
      <p:sp>
        <p:nvSpPr>
          <p:cNvPr id="2"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Tree>
    <p:extLst>
      <p:ext uri="{BB962C8B-B14F-4D97-AF65-F5344CB8AC3E}">
        <p14:creationId xmlns:p14="http://schemas.microsoft.com/office/powerpoint/2010/main" val="33565083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Who Conforms?</a:t>
            </a:r>
            <a:endParaRPr lang="en-CA" sz="3600" dirty="0">
              <a:solidFill>
                <a:srgbClr val="0000FF"/>
              </a:solidFill>
            </a:endParaRPr>
          </a:p>
        </p:txBody>
      </p:sp>
      <p:sp>
        <p:nvSpPr>
          <p:cNvPr id="3" name="Content Placeholder 2"/>
          <p:cNvSpPr>
            <a:spLocks noGrp="1"/>
          </p:cNvSpPr>
          <p:nvPr>
            <p:ph idx="1"/>
          </p:nvPr>
        </p:nvSpPr>
        <p:spPr>
          <a:xfrm>
            <a:off x="457200" y="1600200"/>
            <a:ext cx="4330824" cy="4525963"/>
          </a:xfrm>
        </p:spPr>
        <p:txBody>
          <a:bodyPr>
            <a:normAutofit/>
          </a:bodyPr>
          <a:lstStyle/>
          <a:p>
            <a:pPr>
              <a:buClr>
                <a:srgbClr val="0000FF"/>
              </a:buClr>
            </a:pPr>
            <a:r>
              <a:rPr lang="en-US" b="1" dirty="0"/>
              <a:t>Personality</a:t>
            </a:r>
          </a:p>
          <a:p>
            <a:pPr lvl="1">
              <a:buClr>
                <a:srgbClr val="0000FF"/>
              </a:buClr>
            </a:pPr>
            <a:r>
              <a:rPr lang="en-US" dirty="0"/>
              <a:t>A better predictor of behaviour when social influences are weak</a:t>
            </a:r>
          </a:p>
          <a:p>
            <a:pPr>
              <a:buClr>
                <a:srgbClr val="0000FF"/>
              </a:buClr>
            </a:pPr>
            <a:r>
              <a:rPr lang="en-US" dirty="0"/>
              <a:t>Culture</a:t>
            </a:r>
          </a:p>
          <a:p>
            <a:pPr>
              <a:buClr>
                <a:srgbClr val="0000FF"/>
              </a:buClr>
            </a:pPr>
            <a:r>
              <a:rPr lang="en-US" dirty="0"/>
              <a:t>Gender</a:t>
            </a:r>
          </a:p>
          <a:p>
            <a:pPr>
              <a:buClr>
                <a:srgbClr val="0000FF"/>
              </a:buClr>
            </a:pPr>
            <a:r>
              <a:rPr lang="en-US" dirty="0"/>
              <a:t>Social roles</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dirty="0"/>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pic>
        <p:nvPicPr>
          <p:cNvPr id="717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32040" y="1988840"/>
            <a:ext cx="3535845" cy="2425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788024" y="4653136"/>
            <a:ext cx="3967892" cy="1477328"/>
          </a:xfrm>
          <a:prstGeom prst="rect">
            <a:avLst/>
          </a:prstGeom>
        </p:spPr>
        <p:txBody>
          <a:bodyPr wrap="square">
            <a:spAutoFit/>
          </a:bodyPr>
          <a:lstStyle/>
          <a:p>
            <a:pPr algn="just"/>
            <a:r>
              <a:rPr lang="en-US" dirty="0"/>
              <a:t>Personality effects loom larger when we note people’s differing reactions to the same situation, as when one person reacts with delight and another with terror to a roller coaster ride</a:t>
            </a:r>
          </a:p>
        </p:txBody>
      </p:sp>
    </p:spTree>
    <p:extLst>
      <p:ext uri="{BB962C8B-B14F-4D97-AF65-F5344CB8AC3E}">
        <p14:creationId xmlns:p14="http://schemas.microsoft.com/office/powerpoint/2010/main" val="7466910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Do We Ever Want to Be Different?</a:t>
            </a:r>
            <a:br>
              <a:rPr lang="en-US" dirty="0">
                <a:solidFill>
                  <a:srgbClr val="0000FF"/>
                </a:solidFill>
              </a:rPr>
            </a:br>
            <a:r>
              <a:rPr lang="en-US" dirty="0">
                <a:solidFill>
                  <a:schemeClr val="tx1"/>
                </a:solidFill>
              </a:rPr>
              <a:t>LO6</a:t>
            </a:r>
            <a:endParaRPr lang="en-CA" dirty="0">
              <a:solidFill>
                <a:schemeClr val="tx1"/>
              </a:solidFill>
            </a:endParaRP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dirty="0"/>
          </a:p>
        </p:txBody>
      </p:sp>
    </p:spTree>
    <p:extLst>
      <p:ext uri="{BB962C8B-B14F-4D97-AF65-F5344CB8AC3E}">
        <p14:creationId xmlns:p14="http://schemas.microsoft.com/office/powerpoint/2010/main" val="1620123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Do We Ever Want to Be Different</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Reactance</a:t>
            </a:r>
          </a:p>
          <a:p>
            <a:pPr lvl="1">
              <a:buClr>
                <a:srgbClr val="0000FF"/>
              </a:buClr>
            </a:pPr>
            <a:r>
              <a:rPr lang="en-US" dirty="0"/>
              <a:t>A motive to protect or restore one’s sense of freedom</a:t>
            </a:r>
          </a:p>
          <a:p>
            <a:pPr>
              <a:buClr>
                <a:srgbClr val="0000FF"/>
              </a:buClr>
            </a:pPr>
            <a:r>
              <a:rPr lang="en-US" b="1" dirty="0"/>
              <a:t>Asserting uniqueness</a:t>
            </a:r>
          </a:p>
          <a:p>
            <a:pPr lvl="1">
              <a:buClr>
                <a:srgbClr val="0000FF"/>
              </a:buClr>
            </a:pPr>
            <a:r>
              <a:rPr lang="en-US" dirty="0"/>
              <a:t>The preference for being moderately unique</a:t>
            </a:r>
          </a:p>
          <a:p>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dirty="0"/>
          </a:p>
        </p:txBody>
      </p:sp>
    </p:spTree>
    <p:extLst>
      <p:ext uri="{BB962C8B-B14F-4D97-AF65-F5344CB8AC3E}">
        <p14:creationId xmlns:p14="http://schemas.microsoft.com/office/powerpoint/2010/main" val="569189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6: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dirty="0"/>
          </a:p>
        </p:txBody>
      </p:sp>
      <p:sp>
        <p:nvSpPr>
          <p:cNvPr id="3" name="AutoShape 2" descr="https://media.inkling.com/img?s=content%3A%2F%2F%2Fstable%2Fsn_d273%2Ftrunk%2Fhead%2Fimg%2Fchapter002%2Fmye11147_co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40699" y="1700808"/>
            <a:ext cx="6408712" cy="42746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6676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a:t>
            </a:r>
            <a:endParaRPr lang="en-CA" sz="3600" dirty="0">
              <a:solidFill>
                <a:srgbClr val="0000FF"/>
              </a:solidFill>
            </a:endParaRPr>
          </a:p>
        </p:txBody>
      </p:sp>
      <p:sp>
        <p:nvSpPr>
          <p:cNvPr id="3" name="Content Placeholder 2"/>
          <p:cNvSpPr>
            <a:spLocks noGrp="1"/>
          </p:cNvSpPr>
          <p:nvPr>
            <p:ph idx="1"/>
          </p:nvPr>
        </p:nvSpPr>
        <p:spPr>
          <a:xfrm>
            <a:off x="457200" y="1600200"/>
            <a:ext cx="8363272" cy="4853136"/>
          </a:xfrm>
        </p:spPr>
        <p:txBody>
          <a:bodyPr>
            <a:normAutofit/>
          </a:bodyPr>
          <a:lstStyle/>
          <a:p>
            <a:pPr>
              <a:buClr>
                <a:srgbClr val="0000FF"/>
              </a:buClr>
            </a:pPr>
            <a:r>
              <a:rPr lang="en-US" sz="2800" b="1" dirty="0"/>
              <a:t>Spotlights and Illusions: What Do They Teach Us About Ourselves?</a:t>
            </a:r>
          </a:p>
          <a:p>
            <a:pPr>
              <a:buClr>
                <a:srgbClr val="0000FF"/>
              </a:buClr>
              <a:buFont typeface="Courier New" panose="02070309020205020404" pitchFamily="49" charset="0"/>
              <a:buChar char="o"/>
            </a:pPr>
            <a:r>
              <a:rPr lang="en-US" sz="2400" dirty="0"/>
              <a:t>Concerned with the impression we make on others, we tend to believe that others are paying more attention to us than they are (the spotlight effect) </a:t>
            </a:r>
          </a:p>
          <a:p>
            <a:pPr>
              <a:buClr>
                <a:srgbClr val="0000FF"/>
              </a:buClr>
              <a:buFont typeface="Courier New" panose="02070309020205020404" pitchFamily="49" charset="0"/>
              <a:buChar char="o"/>
            </a:pPr>
            <a:r>
              <a:rPr lang="en-US" sz="2400" dirty="0"/>
              <a:t>We also tend to believe that our emotions are more obvious than they are (the illusion of transparency)</a:t>
            </a:r>
          </a:p>
          <a:p>
            <a:endParaRPr lang="en-CA" b="1"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dirty="0"/>
          </a:p>
        </p:txBody>
      </p:sp>
    </p:spTree>
    <p:extLst>
      <p:ext uri="{BB962C8B-B14F-4D97-AF65-F5344CB8AC3E}">
        <p14:creationId xmlns:p14="http://schemas.microsoft.com/office/powerpoint/2010/main" val="14757510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3000" b="1" dirty="0"/>
              <a:t>What Is Conformity?</a:t>
            </a:r>
          </a:p>
          <a:p>
            <a:pPr>
              <a:buClr>
                <a:srgbClr val="0000FF"/>
              </a:buClr>
              <a:buFont typeface="Courier New" panose="02070309020205020404" pitchFamily="49" charset="0"/>
              <a:buChar char="o"/>
            </a:pPr>
            <a:r>
              <a:rPr lang="en-US" sz="2800" i="1" dirty="0"/>
              <a:t>Conformity</a:t>
            </a:r>
            <a:r>
              <a:rPr lang="en-US" sz="2800" dirty="0"/>
              <a:t>—changing one’s behaviour or belief as a result of group pressure—comes in two forms. </a:t>
            </a:r>
          </a:p>
          <a:p>
            <a:pPr lvl="1">
              <a:buClr>
                <a:srgbClr val="0000FF"/>
              </a:buClr>
              <a:buFont typeface="Courier New" panose="02070309020205020404" pitchFamily="49" charset="0"/>
              <a:buChar char="o"/>
            </a:pPr>
            <a:r>
              <a:rPr lang="en-US" sz="2400" i="1" dirty="0"/>
              <a:t>Compliance</a:t>
            </a:r>
            <a:r>
              <a:rPr lang="en-US" sz="2400" dirty="0"/>
              <a:t> is outwardly going along with the group while inwardly disagreeing; a subset of compliance is </a:t>
            </a:r>
            <a:r>
              <a:rPr lang="en-US" sz="2400" i="1" dirty="0"/>
              <a:t>obedience,</a:t>
            </a:r>
            <a:r>
              <a:rPr lang="en-US" sz="2400" dirty="0"/>
              <a:t> compliance with a direct command. </a:t>
            </a:r>
          </a:p>
          <a:p>
            <a:pPr lvl="1">
              <a:buClr>
                <a:srgbClr val="0000FF"/>
              </a:buClr>
              <a:buFont typeface="Courier New" panose="02070309020205020404" pitchFamily="49" charset="0"/>
              <a:buChar char="o"/>
            </a:pPr>
            <a:r>
              <a:rPr lang="en-US" sz="2400" i="1" dirty="0"/>
              <a:t>Acceptance</a:t>
            </a:r>
            <a:r>
              <a:rPr lang="en-US" sz="2400" dirty="0"/>
              <a:t> is believing as well as acting in accord with social pressure.</a:t>
            </a:r>
            <a:endParaRPr lang="en-CA" sz="22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dirty="0"/>
          </a:p>
        </p:txBody>
      </p:sp>
    </p:spTree>
    <p:extLst>
      <p:ext uri="{BB962C8B-B14F-4D97-AF65-F5344CB8AC3E}">
        <p14:creationId xmlns:p14="http://schemas.microsoft.com/office/powerpoint/2010/main" val="38749094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4</a:t>
            </a:r>
            <a:endParaRPr lang="en-CA" sz="3600" dirty="0">
              <a:solidFill>
                <a:srgbClr val="0000FF"/>
              </a:solidFill>
            </a:endParaRPr>
          </a:p>
        </p:txBody>
      </p:sp>
      <p:sp>
        <p:nvSpPr>
          <p:cNvPr id="3" name="Content Placeholder 2"/>
          <p:cNvSpPr>
            <a:spLocks noGrp="1"/>
          </p:cNvSpPr>
          <p:nvPr>
            <p:ph idx="1"/>
          </p:nvPr>
        </p:nvSpPr>
        <p:spPr>
          <a:xfrm>
            <a:off x="457200" y="1600200"/>
            <a:ext cx="8229600" cy="4781128"/>
          </a:xfrm>
        </p:spPr>
        <p:txBody>
          <a:bodyPr>
            <a:normAutofit fontScale="85000" lnSpcReduction="10000"/>
          </a:bodyPr>
          <a:lstStyle/>
          <a:p>
            <a:pPr>
              <a:buClr>
                <a:srgbClr val="0000FF"/>
              </a:buClr>
              <a:buFont typeface="Courier New" panose="02070309020205020404" pitchFamily="49" charset="0"/>
              <a:buChar char="o"/>
            </a:pPr>
            <a:r>
              <a:rPr lang="en-US" sz="2900" b="1" i="1" dirty="0"/>
              <a:t>Three classic sets of experiments illustrate how researchers have studied conformity:</a:t>
            </a:r>
          </a:p>
          <a:p>
            <a:pPr>
              <a:buClr>
                <a:srgbClr val="0000FF"/>
              </a:buClr>
              <a:buFont typeface="Courier New" panose="02070309020205020404" pitchFamily="49" charset="0"/>
              <a:buChar char="o"/>
            </a:pPr>
            <a:r>
              <a:rPr lang="en-US" sz="2900" dirty="0"/>
              <a:t>Muzafer Sherif observed that others’ judgments influenced people’s estimates of the movement of a point of light that actually did not move. Norms for “proper” answers emerged and survived both over long periods of time and through succeeding generations of research participants.</a:t>
            </a:r>
          </a:p>
          <a:p>
            <a:pPr>
              <a:buClr>
                <a:srgbClr val="0000FF"/>
              </a:buClr>
              <a:buFont typeface="Courier New" panose="02070309020205020404" pitchFamily="49" charset="0"/>
              <a:buChar char="o"/>
            </a:pPr>
            <a:r>
              <a:rPr lang="en-US" sz="2900" dirty="0"/>
              <a:t>Solomon Asch had people listen to others’ judgments of which of three comparison lines was equal to a standard line and then make the same judgment themselves. When the others unanimously gave a wrong answer, the subjects conformed 37 percent of the time.</a:t>
            </a: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dirty="0"/>
          </a:p>
        </p:txBody>
      </p:sp>
    </p:spTree>
    <p:extLst>
      <p:ext uri="{BB962C8B-B14F-4D97-AF65-F5344CB8AC3E}">
        <p14:creationId xmlns:p14="http://schemas.microsoft.com/office/powerpoint/2010/main" val="3849889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Is Conformity?</a:t>
            </a:r>
            <a:br>
              <a:rPr lang="en-CA" sz="4000" dirty="0">
                <a:solidFill>
                  <a:srgbClr val="0000FF"/>
                </a:solidFill>
              </a:rPr>
            </a:br>
            <a:r>
              <a:rPr lang="en-CA" sz="4000" dirty="0">
                <a:solidFill>
                  <a:schemeClr val="tx1"/>
                </a:solidFill>
              </a:rPr>
              <a:t>LO1</a:t>
            </a: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dirty="0"/>
          </a:p>
        </p:txBody>
      </p:sp>
    </p:spTree>
    <p:extLst>
      <p:ext uri="{BB962C8B-B14F-4D97-AF65-F5344CB8AC3E}">
        <p14:creationId xmlns:p14="http://schemas.microsoft.com/office/powerpoint/2010/main" val="647778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4</a:t>
            </a:r>
            <a:endParaRPr lang="en-CA" sz="3600" dirty="0">
              <a:solidFill>
                <a:srgbClr val="0000FF"/>
              </a:solidFill>
            </a:endParaRPr>
          </a:p>
        </p:txBody>
      </p:sp>
      <p:sp>
        <p:nvSpPr>
          <p:cNvPr id="3" name="Content Placeholder 2"/>
          <p:cNvSpPr>
            <a:spLocks noGrp="1"/>
          </p:cNvSpPr>
          <p:nvPr>
            <p:ph idx="1"/>
          </p:nvPr>
        </p:nvSpPr>
        <p:spPr>
          <a:xfrm>
            <a:off x="457200" y="1600200"/>
            <a:ext cx="8229600" cy="4781128"/>
          </a:xfrm>
        </p:spPr>
        <p:txBody>
          <a:bodyPr>
            <a:normAutofit fontScale="85000" lnSpcReduction="20000"/>
          </a:bodyPr>
          <a:lstStyle/>
          <a:p>
            <a:pPr>
              <a:buClr>
                <a:srgbClr val="0000FF"/>
              </a:buClr>
              <a:buFont typeface="Courier New" panose="02070309020205020404" pitchFamily="49" charset="0"/>
              <a:buChar char="o"/>
            </a:pPr>
            <a:r>
              <a:rPr lang="en-US" sz="2900" dirty="0"/>
              <a:t>Stanley Milgram’s obedience studies elicited an extreme form of compliance. Under optimum conditions—a legitimate, close-at-hand commander, a remote victim, and no one else to exemplify disobedience—65 percent of his adult male subjects fully obeyed instructions to deliver what were supposedly traumatizing electric shocks to a screaming, innocent victim in an adjacent room.</a:t>
            </a:r>
          </a:p>
          <a:p>
            <a:pPr>
              <a:buClr>
                <a:srgbClr val="0000FF"/>
              </a:buClr>
              <a:buFont typeface="Courier New" panose="02070309020205020404" pitchFamily="49" charset="0"/>
              <a:buChar char="o"/>
            </a:pPr>
            <a:r>
              <a:rPr lang="en-US" sz="2900" dirty="0"/>
              <a:t>These classic studies expose the potency of several phenomena. Behaviour and attitudes are mutually reinforcing, enabling a small act of evil to foster the attitude that leads to a larger evil act. The power of the situation is seen when good people, faced with dire circumstances, commit reprehensible acts (although dire situations may produce heroism in others).</a:t>
            </a:r>
            <a:endParaRPr lang="en-CA" sz="29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30</a:t>
            </a:fld>
            <a:endParaRPr lang="en-CA" dirty="0"/>
          </a:p>
        </p:txBody>
      </p:sp>
    </p:spTree>
    <p:extLst>
      <p:ext uri="{BB962C8B-B14F-4D97-AF65-F5344CB8AC3E}">
        <p14:creationId xmlns:p14="http://schemas.microsoft.com/office/powerpoint/2010/main" val="42429502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5</a:t>
            </a:r>
            <a:endParaRPr lang="en-CA" sz="3600" dirty="0">
              <a:solidFill>
                <a:srgbClr val="0000FF"/>
              </a:solidFill>
            </a:endParaRPr>
          </a:p>
        </p:txBody>
      </p:sp>
      <p:sp>
        <p:nvSpPr>
          <p:cNvPr id="3" name="Content Placeholder 2"/>
          <p:cNvSpPr>
            <a:spLocks noGrp="1"/>
          </p:cNvSpPr>
          <p:nvPr>
            <p:ph idx="1"/>
          </p:nvPr>
        </p:nvSpPr>
        <p:spPr>
          <a:xfrm>
            <a:off x="457200" y="1600200"/>
            <a:ext cx="8229600" cy="4709120"/>
          </a:xfrm>
        </p:spPr>
        <p:txBody>
          <a:bodyPr>
            <a:normAutofit fontScale="92500" lnSpcReduction="10000"/>
          </a:bodyPr>
          <a:lstStyle/>
          <a:p>
            <a:pPr>
              <a:buClr>
                <a:srgbClr val="0000FF"/>
              </a:buClr>
            </a:pPr>
            <a:r>
              <a:rPr lang="en-US" sz="3300" b="1" dirty="0"/>
              <a:t>What Predicts Conformity?</a:t>
            </a:r>
          </a:p>
          <a:p>
            <a:pPr>
              <a:buClr>
                <a:srgbClr val="0000FF"/>
              </a:buClr>
              <a:buFont typeface="Courier New" panose="02070309020205020404" pitchFamily="49" charset="0"/>
              <a:buChar char="o"/>
            </a:pPr>
            <a:r>
              <a:rPr lang="en-US" sz="2400" dirty="0"/>
              <a:t>Using conformity testing procedures, experimenters have explored the circumstances that produce conformity. Certain situations appear to be especially powerful. Conformity is reduced if the model behaviour or belief is not unanimous.</a:t>
            </a:r>
          </a:p>
          <a:p>
            <a:pPr>
              <a:buClr>
                <a:srgbClr val="0000FF"/>
              </a:buClr>
              <a:buFont typeface="Courier New" panose="02070309020205020404" pitchFamily="49" charset="0"/>
              <a:buChar char="o"/>
            </a:pPr>
            <a:r>
              <a:rPr lang="en-US" sz="2400" dirty="0"/>
              <a:t>Conformity is enhanced by group cohesion.</a:t>
            </a:r>
          </a:p>
          <a:p>
            <a:pPr>
              <a:buClr>
                <a:srgbClr val="0000FF"/>
              </a:buClr>
              <a:buFont typeface="Courier New" panose="02070309020205020404" pitchFamily="49" charset="0"/>
              <a:buChar char="o"/>
            </a:pPr>
            <a:r>
              <a:rPr lang="en-US" sz="2400" dirty="0"/>
              <a:t>The higher the status of those modelling the behaviour or belief, the greater the likelihood of conformity.</a:t>
            </a:r>
          </a:p>
          <a:p>
            <a:pPr>
              <a:buClr>
                <a:srgbClr val="0000FF"/>
              </a:buClr>
              <a:buFont typeface="Courier New" panose="02070309020205020404" pitchFamily="49" charset="0"/>
              <a:buChar char="o"/>
            </a:pPr>
            <a:r>
              <a:rPr lang="en-US" sz="2400" dirty="0"/>
              <a:t>People also conform most when their responses are public (in the presence of the group).</a:t>
            </a:r>
          </a:p>
          <a:p>
            <a:pPr>
              <a:buClr>
                <a:srgbClr val="0000FF"/>
              </a:buClr>
              <a:buFont typeface="Courier New" panose="02070309020205020404" pitchFamily="49" charset="0"/>
              <a:buChar char="o"/>
            </a:pPr>
            <a:r>
              <a:rPr lang="en-US" sz="2400" dirty="0"/>
              <a:t>A prior commitment to a certain behaviour or belief increases the likelihood that a person will stick with that commitment rather than conform.</a:t>
            </a:r>
            <a:endParaRPr lang="en-CA" sz="24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31</a:t>
            </a:fld>
            <a:endParaRPr lang="en-CA" dirty="0"/>
          </a:p>
        </p:txBody>
      </p:sp>
    </p:spTree>
    <p:extLst>
      <p:ext uri="{BB962C8B-B14F-4D97-AF65-F5344CB8AC3E}">
        <p14:creationId xmlns:p14="http://schemas.microsoft.com/office/powerpoint/2010/main" val="42429502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6</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b="1" dirty="0"/>
              <a:t>Why Conform?</a:t>
            </a:r>
          </a:p>
          <a:p>
            <a:pPr marL="0" indent="0">
              <a:buClr>
                <a:srgbClr val="0000FF"/>
              </a:buClr>
              <a:buNone/>
            </a:pPr>
            <a:r>
              <a:rPr lang="en-US" sz="2400" dirty="0"/>
              <a:t>Experiments reveal two reasons people conform:</a:t>
            </a:r>
          </a:p>
          <a:p>
            <a:pPr>
              <a:buClr>
                <a:srgbClr val="0000FF"/>
              </a:buClr>
              <a:buFont typeface="Courier New" panose="02070309020205020404" pitchFamily="49" charset="0"/>
              <a:buChar char="o"/>
            </a:pPr>
            <a:r>
              <a:rPr lang="en-US" sz="2400" dirty="0"/>
              <a:t>Normative influence results from a person’s desire for acceptance: We want to be liked. The tendency to conform more when responding publicly reflects normative influence.</a:t>
            </a:r>
          </a:p>
          <a:p>
            <a:pPr>
              <a:buClr>
                <a:srgbClr val="0000FF"/>
              </a:buClr>
              <a:buFont typeface="Courier New" panose="02070309020205020404" pitchFamily="49" charset="0"/>
              <a:buChar char="o"/>
            </a:pPr>
            <a:r>
              <a:rPr lang="en-US" sz="2400" dirty="0"/>
              <a:t>Informational influence results from others’ providing evidence about reality. The tendency to conform more on difficult decision-making tasks reflects informational influence: We want to be right.</a:t>
            </a:r>
            <a:endParaRPr lang="en-CA" sz="24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32</a:t>
            </a:fld>
            <a:endParaRPr lang="en-CA" dirty="0"/>
          </a:p>
        </p:txBody>
      </p:sp>
    </p:spTree>
    <p:extLst>
      <p:ext uri="{BB962C8B-B14F-4D97-AF65-F5344CB8AC3E}">
        <p14:creationId xmlns:p14="http://schemas.microsoft.com/office/powerpoint/2010/main" val="23574058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7 </a:t>
            </a:r>
            <a:endParaRPr lang="en-CA" sz="3600" dirty="0">
              <a:solidFill>
                <a:srgbClr val="0000FF"/>
              </a:solidFill>
            </a:endParaRPr>
          </a:p>
        </p:txBody>
      </p:sp>
      <p:sp>
        <p:nvSpPr>
          <p:cNvPr id="3" name="Content Placeholder 2"/>
          <p:cNvSpPr>
            <a:spLocks noGrp="1"/>
          </p:cNvSpPr>
          <p:nvPr>
            <p:ph idx="1"/>
          </p:nvPr>
        </p:nvSpPr>
        <p:spPr>
          <a:xfrm>
            <a:off x="457200" y="1600200"/>
            <a:ext cx="8291264" cy="4781128"/>
          </a:xfrm>
        </p:spPr>
        <p:txBody>
          <a:bodyPr>
            <a:normAutofit/>
          </a:bodyPr>
          <a:lstStyle/>
          <a:p>
            <a:pPr>
              <a:buClr>
                <a:srgbClr val="0000FF"/>
              </a:buClr>
            </a:pPr>
            <a:r>
              <a:rPr lang="en-US" sz="2800" b="1" dirty="0"/>
              <a:t>Who Conforms?</a:t>
            </a:r>
          </a:p>
          <a:p>
            <a:pPr>
              <a:buClr>
                <a:srgbClr val="0000FF"/>
              </a:buClr>
              <a:buFont typeface="Courier New" panose="02070309020205020404" pitchFamily="49" charset="0"/>
              <a:buChar char="o"/>
            </a:pPr>
            <a:r>
              <a:rPr lang="en-US" sz="2400" dirty="0"/>
              <a:t>The question “Who conforms?” has produced few definitive answers. Personality scores are poor predictors of specific acts of conformity but better predictors of average conformity. Trait effects sometimes seem strongest in “weak” situations where social forces do not overwhelm individual differences.</a:t>
            </a:r>
          </a:p>
          <a:p>
            <a:pPr>
              <a:buClr>
                <a:srgbClr val="0000FF"/>
              </a:buClr>
              <a:buFont typeface="Courier New" panose="02070309020205020404" pitchFamily="49" charset="0"/>
              <a:buChar char="o"/>
            </a:pPr>
            <a:r>
              <a:rPr lang="en-US" sz="2400" dirty="0"/>
              <a:t>Although conformity and obedience are universal, culture and gender socialize people to be more or less socially responsive.</a:t>
            </a:r>
          </a:p>
          <a:p>
            <a:pPr>
              <a:buClr>
                <a:srgbClr val="0000FF"/>
              </a:buClr>
              <a:buFont typeface="Courier New" panose="02070309020205020404" pitchFamily="49" charset="0"/>
              <a:buChar char="o"/>
            </a:pPr>
            <a:r>
              <a:rPr lang="en-US" sz="2400" dirty="0"/>
              <a:t>Social roles involve a certain degree of conformity, and conforming to expectations is an important task when stepping into a new social role.</a:t>
            </a:r>
            <a:endParaRPr lang="en-CA" sz="3800"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33</a:t>
            </a:fld>
            <a:endParaRPr lang="en-CA" dirty="0"/>
          </a:p>
        </p:txBody>
      </p:sp>
    </p:spTree>
    <p:extLst>
      <p:ext uri="{BB962C8B-B14F-4D97-AF65-F5344CB8AC3E}">
        <p14:creationId xmlns:p14="http://schemas.microsoft.com/office/powerpoint/2010/main" val="19278667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8</a:t>
            </a:r>
            <a:endParaRPr lang="en-CA" sz="3600" dirty="0">
              <a:solidFill>
                <a:srgbClr val="0000FF"/>
              </a:solidFill>
            </a:endParaRPr>
          </a:p>
        </p:txBody>
      </p:sp>
      <p:sp>
        <p:nvSpPr>
          <p:cNvPr id="3" name="Content Placeholder 2"/>
          <p:cNvSpPr>
            <a:spLocks noGrp="1"/>
          </p:cNvSpPr>
          <p:nvPr>
            <p:ph idx="1"/>
          </p:nvPr>
        </p:nvSpPr>
        <p:spPr>
          <a:xfrm>
            <a:off x="457200" y="1600200"/>
            <a:ext cx="8435280" cy="4853136"/>
          </a:xfrm>
        </p:spPr>
        <p:txBody>
          <a:bodyPr>
            <a:normAutofit/>
          </a:bodyPr>
          <a:lstStyle/>
          <a:p>
            <a:pPr>
              <a:buClr>
                <a:srgbClr val="0000FF"/>
              </a:buClr>
            </a:pPr>
            <a:r>
              <a:rPr lang="en-US" sz="2800" b="1" dirty="0"/>
              <a:t>Do We Ever Want to Be Different?</a:t>
            </a:r>
          </a:p>
          <a:p>
            <a:pPr>
              <a:buClr>
                <a:srgbClr val="0000FF"/>
              </a:buClr>
              <a:buFont typeface="Courier New" panose="02070309020205020404" pitchFamily="49" charset="0"/>
              <a:buChar char="o"/>
            </a:pPr>
            <a:r>
              <a:rPr lang="en-US" sz="2400" dirty="0"/>
              <a:t>Social psychology’s emphasis on the power of social pressure must be joined by a complementary emphasis on the power of the person. We are not puppets. When social coercion becomes blatant, people often experience reactance—a motivation to defy the coercion in order to maintain a sense of freedom.</a:t>
            </a:r>
          </a:p>
          <a:p>
            <a:pPr>
              <a:buClr>
                <a:srgbClr val="0000FF"/>
              </a:buClr>
              <a:buFont typeface="Courier New" panose="02070309020205020404" pitchFamily="49" charset="0"/>
              <a:buChar char="o"/>
            </a:pPr>
            <a:r>
              <a:rPr lang="en-US" sz="2400" dirty="0"/>
              <a:t>We are not comfortable being too different from a group, but neither do we want to appear the same as everyone else. Thus, we act in ways that preserve our sense of uniqueness and individuality. In a group, we are most conscious of how we differ from the others.</a:t>
            </a: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34</a:t>
            </a:fld>
            <a:endParaRPr lang="en-CA" dirty="0"/>
          </a:p>
        </p:txBody>
      </p:sp>
    </p:spTree>
    <p:extLst>
      <p:ext uri="{BB962C8B-B14F-4D97-AF65-F5344CB8AC3E}">
        <p14:creationId xmlns:p14="http://schemas.microsoft.com/office/powerpoint/2010/main" val="36327687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6 Key Terms</a:t>
            </a:r>
          </a:p>
        </p:txBody>
      </p:sp>
      <p:sp>
        <p:nvSpPr>
          <p:cNvPr id="6" name="Content Placeholder 5"/>
          <p:cNvSpPr>
            <a:spLocks noGrp="1"/>
          </p:cNvSpPr>
          <p:nvPr>
            <p:ph sz="half" idx="1"/>
          </p:nvPr>
        </p:nvSpPr>
        <p:spPr>
          <a:xfrm>
            <a:off x="457200" y="1600200"/>
            <a:ext cx="4114800" cy="4637112"/>
          </a:xfrm>
        </p:spPr>
        <p:txBody>
          <a:bodyPr>
            <a:normAutofit/>
          </a:bodyPr>
          <a:lstStyle/>
          <a:p>
            <a:pPr>
              <a:buClr>
                <a:srgbClr val="0000FF"/>
              </a:buClr>
            </a:pPr>
            <a:r>
              <a:rPr lang="en-US" dirty="0"/>
              <a:t>Acceptance</a:t>
            </a:r>
          </a:p>
          <a:p>
            <a:pPr>
              <a:buClr>
                <a:srgbClr val="0000FF"/>
              </a:buClr>
            </a:pPr>
            <a:r>
              <a:rPr lang="en-US" dirty="0"/>
              <a:t>Autokinetic Phenomenon</a:t>
            </a:r>
          </a:p>
          <a:p>
            <a:pPr>
              <a:buClr>
                <a:srgbClr val="0000FF"/>
              </a:buClr>
            </a:pPr>
            <a:r>
              <a:rPr lang="en-US" dirty="0"/>
              <a:t>Cohesiveness</a:t>
            </a:r>
          </a:p>
          <a:p>
            <a:pPr>
              <a:buClr>
                <a:srgbClr val="0000FF"/>
              </a:buClr>
            </a:pPr>
            <a:r>
              <a:rPr lang="en-US" dirty="0"/>
              <a:t>Compliance</a:t>
            </a:r>
          </a:p>
          <a:p>
            <a:pPr>
              <a:buClr>
                <a:srgbClr val="0000FF"/>
              </a:buClr>
            </a:pPr>
            <a:r>
              <a:rPr lang="en-US" dirty="0"/>
              <a:t>Confederate</a:t>
            </a:r>
          </a:p>
          <a:p>
            <a:endParaRPr lang="en-US" dirty="0"/>
          </a:p>
          <a:p>
            <a:endParaRPr lang="en-CA" b="1" dirty="0"/>
          </a:p>
        </p:txBody>
      </p:sp>
      <p:sp>
        <p:nvSpPr>
          <p:cNvPr id="3" name="Content Placeholder 2"/>
          <p:cNvSpPr>
            <a:spLocks noGrp="1"/>
          </p:cNvSpPr>
          <p:nvPr>
            <p:ph sz="half" idx="2"/>
          </p:nvPr>
        </p:nvSpPr>
        <p:spPr/>
        <p:txBody>
          <a:bodyPr>
            <a:normAutofit/>
          </a:bodyPr>
          <a:lstStyle/>
          <a:p>
            <a:pPr>
              <a:buClr>
                <a:srgbClr val="0000FF"/>
              </a:buClr>
            </a:pPr>
            <a:r>
              <a:rPr lang="en-US" dirty="0"/>
              <a:t>Conformity</a:t>
            </a:r>
          </a:p>
          <a:p>
            <a:pPr>
              <a:buClr>
                <a:srgbClr val="0000FF"/>
              </a:buClr>
            </a:pPr>
            <a:r>
              <a:rPr lang="en-US" dirty="0"/>
              <a:t>Informational Influence</a:t>
            </a:r>
          </a:p>
          <a:p>
            <a:pPr>
              <a:buClr>
                <a:srgbClr val="0000FF"/>
              </a:buClr>
            </a:pPr>
            <a:r>
              <a:rPr lang="en-US" dirty="0"/>
              <a:t>Normative Influence</a:t>
            </a:r>
          </a:p>
          <a:p>
            <a:pPr>
              <a:buClr>
                <a:srgbClr val="0000FF"/>
              </a:buClr>
            </a:pPr>
            <a:r>
              <a:rPr lang="en-US" dirty="0"/>
              <a:t>Obedience</a:t>
            </a:r>
          </a:p>
          <a:p>
            <a:pPr>
              <a:buClr>
                <a:srgbClr val="0000FF"/>
              </a:buClr>
            </a:pPr>
            <a:r>
              <a:rPr lang="en-US" dirty="0"/>
              <a:t>Reactance</a:t>
            </a:r>
          </a:p>
        </p:txBody>
      </p:sp>
      <p:sp>
        <p:nvSpPr>
          <p:cNvPr id="4" name="Footer Placeholder 3"/>
          <p:cNvSpPr>
            <a:spLocks noGrp="1"/>
          </p:cNvSpPr>
          <p:nvPr>
            <p:ph type="ftr" sz="quarter" idx="11"/>
          </p:nvPr>
        </p:nvSpPr>
        <p:spPr/>
        <p:txBody>
          <a:bodyPr/>
          <a:lstStyle/>
          <a:p>
            <a:r>
              <a:rPr lang="en-US" dirty="0">
                <a:solidFill>
                  <a:prstClr val="black">
                    <a:tint val="75000"/>
                  </a:prstClr>
                </a:solidFill>
              </a:rPr>
              <a:t>© 2021 McGraw Hill Education Limited</a:t>
            </a:r>
            <a:endParaRPr lang="en-CA"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35</a:t>
            </a:fld>
            <a:endParaRPr lang="en-CA" dirty="0">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Tree>
    <p:extLst>
      <p:ext uri="{BB962C8B-B14F-4D97-AF65-F5344CB8AC3E}">
        <p14:creationId xmlns:p14="http://schemas.microsoft.com/office/powerpoint/2010/main" val="1010143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What Is Conformity</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Conformity</a:t>
            </a:r>
          </a:p>
          <a:p>
            <a:pPr lvl="1">
              <a:buClr>
                <a:srgbClr val="0000FF"/>
              </a:buClr>
            </a:pPr>
            <a:r>
              <a:rPr lang="en-US" dirty="0"/>
              <a:t>A change in behaviour or belief to accord with others</a:t>
            </a:r>
          </a:p>
          <a:p>
            <a:pPr>
              <a:buClr>
                <a:srgbClr val="0000FF"/>
              </a:buClr>
            </a:pPr>
            <a:r>
              <a:rPr lang="en-US" dirty="0"/>
              <a:t>Public compliance vs. private acceptance</a:t>
            </a:r>
          </a:p>
          <a:p>
            <a:pPr>
              <a:buClr>
                <a:srgbClr val="0000FF"/>
              </a:buClr>
            </a:pPr>
            <a:r>
              <a:rPr lang="en-US" dirty="0"/>
              <a:t>Conformity vs. obedience</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dirty="0"/>
          </a:p>
        </p:txBody>
      </p:sp>
    </p:spTree>
    <p:extLst>
      <p:ext uri="{BB962C8B-B14F-4D97-AF65-F5344CB8AC3E}">
        <p14:creationId xmlns:p14="http://schemas.microsoft.com/office/powerpoint/2010/main" val="2901371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Are the Classic Conformity and Obedience Studies?</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dirty="0"/>
          </a:p>
        </p:txBody>
      </p:sp>
      <p:sp>
        <p:nvSpPr>
          <p:cNvPr id="8" name="Subtitle 7"/>
          <p:cNvSpPr>
            <a:spLocks noGrp="1"/>
          </p:cNvSpPr>
          <p:nvPr>
            <p:ph type="subTitle" idx="1"/>
          </p:nvPr>
        </p:nvSpPr>
        <p:spPr/>
        <p:txBody>
          <a:bodyPr/>
          <a:lstStyle/>
          <a:p>
            <a:endParaRPr lang="en-CA" dirty="0"/>
          </a:p>
        </p:txBody>
      </p:sp>
      <p:sp>
        <p:nvSpPr>
          <p:cNvPr id="2" name="AutoShape 2" descr="Comic panel: A large group of business people on their cell phones. Caption: “I don’t know why. I just suddenly felt like calli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dirty="0"/>
          </a:p>
        </p:txBody>
      </p:sp>
    </p:spTree>
    <p:extLst>
      <p:ext uri="{BB962C8B-B14F-4D97-AF65-F5344CB8AC3E}">
        <p14:creationId xmlns:p14="http://schemas.microsoft.com/office/powerpoint/2010/main" val="4048783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Are the Classic Conformity and Obedience Studies?</a:t>
            </a:r>
            <a:endParaRPr lang="en-CA" sz="3600" dirty="0">
              <a:solidFill>
                <a:srgbClr val="0000FF"/>
              </a:solidFill>
            </a:endParaRPr>
          </a:p>
        </p:txBody>
      </p:sp>
      <p:sp>
        <p:nvSpPr>
          <p:cNvPr id="3" name="Content Placeholder 2"/>
          <p:cNvSpPr>
            <a:spLocks noGrp="1"/>
          </p:cNvSpPr>
          <p:nvPr>
            <p:ph idx="1"/>
          </p:nvPr>
        </p:nvSpPr>
        <p:spPr>
          <a:xfrm>
            <a:off x="457200" y="1600200"/>
            <a:ext cx="3610744" cy="4525963"/>
          </a:xfrm>
        </p:spPr>
        <p:txBody>
          <a:bodyPr>
            <a:normAutofit fontScale="92500" lnSpcReduction="10000"/>
          </a:bodyPr>
          <a:lstStyle/>
          <a:p>
            <a:pPr>
              <a:buClr>
                <a:srgbClr val="0000FF"/>
              </a:buClr>
            </a:pPr>
            <a:r>
              <a:rPr lang="en-US" b="1" dirty="0"/>
              <a:t>Sherif’s</a:t>
            </a:r>
            <a:r>
              <a:rPr lang="en-US" dirty="0"/>
              <a:t> studies of norm formation</a:t>
            </a:r>
          </a:p>
          <a:p>
            <a:pPr>
              <a:buClr>
                <a:srgbClr val="0000FF"/>
              </a:buClr>
            </a:pPr>
            <a:r>
              <a:rPr lang="en-US" b="1" dirty="0"/>
              <a:t>Asch’s</a:t>
            </a:r>
            <a:r>
              <a:rPr lang="en-US" dirty="0"/>
              <a:t> studies of group pressure</a:t>
            </a:r>
          </a:p>
          <a:p>
            <a:pPr>
              <a:buClr>
                <a:srgbClr val="0000FF"/>
              </a:buClr>
            </a:pPr>
            <a:r>
              <a:rPr lang="en-US" b="1" dirty="0"/>
              <a:t>Milgram’s</a:t>
            </a:r>
            <a:r>
              <a:rPr lang="en-US" dirty="0"/>
              <a:t> obedience studies</a:t>
            </a:r>
          </a:p>
          <a:p>
            <a:pPr lvl="1">
              <a:buClr>
                <a:srgbClr val="0000FF"/>
              </a:buClr>
            </a:pPr>
            <a:r>
              <a:rPr lang="en-US" dirty="0"/>
              <a:t>What breeds obedience?</a:t>
            </a:r>
          </a:p>
          <a:p>
            <a:pPr lvl="1">
              <a:buClr>
                <a:srgbClr val="0000FF"/>
              </a:buClr>
            </a:pPr>
            <a:r>
              <a:rPr lang="en-US" dirty="0"/>
              <a:t>Reflections on the classic studies</a:t>
            </a:r>
            <a:endParaRPr lang="en-CA" dirty="0"/>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dirty="0"/>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95935" y="1916832"/>
            <a:ext cx="4622481"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9593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Are the Classic Conformity and Obedience Studies? Pt. 2</a:t>
            </a:r>
            <a:endParaRPr lang="en-CA" sz="3600" dirty="0">
              <a:solidFill>
                <a:srgbClr val="0000FF"/>
              </a:solidFill>
            </a:endParaRPr>
          </a:p>
        </p:txBody>
      </p:sp>
      <p:sp>
        <p:nvSpPr>
          <p:cNvPr id="3" name="Content Placeholder 2"/>
          <p:cNvSpPr>
            <a:spLocks noGrp="1"/>
          </p:cNvSpPr>
          <p:nvPr>
            <p:ph idx="1"/>
          </p:nvPr>
        </p:nvSpPr>
        <p:spPr>
          <a:xfrm>
            <a:off x="457200" y="1600200"/>
            <a:ext cx="7859216" cy="4525963"/>
          </a:xfrm>
        </p:spPr>
        <p:txBody>
          <a:bodyPr/>
          <a:lstStyle/>
          <a:p>
            <a:pPr>
              <a:buClr>
                <a:srgbClr val="0000FF"/>
              </a:buClr>
            </a:pPr>
            <a:r>
              <a:rPr lang="en-US" sz="2800" b="1" dirty="0"/>
              <a:t>Sherif's Studies of Norm Formation</a:t>
            </a:r>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dirty="0"/>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91680" y="2144867"/>
            <a:ext cx="4104456" cy="3599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372200" y="2236511"/>
            <a:ext cx="2088232" cy="3416320"/>
          </a:xfrm>
          <a:prstGeom prst="rect">
            <a:avLst/>
          </a:prstGeom>
        </p:spPr>
        <p:txBody>
          <a:bodyPr wrap="square">
            <a:spAutoFit/>
          </a:bodyPr>
          <a:lstStyle/>
          <a:p>
            <a:r>
              <a:rPr lang="en-US" sz="2400" dirty="0"/>
              <a:t>Three individuals converge as they give repeated estimates of the apparent movement of a point of light</a:t>
            </a:r>
          </a:p>
        </p:txBody>
      </p:sp>
      <p:sp>
        <p:nvSpPr>
          <p:cNvPr id="7" name="Rectangle 6"/>
          <p:cNvSpPr/>
          <p:nvPr/>
        </p:nvSpPr>
        <p:spPr>
          <a:xfrm>
            <a:off x="845564" y="5949280"/>
            <a:ext cx="6264696" cy="646331"/>
          </a:xfrm>
          <a:prstGeom prst="rect">
            <a:avLst/>
          </a:prstGeom>
        </p:spPr>
        <p:txBody>
          <a:bodyPr wrap="square">
            <a:spAutoFit/>
          </a:bodyPr>
          <a:lstStyle/>
          <a:p>
            <a:r>
              <a:rPr lang="en-US" b="1" dirty="0"/>
              <a:t>Figure 6–1 </a:t>
            </a:r>
            <a:r>
              <a:rPr lang="en-US" dirty="0"/>
              <a:t>a sample group from Muzafer Sherif’s study of norm formation</a:t>
            </a:r>
          </a:p>
        </p:txBody>
      </p:sp>
    </p:spTree>
    <p:extLst>
      <p:ext uri="{BB962C8B-B14F-4D97-AF65-F5344CB8AC3E}">
        <p14:creationId xmlns:p14="http://schemas.microsoft.com/office/powerpoint/2010/main" val="2519593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Are the Classic Conformity and Obedience Studies? Pt. 3</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sz="2800" b="1" dirty="0"/>
              <a:t>Asch’s Studies of Group Pressure</a:t>
            </a:r>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dirty="0"/>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67744" y="2195285"/>
            <a:ext cx="3678750"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67042" y="5848234"/>
            <a:ext cx="7217326" cy="369332"/>
          </a:xfrm>
          <a:prstGeom prst="rect">
            <a:avLst/>
          </a:prstGeom>
        </p:spPr>
        <p:txBody>
          <a:bodyPr wrap="square">
            <a:spAutoFit/>
          </a:bodyPr>
          <a:lstStyle/>
          <a:p>
            <a:r>
              <a:rPr lang="en-CA" b="1" dirty="0"/>
              <a:t>Figure 6–2 </a:t>
            </a:r>
            <a:r>
              <a:rPr lang="en-CA" dirty="0"/>
              <a:t>sample comparison from Solomon Asch’s conformity procedure</a:t>
            </a:r>
          </a:p>
        </p:txBody>
      </p:sp>
      <p:sp>
        <p:nvSpPr>
          <p:cNvPr id="7" name="Rectangle 6"/>
          <p:cNvSpPr/>
          <p:nvPr/>
        </p:nvSpPr>
        <p:spPr>
          <a:xfrm>
            <a:off x="6156176" y="2440172"/>
            <a:ext cx="2736304" cy="2215991"/>
          </a:xfrm>
          <a:prstGeom prst="rect">
            <a:avLst/>
          </a:prstGeom>
        </p:spPr>
        <p:txBody>
          <a:bodyPr wrap="square">
            <a:spAutoFit/>
          </a:bodyPr>
          <a:lstStyle/>
          <a:p>
            <a:r>
              <a:rPr lang="en-US" sz="2400" dirty="0"/>
              <a:t>The participants judged which of three comparison lines matched the standard</a:t>
            </a:r>
          </a:p>
          <a:p>
            <a:endParaRPr lang="en-US" dirty="0"/>
          </a:p>
        </p:txBody>
      </p:sp>
    </p:spTree>
    <p:extLst>
      <p:ext uri="{BB962C8B-B14F-4D97-AF65-F5344CB8AC3E}">
        <p14:creationId xmlns:p14="http://schemas.microsoft.com/office/powerpoint/2010/main" val="431585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Are the Classic Conformity and Obedience Studies? Pt. 4</a:t>
            </a:r>
            <a:endParaRPr lang="en-CA" sz="3600" dirty="0">
              <a:solidFill>
                <a:srgbClr val="0000FF"/>
              </a:solidFill>
            </a:endParaRPr>
          </a:p>
        </p:txBody>
      </p:sp>
      <p:sp>
        <p:nvSpPr>
          <p:cNvPr id="3" name="Content Placeholder 2"/>
          <p:cNvSpPr>
            <a:spLocks noGrp="1"/>
          </p:cNvSpPr>
          <p:nvPr>
            <p:ph idx="1"/>
          </p:nvPr>
        </p:nvSpPr>
        <p:spPr>
          <a:xfrm>
            <a:off x="457200" y="1600200"/>
            <a:ext cx="3970784" cy="4525963"/>
          </a:xfrm>
        </p:spPr>
        <p:txBody>
          <a:bodyPr/>
          <a:lstStyle/>
          <a:p>
            <a:pPr>
              <a:buClr>
                <a:srgbClr val="0000FF"/>
              </a:buClr>
            </a:pPr>
            <a:r>
              <a:rPr lang="en-US" sz="2800" b="1" dirty="0"/>
              <a:t>Milgram’s Obedience Studies</a:t>
            </a:r>
          </a:p>
          <a:p>
            <a:endParaRPr lang="en-CA" dirty="0"/>
          </a:p>
        </p:txBody>
      </p:sp>
      <p:sp>
        <p:nvSpPr>
          <p:cNvPr id="4" name="Footer Placeholder 3"/>
          <p:cNvSpPr>
            <a:spLocks noGrp="1"/>
          </p:cNvSpPr>
          <p:nvPr>
            <p:ph type="ftr" sz="quarter" idx="11"/>
          </p:nvPr>
        </p:nvSpPr>
        <p:spPr/>
        <p:txBody>
          <a:bodyPr/>
          <a:lstStyle/>
          <a:p>
            <a:r>
              <a:rPr lang="en-US" dirty="0"/>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dirty="0"/>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44008" y="1688822"/>
            <a:ext cx="3624796" cy="41540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755576" y="2556352"/>
            <a:ext cx="2718048" cy="3416320"/>
          </a:xfrm>
          <a:prstGeom prst="rect">
            <a:avLst/>
          </a:prstGeom>
        </p:spPr>
        <p:txBody>
          <a:bodyPr wrap="square">
            <a:spAutoFit/>
          </a:bodyPr>
          <a:lstStyle/>
          <a:p>
            <a:pPr marL="342900" indent="-342900">
              <a:buFont typeface="Arial" panose="020B0604020202020204" pitchFamily="34" charset="0"/>
              <a:buChar char="•"/>
            </a:pPr>
            <a:r>
              <a:rPr lang="en-US" sz="2400" dirty="0"/>
              <a:t>This graph shows the percentage of subjects complying</a:t>
            </a:r>
          </a:p>
          <a:p>
            <a:pPr marL="342900" indent="-342900">
              <a:buFont typeface="Arial" panose="020B0604020202020204" pitchFamily="34" charset="0"/>
              <a:buChar char="•"/>
            </a:pPr>
            <a:r>
              <a:rPr lang="en-US" sz="2400" dirty="0"/>
              <a:t>Despite the learner’s cries of protest and failure to respond</a:t>
            </a:r>
          </a:p>
        </p:txBody>
      </p:sp>
      <p:sp>
        <p:nvSpPr>
          <p:cNvPr id="7" name="Rectangle 6"/>
          <p:cNvSpPr/>
          <p:nvPr/>
        </p:nvSpPr>
        <p:spPr>
          <a:xfrm>
            <a:off x="3851920" y="5949986"/>
            <a:ext cx="5064366" cy="369332"/>
          </a:xfrm>
          <a:prstGeom prst="rect">
            <a:avLst/>
          </a:prstGeom>
        </p:spPr>
        <p:txBody>
          <a:bodyPr wrap="square">
            <a:spAutoFit/>
          </a:bodyPr>
          <a:lstStyle/>
          <a:p>
            <a:r>
              <a:rPr lang="en-US" b="1" dirty="0"/>
              <a:t>Figure 6–3 </a:t>
            </a:r>
            <a:r>
              <a:rPr lang="en-US" dirty="0"/>
              <a:t>results for the Milgram’s obedience study</a:t>
            </a:r>
            <a:endParaRPr lang="en-CA" dirty="0"/>
          </a:p>
        </p:txBody>
      </p:sp>
    </p:spTree>
    <p:extLst>
      <p:ext uri="{BB962C8B-B14F-4D97-AF65-F5344CB8AC3E}">
        <p14:creationId xmlns:p14="http://schemas.microsoft.com/office/powerpoint/2010/main" val="24717634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458</TotalTime>
  <Words>1857</Words>
  <Application>Microsoft Office PowerPoint</Application>
  <PresentationFormat>On-screen Show (4:3)</PresentationFormat>
  <Paragraphs>253</Paragraphs>
  <Slides>35</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Courier New</vt:lpstr>
      <vt:lpstr>Garamond</vt:lpstr>
      <vt:lpstr>inherit</vt:lpstr>
      <vt:lpstr>Office Theme</vt:lpstr>
      <vt:lpstr>Chapter 6</vt:lpstr>
      <vt:lpstr>Chapter 6 Outline</vt:lpstr>
      <vt:lpstr>What Is Conformity? LO1</vt:lpstr>
      <vt:lpstr>What Is Conformity</vt:lpstr>
      <vt:lpstr>What Are the Classic Conformity and Obedience Studies? LO2 </vt:lpstr>
      <vt:lpstr>What Are the Classic Conformity and Obedience Studies?</vt:lpstr>
      <vt:lpstr>What Are the Classic Conformity and Obedience Studies? Pt. 2</vt:lpstr>
      <vt:lpstr>What Are the Classic Conformity and Obedience Studies? Pt. 3</vt:lpstr>
      <vt:lpstr>What Are the Classic Conformity and Obedience Studies? Pt. 4</vt:lpstr>
      <vt:lpstr>The Ethics of Milgram’s Studies</vt:lpstr>
      <vt:lpstr>What Breeds Obedience?</vt:lpstr>
      <vt:lpstr>Reflections on the Classic Studies</vt:lpstr>
      <vt:lpstr>Reflections on the Classic Studies Pt. 2</vt:lpstr>
      <vt:lpstr>What Predicts Conformity? LO3</vt:lpstr>
      <vt:lpstr>What Predicts Conformity?</vt:lpstr>
      <vt:lpstr>What Predicts Conformity? Pt. 2</vt:lpstr>
      <vt:lpstr>What Predicts Conformity? Pt. 3 </vt:lpstr>
      <vt:lpstr>Why Conform? LO4</vt:lpstr>
      <vt:lpstr>Why Conform?</vt:lpstr>
      <vt:lpstr>Why Conform? Pt. 2</vt:lpstr>
      <vt:lpstr>Why Conform? Pt. 3</vt:lpstr>
      <vt:lpstr>Who Conforms? LO5</vt:lpstr>
      <vt:lpstr>Who Conforms?</vt:lpstr>
      <vt:lpstr>Do We Ever Want to Be Different? LO6</vt:lpstr>
      <vt:lpstr>Do We Ever Want to Be Different</vt:lpstr>
      <vt:lpstr>Chapter 6: Summing Up</vt:lpstr>
      <vt:lpstr>Summing Up</vt:lpstr>
      <vt:lpstr>Summing Up Pt. 2</vt:lpstr>
      <vt:lpstr>Summing Up Pt. 4</vt:lpstr>
      <vt:lpstr>Summing Up Pt. 4</vt:lpstr>
      <vt:lpstr>Summing Up Pt. 5</vt:lpstr>
      <vt:lpstr>Summing Up Pt. 6</vt:lpstr>
      <vt:lpstr>Summing Up Pt. 7 </vt:lpstr>
      <vt:lpstr>Summing Up Pt. 8</vt:lpstr>
      <vt:lpstr>Chapter 6 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176</cp:revision>
  <dcterms:created xsi:type="dcterms:W3CDTF">2019-08-26T14:02:03Z</dcterms:created>
  <dcterms:modified xsi:type="dcterms:W3CDTF">2021-01-19T21:58:42Z</dcterms:modified>
</cp:coreProperties>
</file>