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60" r:id="rId2"/>
    <p:sldId id="285" r:id="rId3"/>
    <p:sldId id="368" r:id="rId4"/>
    <p:sldId id="477" r:id="rId5"/>
    <p:sldId id="478" r:id="rId6"/>
    <p:sldId id="500" r:id="rId7"/>
    <p:sldId id="501" r:id="rId8"/>
    <p:sldId id="374" r:id="rId9"/>
    <p:sldId id="467" r:id="rId10"/>
    <p:sldId id="479" r:id="rId11"/>
    <p:sldId id="468" r:id="rId12"/>
    <p:sldId id="480" r:id="rId13"/>
    <p:sldId id="466" r:id="rId14"/>
    <p:sldId id="472" r:id="rId15"/>
    <p:sldId id="471" r:id="rId16"/>
    <p:sldId id="470" r:id="rId17"/>
    <p:sldId id="469" r:id="rId18"/>
    <p:sldId id="474" r:id="rId19"/>
    <p:sldId id="475" r:id="rId20"/>
    <p:sldId id="473" r:id="rId21"/>
    <p:sldId id="435" r:id="rId22"/>
    <p:sldId id="486" r:id="rId23"/>
    <p:sldId id="485" r:id="rId24"/>
    <p:sldId id="487" r:id="rId25"/>
    <p:sldId id="489" r:id="rId26"/>
    <p:sldId id="484" r:id="rId27"/>
    <p:sldId id="502" r:id="rId28"/>
    <p:sldId id="488" r:id="rId29"/>
    <p:sldId id="492" r:id="rId30"/>
    <p:sldId id="483" r:id="rId31"/>
    <p:sldId id="491" r:id="rId32"/>
    <p:sldId id="490" r:id="rId33"/>
    <p:sldId id="493" r:id="rId34"/>
    <p:sldId id="384" r:id="rId35"/>
    <p:sldId id="447" r:id="rId36"/>
    <p:sldId id="497" r:id="rId37"/>
    <p:sldId id="494" r:id="rId38"/>
    <p:sldId id="496" r:id="rId39"/>
    <p:sldId id="416" r:id="rId40"/>
    <p:sldId id="396" r:id="rId41"/>
    <p:sldId id="461" r:id="rId42"/>
    <p:sldId id="460" r:id="rId43"/>
    <p:sldId id="503" r:id="rId44"/>
    <p:sldId id="418" r:id="rId45"/>
    <p:sldId id="498" r:id="rId46"/>
    <p:sldId id="32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544"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7</a:t>
            </a:fld>
            <a:endParaRPr lang="en-CA"/>
          </a:p>
        </p:txBody>
      </p:sp>
    </p:spTree>
    <p:extLst>
      <p:ext uri="{BB962C8B-B14F-4D97-AF65-F5344CB8AC3E}">
        <p14:creationId xmlns:p14="http://schemas.microsoft.com/office/powerpoint/2010/main" val="4034085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Six Persuasion Principles.</a:t>
            </a:r>
            <a:br>
              <a:rPr lang="en-US" dirty="0"/>
            </a:br>
            <a:r>
              <a:rPr lang="en-US" sz="1200" b="0" i="0" kern="1200" dirty="0">
                <a:solidFill>
                  <a:schemeClr val="tx1"/>
                </a:solidFill>
                <a:effectLst/>
                <a:latin typeface="+mn-lt"/>
                <a:ea typeface="+mn-ea"/>
                <a:cs typeface="+mn-cs"/>
              </a:rPr>
              <a:t>In his book </a:t>
            </a:r>
            <a:r>
              <a:rPr lang="en-US" sz="1200" b="0" i="1" kern="1200" dirty="0">
                <a:solidFill>
                  <a:schemeClr val="tx1"/>
                </a:solidFill>
                <a:effectLst/>
                <a:latin typeface="+mn-lt"/>
                <a:ea typeface="+mn-ea"/>
                <a:cs typeface="+mn-cs"/>
              </a:rPr>
              <a:t>Influence: Science and Practice</a:t>
            </a:r>
            <a:r>
              <a:rPr lang="en-US" sz="1200" b="0" i="0" kern="1200" dirty="0">
                <a:solidFill>
                  <a:schemeClr val="tx1"/>
                </a:solidFill>
                <a:effectLst/>
                <a:latin typeface="+mn-lt"/>
                <a:ea typeface="+mn-ea"/>
                <a:cs typeface="+mn-cs"/>
              </a:rPr>
              <a:t>, persuasion researcher Robert </a:t>
            </a:r>
            <a:r>
              <a:rPr lang="en-US" sz="1200" b="0" i="0" kern="1200" dirty="0" err="1">
                <a:solidFill>
                  <a:schemeClr val="tx1"/>
                </a:solidFill>
                <a:effectLst/>
                <a:latin typeface="+mn-lt"/>
                <a:ea typeface="+mn-ea"/>
                <a:cs typeface="+mn-cs"/>
              </a:rPr>
              <a:t>Cialdini</a:t>
            </a:r>
            <a:r>
              <a:rPr lang="en-US" sz="1200" b="0" i="0" kern="1200" dirty="0">
                <a:solidFill>
                  <a:schemeClr val="tx1"/>
                </a:solidFill>
                <a:effectLst/>
                <a:latin typeface="+mn-lt"/>
                <a:ea typeface="+mn-ea"/>
                <a:cs typeface="+mn-cs"/>
              </a:rPr>
              <a:t> (2000) illustrates six principles that underlie human relationships and human influence.</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11</a:t>
            </a:fld>
            <a:endParaRPr lang="en-CA"/>
          </a:p>
        </p:txBody>
      </p:sp>
    </p:spTree>
    <p:extLst>
      <p:ext uri="{BB962C8B-B14F-4D97-AF65-F5344CB8AC3E}">
        <p14:creationId xmlns:p14="http://schemas.microsoft.com/office/powerpoint/2010/main" val="1080413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©Caroline </a:t>
            </a:r>
            <a:r>
              <a:rPr lang="en-CA" dirty="0" err="1"/>
              <a:t>Cortizo</a:t>
            </a:r>
            <a:r>
              <a:rPr lang="en-CA" dirty="0"/>
              <a:t>/</a:t>
            </a:r>
            <a:r>
              <a:rPr lang="en-CA" dirty="0" err="1"/>
              <a:t>Alamy</a:t>
            </a:r>
            <a:r>
              <a:rPr lang="en-CA" dirty="0"/>
              <a:t> Stock Photo.</a:t>
            </a:r>
          </a:p>
          <a:p>
            <a:endParaRPr lang="en-CA" dirty="0"/>
          </a:p>
          <a:p>
            <a:r>
              <a:rPr lang="en-CA" dirty="0"/>
              <a:t>Source: ©Torontonian/</a:t>
            </a:r>
            <a:r>
              <a:rPr lang="en-CA" dirty="0" err="1"/>
              <a:t>Alamy</a:t>
            </a:r>
            <a:r>
              <a:rPr lang="en-CA" dirty="0"/>
              <a:t> Stock Photo.</a:t>
            </a:r>
          </a:p>
        </p:txBody>
      </p:sp>
      <p:sp>
        <p:nvSpPr>
          <p:cNvPr id="4" name="Slide Number Placeholder 3"/>
          <p:cNvSpPr>
            <a:spLocks noGrp="1"/>
          </p:cNvSpPr>
          <p:nvPr>
            <p:ph type="sldNum" sz="quarter" idx="10"/>
          </p:nvPr>
        </p:nvSpPr>
        <p:spPr/>
        <p:txBody>
          <a:bodyPr/>
          <a:lstStyle/>
          <a:p>
            <a:fld id="{75DA8859-8551-4C3E-9F61-ECFA77180AB4}" type="slidenum">
              <a:rPr lang="en-CA" smtClean="0"/>
              <a:t>19</a:t>
            </a:fld>
            <a:endParaRPr lang="en-CA"/>
          </a:p>
        </p:txBody>
      </p:sp>
    </p:spTree>
    <p:extLst>
      <p:ext uri="{BB962C8B-B14F-4D97-AF65-F5344CB8AC3E}">
        <p14:creationId xmlns:p14="http://schemas.microsoft.com/office/powerpoint/2010/main" val="627505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Although illegal, companies used to make a wide variety of (untested) medical claims about their products, like in this Coke ad.</a:t>
            </a:r>
          </a:p>
          <a:p>
            <a:pPr fontAlgn="base"/>
            <a:r>
              <a:rPr lang="en-US" sz="1200" b="0" i="0" kern="1200" dirty="0">
                <a:solidFill>
                  <a:schemeClr val="tx1"/>
                </a:solidFill>
                <a:effectLst/>
                <a:latin typeface="+mn-lt"/>
                <a:ea typeface="+mn-ea"/>
                <a:cs typeface="+mn-cs"/>
              </a:rPr>
              <a:t>Source: ©</a:t>
            </a:r>
            <a:r>
              <a:rPr lang="en-US" sz="1200" b="0" i="0" kern="1200" dirty="0" err="1">
                <a:solidFill>
                  <a:schemeClr val="tx1"/>
                </a:solidFill>
                <a:effectLst/>
                <a:latin typeface="+mn-lt"/>
                <a:ea typeface="+mn-ea"/>
                <a:cs typeface="+mn-cs"/>
              </a:rPr>
              <a:t>Bettmann</a:t>
            </a:r>
            <a:r>
              <a:rPr lang="en-US" sz="1200" b="0" i="0" kern="1200" dirty="0">
                <a:solidFill>
                  <a:schemeClr val="tx1"/>
                </a:solidFill>
                <a:effectLst/>
                <a:latin typeface="+mn-lt"/>
                <a:ea typeface="+mn-ea"/>
                <a:cs typeface="+mn-cs"/>
              </a:rPr>
              <a:t>/Getty Images.</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20</a:t>
            </a:fld>
            <a:endParaRPr lang="en-CA"/>
          </a:p>
        </p:txBody>
      </p:sp>
    </p:spTree>
    <p:extLst>
      <p:ext uri="{BB962C8B-B14F-4D97-AF65-F5344CB8AC3E}">
        <p14:creationId xmlns:p14="http://schemas.microsoft.com/office/powerpoint/2010/main" val="66109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21</a:t>
            </a:fld>
            <a:endParaRPr lang="en-CA"/>
          </a:p>
        </p:txBody>
      </p:sp>
    </p:spTree>
    <p:extLst>
      <p:ext uri="{BB962C8B-B14F-4D97-AF65-F5344CB8AC3E}">
        <p14:creationId xmlns:p14="http://schemas.microsoft.com/office/powerpoint/2010/main" val="1783299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 “poison parasite” ad.</a:t>
            </a:r>
          </a:p>
          <a:p>
            <a:pPr fontAlgn="base"/>
            <a:r>
              <a:rPr lang="en-US" sz="1200" b="0" i="0" kern="1200" dirty="0">
                <a:solidFill>
                  <a:schemeClr val="tx1"/>
                </a:solidFill>
                <a:effectLst/>
                <a:latin typeface="+mn-lt"/>
                <a:ea typeface="+mn-ea"/>
                <a:cs typeface="+mn-cs"/>
              </a:rPr>
              <a:t>Source: ©Rachel Epstein/The Image Works.</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37</a:t>
            </a:fld>
            <a:endParaRPr lang="en-CA"/>
          </a:p>
        </p:txBody>
      </p:sp>
    </p:spTree>
    <p:extLst>
      <p:ext uri="{BB962C8B-B14F-4D97-AF65-F5344CB8AC3E}">
        <p14:creationId xmlns:p14="http://schemas.microsoft.com/office/powerpoint/2010/main" val="2778656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©Sergei </a:t>
            </a:r>
            <a:r>
              <a:rPr lang="en-CA" dirty="0" err="1"/>
              <a:t>Bachlakov</a:t>
            </a:r>
            <a:r>
              <a:rPr lang="en-CA" dirty="0"/>
              <a:t>/Shutterstock.</a:t>
            </a:r>
          </a:p>
        </p:txBody>
      </p:sp>
      <p:sp>
        <p:nvSpPr>
          <p:cNvPr id="4" name="Slide Number Placeholder 3"/>
          <p:cNvSpPr>
            <a:spLocks noGrp="1"/>
          </p:cNvSpPr>
          <p:nvPr>
            <p:ph type="sldNum" sz="quarter" idx="10"/>
          </p:nvPr>
        </p:nvSpPr>
        <p:spPr/>
        <p:txBody>
          <a:bodyPr/>
          <a:lstStyle/>
          <a:p>
            <a:fld id="{75DA8859-8551-4C3E-9F61-ECFA77180AB4}" type="slidenum">
              <a:rPr lang="en-CA" smtClean="0"/>
              <a:t>39</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F5D30CE2-748C-4F1E-833E-DA9C352B2AD6}"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C09B2A98-F93F-49E6-B384-460CA0563D63}"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32CF3451-EDAF-4F49-B9E6-C880679841C0}"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E3C1269F-AF3F-4013-B136-CBB51CEAE6E7}"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71DED84-26B8-4900-9658-6CC4DE384469}"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D8A0740A-4820-45B2-BB0C-6CCEF6E9DCB7}"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1D86CF61-4FC4-4776-B4FF-9E8631EF7662}"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F89BCD5-44DF-48FB-9718-FE2CF8BE16EC}"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3B0196-7007-40B8-9D9F-2005EA044358}"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AA6A573-1420-49CE-BF97-D307888D27C4}"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5A38F51-8933-41E2-924A-A2BF5E13C513}"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992411-C5F7-4044-88FE-80B386FD82E8}"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5</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Persuasion</a:t>
            </a:r>
            <a:endParaRPr lang="en-US" sz="2000" dirty="0"/>
          </a:p>
          <a:p>
            <a:pPr>
              <a:lnSpc>
                <a:spcPct val="90000"/>
              </a:lnSpc>
            </a:pPr>
            <a:endParaRPr lang="en-US" sz="2600" dirty="0"/>
          </a:p>
          <a:p>
            <a:pPr>
              <a:lnSpc>
                <a:spcPct val="90000"/>
              </a:lnSpc>
            </a:pPr>
            <a:endParaRPr lang="en-US" sz="2800" dirty="0">
              <a:solidFill>
                <a:schemeClr val="bg1"/>
              </a:solidFill>
            </a:endParaRPr>
          </a:p>
          <a:p>
            <a:pPr>
              <a:lnSpc>
                <a:spcPct val="90000"/>
              </a:lnSpc>
            </a:pPr>
            <a:endParaRPr lang="en-US" sz="2800" dirty="0">
              <a:solidFill>
                <a:schemeClr val="bg1"/>
              </a:solidFill>
            </a:endParaRPr>
          </a:p>
          <a:p>
            <a:pPr>
              <a:lnSpc>
                <a:spcPct val="90000"/>
              </a:lnSpc>
            </a:pPr>
            <a:endParaRPr lang="en-US" sz="2800" dirty="0">
              <a:solidFill>
                <a:schemeClr val="bg1"/>
              </a:solidFill>
            </a:endParaRPr>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Who says? The Communicator Pt. 2</a:t>
            </a:r>
            <a:endParaRPr lang="en-CA" sz="3600" dirty="0">
              <a:solidFill>
                <a:srgbClr val="0000FF"/>
              </a:solidFill>
            </a:endParaRPr>
          </a:p>
        </p:txBody>
      </p:sp>
      <p:sp>
        <p:nvSpPr>
          <p:cNvPr id="3" name="Content Placeholder 2"/>
          <p:cNvSpPr>
            <a:spLocks noGrp="1"/>
          </p:cNvSpPr>
          <p:nvPr>
            <p:ph idx="1"/>
          </p:nvPr>
        </p:nvSpPr>
        <p:spPr>
          <a:xfrm>
            <a:off x="457200" y="1600200"/>
            <a:ext cx="3466728" cy="4525963"/>
          </a:xfrm>
        </p:spPr>
        <p:txBody>
          <a:bodyPr/>
          <a:lstStyle/>
          <a:p>
            <a:pPr>
              <a:buClr>
                <a:srgbClr val="0000FF"/>
              </a:buClr>
            </a:pPr>
            <a:r>
              <a:rPr lang="en-US" b="1" dirty="0"/>
              <a:t>Attractiveness and Liking</a:t>
            </a:r>
          </a:p>
          <a:p>
            <a:pPr lvl="1">
              <a:buClr>
                <a:srgbClr val="0000FF"/>
              </a:buClr>
            </a:pPr>
            <a:r>
              <a:rPr lang="en-US" dirty="0"/>
              <a:t>Physical attractiveness</a:t>
            </a:r>
          </a:p>
          <a:p>
            <a:pPr lvl="1">
              <a:buClr>
                <a:srgbClr val="0000FF"/>
              </a:buClr>
            </a:pPr>
            <a:r>
              <a:rPr lang="en-US" dirty="0"/>
              <a:t>Similarity</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
        <p:nvSpPr>
          <p:cNvPr id="6" name="Rectangle 5"/>
          <p:cNvSpPr/>
          <p:nvPr/>
        </p:nvSpPr>
        <p:spPr>
          <a:xfrm>
            <a:off x="2051720" y="4942167"/>
            <a:ext cx="6840760" cy="1231106"/>
          </a:xfrm>
          <a:prstGeom prst="rect">
            <a:avLst/>
          </a:prstGeom>
        </p:spPr>
        <p:txBody>
          <a:bodyPr wrap="square">
            <a:spAutoFit/>
          </a:bodyPr>
          <a:lstStyle/>
          <a:p>
            <a:pPr algn="ctr"/>
            <a:r>
              <a:rPr lang="en-US" sz="2000" b="1" dirty="0"/>
              <a:t>Attractive Communicators</a:t>
            </a:r>
            <a:endParaRPr lang="en-US" dirty="0"/>
          </a:p>
          <a:p>
            <a:pPr algn="just"/>
            <a:r>
              <a:rPr lang="en-US" dirty="0"/>
              <a:t>David and Victoria Beckham—often trigger peripheral route persuasion</a:t>
            </a:r>
          </a:p>
          <a:p>
            <a:pPr marL="285750" indent="-285750" algn="just">
              <a:buFont typeface="Arial" panose="020B0604020202020204" pitchFamily="34" charset="0"/>
              <a:buChar char="•"/>
            </a:pPr>
            <a:r>
              <a:rPr lang="en-US" dirty="0"/>
              <a:t>We associate their message or product with our good feelings toward the communicator, and we approve and believe</a:t>
            </a:r>
            <a:endParaRPr lang="en-CA" dirty="0"/>
          </a:p>
        </p:txBody>
      </p:sp>
      <p:sp>
        <p:nvSpPr>
          <p:cNvPr id="7" name="AutoShape 2" descr="David and Victoria Beckham are posing for a picture, holding bottles of perfum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409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01564" y="1556791"/>
            <a:ext cx="2141072" cy="3306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2060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Six Persuasion Principles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558278506"/>
              </p:ext>
            </p:extLst>
          </p:nvPr>
        </p:nvGraphicFramePr>
        <p:xfrm>
          <a:off x="179512" y="1196752"/>
          <a:ext cx="8712968" cy="5339244"/>
        </p:xfrm>
        <a:graphic>
          <a:graphicData uri="http://schemas.openxmlformats.org/drawingml/2006/table">
            <a:tbl>
              <a:tblPr firstRow="1" bandRow="1">
                <a:tableStyleId>{74C1A8A3-306A-4EB7-A6B1-4F7E0EB9C5D6}</a:tableStyleId>
              </a:tblPr>
              <a:tblGrid>
                <a:gridCol w="3618097">
                  <a:extLst>
                    <a:ext uri="{9D8B030D-6E8A-4147-A177-3AD203B41FA5}">
                      <a16:colId xmlns:a16="http://schemas.microsoft.com/office/drawing/2014/main" val="20000"/>
                    </a:ext>
                  </a:extLst>
                </a:gridCol>
                <a:gridCol w="5094871">
                  <a:extLst>
                    <a:ext uri="{9D8B030D-6E8A-4147-A177-3AD203B41FA5}">
                      <a16:colId xmlns:a16="http://schemas.microsoft.com/office/drawing/2014/main" val="20001"/>
                    </a:ext>
                  </a:extLst>
                </a:gridCol>
              </a:tblGrid>
              <a:tr h="288032">
                <a:tc gridSpan="2">
                  <a:txBody>
                    <a:bodyPr/>
                    <a:lstStyle/>
                    <a:p>
                      <a:r>
                        <a:rPr lang="en-CA" sz="2000" dirty="0">
                          <a:solidFill>
                            <a:schemeClr val="tx1"/>
                          </a:solidFill>
                        </a:rPr>
                        <a:t>Table 5–1 – Six Persuasion Principles</a:t>
                      </a:r>
                    </a:p>
                  </a:txBody>
                  <a:tcPr/>
                </a:tc>
                <a:tc hMerge="1">
                  <a:txBody>
                    <a:bodyPr/>
                    <a:lstStyle/>
                    <a:p>
                      <a:endParaRPr lang="en-CA" dirty="0"/>
                    </a:p>
                  </a:txBody>
                  <a:tcPr/>
                </a:tc>
                <a:extLst>
                  <a:ext uri="{0D108BD9-81ED-4DB2-BD59-A6C34878D82A}">
                    <a16:rowId xmlns:a16="http://schemas.microsoft.com/office/drawing/2014/main" val="10000"/>
                  </a:ext>
                </a:extLst>
              </a:tr>
              <a:tr h="0">
                <a:tc>
                  <a:txBody>
                    <a:bodyPr/>
                    <a:lstStyle/>
                    <a:p>
                      <a:pPr algn="l" fontAlgn="ctr"/>
                      <a:r>
                        <a:rPr lang="en-CA" b="1" dirty="0">
                          <a:effectLst/>
                        </a:rPr>
                        <a:t>Principle</a:t>
                      </a:r>
                      <a:endParaRPr lang="en-CA" b="1" dirty="0">
                        <a:effectLst/>
                        <a:latin typeface="inherit"/>
                      </a:endParaRPr>
                    </a:p>
                  </a:txBody>
                  <a:tcPr marL="67866" marR="67866" marT="67866" marB="67866" anchor="ctr"/>
                </a:tc>
                <a:tc>
                  <a:txBody>
                    <a:bodyPr/>
                    <a:lstStyle/>
                    <a:p>
                      <a:pPr algn="l" fontAlgn="ctr"/>
                      <a:r>
                        <a:rPr lang="en-CA" b="1" dirty="0">
                          <a:effectLst/>
                        </a:rPr>
                        <a:t>Application</a:t>
                      </a:r>
                      <a:endParaRPr lang="en-CA" b="1" dirty="0">
                        <a:effectLst/>
                        <a:latin typeface="inherit"/>
                      </a:endParaRPr>
                    </a:p>
                  </a:txBody>
                  <a:tcPr marL="67866" marR="67866" marT="67866" marB="67866" anchor="ctr"/>
                </a:tc>
                <a:extLst>
                  <a:ext uri="{0D108BD9-81ED-4DB2-BD59-A6C34878D82A}">
                    <a16:rowId xmlns:a16="http://schemas.microsoft.com/office/drawing/2014/main" val="10001"/>
                  </a:ext>
                </a:extLst>
              </a:tr>
              <a:tr h="200529">
                <a:tc>
                  <a:txBody>
                    <a:bodyPr/>
                    <a:lstStyle/>
                    <a:p>
                      <a:pPr fontAlgn="t"/>
                      <a:r>
                        <a:rPr lang="en-US" sz="2000" b="1" i="1" dirty="0">
                          <a:effectLst/>
                        </a:rPr>
                        <a:t>Authority</a:t>
                      </a:r>
                      <a:r>
                        <a:rPr lang="en-US" dirty="0">
                          <a:effectLst/>
                        </a:rPr>
                        <a:t>: People defer to credible experts.</a:t>
                      </a:r>
                    </a:p>
                  </a:txBody>
                  <a:tcPr marL="67866" marR="67866" marT="67866" marB="67866"/>
                </a:tc>
                <a:tc>
                  <a:txBody>
                    <a:bodyPr/>
                    <a:lstStyle/>
                    <a:p>
                      <a:pPr fontAlgn="t"/>
                      <a:r>
                        <a:rPr lang="en-US" dirty="0">
                          <a:effectLst/>
                        </a:rPr>
                        <a:t>Establish your expertise; identify problems you have solved and people you have served.</a:t>
                      </a:r>
                    </a:p>
                  </a:txBody>
                  <a:tcPr marL="67866" marR="67866" marT="67866" marB="67866"/>
                </a:tc>
                <a:extLst>
                  <a:ext uri="{0D108BD9-81ED-4DB2-BD59-A6C34878D82A}">
                    <a16:rowId xmlns:a16="http://schemas.microsoft.com/office/drawing/2014/main" val="10002"/>
                  </a:ext>
                </a:extLst>
              </a:tr>
              <a:tr h="200529">
                <a:tc>
                  <a:txBody>
                    <a:bodyPr/>
                    <a:lstStyle/>
                    <a:p>
                      <a:pPr fontAlgn="t"/>
                      <a:r>
                        <a:rPr lang="en-US" sz="2000" b="1" i="1" dirty="0">
                          <a:effectLst/>
                        </a:rPr>
                        <a:t>Liking</a:t>
                      </a:r>
                      <a:r>
                        <a:rPr lang="en-US" dirty="0">
                          <a:effectLst/>
                        </a:rPr>
                        <a:t>: People respond more affirmatively to those they like.</a:t>
                      </a:r>
                    </a:p>
                  </a:txBody>
                  <a:tcPr marL="67866" marR="67866" marT="67866" marB="67866"/>
                </a:tc>
                <a:tc>
                  <a:txBody>
                    <a:bodyPr/>
                    <a:lstStyle/>
                    <a:p>
                      <a:pPr fontAlgn="t"/>
                      <a:r>
                        <a:rPr lang="en-US" dirty="0">
                          <a:effectLst/>
                        </a:rPr>
                        <a:t>Win friends and influence people. Create bonds based on similar interests; praise freely.</a:t>
                      </a:r>
                    </a:p>
                  </a:txBody>
                  <a:tcPr marL="67866" marR="67866" marT="67866" marB="67866"/>
                </a:tc>
                <a:extLst>
                  <a:ext uri="{0D108BD9-81ED-4DB2-BD59-A6C34878D82A}">
                    <a16:rowId xmlns:a16="http://schemas.microsoft.com/office/drawing/2014/main" val="10003"/>
                  </a:ext>
                </a:extLst>
              </a:tr>
              <a:tr h="280907">
                <a:tc>
                  <a:txBody>
                    <a:bodyPr/>
                    <a:lstStyle/>
                    <a:p>
                      <a:pPr fontAlgn="t"/>
                      <a:r>
                        <a:rPr lang="en-US" sz="2000" b="1" i="1" dirty="0">
                          <a:effectLst/>
                        </a:rPr>
                        <a:t>Social proof</a:t>
                      </a:r>
                      <a:r>
                        <a:rPr lang="en-US" dirty="0">
                          <a:effectLst/>
                        </a:rPr>
                        <a:t>: People allow the example of others to validate how to think, feel, and act.</a:t>
                      </a:r>
                    </a:p>
                  </a:txBody>
                  <a:tcPr marL="67866" marR="67866" marT="67866" marB="67866"/>
                </a:tc>
                <a:tc>
                  <a:txBody>
                    <a:bodyPr/>
                    <a:lstStyle/>
                    <a:p>
                      <a:pPr fontAlgn="t"/>
                      <a:r>
                        <a:rPr lang="en-US" dirty="0">
                          <a:effectLst/>
                        </a:rPr>
                        <a:t>Use “peer power”—have respected others lead the way.</a:t>
                      </a:r>
                    </a:p>
                  </a:txBody>
                  <a:tcPr marL="67866" marR="67866" marT="67866" marB="67866"/>
                </a:tc>
                <a:extLst>
                  <a:ext uri="{0D108BD9-81ED-4DB2-BD59-A6C34878D82A}">
                    <a16:rowId xmlns:a16="http://schemas.microsoft.com/office/drawing/2014/main" val="10004"/>
                  </a:ext>
                </a:extLst>
              </a:tr>
              <a:tr h="280907">
                <a:tc>
                  <a:txBody>
                    <a:bodyPr/>
                    <a:lstStyle/>
                    <a:p>
                      <a:pPr fontAlgn="t"/>
                      <a:r>
                        <a:rPr lang="en-US" sz="2000" b="1" i="1" dirty="0">
                          <a:effectLst/>
                        </a:rPr>
                        <a:t>Reciprocity</a:t>
                      </a:r>
                      <a:r>
                        <a:rPr lang="en-US" dirty="0">
                          <a:effectLst/>
                        </a:rPr>
                        <a:t>: People feel obliged to repay in kind what they’ve received.</a:t>
                      </a:r>
                    </a:p>
                  </a:txBody>
                  <a:tcPr marL="67866" marR="67866" marT="67866" marB="67866"/>
                </a:tc>
                <a:tc>
                  <a:txBody>
                    <a:bodyPr/>
                    <a:lstStyle/>
                    <a:p>
                      <a:pPr fontAlgn="t"/>
                      <a:r>
                        <a:rPr lang="en-US" dirty="0">
                          <a:effectLst/>
                        </a:rPr>
                        <a:t>Be generous with your time and resources. What goes around, comes around.</a:t>
                      </a:r>
                    </a:p>
                  </a:txBody>
                  <a:tcPr marL="67866" marR="67866" marT="67866" marB="67866"/>
                </a:tc>
                <a:extLst>
                  <a:ext uri="{0D108BD9-81ED-4DB2-BD59-A6C34878D82A}">
                    <a16:rowId xmlns:a16="http://schemas.microsoft.com/office/drawing/2014/main" val="10005"/>
                  </a:ext>
                </a:extLst>
              </a:tr>
              <a:tr h="280907">
                <a:tc>
                  <a:txBody>
                    <a:bodyPr/>
                    <a:lstStyle/>
                    <a:p>
                      <a:pPr fontAlgn="t"/>
                      <a:r>
                        <a:rPr lang="en-US" sz="2000" b="1" i="1" dirty="0">
                          <a:effectLst/>
                        </a:rPr>
                        <a:t>Consistency</a:t>
                      </a:r>
                      <a:r>
                        <a:rPr lang="en-US" dirty="0">
                          <a:effectLst/>
                        </a:rPr>
                        <a:t>: People tend to </a:t>
                      </a:r>
                      <a:r>
                        <a:rPr lang="en-US" dirty="0" err="1">
                          <a:effectLst/>
                        </a:rPr>
                        <a:t>honour</a:t>
                      </a:r>
                      <a:r>
                        <a:rPr lang="en-US" dirty="0">
                          <a:effectLst/>
                        </a:rPr>
                        <a:t> their public commitments.</a:t>
                      </a:r>
                    </a:p>
                  </a:txBody>
                  <a:tcPr marL="67866" marR="67866" marT="67866" marB="67866"/>
                </a:tc>
                <a:tc>
                  <a:txBody>
                    <a:bodyPr/>
                    <a:lstStyle/>
                    <a:p>
                      <a:pPr fontAlgn="t"/>
                      <a:r>
                        <a:rPr lang="en-US" dirty="0">
                          <a:effectLst/>
                        </a:rPr>
                        <a:t>Have others write or voice their intentions. Don’t say “Please do this by …” Instead, elicit a “yes” by asking.</a:t>
                      </a:r>
                    </a:p>
                  </a:txBody>
                  <a:tcPr marL="67866" marR="67866" marT="67866" marB="67866"/>
                </a:tc>
                <a:extLst>
                  <a:ext uri="{0D108BD9-81ED-4DB2-BD59-A6C34878D82A}">
                    <a16:rowId xmlns:a16="http://schemas.microsoft.com/office/drawing/2014/main" val="10006"/>
                  </a:ext>
                </a:extLst>
              </a:tr>
              <a:tr h="200529">
                <a:tc>
                  <a:txBody>
                    <a:bodyPr/>
                    <a:lstStyle/>
                    <a:p>
                      <a:pPr fontAlgn="t"/>
                      <a:r>
                        <a:rPr lang="en-US" b="1" i="1" dirty="0">
                          <a:effectLst/>
                        </a:rPr>
                        <a:t>Scarcity</a:t>
                      </a:r>
                      <a:r>
                        <a:rPr lang="en-US" dirty="0">
                          <a:effectLst/>
                        </a:rPr>
                        <a:t>: People prize what’s scarce.</a:t>
                      </a:r>
                    </a:p>
                  </a:txBody>
                  <a:tcPr marL="67866" marR="67866" marT="67866" marB="67866"/>
                </a:tc>
                <a:tc>
                  <a:txBody>
                    <a:bodyPr/>
                    <a:lstStyle/>
                    <a:p>
                      <a:pPr fontAlgn="t"/>
                      <a:r>
                        <a:rPr lang="en-US" dirty="0">
                          <a:effectLst/>
                        </a:rPr>
                        <a:t>Highlight genuinely exclusive information or opportunities.</a:t>
                      </a:r>
                    </a:p>
                  </a:txBody>
                  <a:tcPr marL="67866" marR="67866" marT="67866" marB="67866"/>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7281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a:t>
            </a:r>
            <a:endParaRPr lang="en-CA" sz="3600" dirty="0">
              <a:solidFill>
                <a:srgbClr val="0000FF"/>
              </a:solidFill>
            </a:endParaRPr>
          </a:p>
        </p:txBody>
      </p:sp>
      <p:sp>
        <p:nvSpPr>
          <p:cNvPr id="3" name="Content Placeholder 2"/>
          <p:cNvSpPr>
            <a:spLocks noGrp="1"/>
          </p:cNvSpPr>
          <p:nvPr>
            <p:ph idx="1"/>
          </p:nvPr>
        </p:nvSpPr>
        <p:spPr>
          <a:xfrm>
            <a:off x="457200" y="1600200"/>
            <a:ext cx="2674640" cy="4525963"/>
          </a:xfrm>
        </p:spPr>
        <p:txBody>
          <a:bodyPr/>
          <a:lstStyle/>
          <a:p>
            <a:pPr>
              <a:buClr>
                <a:srgbClr val="0000FF"/>
              </a:buClr>
            </a:pPr>
            <a:r>
              <a:rPr lang="en-US" sz="2800" dirty="0"/>
              <a:t>Reason vs. Emotion:</a:t>
            </a:r>
          </a:p>
          <a:p>
            <a:pPr>
              <a:buClr>
                <a:srgbClr val="0000FF"/>
              </a:buClr>
            </a:pPr>
            <a:r>
              <a:rPr lang="en-US" sz="2800" dirty="0"/>
              <a:t>It depends on the audience</a:t>
            </a:r>
          </a:p>
          <a:p>
            <a:pPr lvl="1">
              <a:buClr>
                <a:srgbClr val="0000FF"/>
              </a:buClr>
            </a:pPr>
            <a:r>
              <a:rPr lang="en-US" dirty="0"/>
              <a:t>The effect of good feelings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
        <p:nvSpPr>
          <p:cNvPr id="6" name="AutoShape 2" descr="Figure 5–3: Persuasion and Good Feeling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61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91880" y="1708659"/>
            <a:ext cx="4896544" cy="3412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4139952" y="5805264"/>
            <a:ext cx="3960440" cy="369332"/>
          </a:xfrm>
          <a:prstGeom prst="rect">
            <a:avLst/>
          </a:prstGeom>
        </p:spPr>
        <p:txBody>
          <a:bodyPr wrap="square">
            <a:spAutoFit/>
          </a:bodyPr>
          <a:lstStyle/>
          <a:p>
            <a:r>
              <a:rPr lang="en-US" b="1" dirty="0"/>
              <a:t>Figure 5–3 </a:t>
            </a:r>
            <a:r>
              <a:rPr lang="en-US" dirty="0"/>
              <a:t>persuasion and good feelings</a:t>
            </a:r>
          </a:p>
        </p:txBody>
      </p:sp>
      <p:sp>
        <p:nvSpPr>
          <p:cNvPr id="9" name="Rectangle 8"/>
          <p:cNvSpPr/>
          <p:nvPr/>
        </p:nvSpPr>
        <p:spPr>
          <a:xfrm>
            <a:off x="3635897" y="5085184"/>
            <a:ext cx="4968551" cy="646331"/>
          </a:xfrm>
          <a:prstGeom prst="rect">
            <a:avLst/>
          </a:prstGeom>
        </p:spPr>
        <p:txBody>
          <a:bodyPr wrap="square">
            <a:spAutoFit/>
          </a:bodyPr>
          <a:lstStyle/>
          <a:p>
            <a:pPr algn="just"/>
            <a:r>
              <a:rPr lang="en-US" dirty="0"/>
              <a:t>People who snacked as they read were more persuaded than those who read without snacking. </a:t>
            </a:r>
            <a:endParaRPr lang="en-CA" dirty="0"/>
          </a:p>
        </p:txBody>
      </p:sp>
    </p:spTree>
    <p:extLst>
      <p:ext uri="{BB962C8B-B14F-4D97-AF65-F5344CB8AC3E}">
        <p14:creationId xmlns:p14="http://schemas.microsoft.com/office/powerpoint/2010/main" val="1010078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2</a:t>
            </a:r>
          </a:p>
        </p:txBody>
      </p:sp>
      <p:sp>
        <p:nvSpPr>
          <p:cNvPr id="3" name="Content Placeholder 2"/>
          <p:cNvSpPr>
            <a:spLocks noGrp="1"/>
          </p:cNvSpPr>
          <p:nvPr>
            <p:ph idx="1"/>
          </p:nvPr>
        </p:nvSpPr>
        <p:spPr/>
        <p:txBody>
          <a:bodyPr/>
          <a:lstStyle/>
          <a:p>
            <a:pPr>
              <a:buClr>
                <a:srgbClr val="0000FF"/>
              </a:buClr>
            </a:pPr>
            <a:r>
              <a:rPr lang="en-US" sz="2800" b="1" dirty="0"/>
              <a:t>Reason vs. Emotion</a:t>
            </a: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8922" y="2262027"/>
            <a:ext cx="7155508" cy="2912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771800" y="6013266"/>
            <a:ext cx="3385555" cy="369332"/>
          </a:xfrm>
          <a:prstGeom prst="rect">
            <a:avLst/>
          </a:prstGeom>
        </p:spPr>
        <p:txBody>
          <a:bodyPr wrap="square">
            <a:spAutoFit/>
          </a:bodyPr>
          <a:lstStyle/>
          <a:p>
            <a:r>
              <a:rPr lang="en-US" b="1" dirty="0"/>
              <a:t>Figure 5–4 </a:t>
            </a:r>
            <a:r>
              <a:rPr lang="en-US" dirty="0" err="1"/>
              <a:t>humour</a:t>
            </a:r>
            <a:r>
              <a:rPr lang="en-US" dirty="0"/>
              <a:t> in advertising</a:t>
            </a:r>
          </a:p>
        </p:txBody>
      </p:sp>
      <p:sp>
        <p:nvSpPr>
          <p:cNvPr id="8" name="Rectangle 7"/>
          <p:cNvSpPr/>
          <p:nvPr/>
        </p:nvSpPr>
        <p:spPr>
          <a:xfrm>
            <a:off x="683568" y="5301208"/>
            <a:ext cx="7776864" cy="646331"/>
          </a:xfrm>
          <a:prstGeom prst="rect">
            <a:avLst/>
          </a:prstGeom>
        </p:spPr>
        <p:txBody>
          <a:bodyPr wrap="square">
            <a:spAutoFit/>
          </a:bodyPr>
          <a:lstStyle/>
          <a:p>
            <a:pPr marL="285750" indent="-285750">
              <a:buFont typeface="Arial" panose="020B0604020202020204" pitchFamily="34" charset="0"/>
              <a:buChar char="•"/>
            </a:pPr>
            <a:r>
              <a:rPr lang="en-US" dirty="0"/>
              <a:t>An experiment at Radboud University in Nijmegen, Netherlands found that </a:t>
            </a:r>
            <a:r>
              <a:rPr lang="en-US" dirty="0" err="1"/>
              <a:t>humour</a:t>
            </a:r>
            <a:r>
              <a:rPr lang="en-US" dirty="0"/>
              <a:t> enhanced people’s liking of products. </a:t>
            </a:r>
            <a:endParaRPr lang="en-CA" dirty="0"/>
          </a:p>
        </p:txBody>
      </p:sp>
    </p:spTree>
    <p:extLst>
      <p:ext uri="{BB962C8B-B14F-4D97-AF65-F5344CB8AC3E}">
        <p14:creationId xmlns:p14="http://schemas.microsoft.com/office/powerpoint/2010/main" val="4232194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dirty="0"/>
              <a:t>The effect of arousing </a:t>
            </a:r>
            <a:r>
              <a:rPr lang="en-US" b="1" dirty="0"/>
              <a:t>Fear</a:t>
            </a:r>
          </a:p>
          <a:p>
            <a:pPr fontAlgn="base">
              <a:buClr>
                <a:srgbClr val="0000FF"/>
              </a:buClr>
            </a:pPr>
            <a:r>
              <a:rPr lang="en-US" sz="2800" dirty="0"/>
              <a:t>Canadian cigarette warnings use fear arousal</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47664" y="2950284"/>
            <a:ext cx="6224989"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0204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4</a:t>
            </a:r>
            <a:endParaRPr lang="en-CA" sz="3600" dirty="0">
              <a:solidFill>
                <a:srgbClr val="0000FF"/>
              </a:solidFill>
            </a:endParaRPr>
          </a:p>
        </p:txBody>
      </p:sp>
      <p:sp>
        <p:nvSpPr>
          <p:cNvPr id="3" name="Content Placeholder 2"/>
          <p:cNvSpPr>
            <a:spLocks noGrp="1"/>
          </p:cNvSpPr>
          <p:nvPr>
            <p:ph idx="1"/>
          </p:nvPr>
        </p:nvSpPr>
        <p:spPr>
          <a:xfrm>
            <a:off x="457200" y="1600200"/>
            <a:ext cx="3322712" cy="4781128"/>
          </a:xfrm>
        </p:spPr>
        <p:txBody>
          <a:bodyPr>
            <a:normAutofit fontScale="55000" lnSpcReduction="20000"/>
          </a:bodyPr>
          <a:lstStyle/>
          <a:p>
            <a:pPr>
              <a:buClr>
                <a:srgbClr val="0000FF"/>
              </a:buClr>
            </a:pPr>
            <a:r>
              <a:rPr lang="en-US" sz="5100" b="1" dirty="0"/>
              <a:t>Discrepancy</a:t>
            </a:r>
            <a:endParaRPr lang="en-US" sz="5800" b="1" dirty="0"/>
          </a:p>
          <a:p>
            <a:pPr>
              <a:buClr>
                <a:srgbClr val="0000FF"/>
              </a:buClr>
            </a:pPr>
            <a:r>
              <a:rPr lang="en-US" sz="4800" dirty="0"/>
              <a:t>Effect depends on the communicator’s credibility</a:t>
            </a:r>
            <a:endParaRPr lang="en-US" dirty="0"/>
          </a:p>
          <a:p>
            <a:pPr fontAlgn="base"/>
            <a:endParaRPr lang="en-US" dirty="0"/>
          </a:p>
          <a:p>
            <a:pPr fontAlgn="base">
              <a:buClr>
                <a:srgbClr val="0000FF"/>
              </a:buClr>
            </a:pPr>
            <a:r>
              <a:rPr lang="en-US" sz="4800" dirty="0"/>
              <a:t>Only a highly credible communicator maintains effectiveness when arguing an extreme position</a:t>
            </a:r>
          </a:p>
          <a:p>
            <a:pPr>
              <a:buClr>
                <a:srgbClr val="0000FF"/>
              </a:buClr>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51920" y="1738447"/>
            <a:ext cx="4788969" cy="3701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716016" y="5554057"/>
            <a:ext cx="3240360" cy="646331"/>
          </a:xfrm>
          <a:prstGeom prst="rect">
            <a:avLst/>
          </a:prstGeom>
        </p:spPr>
        <p:txBody>
          <a:bodyPr wrap="square">
            <a:spAutoFit/>
          </a:bodyPr>
          <a:lstStyle/>
          <a:p>
            <a:r>
              <a:rPr lang="en-US" b="1" dirty="0"/>
              <a:t>Figure 5–5 </a:t>
            </a:r>
            <a:r>
              <a:rPr lang="en-US" dirty="0"/>
              <a:t>discrepancy interacts </a:t>
            </a:r>
          </a:p>
          <a:p>
            <a:r>
              <a:rPr lang="en-US" dirty="0"/>
              <a:t>with communicator credibility</a:t>
            </a:r>
            <a:endParaRPr lang="en-CA" dirty="0"/>
          </a:p>
        </p:txBody>
      </p:sp>
    </p:spTree>
    <p:extLst>
      <p:ext uri="{BB962C8B-B14F-4D97-AF65-F5344CB8AC3E}">
        <p14:creationId xmlns:p14="http://schemas.microsoft.com/office/powerpoint/2010/main" val="79328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5</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b="1" dirty="0"/>
              <a:t>One-sided vs. two-sided appeals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6214" y="2283440"/>
            <a:ext cx="4511212" cy="3279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899592" y="5556523"/>
            <a:ext cx="4104456" cy="646331"/>
          </a:xfrm>
          <a:prstGeom prst="rect">
            <a:avLst/>
          </a:prstGeom>
        </p:spPr>
        <p:txBody>
          <a:bodyPr wrap="square">
            <a:spAutoFit/>
          </a:bodyPr>
          <a:lstStyle/>
          <a:p>
            <a:r>
              <a:rPr lang="en-US" b="1" dirty="0"/>
              <a:t>Figure 5–6 </a:t>
            </a:r>
            <a:r>
              <a:rPr lang="en-US" dirty="0"/>
              <a:t>the interaction of initial opinion with one- versus two-sidedness</a:t>
            </a:r>
          </a:p>
        </p:txBody>
      </p:sp>
      <p:sp>
        <p:nvSpPr>
          <p:cNvPr id="8" name="Rectangle 7"/>
          <p:cNvSpPr/>
          <p:nvPr/>
        </p:nvSpPr>
        <p:spPr>
          <a:xfrm>
            <a:off x="5554057" y="2109426"/>
            <a:ext cx="3096344" cy="4093428"/>
          </a:xfrm>
          <a:prstGeom prst="rect">
            <a:avLst/>
          </a:prstGeom>
        </p:spPr>
        <p:txBody>
          <a:bodyPr wrap="square">
            <a:spAutoFit/>
          </a:bodyPr>
          <a:lstStyle/>
          <a:p>
            <a:pPr marL="342900" indent="-342900">
              <a:buFont typeface="Arial" panose="020B0604020202020204" pitchFamily="34" charset="0"/>
              <a:buChar char="•"/>
            </a:pPr>
            <a:r>
              <a:rPr lang="en-US" sz="2000" dirty="0"/>
              <a:t>After Germany’s defeat in the Second World War, Allied soldiers skeptical of a message suggesting Japan’s strength were more persuaded by a two-sided communication</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Soldiers initially agreeing with the message were strengthened more by a one-sided message </a:t>
            </a:r>
            <a:endParaRPr lang="en-CA" sz="2000" dirty="0"/>
          </a:p>
        </p:txBody>
      </p:sp>
    </p:spTree>
    <p:extLst>
      <p:ext uri="{BB962C8B-B14F-4D97-AF65-F5344CB8AC3E}">
        <p14:creationId xmlns:p14="http://schemas.microsoft.com/office/powerpoint/2010/main" val="79328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6</a:t>
            </a:r>
            <a:endParaRPr lang="en-CA" sz="3600" dirty="0">
              <a:solidFill>
                <a:srgbClr val="0000FF"/>
              </a:solidFill>
            </a:endParaRPr>
          </a:p>
        </p:txBody>
      </p:sp>
      <p:sp>
        <p:nvSpPr>
          <p:cNvPr id="3" name="Content Placeholder 2"/>
          <p:cNvSpPr>
            <a:spLocks noGrp="1"/>
          </p:cNvSpPr>
          <p:nvPr>
            <p:ph idx="1"/>
          </p:nvPr>
        </p:nvSpPr>
        <p:spPr/>
        <p:txBody>
          <a:bodyPr/>
          <a:lstStyle/>
          <a:p>
            <a:pPr algn="ctr">
              <a:buClr>
                <a:srgbClr val="0000FF"/>
              </a:buClr>
            </a:pPr>
            <a:r>
              <a:rPr lang="en-US" sz="2400" b="1" dirty="0"/>
              <a:t>Primacy Effect Versus Recency Effect</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7544" y="2214256"/>
            <a:ext cx="8136904" cy="2579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66158" y="4852772"/>
            <a:ext cx="8182306" cy="1200329"/>
          </a:xfrm>
          <a:prstGeom prst="rect">
            <a:avLst/>
          </a:prstGeom>
        </p:spPr>
        <p:txBody>
          <a:bodyPr wrap="square">
            <a:spAutoFit/>
          </a:bodyPr>
          <a:lstStyle/>
          <a:p>
            <a:pPr marL="285750" indent="-285750">
              <a:buFont typeface="Arial" panose="020B0604020202020204" pitchFamily="34" charset="0"/>
              <a:buChar char="•"/>
            </a:pPr>
            <a:r>
              <a:rPr lang="en-US" dirty="0"/>
              <a:t>When two persuasive messages are back to back and the audience then responds at some later time, the first message has the advantage (</a:t>
            </a:r>
            <a:r>
              <a:rPr lang="en-US" b="1" dirty="0"/>
              <a:t>Primacy Effect</a:t>
            </a:r>
            <a:r>
              <a:rPr lang="en-US" dirty="0"/>
              <a:t>)</a:t>
            </a:r>
          </a:p>
          <a:p>
            <a:pPr marL="285750" indent="-285750">
              <a:buFont typeface="Arial" panose="020B0604020202020204" pitchFamily="34" charset="0"/>
              <a:buChar char="•"/>
            </a:pPr>
            <a:r>
              <a:rPr lang="en-US" dirty="0"/>
              <a:t>When the two messages are separated in time and the audience responds soon after the second message, the second message has the advantage (</a:t>
            </a:r>
            <a:r>
              <a:rPr lang="en-US" b="1" dirty="0"/>
              <a:t>Recency Effect</a:t>
            </a:r>
            <a:r>
              <a:rPr lang="en-US" dirty="0"/>
              <a:t>)</a:t>
            </a:r>
            <a:endParaRPr lang="en-CA" dirty="0"/>
          </a:p>
        </p:txBody>
      </p:sp>
      <p:sp>
        <p:nvSpPr>
          <p:cNvPr id="7" name="Rectangle 6"/>
          <p:cNvSpPr/>
          <p:nvPr/>
        </p:nvSpPr>
        <p:spPr>
          <a:xfrm>
            <a:off x="2123728" y="6069489"/>
            <a:ext cx="4608512" cy="369332"/>
          </a:xfrm>
          <a:prstGeom prst="rect">
            <a:avLst/>
          </a:prstGeom>
        </p:spPr>
        <p:txBody>
          <a:bodyPr wrap="square">
            <a:spAutoFit/>
          </a:bodyPr>
          <a:lstStyle/>
          <a:p>
            <a:r>
              <a:rPr lang="en-CA" b="1" dirty="0"/>
              <a:t>Figure 5–7 </a:t>
            </a:r>
            <a:r>
              <a:rPr lang="en-CA" dirty="0"/>
              <a:t>primacy effect versus </a:t>
            </a:r>
            <a:r>
              <a:rPr lang="en-CA" dirty="0" err="1"/>
              <a:t>recency</a:t>
            </a:r>
            <a:r>
              <a:rPr lang="en-CA" dirty="0"/>
              <a:t> effect</a:t>
            </a:r>
          </a:p>
        </p:txBody>
      </p:sp>
    </p:spTree>
    <p:extLst>
      <p:ext uri="{BB962C8B-B14F-4D97-AF65-F5344CB8AC3E}">
        <p14:creationId xmlns:p14="http://schemas.microsoft.com/office/powerpoint/2010/main" val="1812320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Is It Said? </a:t>
            </a:r>
            <a:br>
              <a:rPr lang="en-US" sz="3600" dirty="0">
                <a:solidFill>
                  <a:srgbClr val="0000FF"/>
                </a:solidFill>
              </a:rPr>
            </a:br>
            <a:r>
              <a:rPr lang="en-US" sz="3600" dirty="0">
                <a:solidFill>
                  <a:srgbClr val="0000FF"/>
                </a:solidFill>
              </a:rPr>
              <a:t>The Channel of Communication </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Active experience or passive reception?</a:t>
            </a:r>
          </a:p>
          <a:p>
            <a:pPr>
              <a:buClr>
                <a:srgbClr val="0000FF"/>
              </a:buClr>
            </a:pPr>
            <a:r>
              <a:rPr lang="en-US" b="1" dirty="0"/>
              <a:t>Personal versus media influence</a:t>
            </a:r>
          </a:p>
          <a:p>
            <a:pPr>
              <a:buClr>
                <a:srgbClr val="0000FF"/>
              </a:buClr>
            </a:pPr>
            <a:r>
              <a:rPr lang="en-US" b="1" dirty="0"/>
              <a:t>The two-step flow</a:t>
            </a:r>
          </a:p>
          <a:p>
            <a:pPr lvl="1">
              <a:buClr>
                <a:srgbClr val="0000FF"/>
              </a:buClr>
            </a:pPr>
            <a:r>
              <a:rPr lang="en-US" dirty="0"/>
              <a:t>From media to opinion leaders, to the general public</a:t>
            </a:r>
          </a:p>
          <a:p>
            <a:pPr>
              <a:buClr>
                <a:srgbClr val="0000FF"/>
              </a:buClr>
            </a:pPr>
            <a:r>
              <a:rPr lang="en-US" b="1" dirty="0"/>
              <a:t>Comparing media</a:t>
            </a:r>
          </a:p>
          <a:p>
            <a:pPr lvl="1">
              <a:buClr>
                <a:srgbClr val="0000FF"/>
              </a:buClr>
            </a:pPr>
            <a:r>
              <a:rPr lang="en-US" dirty="0"/>
              <a:t>The more lifelike, the more persuasive its message</a:t>
            </a:r>
          </a:p>
          <a:p>
            <a:pPr lvl="1">
              <a:buClr>
                <a:srgbClr val="0000FF"/>
              </a:buClr>
            </a:pPr>
            <a:r>
              <a:rPr lang="en-US" dirty="0"/>
              <a:t>Comprehension and recall best with written messages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Tree>
    <p:extLst>
      <p:ext uri="{BB962C8B-B14F-4D97-AF65-F5344CB8AC3E}">
        <p14:creationId xmlns:p14="http://schemas.microsoft.com/office/powerpoint/2010/main" val="777556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Autofit/>
          </a:bodyPr>
          <a:lstStyle/>
          <a:p>
            <a:r>
              <a:rPr lang="en-US" sz="3600" dirty="0">
                <a:solidFill>
                  <a:schemeClr val="bg1"/>
                </a:solidFill>
              </a:rPr>
              <a:t>How Is It Said? </a:t>
            </a:r>
            <a:br>
              <a:rPr lang="en-US" sz="3600" dirty="0">
                <a:solidFill>
                  <a:schemeClr val="bg1"/>
                </a:solidFill>
              </a:rPr>
            </a:br>
            <a:r>
              <a:rPr lang="en-US" sz="3600" dirty="0">
                <a:solidFill>
                  <a:schemeClr val="bg1"/>
                </a:solidFill>
              </a:rPr>
              <a:t>The Channel of Communication Pt. 2</a:t>
            </a:r>
            <a:endParaRPr lang="en-CA" sz="3600" dirty="0">
              <a:solidFill>
                <a:schemeClr val="bg1"/>
              </a:solidFill>
            </a:endParaRPr>
          </a:p>
        </p:txBody>
      </p:sp>
      <p:sp>
        <p:nvSpPr>
          <p:cNvPr id="3" name="Content Placeholder 2"/>
          <p:cNvSpPr>
            <a:spLocks noGrp="1"/>
          </p:cNvSpPr>
          <p:nvPr>
            <p:ph idx="1"/>
          </p:nvPr>
        </p:nvSpPr>
        <p:spPr/>
        <p:txBody>
          <a:bodyPr/>
          <a:lstStyle/>
          <a:p>
            <a:pPr>
              <a:buClr>
                <a:srgbClr val="0000FF"/>
              </a:buClr>
            </a:pPr>
            <a:r>
              <a:rPr lang="en-US" i="1" dirty="0">
                <a:solidFill>
                  <a:schemeClr val="bg1"/>
                </a:solidFill>
              </a:rPr>
              <a:t>What Are These Advertisers Trying to Tell You?</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
        <p:nvSpPr>
          <p:cNvPr id="6" name="AutoShape 2" descr="A billboard that reads “Calvin Klein”, depicts a man and a woman in swimwea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5575" y="2463967"/>
            <a:ext cx="4244959" cy="2818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66546" y="2463967"/>
            <a:ext cx="4300331" cy="2782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3054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5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paths lead to persuasion?</a:t>
            </a:r>
          </a:p>
          <a:p>
            <a:pPr marL="514350" indent="-514350">
              <a:buClr>
                <a:srgbClr val="0000FF"/>
              </a:buClr>
              <a:buFont typeface="+mj-lt"/>
              <a:buAutoNum type="arabicPeriod"/>
            </a:pPr>
            <a:r>
              <a:rPr lang="en-US" dirty="0"/>
              <a:t>What are the elements of persuasion?</a:t>
            </a:r>
          </a:p>
          <a:p>
            <a:pPr marL="514350" indent="-514350">
              <a:buClr>
                <a:srgbClr val="0000FF"/>
              </a:buClr>
              <a:buFont typeface="+mj-lt"/>
              <a:buAutoNum type="arabicPeriod"/>
            </a:pPr>
            <a:r>
              <a:rPr lang="en-US" dirty="0"/>
              <a:t>Extreme persuasion: How do cults indoctrinate?</a:t>
            </a:r>
          </a:p>
          <a:p>
            <a:pPr marL="514350" indent="-514350">
              <a:buClr>
                <a:srgbClr val="0000FF"/>
              </a:buClr>
              <a:buFont typeface="+mj-lt"/>
              <a:buAutoNum type="arabicPeriod"/>
            </a:pPr>
            <a:r>
              <a:rPr lang="en-CA" dirty="0"/>
              <a:t>Persuasion and Climate Change: How Do We Address Global Warming?</a:t>
            </a:r>
            <a:endParaRPr lang="en-US" dirty="0"/>
          </a:p>
          <a:p>
            <a:pPr marL="514350" indent="-514350">
              <a:buClr>
                <a:srgbClr val="0000FF"/>
              </a:buClr>
              <a:buFont typeface="+mj-lt"/>
              <a:buAutoNum type="arabicPeriod"/>
            </a:pPr>
            <a:r>
              <a:rPr lang="en-US" dirty="0"/>
              <a:t>How can persuasion be resisted?</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To Whom Is It Said? The Audience</a:t>
            </a:r>
            <a:endParaRPr lang="en-CA" sz="3600" dirty="0">
              <a:solidFill>
                <a:srgbClr val="0000FF"/>
              </a:solidFill>
            </a:endParaRPr>
          </a:p>
        </p:txBody>
      </p:sp>
      <p:sp>
        <p:nvSpPr>
          <p:cNvPr id="3" name="Content Placeholder 2"/>
          <p:cNvSpPr>
            <a:spLocks noGrp="1"/>
          </p:cNvSpPr>
          <p:nvPr>
            <p:ph idx="1"/>
          </p:nvPr>
        </p:nvSpPr>
        <p:spPr>
          <a:xfrm>
            <a:off x="457200" y="1600200"/>
            <a:ext cx="4402832" cy="4525963"/>
          </a:xfrm>
        </p:spPr>
        <p:txBody>
          <a:bodyPr>
            <a:normAutofit lnSpcReduction="10000"/>
          </a:bodyPr>
          <a:lstStyle/>
          <a:p>
            <a:pPr>
              <a:buClr>
                <a:srgbClr val="0000FF"/>
              </a:buClr>
            </a:pPr>
            <a:r>
              <a:rPr lang="en-US" b="1" dirty="0"/>
              <a:t>How old are they?</a:t>
            </a:r>
          </a:p>
          <a:p>
            <a:pPr lvl="1">
              <a:buClr>
                <a:srgbClr val="0000FF"/>
              </a:buClr>
            </a:pPr>
            <a:r>
              <a:rPr lang="en-US" dirty="0"/>
              <a:t>Life cycle vs. generational effects</a:t>
            </a:r>
          </a:p>
          <a:p>
            <a:pPr>
              <a:buClr>
                <a:srgbClr val="0000FF"/>
              </a:buClr>
            </a:pPr>
            <a:r>
              <a:rPr lang="en-US" dirty="0"/>
              <a:t>What are they thinking?</a:t>
            </a:r>
          </a:p>
          <a:p>
            <a:pPr lvl="1">
              <a:buClr>
                <a:srgbClr val="0000FF"/>
              </a:buClr>
            </a:pPr>
            <a:r>
              <a:rPr lang="en-US" dirty="0"/>
              <a:t>Forewarning</a:t>
            </a:r>
          </a:p>
          <a:p>
            <a:pPr lvl="1">
              <a:buClr>
                <a:srgbClr val="0000FF"/>
              </a:buClr>
            </a:pPr>
            <a:r>
              <a:rPr lang="en-US" dirty="0"/>
              <a:t>Distractions</a:t>
            </a:r>
          </a:p>
          <a:p>
            <a:pPr lvl="1">
              <a:buClr>
                <a:srgbClr val="0000FF"/>
              </a:buClr>
            </a:pPr>
            <a:r>
              <a:rPr lang="en-US" dirty="0"/>
              <a:t>Uninvolved audiences</a:t>
            </a:r>
          </a:p>
          <a:p>
            <a:pPr lvl="1">
              <a:buClr>
                <a:srgbClr val="0000FF"/>
              </a:buClr>
            </a:pPr>
            <a:r>
              <a:rPr lang="en-US" dirty="0"/>
              <a:t>Need for cognition</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
        <p:nvSpPr>
          <p:cNvPr id="6" name="AutoShape 2" descr="Three women stand together, smoking cigarettes. The women delicately pucker their lips around their cigarettes, and then purse their lips to exhale the smok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20071" y="1628800"/>
            <a:ext cx="3024337" cy="4364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7556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Is Said? The Message Content Pt. 7</a:t>
            </a:r>
            <a:endParaRPr lang="en-CA" sz="3600" dirty="0">
              <a:solidFill>
                <a:srgbClr val="0000FF"/>
              </a:solidFill>
            </a:endParaRPr>
          </a:p>
        </p:txBody>
      </p:sp>
      <p:sp>
        <p:nvSpPr>
          <p:cNvPr id="3" name="Content Placeholder 2"/>
          <p:cNvSpPr>
            <a:spLocks noGrp="1"/>
          </p:cNvSpPr>
          <p:nvPr>
            <p:ph idx="1"/>
          </p:nvPr>
        </p:nvSpPr>
        <p:spPr/>
        <p:txBody>
          <a:bodyPr/>
          <a:lstStyle/>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
        <p:nvSpPr>
          <p:cNvPr id="6" name="AutoShape 2" descr="Figure 5–10: Attitude Accessibility and Persuas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63688" y="1484785"/>
            <a:ext cx="540060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55576" y="4797152"/>
            <a:ext cx="8064896" cy="1200329"/>
          </a:xfrm>
          <a:prstGeom prst="rect">
            <a:avLst/>
          </a:prstGeom>
        </p:spPr>
        <p:txBody>
          <a:bodyPr wrap="square">
            <a:spAutoFit/>
          </a:bodyPr>
          <a:lstStyle/>
          <a:p>
            <a:pPr marL="285750" indent="-285750">
              <a:buFont typeface="Arial" panose="020B0604020202020204" pitchFamily="34" charset="0"/>
              <a:buChar char="•"/>
            </a:pPr>
            <a:r>
              <a:rPr lang="en-US" dirty="0"/>
              <a:t>When people’s attitudes are accessible—that is, when their attitudes come easily to mind—they process information through the central route; but</a:t>
            </a:r>
          </a:p>
          <a:p>
            <a:pPr marL="285750" indent="-285750">
              <a:buFont typeface="Arial" panose="020B0604020202020204" pitchFamily="34" charset="0"/>
              <a:buChar char="•"/>
            </a:pPr>
            <a:r>
              <a:rPr lang="en-US" dirty="0"/>
              <a:t>When their attitudes are less accessible, they process information through the peripheral route</a:t>
            </a:r>
            <a:endParaRPr lang="en-CA" dirty="0"/>
          </a:p>
        </p:txBody>
      </p:sp>
      <p:sp>
        <p:nvSpPr>
          <p:cNvPr id="8" name="Rectangle 7"/>
          <p:cNvSpPr/>
          <p:nvPr/>
        </p:nvSpPr>
        <p:spPr>
          <a:xfrm>
            <a:off x="2015716" y="5997481"/>
            <a:ext cx="4968552" cy="369332"/>
          </a:xfrm>
          <a:prstGeom prst="rect">
            <a:avLst/>
          </a:prstGeom>
        </p:spPr>
        <p:txBody>
          <a:bodyPr wrap="square">
            <a:spAutoFit/>
          </a:bodyPr>
          <a:lstStyle/>
          <a:p>
            <a:r>
              <a:rPr lang="en-US" b="1" dirty="0"/>
              <a:t>Figure 5–10 </a:t>
            </a:r>
            <a:r>
              <a:rPr lang="en-US" dirty="0"/>
              <a:t>attitude accessibility and persuasion</a:t>
            </a:r>
          </a:p>
        </p:txBody>
      </p:sp>
    </p:spTree>
    <p:extLst>
      <p:ext uri="{BB962C8B-B14F-4D97-AF65-F5344CB8AC3E}">
        <p14:creationId xmlns:p14="http://schemas.microsoft.com/office/powerpoint/2010/main" val="6692758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Extreme Persuasion: </a:t>
            </a:r>
            <a:br>
              <a:rPr lang="en-US" sz="4000" dirty="0">
                <a:solidFill>
                  <a:srgbClr val="0000FF"/>
                </a:solidFill>
              </a:rPr>
            </a:br>
            <a:r>
              <a:rPr lang="en-US" sz="4000" dirty="0">
                <a:solidFill>
                  <a:srgbClr val="0000FF"/>
                </a:solidFill>
              </a:rPr>
              <a:t>How Do Cults Indoctrinate?</a:t>
            </a:r>
            <a:br>
              <a:rPr lang="en-US" sz="4000" dirty="0">
                <a:solidFill>
                  <a:srgbClr val="0000FF"/>
                </a:solidFill>
              </a:rPr>
            </a:br>
            <a:r>
              <a:rPr lang="en-US" sz="4000" dirty="0">
                <a:solidFill>
                  <a:schemeClr val="tx1"/>
                </a:solidFill>
              </a:rPr>
              <a:t>LO3</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1422805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Extreme Persuasion: </a:t>
            </a:r>
            <a:br>
              <a:rPr lang="en-US" sz="3600" dirty="0">
                <a:solidFill>
                  <a:srgbClr val="0000FF"/>
                </a:solidFill>
              </a:rPr>
            </a:br>
            <a:r>
              <a:rPr lang="en-US" sz="3600" dirty="0">
                <a:solidFill>
                  <a:srgbClr val="0000FF"/>
                </a:solidFill>
              </a:rPr>
              <a:t>How Do Cults Indoctrinate?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Group indoctrination tactics</a:t>
            </a:r>
          </a:p>
          <a:p>
            <a:pPr lvl="1">
              <a:buClr>
                <a:srgbClr val="0000FF"/>
              </a:buClr>
            </a:pPr>
            <a:r>
              <a:rPr lang="en-US" dirty="0"/>
              <a:t>E.g., Marshall Applewhite and Heaven’s Gate, Jim Jones and Jonestown, David Koresh and the Branch Davidians </a:t>
            </a:r>
          </a:p>
          <a:p>
            <a:pPr>
              <a:buClr>
                <a:srgbClr val="0000FF"/>
              </a:buClr>
            </a:pPr>
            <a:r>
              <a:rPr lang="en-US" dirty="0"/>
              <a:t>Attitudes follow behaviour</a:t>
            </a:r>
          </a:p>
          <a:p>
            <a:pPr lvl="1">
              <a:buClr>
                <a:srgbClr val="0000FF"/>
              </a:buClr>
            </a:pPr>
            <a:r>
              <a:rPr lang="en-US" dirty="0"/>
              <a:t>Compliance breeds acceptance</a:t>
            </a:r>
          </a:p>
          <a:p>
            <a:pPr lvl="1">
              <a:buClr>
                <a:srgbClr val="0000FF"/>
              </a:buClr>
            </a:pPr>
            <a:r>
              <a:rPr lang="en-US" dirty="0"/>
              <a:t>The foot-in-the-door phenomenon</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spTree>
    <p:extLst>
      <p:ext uri="{BB962C8B-B14F-4D97-AF65-F5344CB8AC3E}">
        <p14:creationId xmlns:p14="http://schemas.microsoft.com/office/powerpoint/2010/main" val="2752173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Extreme Persuasion: </a:t>
            </a:r>
            <a:br>
              <a:rPr lang="en-US" sz="3600" dirty="0">
                <a:solidFill>
                  <a:srgbClr val="0000FF"/>
                </a:solidFill>
              </a:rPr>
            </a:br>
            <a:r>
              <a:rPr lang="en-US" sz="3600" dirty="0">
                <a:solidFill>
                  <a:srgbClr val="0000FF"/>
                </a:solidFill>
              </a:rPr>
              <a:t>How Do Cults Indoctrinate?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Persuasive elements</a:t>
            </a:r>
          </a:p>
          <a:p>
            <a:pPr lvl="1">
              <a:buClr>
                <a:srgbClr val="0000FF"/>
              </a:buClr>
            </a:pPr>
            <a:r>
              <a:rPr lang="en-US" dirty="0"/>
              <a:t>The message</a:t>
            </a:r>
          </a:p>
          <a:p>
            <a:pPr lvl="1">
              <a:buClr>
                <a:srgbClr val="0000FF"/>
              </a:buClr>
            </a:pPr>
            <a:r>
              <a:rPr lang="en-US" dirty="0"/>
              <a:t>The audience</a:t>
            </a:r>
          </a:p>
          <a:p>
            <a:pPr lvl="1">
              <a:buClr>
                <a:srgbClr val="0000FF"/>
              </a:buClr>
            </a:pPr>
            <a:r>
              <a:rPr lang="en-US" dirty="0"/>
              <a:t>The communicator</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5576" y="3789040"/>
            <a:ext cx="7704856" cy="1502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331640" y="5373216"/>
            <a:ext cx="6840760" cy="646331"/>
          </a:xfrm>
          <a:prstGeom prst="rect">
            <a:avLst/>
          </a:prstGeom>
        </p:spPr>
        <p:txBody>
          <a:bodyPr wrap="square">
            <a:spAutoFit/>
          </a:bodyPr>
          <a:lstStyle/>
          <a:p>
            <a:r>
              <a:rPr lang="en-US" dirty="0"/>
              <a:t>In real life, these variables may interact; the effect of one may depend on the level of another</a:t>
            </a:r>
          </a:p>
        </p:txBody>
      </p:sp>
      <p:sp>
        <p:nvSpPr>
          <p:cNvPr id="7" name="Rectangle 6"/>
          <p:cNvSpPr/>
          <p:nvPr/>
        </p:nvSpPr>
        <p:spPr>
          <a:xfrm>
            <a:off x="971600" y="6093296"/>
            <a:ext cx="7894848" cy="369332"/>
          </a:xfrm>
          <a:prstGeom prst="rect">
            <a:avLst/>
          </a:prstGeom>
        </p:spPr>
        <p:txBody>
          <a:bodyPr wrap="square">
            <a:spAutoFit/>
          </a:bodyPr>
          <a:lstStyle/>
          <a:p>
            <a:r>
              <a:rPr lang="en-US" b="1" dirty="0"/>
              <a:t>Figure 5–11 </a:t>
            </a:r>
            <a:r>
              <a:rPr lang="en-US" dirty="0"/>
              <a:t>variables known to affect the impact of persuasive communications</a:t>
            </a:r>
          </a:p>
        </p:txBody>
      </p:sp>
    </p:spTree>
    <p:extLst>
      <p:ext uri="{BB962C8B-B14F-4D97-AF65-F5344CB8AC3E}">
        <p14:creationId xmlns:p14="http://schemas.microsoft.com/office/powerpoint/2010/main" val="1559346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Extreme Persuasion: </a:t>
            </a:r>
            <a:br>
              <a:rPr lang="en-US" sz="3600" dirty="0">
                <a:solidFill>
                  <a:srgbClr val="0000FF"/>
                </a:solidFill>
              </a:rPr>
            </a:br>
            <a:r>
              <a:rPr lang="en-US" sz="3600" dirty="0">
                <a:solidFill>
                  <a:srgbClr val="0000FF"/>
                </a:solidFill>
              </a:rPr>
              <a:t>How Do Cults Indoctrinate?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Group Effects</a:t>
            </a:r>
          </a:p>
          <a:p>
            <a:pPr>
              <a:buClr>
                <a:srgbClr val="0000FF"/>
              </a:buClr>
            </a:pPr>
            <a:r>
              <a:rPr lang="en-US" sz="2800" dirty="0"/>
              <a:t>Cults separate people from their previous social support structure</a:t>
            </a:r>
          </a:p>
          <a:p>
            <a:pPr>
              <a:buClr>
                <a:srgbClr val="0000FF"/>
              </a:buClr>
            </a:pPr>
            <a:r>
              <a:rPr lang="en-US" sz="2800" dirty="0"/>
              <a:t>No one to argue with their beliefs</a:t>
            </a:r>
          </a:p>
          <a:p>
            <a:pPr>
              <a:buClr>
                <a:srgbClr val="0000FF"/>
              </a:buClr>
            </a:pPr>
            <a:r>
              <a:rPr lang="en-US" sz="2800" dirty="0"/>
              <a:t>Group offers identity that defines reality</a:t>
            </a:r>
          </a:p>
          <a:p>
            <a:pPr>
              <a:buClr>
                <a:srgbClr val="0000FF"/>
              </a:buClr>
            </a:pPr>
            <a:r>
              <a:rPr lang="en-US" sz="2800" dirty="0"/>
              <a:t>Cults punish dissention</a:t>
            </a:r>
          </a:p>
          <a:p>
            <a:pPr>
              <a:buClr>
                <a:srgbClr val="0000FF"/>
              </a:buClr>
            </a:pPr>
            <a:r>
              <a:rPr lang="en-US" sz="2800" dirty="0"/>
              <a:t>Appears as though there is consensus</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
        <p:nvSpPr>
          <p:cNvPr id="6" name="AutoShape 2" descr="A marching group of men in military unifor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95054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Extreme Persuasion: </a:t>
            </a:r>
            <a:br>
              <a:rPr lang="en-US" sz="3600" dirty="0">
                <a:solidFill>
                  <a:srgbClr val="0000FF"/>
                </a:solidFill>
              </a:rPr>
            </a:br>
            <a:r>
              <a:rPr lang="en-US" sz="3600" dirty="0">
                <a:solidFill>
                  <a:srgbClr val="0000FF"/>
                </a:solidFill>
              </a:rPr>
              <a:t>How Do Cults Indoctrinate? Pt. 4</a:t>
            </a:r>
            <a:endParaRPr lang="en-CA" sz="3600" dirty="0">
              <a:solidFill>
                <a:srgbClr val="0000FF"/>
              </a:solidFill>
            </a:endParaRPr>
          </a:p>
        </p:txBody>
      </p:sp>
      <p:sp>
        <p:nvSpPr>
          <p:cNvPr id="3" name="Content Placeholder 2"/>
          <p:cNvSpPr>
            <a:spLocks noGrp="1"/>
          </p:cNvSpPr>
          <p:nvPr>
            <p:ph idx="1"/>
          </p:nvPr>
        </p:nvSpPr>
        <p:spPr>
          <a:xfrm>
            <a:off x="457200" y="1600200"/>
            <a:ext cx="4546848" cy="4525963"/>
          </a:xfrm>
        </p:spPr>
        <p:txBody>
          <a:bodyPr>
            <a:normAutofit/>
          </a:bodyPr>
          <a:lstStyle/>
          <a:p>
            <a:pPr>
              <a:buClr>
                <a:srgbClr val="0000FF"/>
              </a:buClr>
            </a:pPr>
            <a:r>
              <a:rPr lang="en-US" b="1" dirty="0"/>
              <a:t>Group Effects</a:t>
            </a:r>
          </a:p>
          <a:p>
            <a:pPr>
              <a:buClr>
                <a:srgbClr val="0000FF"/>
              </a:buClr>
            </a:pPr>
            <a:r>
              <a:rPr lang="en-US" sz="2800" dirty="0"/>
              <a:t>Cults similar to many social groups</a:t>
            </a:r>
          </a:p>
          <a:p>
            <a:pPr>
              <a:buClr>
                <a:srgbClr val="0000FF"/>
              </a:buClr>
            </a:pPr>
            <a:r>
              <a:rPr lang="en-US" sz="2800" dirty="0"/>
              <a:t>Military training creates cohesion and commitment through some of the same tactics used by leaders of</a:t>
            </a:r>
          </a:p>
          <a:p>
            <a:pPr>
              <a:buClr>
                <a:srgbClr val="0000FF"/>
              </a:buClr>
            </a:pPr>
            <a:r>
              <a:rPr lang="en-US" sz="2800" dirty="0"/>
              <a:t>Fraternities, and therapeutic communities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
        <p:nvSpPr>
          <p:cNvPr id="6" name="AutoShape 2" descr="A marching group of men in military unifor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512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08104" y="1628800"/>
            <a:ext cx="2766989" cy="4162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2173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Persuasion and Climate Change: How Do We Address Global Warming?</a:t>
            </a:r>
            <a:br>
              <a:rPr lang="en-US" dirty="0">
                <a:solidFill>
                  <a:srgbClr val="0000FF"/>
                </a:solidFill>
              </a:rPr>
            </a:br>
            <a:r>
              <a:rPr lang="en-US" dirty="0">
                <a:solidFill>
                  <a:schemeClr val="tx1"/>
                </a:solidFill>
              </a:rPr>
              <a:t>LO4</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Tree>
    <p:extLst>
      <p:ext uri="{BB962C8B-B14F-4D97-AF65-F5344CB8AC3E}">
        <p14:creationId xmlns:p14="http://schemas.microsoft.com/office/powerpoint/2010/main" val="1554137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Persuasion and Climate Change</a:t>
            </a: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b="1" dirty="0"/>
              <a:t>Psychology and Climate Change</a:t>
            </a:r>
          </a:p>
          <a:p>
            <a:pPr>
              <a:buClr>
                <a:srgbClr val="0000FF"/>
              </a:buClr>
            </a:pPr>
            <a:r>
              <a:rPr lang="en-US" sz="3000" dirty="0"/>
              <a:t>In 1960</a:t>
            </a:r>
          </a:p>
          <a:p>
            <a:pPr lvl="1">
              <a:buClr>
                <a:srgbClr val="0000FF"/>
              </a:buClr>
            </a:pPr>
            <a:r>
              <a:rPr lang="en-US" sz="3000" dirty="0"/>
              <a:t>Earth carried 3 billion people</a:t>
            </a:r>
          </a:p>
          <a:p>
            <a:pPr lvl="1">
              <a:buClr>
                <a:srgbClr val="0000FF"/>
              </a:buClr>
            </a:pPr>
            <a:r>
              <a:rPr lang="en-US" sz="3000" dirty="0"/>
              <a:t>127 million motor vehicles</a:t>
            </a:r>
          </a:p>
          <a:p>
            <a:pPr>
              <a:buClr>
                <a:srgbClr val="0000FF"/>
              </a:buClr>
            </a:pPr>
            <a:r>
              <a:rPr lang="en-US" sz="3000" dirty="0"/>
              <a:t>Today</a:t>
            </a:r>
          </a:p>
          <a:p>
            <a:pPr lvl="1">
              <a:buClr>
                <a:srgbClr val="0000FF"/>
              </a:buClr>
            </a:pPr>
            <a:r>
              <a:rPr lang="en-US" sz="3000" dirty="0"/>
              <a:t>7+ billion people globally</a:t>
            </a:r>
          </a:p>
          <a:p>
            <a:pPr lvl="1">
              <a:buClr>
                <a:srgbClr val="0000FF"/>
              </a:buClr>
            </a:pPr>
            <a:r>
              <a:rPr lang="en-US" sz="3000" dirty="0"/>
              <a:t>Nearly 1.2 billion motor vehicles</a:t>
            </a:r>
          </a:p>
          <a:p>
            <a:pPr lvl="2">
              <a:buClr>
                <a:srgbClr val="0000FF"/>
              </a:buClr>
            </a:pPr>
            <a:r>
              <a:rPr lang="en-US" sz="3000" dirty="0"/>
              <a:t>On track to have 2 billion by 2035</a:t>
            </a:r>
          </a:p>
          <a:p>
            <a:pPr>
              <a:buClr>
                <a:srgbClr val="0000FF"/>
              </a:buClr>
            </a:pPr>
            <a:r>
              <a:rPr lang="en-US" sz="3000" dirty="0"/>
              <a:t>The greenhouse gases we emit (through vehicles, heating, etc.) are changing Earth’s climate</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
        <p:nvSpPr>
          <p:cNvPr id="6" name="AutoShape 2" descr="A marching group of men in military unifor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08994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Persuasion and Climate Change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CA" b="1" dirty="0"/>
              <a:t>Psychology and Climate Change</a:t>
            </a:r>
          </a:p>
          <a:p>
            <a:pPr lvl="1">
              <a:buClr>
                <a:srgbClr val="0000FF"/>
              </a:buClr>
            </a:pPr>
            <a:r>
              <a:rPr lang="en-US" dirty="0"/>
              <a:t>Increasing population and consumption have combined to </a:t>
            </a:r>
          </a:p>
          <a:p>
            <a:pPr lvl="1">
              <a:buClr>
                <a:srgbClr val="0000FF"/>
              </a:buClr>
            </a:pPr>
            <a:r>
              <a:rPr lang="en-US" dirty="0"/>
              <a:t>Overshoot Earth’s ecological carrying capacity</a:t>
            </a:r>
          </a:p>
          <a:p>
            <a:pPr lvl="2">
              <a:buClr>
                <a:srgbClr val="0000FF"/>
              </a:buClr>
            </a:pPr>
            <a:r>
              <a:rPr lang="en-US" sz="2800" dirty="0"/>
              <a:t>We are using more resources than our planet can support</a:t>
            </a:r>
            <a:endParaRPr lang="en-CA" sz="2800"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Tree>
    <p:extLst>
      <p:ext uri="{BB962C8B-B14F-4D97-AF65-F5344CB8AC3E}">
        <p14:creationId xmlns:p14="http://schemas.microsoft.com/office/powerpoint/2010/main" val="1762134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Paths Lead to Persuasion?</a:t>
            </a:r>
            <a:br>
              <a:rPr lang="en-US"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Persuasion and Climate Change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6" name="Rectangle 5"/>
          <p:cNvSpPr/>
          <p:nvPr/>
        </p:nvSpPr>
        <p:spPr>
          <a:xfrm>
            <a:off x="539552" y="4966430"/>
            <a:ext cx="7920880" cy="923330"/>
          </a:xfrm>
          <a:prstGeom prst="rect">
            <a:avLst/>
          </a:prstGeom>
        </p:spPr>
        <p:txBody>
          <a:bodyPr wrap="square">
            <a:spAutoFit/>
          </a:bodyPr>
          <a:lstStyle/>
          <a:p>
            <a:pPr marL="285750" indent="-285750">
              <a:buFont typeface="Arial" panose="020B0604020202020204" pitchFamily="34" charset="0"/>
              <a:buChar char="•"/>
            </a:pPr>
            <a:r>
              <a:rPr lang="en-US" dirty="0"/>
              <a:t>The human demand for improved quality of life (and use of fossil fuels) has resulted in a dramatic increase in atmospheric carbon dioxide in a very short period of time (geologically speaking)</a:t>
            </a:r>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600" y="1727795"/>
            <a:ext cx="7704856" cy="314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699792" y="5877272"/>
            <a:ext cx="3302570" cy="369332"/>
          </a:xfrm>
          <a:prstGeom prst="rect">
            <a:avLst/>
          </a:prstGeom>
        </p:spPr>
        <p:txBody>
          <a:bodyPr wrap="square">
            <a:spAutoFit/>
          </a:bodyPr>
          <a:lstStyle/>
          <a:p>
            <a:r>
              <a:rPr lang="en-CA" b="1" dirty="0"/>
              <a:t>Figure 5–12 </a:t>
            </a:r>
            <a:r>
              <a:rPr lang="en-CA" dirty="0"/>
              <a:t>atmospheric carbon</a:t>
            </a:r>
          </a:p>
        </p:txBody>
      </p:sp>
    </p:spTree>
    <p:extLst>
      <p:ext uri="{BB962C8B-B14F-4D97-AF65-F5344CB8AC3E}">
        <p14:creationId xmlns:p14="http://schemas.microsoft.com/office/powerpoint/2010/main" val="2752173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Persuasion and Climate Change Pt. 4</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The IPCC reports illustrate, converging evidence verifies climate change:</a:t>
            </a:r>
          </a:p>
          <a:p>
            <a:pPr lvl="1">
              <a:buClr>
                <a:srgbClr val="0000FF"/>
              </a:buClr>
            </a:pPr>
            <a:r>
              <a:rPr lang="en-US" sz="2400" dirty="0"/>
              <a:t>A warming greenhouse gas blanket is growing</a:t>
            </a:r>
          </a:p>
          <a:p>
            <a:pPr lvl="1">
              <a:buClr>
                <a:srgbClr val="0000FF"/>
              </a:buClr>
            </a:pPr>
            <a:r>
              <a:rPr lang="en-US" sz="2400" dirty="0"/>
              <a:t>Reported emissions levels are increasing</a:t>
            </a:r>
          </a:p>
          <a:p>
            <a:pPr lvl="1">
              <a:buClr>
                <a:srgbClr val="0000FF"/>
              </a:buClr>
            </a:pPr>
            <a:r>
              <a:rPr lang="en-US" sz="2400" dirty="0"/>
              <a:t>Sea and air temperatures are rising</a:t>
            </a:r>
          </a:p>
          <a:p>
            <a:pPr lvl="1">
              <a:buClr>
                <a:srgbClr val="0000FF"/>
              </a:buClr>
            </a:pPr>
            <a:r>
              <a:rPr lang="en-US" sz="2400" dirty="0"/>
              <a:t>Various plant and animal species are migrating</a:t>
            </a:r>
          </a:p>
          <a:p>
            <a:pPr lvl="1">
              <a:buClr>
                <a:srgbClr val="0000FF"/>
              </a:buClr>
            </a:pPr>
            <a:r>
              <a:rPr lang="en-US" sz="2400" dirty="0"/>
              <a:t>The Arctic sea ice is melting</a:t>
            </a:r>
          </a:p>
          <a:p>
            <a:pPr lvl="1">
              <a:buClr>
                <a:srgbClr val="0000FF"/>
              </a:buClr>
            </a:pPr>
            <a:r>
              <a:rPr lang="en-US" sz="2400" dirty="0"/>
              <a:t>The seas are rising</a:t>
            </a:r>
          </a:p>
          <a:p>
            <a:pPr lvl="1">
              <a:buClr>
                <a:srgbClr val="0000FF"/>
              </a:buClr>
            </a:pPr>
            <a:r>
              <a:rPr lang="en-CA" sz="2400" dirty="0"/>
              <a:t>Extreme weather is increasing</a:t>
            </a:r>
            <a:r>
              <a:rPr lang="en-US" sz="2400" dirty="0"/>
              <a:t> </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302209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base"/>
            <a:r>
              <a:rPr lang="en-US" sz="3600" dirty="0">
                <a:solidFill>
                  <a:srgbClr val="0000FF"/>
                </a:solidFill>
              </a:rPr>
              <a:t>Persuasion and Climate Change Pt. 5</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Public opinion about climate change</a:t>
            </a:r>
          </a:p>
          <a:p>
            <a:pPr>
              <a:buClr>
                <a:srgbClr val="0000FF"/>
              </a:buClr>
            </a:pPr>
            <a:r>
              <a:rPr lang="en-US" dirty="0"/>
              <a:t>New Technologies</a:t>
            </a:r>
          </a:p>
          <a:p>
            <a:pPr>
              <a:buClr>
                <a:srgbClr val="0000FF"/>
              </a:buClr>
            </a:pPr>
            <a:r>
              <a:rPr lang="en-US" dirty="0"/>
              <a:t>Reducing Consumption</a:t>
            </a:r>
          </a:p>
          <a:p>
            <a:pPr lvl="1">
              <a:buClr>
                <a:srgbClr val="0000FF"/>
              </a:buClr>
            </a:pPr>
            <a:r>
              <a:rPr lang="en-US" dirty="0"/>
              <a:t>Support for new energy policies will require a shift in public consciousness </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Tree>
    <p:extLst>
      <p:ext uri="{BB962C8B-B14F-4D97-AF65-F5344CB8AC3E}">
        <p14:creationId xmlns:p14="http://schemas.microsoft.com/office/powerpoint/2010/main" val="302209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base"/>
            <a:r>
              <a:rPr lang="en-US" sz="3600" dirty="0">
                <a:solidFill>
                  <a:srgbClr val="0000FF"/>
                </a:solidFill>
              </a:rPr>
              <a:t>Persuasion and Climate Change Pt. 6</a:t>
            </a:r>
            <a:endParaRPr lang="en-CA" sz="3600" dirty="0">
              <a:solidFill>
                <a:srgbClr val="0000FF"/>
              </a:solidFill>
            </a:endParaRPr>
          </a:p>
        </p:txBody>
      </p:sp>
      <p:sp>
        <p:nvSpPr>
          <p:cNvPr id="3" name="Content Placeholder 2"/>
          <p:cNvSpPr>
            <a:spLocks noGrp="1"/>
          </p:cNvSpPr>
          <p:nvPr>
            <p:ph idx="1"/>
          </p:nvPr>
        </p:nvSpPr>
        <p:spPr>
          <a:xfrm>
            <a:off x="457200" y="1600200"/>
            <a:ext cx="8229600" cy="4997152"/>
          </a:xfrm>
        </p:spPr>
        <p:txBody>
          <a:bodyPr>
            <a:normAutofit fontScale="77500" lnSpcReduction="20000"/>
          </a:bodyPr>
          <a:lstStyle/>
          <a:p>
            <a:pPr>
              <a:buClr>
                <a:srgbClr val="0000FF"/>
              </a:buClr>
            </a:pPr>
            <a:r>
              <a:rPr lang="en-US" sz="3400" dirty="0"/>
              <a:t>James Gustave </a:t>
            </a:r>
            <a:r>
              <a:rPr lang="en-US" sz="3400" dirty="0" err="1"/>
              <a:t>Speth</a:t>
            </a:r>
            <a:r>
              <a:rPr lang="en-US" sz="3400" dirty="0"/>
              <a:t> (2008) is calling for an enlarged identity—a “new consciousness”—in which people do the following:</a:t>
            </a:r>
          </a:p>
          <a:p>
            <a:pPr marL="571500" indent="-514350">
              <a:buClr>
                <a:srgbClr val="0000FF"/>
              </a:buClr>
              <a:buFont typeface="+mj-lt"/>
              <a:buAutoNum type="arabicPeriod"/>
            </a:pPr>
            <a:r>
              <a:rPr lang="en-US" sz="3400" dirty="0"/>
              <a:t>See humanity as part of nature</a:t>
            </a:r>
          </a:p>
          <a:p>
            <a:pPr marL="571500" indent="-514350">
              <a:buClr>
                <a:srgbClr val="0000FF"/>
              </a:buClr>
              <a:buFont typeface="+mj-lt"/>
              <a:buAutoNum type="arabicPeriod"/>
            </a:pPr>
            <a:r>
              <a:rPr lang="en-US" sz="3400" dirty="0"/>
              <a:t>See nature as having intrinsic value that we must steward</a:t>
            </a:r>
          </a:p>
          <a:p>
            <a:pPr marL="571500" indent="-514350">
              <a:buClr>
                <a:srgbClr val="0000FF"/>
              </a:buClr>
              <a:buFont typeface="+mj-lt"/>
              <a:buAutoNum type="arabicPeriod"/>
            </a:pPr>
            <a:r>
              <a:rPr lang="en-US" sz="3400" dirty="0"/>
              <a:t>Value the future and its inhabitants as well as the present</a:t>
            </a:r>
          </a:p>
          <a:p>
            <a:pPr marL="571500" indent="-514350">
              <a:buClr>
                <a:srgbClr val="0000FF"/>
              </a:buClr>
              <a:buFont typeface="+mj-lt"/>
              <a:buAutoNum type="arabicPeriod"/>
            </a:pPr>
            <a:r>
              <a:rPr lang="en-US" sz="3400" dirty="0"/>
              <a:t>Appreciate our human interdependence, by thinking “we” and not just “me”</a:t>
            </a:r>
          </a:p>
          <a:p>
            <a:pPr marL="571500" indent="-514350">
              <a:buClr>
                <a:srgbClr val="0000FF"/>
              </a:buClr>
              <a:buFont typeface="+mj-lt"/>
              <a:buAutoNum type="arabicPeriod"/>
            </a:pPr>
            <a:r>
              <a:rPr lang="en-US" sz="3400" dirty="0"/>
              <a:t>Define quality of life in relational and spiritual rather than materialistic terms</a:t>
            </a:r>
          </a:p>
          <a:p>
            <a:pPr marL="571500" indent="-514350">
              <a:buClr>
                <a:srgbClr val="0000FF"/>
              </a:buClr>
              <a:buFont typeface="+mj-lt"/>
              <a:buAutoNum type="arabicPeriod"/>
            </a:pPr>
            <a:r>
              <a:rPr lang="en-US" sz="3400" dirty="0"/>
              <a:t>Value equity, justice, and the human community</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Tree>
    <p:extLst>
      <p:ext uri="{BB962C8B-B14F-4D97-AF65-F5344CB8AC3E}">
        <p14:creationId xmlns:p14="http://schemas.microsoft.com/office/powerpoint/2010/main" val="2362468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Can Persuasion Be Resisted?</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Tree>
    <p:extLst>
      <p:ext uri="{BB962C8B-B14F-4D97-AF65-F5344CB8AC3E}">
        <p14:creationId xmlns:p14="http://schemas.microsoft.com/office/powerpoint/2010/main" val="34443856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Persuasion Be Resisted?</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Attitude Strength</a:t>
            </a:r>
          </a:p>
          <a:p>
            <a:pPr lvl="1">
              <a:buClr>
                <a:srgbClr val="0000FF"/>
              </a:buClr>
            </a:pPr>
            <a:r>
              <a:rPr lang="en-US" dirty="0"/>
              <a:t>Certainty</a:t>
            </a:r>
          </a:p>
          <a:p>
            <a:pPr>
              <a:buClr>
                <a:srgbClr val="0000FF"/>
              </a:buClr>
            </a:pPr>
            <a:r>
              <a:rPr lang="en-US" b="1" dirty="0"/>
              <a:t>Information-Processing Biases</a:t>
            </a:r>
          </a:p>
          <a:p>
            <a:pPr lvl="1">
              <a:buClr>
                <a:srgbClr val="0000FF"/>
              </a:buClr>
            </a:pPr>
            <a:r>
              <a:rPr lang="en-US" dirty="0"/>
              <a:t>Selective exposure and attention</a:t>
            </a:r>
          </a:p>
          <a:p>
            <a:pPr lvl="1">
              <a:buClr>
                <a:srgbClr val="0000FF"/>
              </a:buClr>
            </a:pPr>
            <a:r>
              <a:rPr lang="en-US" dirty="0"/>
              <a:t>Selective perception and judgment</a:t>
            </a:r>
          </a:p>
          <a:p>
            <a:pPr>
              <a:buClr>
                <a:srgbClr val="0000FF"/>
              </a:buClr>
            </a:pPr>
            <a:r>
              <a:rPr lang="en-US" b="1" dirty="0"/>
              <a:t>Selective memory</a:t>
            </a:r>
          </a:p>
          <a:p>
            <a:pPr>
              <a:buClr>
                <a:srgbClr val="0000FF"/>
              </a:buClr>
            </a:pPr>
            <a:r>
              <a:rPr lang="en-US" b="1" dirty="0"/>
              <a:t>Reactance</a:t>
            </a:r>
          </a:p>
          <a:p>
            <a:pPr lvl="1">
              <a:buClr>
                <a:srgbClr val="0000FF"/>
              </a:buClr>
            </a:pPr>
            <a:r>
              <a:rPr lang="en-US" dirty="0"/>
              <a:t>People acting to protect their sense of freedom</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Tree>
    <p:extLst>
      <p:ext uri="{BB962C8B-B14F-4D97-AF65-F5344CB8AC3E}">
        <p14:creationId xmlns:p14="http://schemas.microsoft.com/office/powerpoint/2010/main" val="41613391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Persuasion Be Resisted? Pt. 2</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7704" y="1548755"/>
            <a:ext cx="4977621" cy="3573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23528" y="5253225"/>
            <a:ext cx="8352928" cy="646331"/>
          </a:xfrm>
          <a:prstGeom prst="rect">
            <a:avLst/>
          </a:prstGeom>
        </p:spPr>
        <p:txBody>
          <a:bodyPr wrap="square">
            <a:spAutoFit/>
          </a:bodyPr>
          <a:lstStyle/>
          <a:p>
            <a:r>
              <a:rPr lang="en-US" dirty="0"/>
              <a:t>The percentage of cigarette smokers at an “inoculated” junior high school was much less than at a matched control school using a more typical smoking education program </a:t>
            </a:r>
          </a:p>
        </p:txBody>
      </p:sp>
      <p:sp>
        <p:nvSpPr>
          <p:cNvPr id="7" name="Rectangle 6"/>
          <p:cNvSpPr/>
          <p:nvPr/>
        </p:nvSpPr>
        <p:spPr>
          <a:xfrm>
            <a:off x="2411760" y="5899556"/>
            <a:ext cx="5112568" cy="369332"/>
          </a:xfrm>
          <a:prstGeom prst="rect">
            <a:avLst/>
          </a:prstGeom>
        </p:spPr>
        <p:txBody>
          <a:bodyPr wrap="square">
            <a:spAutoFit/>
          </a:bodyPr>
          <a:lstStyle/>
          <a:p>
            <a:r>
              <a:rPr lang="en-US" b="1" dirty="0"/>
              <a:t>Figure 5–13 </a:t>
            </a:r>
            <a:r>
              <a:rPr lang="en-US" dirty="0"/>
              <a:t>impact of “inoculation” against smoking</a:t>
            </a:r>
          </a:p>
        </p:txBody>
      </p:sp>
    </p:spTree>
    <p:extLst>
      <p:ext uri="{BB962C8B-B14F-4D97-AF65-F5344CB8AC3E}">
        <p14:creationId xmlns:p14="http://schemas.microsoft.com/office/powerpoint/2010/main" val="2758783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Persuasion Be Resisted? Pt. 3</a:t>
            </a:r>
            <a:endParaRPr lang="en-CA" sz="3600" dirty="0">
              <a:solidFill>
                <a:srgbClr val="0000FF"/>
              </a:solidFill>
            </a:endParaRPr>
          </a:p>
        </p:txBody>
      </p:sp>
      <p:sp>
        <p:nvSpPr>
          <p:cNvPr id="3" name="Content Placeholder 2"/>
          <p:cNvSpPr>
            <a:spLocks noGrp="1"/>
          </p:cNvSpPr>
          <p:nvPr>
            <p:ph sz="half" idx="1"/>
          </p:nvPr>
        </p:nvSpPr>
        <p:spPr/>
        <p:txBody>
          <a:bodyPr>
            <a:normAutofit/>
          </a:bodyPr>
          <a:lstStyle/>
          <a:p>
            <a:pPr>
              <a:buClr>
                <a:srgbClr val="0000FF"/>
              </a:buClr>
            </a:pPr>
            <a:r>
              <a:rPr lang="en-US" b="1" dirty="0"/>
              <a:t>Strengthening Personal Commitment</a:t>
            </a:r>
          </a:p>
          <a:p>
            <a:pPr lvl="1">
              <a:buClr>
                <a:srgbClr val="0000FF"/>
              </a:buClr>
            </a:pPr>
            <a:r>
              <a:rPr lang="en-US" dirty="0"/>
              <a:t>Challenging beliefs</a:t>
            </a:r>
          </a:p>
          <a:p>
            <a:pPr lvl="1">
              <a:buClr>
                <a:srgbClr val="0000FF"/>
              </a:buClr>
            </a:pPr>
            <a:r>
              <a:rPr lang="en-US" dirty="0"/>
              <a:t>Developing counter-arguments</a:t>
            </a:r>
          </a:p>
          <a:p>
            <a:pPr lvl="1">
              <a:buClr>
                <a:srgbClr val="0000FF"/>
              </a:buClr>
            </a:pPr>
            <a:r>
              <a:rPr lang="en-US" dirty="0"/>
              <a:t>Attitude inoculation</a:t>
            </a:r>
          </a:p>
          <a:p>
            <a:pPr lvl="1">
              <a:buClr>
                <a:srgbClr val="0000FF"/>
              </a:buClr>
            </a:pPr>
            <a:endParaRPr lang="en-US" dirty="0"/>
          </a:p>
          <a:p>
            <a:pPr>
              <a:buClr>
                <a:srgbClr val="0000FF"/>
              </a:buClr>
            </a:pPr>
            <a:endParaRPr lang="en-US" dirty="0"/>
          </a:p>
          <a:p>
            <a:pPr>
              <a:buClr>
                <a:srgbClr val="0000FF"/>
              </a:buClr>
            </a:pPr>
            <a:endParaRPr lang="en-US" dirty="0"/>
          </a:p>
          <a:p>
            <a:endParaRPr lang="en-CA" dirty="0"/>
          </a:p>
          <a:p>
            <a:endParaRPr lang="en-CA" dirty="0"/>
          </a:p>
        </p:txBody>
      </p:sp>
      <p:sp>
        <p:nvSpPr>
          <p:cNvPr id="7" name="Content Placeholder 6"/>
          <p:cNvSpPr>
            <a:spLocks noGrp="1"/>
          </p:cNvSpPr>
          <p:nvPr>
            <p:ph sz="half" idx="2"/>
          </p:nvPr>
        </p:nvSpPr>
        <p:spPr/>
        <p:txBody>
          <a:bodyPr>
            <a:normAutofit/>
          </a:bodyPr>
          <a:lstStyle/>
          <a:p>
            <a:r>
              <a:rPr lang="en-US" b="1" dirty="0"/>
              <a:t>Inoculation Programs</a:t>
            </a:r>
          </a:p>
          <a:p>
            <a:pPr lvl="1">
              <a:buClr>
                <a:srgbClr val="0000FF"/>
              </a:buClr>
            </a:pPr>
            <a:r>
              <a:rPr lang="en-US" dirty="0"/>
              <a:t>Inoculating children against peer pressure to smoke</a:t>
            </a:r>
          </a:p>
          <a:p>
            <a:pPr lvl="1">
              <a:buClr>
                <a:srgbClr val="0000FF"/>
              </a:buClr>
            </a:pPr>
            <a:r>
              <a:rPr lang="en-US" dirty="0"/>
              <a:t>Inoculating children against advertising</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a:p>
        </p:txBody>
      </p:sp>
      <p:sp>
        <p:nvSpPr>
          <p:cNvPr id="6" name="AutoShape 2" descr="An anti-smoking poster of two cowboys riding horses towards a sunset. Caption: I miss my lung, Bob."/>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81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83768" y="4292641"/>
            <a:ext cx="4104457" cy="1957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4183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Persuasion Be Resisted? Pt. 4</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Implications of Attitude Inoculation</a:t>
            </a:r>
          </a:p>
          <a:p>
            <a:pPr lvl="1">
              <a:buClr>
                <a:srgbClr val="0000FF"/>
              </a:buClr>
            </a:pPr>
            <a:r>
              <a:rPr lang="en-US" dirty="0"/>
              <a:t>Better to be exposed to a variety of ideas</a:t>
            </a:r>
          </a:p>
          <a:p>
            <a:pPr lvl="1">
              <a:buClr>
                <a:srgbClr val="0000FF"/>
              </a:buClr>
            </a:pPr>
            <a:r>
              <a:rPr lang="en-US" dirty="0"/>
              <a:t>Religious educators should avoid “germ-free ideology”</a:t>
            </a:r>
          </a:p>
          <a:p>
            <a:pPr lvl="1">
              <a:buClr>
                <a:srgbClr val="0000FF"/>
              </a:buClr>
            </a:pPr>
            <a:r>
              <a:rPr lang="en-US" dirty="0"/>
              <a:t>People who reject ideas experience attitude inoculation</a:t>
            </a:r>
          </a:p>
          <a:p>
            <a:pPr lvl="2">
              <a:buClr>
                <a:srgbClr val="0000FF"/>
              </a:buClr>
            </a:pPr>
            <a:r>
              <a:rPr lang="en-US" sz="2800" dirty="0"/>
              <a:t>Reject the idea to quit smoking once, may be less willing to consider quitting later</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a:p>
        </p:txBody>
      </p:sp>
    </p:spTree>
    <p:extLst>
      <p:ext uri="{BB962C8B-B14F-4D97-AF65-F5344CB8AC3E}">
        <p14:creationId xmlns:p14="http://schemas.microsoft.com/office/powerpoint/2010/main" val="36771462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5: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6" name="AutoShape 2" descr="https://media.inkling.com/img?s=content%3A%2F%2F%2Fstable%2Fsn_d273%2Ftrunk%2Fhead%2Fimg%2Fchapter005%2Fmyers_jordan_7ce_co5-1.jp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9832" y="1513299"/>
            <a:ext cx="3168352" cy="472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Paths Lead to Persuasion?</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8370" y="2204865"/>
            <a:ext cx="8410745" cy="2237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267743" y="5958572"/>
            <a:ext cx="4572000" cy="369332"/>
          </a:xfrm>
          <a:prstGeom prst="rect">
            <a:avLst/>
          </a:prstGeom>
        </p:spPr>
        <p:txBody>
          <a:bodyPr>
            <a:spAutoFit/>
          </a:bodyPr>
          <a:lstStyle/>
          <a:p>
            <a:r>
              <a:rPr lang="en-US" b="1" dirty="0"/>
              <a:t>Figure 5–1 </a:t>
            </a:r>
            <a:r>
              <a:rPr lang="en-US" dirty="0"/>
              <a:t>The Process Of Persuasion</a:t>
            </a:r>
          </a:p>
        </p:txBody>
      </p:sp>
      <p:sp>
        <p:nvSpPr>
          <p:cNvPr id="7" name="Rectangle 6"/>
          <p:cNvSpPr/>
          <p:nvPr/>
        </p:nvSpPr>
        <p:spPr>
          <a:xfrm>
            <a:off x="501730" y="4725144"/>
            <a:ext cx="8352928" cy="1292662"/>
          </a:xfrm>
          <a:prstGeom prst="rect">
            <a:avLst/>
          </a:prstGeom>
        </p:spPr>
        <p:txBody>
          <a:bodyPr wrap="square">
            <a:spAutoFit/>
          </a:bodyPr>
          <a:lstStyle/>
          <a:p>
            <a:pPr marL="342900" indent="-342900">
              <a:buFont typeface="Arial" panose="020B0604020202020204" pitchFamily="34" charset="0"/>
              <a:buChar char="•"/>
            </a:pPr>
            <a:r>
              <a:rPr lang="en-US" sz="2000" dirty="0"/>
              <a:t>To elicit action, a persuasive message must clear several hurdles.</a:t>
            </a:r>
          </a:p>
          <a:p>
            <a:pPr marL="342900" indent="-342900">
              <a:buFont typeface="Arial" panose="020B0604020202020204" pitchFamily="34" charset="0"/>
              <a:buChar char="•"/>
            </a:pPr>
            <a:r>
              <a:rPr lang="en-US" sz="2000" dirty="0"/>
              <a:t>What is crucial is not so much remembering the message itself as remembering one’s own thoughts in response.</a:t>
            </a:r>
          </a:p>
          <a:p>
            <a:endParaRPr lang="en-US" dirty="0"/>
          </a:p>
        </p:txBody>
      </p:sp>
    </p:spTree>
    <p:extLst>
      <p:ext uri="{BB962C8B-B14F-4D97-AF65-F5344CB8AC3E}">
        <p14:creationId xmlns:p14="http://schemas.microsoft.com/office/powerpoint/2010/main" val="3045202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What Paths Lead to Persuasion?</a:t>
            </a:r>
          </a:p>
          <a:p>
            <a:pPr>
              <a:buClr>
                <a:srgbClr val="0000FF"/>
              </a:buClr>
              <a:buFont typeface="Courier New" panose="02070309020205020404" pitchFamily="49" charset="0"/>
              <a:buChar char="o"/>
            </a:pPr>
            <a:r>
              <a:rPr lang="en-US" sz="2400" dirty="0"/>
              <a:t>Sometimes persuasion occurs as people focus on arguments and respond with </a:t>
            </a:r>
            <a:r>
              <a:rPr lang="en-US" sz="2400" dirty="0" err="1"/>
              <a:t>favourable</a:t>
            </a:r>
            <a:r>
              <a:rPr lang="en-US" sz="2400" dirty="0"/>
              <a:t> thoughts. Such systematic, or “central route,” persuasion occurs when people are naturally analytical or involved in the issue.</a:t>
            </a:r>
          </a:p>
          <a:p>
            <a:pPr>
              <a:buClr>
                <a:srgbClr val="0000FF"/>
              </a:buClr>
              <a:buFont typeface="Courier New" panose="02070309020205020404" pitchFamily="49" charset="0"/>
              <a:buChar char="o"/>
            </a:pPr>
            <a:r>
              <a:rPr lang="en-US" sz="2400" dirty="0"/>
              <a:t>When issues don’t engage systematic thinking, persuasion may occur through a faster “peripheral route” as people use heuristics or incidental cues to make snap judgments.</a:t>
            </a:r>
          </a:p>
          <a:p>
            <a:pPr>
              <a:buClr>
                <a:srgbClr val="0000FF"/>
              </a:buClr>
              <a:buFont typeface="Courier New" panose="02070309020205020404" pitchFamily="49" charset="0"/>
              <a:buChar char="o"/>
            </a:pPr>
            <a:r>
              <a:rPr lang="en-US" sz="2400" dirty="0"/>
              <a:t>Central route persuasion, being more thoughtful and less superficial, is more durable and more likely to influence behaviour.</a:t>
            </a:r>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a:p>
        </p:txBody>
      </p:sp>
    </p:spTree>
    <p:extLst>
      <p:ext uri="{BB962C8B-B14F-4D97-AF65-F5344CB8AC3E}">
        <p14:creationId xmlns:p14="http://schemas.microsoft.com/office/powerpoint/2010/main" val="14757510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Extreme Persuasion: How Do Cults Indoctrinate?</a:t>
            </a:r>
          </a:p>
          <a:p>
            <a:pPr>
              <a:buClr>
                <a:srgbClr val="0000FF"/>
              </a:buClr>
              <a:buFont typeface="Courier New" panose="02070309020205020404" pitchFamily="49" charset="0"/>
              <a:buChar char="o"/>
            </a:pPr>
            <a:r>
              <a:rPr lang="en-US" sz="2400" dirty="0"/>
              <a:t>The successes of religious cults (also known as new religious movements) provide an opportunity to see powerful persuasion processes at work.</a:t>
            </a:r>
          </a:p>
          <a:p>
            <a:pPr>
              <a:buClr>
                <a:srgbClr val="0000FF"/>
              </a:buClr>
              <a:buFont typeface="Courier New" panose="02070309020205020404" pitchFamily="49" charset="0"/>
              <a:buChar char="o"/>
            </a:pPr>
            <a:r>
              <a:rPr lang="en-US" sz="2400" dirty="0"/>
              <a:t>It appears that the success of cults has resulted from three general techniques: eliciting </a:t>
            </a:r>
            <a:r>
              <a:rPr lang="en-US" sz="2400" dirty="0" err="1"/>
              <a:t>behavioural</a:t>
            </a:r>
            <a:r>
              <a:rPr lang="en-US" sz="2400" dirty="0"/>
              <a:t> commitments; applying principles of effective persuasion; and isolating members in like-minded groups </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a:p>
        </p:txBody>
      </p:sp>
    </p:spTree>
    <p:extLst>
      <p:ext uri="{BB962C8B-B14F-4D97-AF65-F5344CB8AC3E}">
        <p14:creationId xmlns:p14="http://schemas.microsoft.com/office/powerpoint/2010/main" val="4242950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3</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fontScale="85000" lnSpcReduction="20000"/>
          </a:bodyPr>
          <a:lstStyle/>
          <a:p>
            <a:pPr>
              <a:buClr>
                <a:srgbClr val="0000FF"/>
              </a:buClr>
            </a:pPr>
            <a:r>
              <a:rPr lang="en-US" sz="3300" b="1" dirty="0"/>
              <a:t>How Can Persuasion Be Resisted?</a:t>
            </a:r>
          </a:p>
          <a:p>
            <a:pPr>
              <a:buClr>
                <a:srgbClr val="0000FF"/>
              </a:buClr>
              <a:buFont typeface="Courier New" panose="02070309020205020404" pitchFamily="49" charset="0"/>
              <a:buChar char="o"/>
            </a:pPr>
            <a:r>
              <a:rPr lang="en-US" sz="2400" dirty="0"/>
              <a:t>Attitude strength is important: the stronger our attitudes, the more likely we are to avoid, dismiss, forget, or counter-argue information that is inconsistent with our existing attitudes. </a:t>
            </a:r>
          </a:p>
          <a:p>
            <a:pPr>
              <a:buClr>
                <a:srgbClr val="0000FF"/>
              </a:buClr>
              <a:buFont typeface="Courier New" panose="02070309020205020404" pitchFamily="49" charset="0"/>
              <a:buChar char="o"/>
            </a:pPr>
            <a:r>
              <a:rPr lang="en-US" sz="2400" dirty="0"/>
              <a:t>If we feel that our freedoms to think and behave in a certain way are being unreasonably challenged, we will “react” (i.e., reactance) and often end up strengthening our pre-existing attitudes and beliefs.</a:t>
            </a:r>
          </a:p>
          <a:p>
            <a:pPr>
              <a:buClr>
                <a:srgbClr val="0000FF"/>
              </a:buClr>
              <a:buFont typeface="Courier New" panose="02070309020205020404" pitchFamily="49" charset="0"/>
              <a:buChar char="o"/>
            </a:pPr>
            <a:r>
              <a:rPr lang="en-US" sz="2400" dirty="0"/>
              <a:t>How do people resist persuasion? A prior public commitment to one’s own position, stimulated perhaps by a mild attack on the position, breeds resistance to later persuasion.</a:t>
            </a:r>
          </a:p>
          <a:p>
            <a:pPr>
              <a:buClr>
                <a:srgbClr val="0000FF"/>
              </a:buClr>
              <a:buFont typeface="Courier New" panose="02070309020205020404" pitchFamily="49" charset="0"/>
              <a:buChar char="o"/>
            </a:pPr>
            <a:r>
              <a:rPr lang="en-US" sz="2400" dirty="0"/>
              <a:t>A mild attack can also serve as an inoculation, stimulating one to develop counter-arguments that will then be available if and when a strong attack comes.</a:t>
            </a:r>
          </a:p>
          <a:p>
            <a:pPr>
              <a:buClr>
                <a:srgbClr val="0000FF"/>
              </a:buClr>
              <a:buFont typeface="Courier New" panose="02070309020205020404" pitchFamily="49" charset="0"/>
              <a:buChar char="o"/>
            </a:pPr>
            <a:r>
              <a:rPr lang="en-US" sz="2400" dirty="0"/>
              <a:t>This implies, paradoxically, that one way to strengthen existing attitudes is to challenge them, though the challenge must not be so strong as to overwhelm them.</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a:p>
        </p:txBody>
      </p:sp>
    </p:spTree>
    <p:extLst>
      <p:ext uri="{BB962C8B-B14F-4D97-AF65-F5344CB8AC3E}">
        <p14:creationId xmlns:p14="http://schemas.microsoft.com/office/powerpoint/2010/main" val="42429502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229600" cy="4997152"/>
          </a:xfrm>
        </p:spPr>
        <p:txBody>
          <a:bodyPr>
            <a:normAutofit fontScale="77500" lnSpcReduction="20000"/>
          </a:bodyPr>
          <a:lstStyle/>
          <a:p>
            <a:pPr>
              <a:buClr>
                <a:srgbClr val="0000FF"/>
              </a:buClr>
            </a:pPr>
            <a:r>
              <a:rPr lang="en-US" sz="2800" b="1" dirty="0"/>
              <a:t>Persuasion and Climate Change: How Do We Address Global Warming?</a:t>
            </a:r>
          </a:p>
          <a:p>
            <a:pPr>
              <a:buClr>
                <a:srgbClr val="0000FF"/>
              </a:buClr>
              <a:buFont typeface="Courier New" panose="02070309020205020404" pitchFamily="49" charset="0"/>
              <a:buChar char="o"/>
            </a:pPr>
            <a:r>
              <a:rPr lang="en-US" sz="2800" dirty="0"/>
              <a:t>There is overwhelming scientific evidence and consensus that global warming is a fact and caused by human activity. Global warming has psychological costs in that people must cope with the natural disasters, wars, and aggression that are promoted by global warming. Many people in Canada, the United States and Britain accept that climate change is caused by human activity.</a:t>
            </a:r>
          </a:p>
          <a:p>
            <a:pPr>
              <a:buClr>
                <a:srgbClr val="0000FF"/>
              </a:buClr>
              <a:buFont typeface="Courier New" panose="02070309020205020404" pitchFamily="49" charset="0"/>
              <a:buChar char="o"/>
            </a:pPr>
            <a:r>
              <a:rPr lang="en-US" sz="2800" dirty="0"/>
              <a:t>Humanity can prepare for a sustainable future by increasing technological efficiency. We can also create incentives and change actions and attitudes to control population and moderate consumption.</a:t>
            </a:r>
          </a:p>
          <a:p>
            <a:pPr>
              <a:buClr>
                <a:srgbClr val="0000FF"/>
              </a:buClr>
              <a:buFont typeface="Courier New" panose="02070309020205020404" pitchFamily="49" charset="0"/>
              <a:buChar char="o"/>
            </a:pPr>
            <a:r>
              <a:rPr lang="en-US" sz="2800" dirty="0"/>
              <a:t>Attending to concepts in social psychology that address our attitudes and our </a:t>
            </a:r>
            <a:r>
              <a:rPr lang="en-US" sz="2800" dirty="0" err="1"/>
              <a:t>behaviours</a:t>
            </a:r>
            <a:r>
              <a:rPr lang="en-US" sz="2800" dirty="0"/>
              <a:t> may help accomplish those objectives. Rapid cultural change has happened in the last 40 years, and there is hope that in response to the global crisis it can happen again.?</a:t>
            </a:r>
          </a:p>
          <a:p>
            <a:pPr>
              <a:buClr>
                <a:srgbClr val="0000FF"/>
              </a:buClr>
              <a:buFont typeface="Courier New" panose="02070309020205020404" pitchFamily="49" charset="0"/>
              <a:buChar char="o"/>
            </a:pPr>
            <a:endParaRPr lang="en-US" sz="31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a:p>
        </p:txBody>
      </p:sp>
    </p:spTree>
    <p:extLst>
      <p:ext uri="{BB962C8B-B14F-4D97-AF65-F5344CB8AC3E}">
        <p14:creationId xmlns:p14="http://schemas.microsoft.com/office/powerpoint/2010/main" val="28267768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5</a:t>
            </a:r>
            <a:endParaRPr lang="en-CA" sz="3600" dirty="0">
              <a:solidFill>
                <a:srgbClr val="0000FF"/>
              </a:solidFill>
            </a:endParaRPr>
          </a:p>
        </p:txBody>
      </p:sp>
      <p:sp>
        <p:nvSpPr>
          <p:cNvPr id="3" name="Content Placeholder 2"/>
          <p:cNvSpPr>
            <a:spLocks noGrp="1"/>
          </p:cNvSpPr>
          <p:nvPr>
            <p:ph idx="1"/>
          </p:nvPr>
        </p:nvSpPr>
        <p:spPr>
          <a:xfrm>
            <a:off x="457200" y="1600200"/>
            <a:ext cx="8229600" cy="4997152"/>
          </a:xfrm>
        </p:spPr>
        <p:txBody>
          <a:bodyPr>
            <a:normAutofit fontScale="77500" lnSpcReduction="20000"/>
          </a:bodyPr>
          <a:lstStyle/>
          <a:p>
            <a:pPr>
              <a:buClr>
                <a:srgbClr val="0000FF"/>
              </a:buClr>
            </a:pPr>
            <a:r>
              <a:rPr lang="en-US" sz="3100" b="1" dirty="0"/>
              <a:t>Is Social Psychology Merely Common Sense?</a:t>
            </a:r>
            <a:endParaRPr lang="en-CA" sz="3100" b="1" dirty="0"/>
          </a:p>
          <a:p>
            <a:pPr>
              <a:buClr>
                <a:srgbClr val="0000FF"/>
              </a:buClr>
              <a:buFont typeface="Courier New" panose="02070309020205020404" pitchFamily="49" charset="0"/>
              <a:buChar char="o"/>
            </a:pPr>
            <a:r>
              <a:rPr lang="en-US" sz="3100" dirty="0"/>
              <a:t>What makes persuasion effective? Researchers have explored four factors: the communicator (who says it), the message (what is said), the channel (how it is said), and the audience (to whom it is said).</a:t>
            </a:r>
          </a:p>
          <a:p>
            <a:pPr>
              <a:buClr>
                <a:srgbClr val="0000FF"/>
              </a:buClr>
              <a:buFont typeface="Courier New" panose="02070309020205020404" pitchFamily="49" charset="0"/>
              <a:buChar char="o"/>
            </a:pPr>
            <a:r>
              <a:rPr lang="en-US" sz="3100" dirty="0"/>
              <a:t>Credible communicators have the best success in persuading. People who speak unhesitatingly, who talk fast, and who look listeners straight in the eye seem more credible. So do people who argue against their own self-interest. An attractive communicator is effective on matters of taste/personal values</a:t>
            </a:r>
          </a:p>
          <a:p>
            <a:pPr>
              <a:buClr>
                <a:srgbClr val="0000FF"/>
              </a:buClr>
              <a:buFont typeface="Courier New" panose="02070309020205020404" pitchFamily="49" charset="0"/>
              <a:buChar char="o"/>
            </a:pPr>
            <a:r>
              <a:rPr lang="en-US" sz="3100" dirty="0"/>
              <a:t>The message itself persuades; associating it with good feelings makes it more convincing. People often make quicker, less reflective judgments while in good moods. Fear-arousing messages can also be effective, especially if recipients can take protective action.</a:t>
            </a:r>
          </a:p>
          <a:p>
            <a:pPr>
              <a:buClr>
                <a:srgbClr val="0000FF"/>
              </a:buClr>
              <a:buFont typeface="Courier New" panose="02070309020205020404" pitchFamily="49" charset="0"/>
              <a:buChar char="o"/>
            </a:pPr>
            <a:endParaRPr lang="en-US" sz="31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a:p>
        </p:txBody>
      </p:sp>
    </p:spTree>
    <p:extLst>
      <p:ext uri="{BB962C8B-B14F-4D97-AF65-F5344CB8AC3E}">
        <p14:creationId xmlns:p14="http://schemas.microsoft.com/office/powerpoint/2010/main" val="23574058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6</a:t>
            </a:r>
            <a:endParaRPr lang="en-CA" sz="3600" dirty="0">
              <a:solidFill>
                <a:srgbClr val="0000FF"/>
              </a:solidFill>
            </a:endParaRPr>
          </a:p>
        </p:txBody>
      </p:sp>
      <p:sp>
        <p:nvSpPr>
          <p:cNvPr id="3" name="Content Placeholder 2"/>
          <p:cNvSpPr>
            <a:spLocks noGrp="1"/>
          </p:cNvSpPr>
          <p:nvPr>
            <p:ph idx="1"/>
          </p:nvPr>
        </p:nvSpPr>
        <p:spPr>
          <a:xfrm>
            <a:off x="457200" y="1600200"/>
            <a:ext cx="8229600" cy="4853136"/>
          </a:xfrm>
        </p:spPr>
        <p:txBody>
          <a:bodyPr>
            <a:normAutofit fontScale="47500" lnSpcReduction="20000"/>
          </a:bodyPr>
          <a:lstStyle/>
          <a:p>
            <a:pPr>
              <a:buClr>
                <a:srgbClr val="0000FF"/>
              </a:buClr>
            </a:pPr>
            <a:r>
              <a:rPr lang="en-US" sz="5100" b="1" dirty="0"/>
              <a:t>Is Social Psychology Merely Common Sense?</a:t>
            </a:r>
            <a:endParaRPr lang="en-US" sz="5100" dirty="0"/>
          </a:p>
          <a:p>
            <a:pPr>
              <a:buClr>
                <a:srgbClr val="0000FF"/>
              </a:buClr>
              <a:buFont typeface="Courier New" panose="02070309020205020404" pitchFamily="49" charset="0"/>
              <a:buChar char="o"/>
            </a:pPr>
            <a:r>
              <a:rPr lang="en-US" sz="4200" dirty="0"/>
              <a:t>How discrepant a message should be from an audience’s existing opinions depends on the communicator’s credibility. And whether a one- or a two-sided message is most persuasive depends on whether the audience already agrees with the message, is unaware of opposing arguments, and is unlikely later to consider the opposition.</a:t>
            </a:r>
          </a:p>
          <a:p>
            <a:pPr>
              <a:buClr>
                <a:srgbClr val="0000FF"/>
              </a:buClr>
              <a:buFont typeface="Courier New" panose="02070309020205020404" pitchFamily="49" charset="0"/>
              <a:buChar char="o"/>
            </a:pPr>
            <a:r>
              <a:rPr lang="en-US" sz="4200" dirty="0"/>
              <a:t>When two sides of an issue are included, the primacy effect often makes the first message more persuasive. If a time gap separates the presentations, the more likely result will be a recency effect in which the second message prevails.</a:t>
            </a:r>
          </a:p>
          <a:p>
            <a:pPr>
              <a:buClr>
                <a:srgbClr val="0000FF"/>
              </a:buClr>
              <a:buFont typeface="Courier New" panose="02070309020205020404" pitchFamily="49" charset="0"/>
              <a:buChar char="o"/>
            </a:pPr>
            <a:r>
              <a:rPr lang="en-US" sz="4200" dirty="0"/>
              <a:t>Another important consideration is how the message is communicated. Usually face-to-face appeals work best. Print media can be effective for complex messages; the mass media can be effective when the issue is minor or unfamiliar and when the media reach opinion leaders.</a:t>
            </a:r>
          </a:p>
          <a:p>
            <a:pPr>
              <a:buClr>
                <a:srgbClr val="0000FF"/>
              </a:buClr>
              <a:buFont typeface="Courier New" panose="02070309020205020404" pitchFamily="49" charset="0"/>
              <a:buChar char="o"/>
            </a:pPr>
            <a:r>
              <a:rPr lang="en-US" sz="4200" dirty="0"/>
              <a:t>The age of the audience makes a difference; young people’s attitudes are more subject to change. What does the audience think while receiving a message? </a:t>
            </a:r>
            <a:endParaRPr lang="en-CA" sz="42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45</a:t>
            </a:fld>
            <a:endParaRPr lang="en-CA"/>
          </a:p>
        </p:txBody>
      </p:sp>
    </p:spTree>
    <p:extLst>
      <p:ext uri="{BB962C8B-B14F-4D97-AF65-F5344CB8AC3E}">
        <p14:creationId xmlns:p14="http://schemas.microsoft.com/office/powerpoint/2010/main" val="42015817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5 Key Terms</a:t>
            </a:r>
          </a:p>
        </p:txBody>
      </p:sp>
      <p:sp>
        <p:nvSpPr>
          <p:cNvPr id="6" name="Content Placeholder 5"/>
          <p:cNvSpPr>
            <a:spLocks noGrp="1"/>
          </p:cNvSpPr>
          <p:nvPr>
            <p:ph sz="half" idx="1"/>
          </p:nvPr>
        </p:nvSpPr>
        <p:spPr>
          <a:xfrm>
            <a:off x="457200" y="1600200"/>
            <a:ext cx="4114800" cy="4637112"/>
          </a:xfrm>
        </p:spPr>
        <p:txBody>
          <a:bodyPr>
            <a:normAutofit fontScale="92500" lnSpcReduction="20000"/>
          </a:bodyPr>
          <a:lstStyle/>
          <a:p>
            <a:pPr>
              <a:buClr>
                <a:srgbClr val="0000FF"/>
              </a:buClr>
            </a:pPr>
            <a:r>
              <a:rPr lang="en-US" dirty="0"/>
              <a:t>Attitude Inoculation</a:t>
            </a:r>
          </a:p>
          <a:p>
            <a:pPr>
              <a:buClr>
                <a:srgbClr val="0000FF"/>
              </a:buClr>
            </a:pPr>
            <a:r>
              <a:rPr lang="en-US" dirty="0"/>
              <a:t>Attractiveness</a:t>
            </a:r>
          </a:p>
          <a:p>
            <a:pPr>
              <a:buClr>
                <a:srgbClr val="0000FF"/>
              </a:buClr>
            </a:pPr>
            <a:r>
              <a:rPr lang="en-US" dirty="0"/>
              <a:t>Central Route To Persuasion</a:t>
            </a:r>
          </a:p>
          <a:p>
            <a:pPr>
              <a:buClr>
                <a:srgbClr val="0000FF"/>
              </a:buClr>
            </a:pPr>
            <a:r>
              <a:rPr lang="en-US" dirty="0"/>
              <a:t>Certainty</a:t>
            </a:r>
          </a:p>
          <a:p>
            <a:pPr>
              <a:buClr>
                <a:srgbClr val="0000FF"/>
              </a:buClr>
            </a:pPr>
            <a:r>
              <a:rPr lang="en-US" dirty="0"/>
              <a:t>Channel Of Communication</a:t>
            </a:r>
          </a:p>
          <a:p>
            <a:pPr>
              <a:buClr>
                <a:srgbClr val="0000FF"/>
              </a:buClr>
            </a:pPr>
            <a:r>
              <a:rPr lang="en-US" dirty="0"/>
              <a:t>Credibility</a:t>
            </a:r>
          </a:p>
          <a:p>
            <a:pPr>
              <a:buClr>
                <a:srgbClr val="0000FF"/>
              </a:buClr>
            </a:pPr>
            <a:r>
              <a:rPr lang="en-US" dirty="0"/>
              <a:t>Cults</a:t>
            </a:r>
          </a:p>
          <a:p>
            <a:pPr>
              <a:buClr>
                <a:srgbClr val="0000FF"/>
              </a:buClr>
            </a:pPr>
            <a:r>
              <a:rPr lang="en-US" dirty="0"/>
              <a:t>Need For Cognition</a:t>
            </a:r>
          </a:p>
          <a:p>
            <a:pPr>
              <a:buClr>
                <a:srgbClr val="0000FF"/>
              </a:buClr>
            </a:pPr>
            <a:r>
              <a:rPr lang="en-US" dirty="0"/>
              <a:t>Peripheral Route To Persuasion</a:t>
            </a:r>
          </a:p>
          <a:p>
            <a:endParaRPr lang="en-US" dirty="0"/>
          </a:p>
          <a:p>
            <a:endParaRPr lang="en-CA" b="1" dirty="0"/>
          </a:p>
        </p:txBody>
      </p:sp>
      <p:sp>
        <p:nvSpPr>
          <p:cNvPr id="3" name="Content Placeholder 2"/>
          <p:cNvSpPr>
            <a:spLocks noGrp="1"/>
          </p:cNvSpPr>
          <p:nvPr>
            <p:ph sz="half" idx="2"/>
          </p:nvPr>
        </p:nvSpPr>
        <p:spPr/>
        <p:txBody>
          <a:bodyPr>
            <a:normAutofit fontScale="92500" lnSpcReduction="20000"/>
          </a:bodyPr>
          <a:lstStyle/>
          <a:p>
            <a:pPr>
              <a:buClr>
                <a:srgbClr val="0000FF"/>
              </a:buClr>
            </a:pPr>
            <a:r>
              <a:rPr lang="en-US" dirty="0"/>
              <a:t>Persuasion</a:t>
            </a:r>
          </a:p>
          <a:p>
            <a:pPr>
              <a:buClr>
                <a:srgbClr val="0000FF"/>
              </a:buClr>
            </a:pPr>
            <a:r>
              <a:rPr lang="en-US" dirty="0"/>
              <a:t>Primacy Effect</a:t>
            </a:r>
          </a:p>
          <a:p>
            <a:pPr>
              <a:buClr>
                <a:srgbClr val="0000FF"/>
              </a:buClr>
            </a:pPr>
            <a:r>
              <a:rPr lang="en-US" dirty="0"/>
              <a:t>Reactance</a:t>
            </a:r>
          </a:p>
          <a:p>
            <a:pPr>
              <a:buClr>
                <a:srgbClr val="0000FF"/>
              </a:buClr>
            </a:pPr>
            <a:r>
              <a:rPr lang="en-US" dirty="0"/>
              <a:t>Recency Effect</a:t>
            </a:r>
          </a:p>
          <a:p>
            <a:pPr>
              <a:buClr>
                <a:srgbClr val="0000FF"/>
              </a:buClr>
            </a:pPr>
            <a:r>
              <a:rPr lang="en-US" dirty="0"/>
              <a:t>Selective Attention</a:t>
            </a:r>
          </a:p>
          <a:p>
            <a:pPr>
              <a:buClr>
                <a:srgbClr val="0000FF"/>
              </a:buClr>
            </a:pPr>
            <a:r>
              <a:rPr lang="en-US" dirty="0"/>
              <a:t>Selective Exposure</a:t>
            </a:r>
          </a:p>
          <a:p>
            <a:pPr>
              <a:buClr>
                <a:srgbClr val="0000FF"/>
              </a:buClr>
            </a:pPr>
            <a:r>
              <a:rPr lang="en-US" dirty="0"/>
              <a:t>Selective Memory</a:t>
            </a:r>
          </a:p>
          <a:p>
            <a:pPr>
              <a:buClr>
                <a:srgbClr val="0000FF"/>
              </a:buClr>
            </a:pPr>
            <a:r>
              <a:rPr lang="en-US" dirty="0"/>
              <a:t>Sleeper Effect</a:t>
            </a:r>
          </a:p>
          <a:p>
            <a:pPr>
              <a:buClr>
                <a:srgbClr val="0000FF"/>
              </a:buClr>
            </a:pPr>
            <a:r>
              <a:rPr lang="en-US" dirty="0"/>
              <a:t>Two-step Flow Of Communication</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46</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The Central Route and the Peripheral Route</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Central route</a:t>
            </a:r>
          </a:p>
          <a:p>
            <a:pPr lvl="1"/>
            <a:r>
              <a:rPr lang="en-US" dirty="0"/>
              <a:t>Occurs when people focus on the arguments</a:t>
            </a:r>
          </a:p>
          <a:p>
            <a:pPr>
              <a:buClr>
                <a:srgbClr val="0000FF"/>
              </a:buClr>
            </a:pPr>
            <a:r>
              <a:rPr lang="en-US" b="1" dirty="0"/>
              <a:t>Peripheral route</a:t>
            </a:r>
          </a:p>
          <a:p>
            <a:pPr lvl="1"/>
            <a:r>
              <a:rPr lang="en-US" dirty="0"/>
              <a:t>Occurs when people focus on incidental cues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981075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Paths Lead to Persuasion? Pt. 2</a:t>
            </a:r>
            <a:endParaRPr lang="en-CA" sz="3600" dirty="0">
              <a:solidFill>
                <a:srgbClr val="0000FF"/>
              </a:solidFill>
            </a:endParaRPr>
          </a:p>
        </p:txBody>
      </p:sp>
      <p:sp>
        <p:nvSpPr>
          <p:cNvPr id="3" name="Content Placeholder 2"/>
          <p:cNvSpPr>
            <a:spLocks noGrp="1"/>
          </p:cNvSpPr>
          <p:nvPr>
            <p:ph idx="1"/>
          </p:nvPr>
        </p:nvSpPr>
        <p:spPr>
          <a:xfrm>
            <a:off x="457200" y="1600200"/>
            <a:ext cx="2170584" cy="4525963"/>
          </a:xfrm>
        </p:spPr>
        <p:txBody>
          <a:bodyPr>
            <a:normAutofit lnSpcReduction="10000"/>
          </a:bodyPr>
          <a:lstStyle/>
          <a:p>
            <a:pPr>
              <a:buClr>
                <a:srgbClr val="0000FF"/>
              </a:buClr>
            </a:pPr>
            <a:r>
              <a:rPr lang="en-US" sz="2800" dirty="0"/>
              <a:t>The Central Route</a:t>
            </a:r>
          </a:p>
          <a:p>
            <a:pPr>
              <a:buClr>
                <a:srgbClr val="0000FF"/>
              </a:buClr>
            </a:pPr>
            <a:r>
              <a:rPr lang="en-US" sz="2800" dirty="0"/>
              <a:t>The Peripheral Route</a:t>
            </a:r>
          </a:p>
          <a:p>
            <a:pPr>
              <a:buClr>
                <a:srgbClr val="0000FF"/>
              </a:buClr>
            </a:pPr>
            <a:r>
              <a:rPr lang="en-US" sz="2800" dirty="0"/>
              <a:t>Different Routes for Different Purposes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12913" y="1710024"/>
            <a:ext cx="5935550"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904580" y="5733256"/>
            <a:ext cx="5843883" cy="369332"/>
          </a:xfrm>
          <a:prstGeom prst="rect">
            <a:avLst/>
          </a:prstGeom>
        </p:spPr>
        <p:txBody>
          <a:bodyPr wrap="square">
            <a:spAutoFit/>
          </a:bodyPr>
          <a:lstStyle/>
          <a:p>
            <a:r>
              <a:rPr lang="en-US" b="1" dirty="0"/>
              <a:t>Figure 5–2 </a:t>
            </a:r>
            <a:r>
              <a:rPr lang="en-US" dirty="0"/>
              <a:t>The Central And Peripheral Routes To Persuasion</a:t>
            </a:r>
          </a:p>
        </p:txBody>
      </p:sp>
    </p:spTree>
    <p:extLst>
      <p:ext uri="{BB962C8B-B14F-4D97-AF65-F5344CB8AC3E}">
        <p14:creationId xmlns:p14="http://schemas.microsoft.com/office/powerpoint/2010/main" val="3765529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Different Routes for Different Purposes</a:t>
            </a:r>
          </a:p>
        </p:txBody>
      </p:sp>
      <p:sp>
        <p:nvSpPr>
          <p:cNvPr id="3" name="Content Placeholder 2"/>
          <p:cNvSpPr>
            <a:spLocks noGrp="1"/>
          </p:cNvSpPr>
          <p:nvPr>
            <p:ph idx="1"/>
          </p:nvPr>
        </p:nvSpPr>
        <p:spPr/>
        <p:txBody>
          <a:bodyPr/>
          <a:lstStyle/>
          <a:p>
            <a:pPr>
              <a:buClr>
                <a:srgbClr val="0000FF"/>
              </a:buClr>
            </a:pPr>
            <a:r>
              <a:rPr lang="en-US" b="1" dirty="0"/>
              <a:t>Central route </a:t>
            </a:r>
          </a:p>
          <a:p>
            <a:pPr lvl="1">
              <a:buClr>
                <a:srgbClr val="0000FF"/>
              </a:buClr>
            </a:pPr>
            <a:r>
              <a:rPr lang="en-US" dirty="0"/>
              <a:t>More often produces enduring attitude change</a:t>
            </a:r>
          </a:p>
          <a:p>
            <a:pPr>
              <a:buClr>
                <a:srgbClr val="0000FF"/>
              </a:buClr>
            </a:pPr>
            <a:endParaRPr lang="en-US" dirty="0"/>
          </a:p>
          <a:p>
            <a:pPr marL="0" indent="0">
              <a:buNone/>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Tree>
    <p:extLst>
      <p:ext uri="{BB962C8B-B14F-4D97-AF65-F5344CB8AC3E}">
        <p14:creationId xmlns:p14="http://schemas.microsoft.com/office/powerpoint/2010/main" val="3155008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Are the Elements of Persuasion?</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Who says? The Communicator</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Credibility</a:t>
            </a:r>
          </a:p>
          <a:p>
            <a:pPr lvl="1">
              <a:buClr>
                <a:srgbClr val="0000FF"/>
              </a:buClr>
            </a:pPr>
            <a:r>
              <a:rPr lang="en-US" dirty="0"/>
              <a:t>Perceived expertise and trustworthiness</a:t>
            </a:r>
          </a:p>
          <a:p>
            <a:pPr>
              <a:buClr>
                <a:srgbClr val="0000FF"/>
              </a:buClr>
            </a:pPr>
            <a:r>
              <a:rPr lang="en-US" b="1" dirty="0"/>
              <a:t>Sleeper effect</a:t>
            </a:r>
            <a:endParaRPr lang="en-US" dirty="0"/>
          </a:p>
          <a:p>
            <a:pPr lvl="1">
              <a:buClr>
                <a:srgbClr val="0000FF"/>
              </a:buClr>
            </a:pPr>
            <a:r>
              <a:rPr lang="en-US" sz="3200" dirty="0"/>
              <a:t>A delayed impact of a message; may occur when we remember the message but forget the source</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Tree>
    <p:extLst>
      <p:ext uri="{BB962C8B-B14F-4D97-AF65-F5344CB8AC3E}">
        <p14:creationId xmlns:p14="http://schemas.microsoft.com/office/powerpoint/2010/main" val="42321942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636</TotalTime>
  <Words>2868</Words>
  <Application>Microsoft Office PowerPoint</Application>
  <PresentationFormat>On-screen Show (4:3)</PresentationFormat>
  <Paragraphs>381</Paragraphs>
  <Slides>46</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Courier New</vt:lpstr>
      <vt:lpstr>Garamond</vt:lpstr>
      <vt:lpstr>inherit</vt:lpstr>
      <vt:lpstr>Office Theme</vt:lpstr>
      <vt:lpstr>Chapter 5</vt:lpstr>
      <vt:lpstr>Chapter 5 Outline</vt:lpstr>
      <vt:lpstr>What Paths Lead to Persuasion? LO1</vt:lpstr>
      <vt:lpstr>What Paths Lead to Persuasion?</vt:lpstr>
      <vt:lpstr>The Central Route and the Peripheral Route</vt:lpstr>
      <vt:lpstr>What Paths Lead to Persuasion? Pt. 2</vt:lpstr>
      <vt:lpstr>Different Routes for Different Purposes</vt:lpstr>
      <vt:lpstr>What Are the Elements of Persuasion? LO2 </vt:lpstr>
      <vt:lpstr>Who says? The Communicator</vt:lpstr>
      <vt:lpstr>Who says? The Communicator Pt. 2</vt:lpstr>
      <vt:lpstr>Six Persuasion Principles</vt:lpstr>
      <vt:lpstr>What Is Said? The Message Content</vt:lpstr>
      <vt:lpstr>What Is Said? The Message Content Pt. 2</vt:lpstr>
      <vt:lpstr>What Is Said? The Message Content Pt. 3</vt:lpstr>
      <vt:lpstr>What Is Said? The Message Content Pt. 4</vt:lpstr>
      <vt:lpstr>What Is Said? The Message Content Pt. 5</vt:lpstr>
      <vt:lpstr>What Is Said? The Message Content Pt. 6</vt:lpstr>
      <vt:lpstr>How Is It Said?  The Channel of Communication </vt:lpstr>
      <vt:lpstr>How Is It Said?  The Channel of Communication Pt. 2</vt:lpstr>
      <vt:lpstr>To Whom Is It Said? The Audience</vt:lpstr>
      <vt:lpstr>What Is Said? The Message Content Pt. 7</vt:lpstr>
      <vt:lpstr>Extreme Persuasion:  How Do Cults Indoctrinate? LO3 </vt:lpstr>
      <vt:lpstr>Extreme Persuasion:  How Do Cults Indoctrinate?</vt:lpstr>
      <vt:lpstr>Extreme Persuasion:  How Do Cults Indoctrinate? Pt. 2</vt:lpstr>
      <vt:lpstr>Extreme Persuasion:  How Do Cults Indoctrinate? Pt. 3</vt:lpstr>
      <vt:lpstr>Extreme Persuasion:  How Do Cults Indoctrinate? Pt. 4</vt:lpstr>
      <vt:lpstr>Persuasion and Climate Change: How Do We Address Global Warming? LO4</vt:lpstr>
      <vt:lpstr>Persuasion and Climate Change</vt:lpstr>
      <vt:lpstr>Persuasion and Climate Change Pt. 2</vt:lpstr>
      <vt:lpstr>Persuasion and Climate Change Pt. 3</vt:lpstr>
      <vt:lpstr>Persuasion and Climate Change Pt. 4</vt:lpstr>
      <vt:lpstr>Persuasion and Climate Change Pt. 5</vt:lpstr>
      <vt:lpstr>Persuasion and Climate Change Pt. 6</vt:lpstr>
      <vt:lpstr>How Can Persuasion Be Resisted? LO5</vt:lpstr>
      <vt:lpstr>How Can Persuasion Be Resisted?</vt:lpstr>
      <vt:lpstr>How Can Persuasion Be Resisted? Pt. 2</vt:lpstr>
      <vt:lpstr>How Can Persuasion Be Resisted? Pt. 3</vt:lpstr>
      <vt:lpstr>How Can Persuasion Be Resisted? Pt. 4</vt:lpstr>
      <vt:lpstr>Chapter 5: Summing Up</vt:lpstr>
      <vt:lpstr>Summing Up</vt:lpstr>
      <vt:lpstr>Summing Up Pt. 2</vt:lpstr>
      <vt:lpstr>Summing Up Pt. 3</vt:lpstr>
      <vt:lpstr>Summing Up Pt. 4</vt:lpstr>
      <vt:lpstr>Summing Up Pt. 5</vt:lpstr>
      <vt:lpstr>Summing Up Pt. 6</vt:lpstr>
      <vt:lpstr>Chapter 5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209</cp:revision>
  <dcterms:created xsi:type="dcterms:W3CDTF">2019-08-26T14:02:03Z</dcterms:created>
  <dcterms:modified xsi:type="dcterms:W3CDTF">2021-01-19T21:57:07Z</dcterms:modified>
</cp:coreProperties>
</file>