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60" r:id="rId2"/>
    <p:sldId id="285" r:id="rId3"/>
    <p:sldId id="368" r:id="rId4"/>
    <p:sldId id="429" r:id="rId5"/>
    <p:sldId id="481" r:id="rId6"/>
    <p:sldId id="463" r:id="rId7"/>
    <p:sldId id="465" r:id="rId8"/>
    <p:sldId id="462" r:id="rId9"/>
    <p:sldId id="374" r:id="rId10"/>
    <p:sldId id="484" r:id="rId11"/>
    <p:sldId id="483" r:id="rId12"/>
    <p:sldId id="482" r:id="rId13"/>
    <p:sldId id="466" r:id="rId14"/>
    <p:sldId id="469" r:id="rId15"/>
    <p:sldId id="468" r:id="rId16"/>
    <p:sldId id="485" r:id="rId17"/>
    <p:sldId id="435" r:id="rId18"/>
    <p:sldId id="384" r:id="rId19"/>
    <p:sldId id="471" r:id="rId20"/>
    <p:sldId id="474" r:id="rId21"/>
    <p:sldId id="473" r:id="rId22"/>
    <p:sldId id="487" r:id="rId23"/>
    <p:sldId id="470" r:id="rId24"/>
    <p:sldId id="447" r:id="rId25"/>
    <p:sldId id="488" r:id="rId26"/>
    <p:sldId id="477" r:id="rId27"/>
    <p:sldId id="478" r:id="rId28"/>
    <p:sldId id="476" r:id="rId29"/>
    <p:sldId id="475" r:id="rId30"/>
    <p:sldId id="416" r:id="rId31"/>
    <p:sldId id="396" r:id="rId32"/>
    <p:sldId id="417" r:id="rId33"/>
    <p:sldId id="479" r:id="rId34"/>
    <p:sldId id="461" r:id="rId35"/>
    <p:sldId id="326"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900"/>
    <a:srgbClr val="9900CC"/>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897" autoAdjust="0"/>
    <p:restoredTop sz="86481" autoAdjust="0"/>
  </p:normalViewPr>
  <p:slideViewPr>
    <p:cSldViewPr>
      <p:cViewPr varScale="1">
        <p:scale>
          <a:sx n="62" d="100"/>
          <a:sy n="62" d="100"/>
        </p:scale>
        <p:origin x="1080" y="96"/>
      </p:cViewPr>
      <p:guideLst>
        <p:guide orient="horz" pos="2160"/>
        <p:guide pos="2880"/>
      </p:guideLst>
    </p:cSldViewPr>
  </p:slideViewPr>
  <p:outlineViewPr>
    <p:cViewPr>
      <p:scale>
        <a:sx n="33" d="100"/>
        <a:sy n="33" d="100"/>
      </p:scale>
      <p:origin x="0" y="-2966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ADE30B-1E79-41BC-A7EE-9CCFACA0A653}" type="datetimeFigureOut">
              <a:rPr lang="en-CA" smtClean="0"/>
              <a:t>2021-01-19</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DA8859-8551-4C3E-9F61-ECFA77180AB4}" type="slidenum">
              <a:rPr lang="en-CA" smtClean="0"/>
              <a:t>‹#›</a:t>
            </a:fld>
            <a:endParaRPr lang="en-CA"/>
          </a:p>
        </p:txBody>
      </p:sp>
    </p:spTree>
    <p:extLst>
      <p:ext uri="{BB962C8B-B14F-4D97-AF65-F5344CB8AC3E}">
        <p14:creationId xmlns:p14="http://schemas.microsoft.com/office/powerpoint/2010/main" val="10078106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defRPr/>
            </a:pPr>
            <a:fld id="{AEAF3D5F-ABD5-42EE-A6D2-AB7A6B4DD867}" type="slidenum">
              <a:rPr lang="en-US" altLang="en-US" smtClean="0">
                <a:latin typeface="Arial" pitchFamily="34" charset="0"/>
              </a:rPr>
              <a:pPr eaLnBrk="1" hangingPunct="1">
                <a:defRPr/>
              </a:pPr>
              <a:t>1</a:t>
            </a:fld>
            <a:endParaRPr lang="en-US" altLang="en-US">
              <a:latin typeface="Arial" pitchFamily="3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Source: ©Philip Zimbardo.</a:t>
            </a:r>
          </a:p>
          <a:p>
            <a:endParaRPr lang="en-CA" dirty="0"/>
          </a:p>
          <a:p>
            <a:endParaRPr lang="en-CA" dirty="0"/>
          </a:p>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10</a:t>
            </a:fld>
            <a:endParaRPr lang="en-CA"/>
          </a:p>
        </p:txBody>
      </p:sp>
    </p:spTree>
    <p:extLst>
      <p:ext uri="{BB962C8B-B14F-4D97-AF65-F5344CB8AC3E}">
        <p14:creationId xmlns:p14="http://schemas.microsoft.com/office/powerpoint/2010/main" val="29837838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©Joseph Farris. All rights reserved. Used with permission.</a:t>
            </a:r>
          </a:p>
          <a:p>
            <a:endParaRPr lang="en-US" dirty="0"/>
          </a:p>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12</a:t>
            </a:fld>
            <a:endParaRPr lang="en-CA"/>
          </a:p>
        </p:txBody>
      </p:sp>
    </p:spTree>
    <p:extLst>
      <p:ext uri="{BB962C8B-B14F-4D97-AF65-F5344CB8AC3E}">
        <p14:creationId xmlns:p14="http://schemas.microsoft.com/office/powerpoint/2010/main" val="8280351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Source: ©ALICE CHICHE/AFP via Getty Images.</a:t>
            </a:r>
          </a:p>
          <a:p>
            <a:endParaRPr lang="en-CA" dirty="0"/>
          </a:p>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16</a:t>
            </a:fld>
            <a:endParaRPr lang="en-CA"/>
          </a:p>
        </p:txBody>
      </p:sp>
    </p:spTree>
    <p:extLst>
      <p:ext uri="{BB962C8B-B14F-4D97-AF65-F5344CB8AC3E}">
        <p14:creationId xmlns:p14="http://schemas.microsoft.com/office/powerpoint/2010/main" val="24567876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CA" sz="1200" kern="1200" dirty="0">
                <a:solidFill>
                  <a:schemeClr val="tx1"/>
                </a:solidFill>
                <a:effectLst/>
                <a:latin typeface="+mn-lt"/>
                <a:ea typeface="+mn-ea"/>
                <a:cs typeface="+mn-cs"/>
              </a:rPr>
              <a:t>Source: </a:t>
            </a:r>
            <a:r>
              <a:rPr lang="en-CA" sz="1200" kern="1200" dirty="0" err="1">
                <a:solidFill>
                  <a:schemeClr val="tx1"/>
                </a:solidFill>
                <a:effectLst/>
                <a:latin typeface="+mn-lt"/>
                <a:ea typeface="+mn-ea"/>
                <a:cs typeface="+mn-cs"/>
              </a:rPr>
              <a:t>Ginaellen</a:t>
            </a:r>
            <a:r>
              <a:rPr lang="en-CA" sz="1200" kern="1200" dirty="0">
                <a:solidFill>
                  <a:schemeClr val="tx1"/>
                </a:solidFill>
                <a:effectLst/>
                <a:latin typeface="+mn-lt"/>
                <a:ea typeface="+mn-ea"/>
                <a:cs typeface="+mn-cs"/>
              </a:rPr>
              <a:t>/Dreamstime.com/GetStock.com.</a:t>
            </a:r>
          </a:p>
          <a:p>
            <a:br>
              <a:rPr lang="en-CA" dirty="0"/>
            </a:br>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17</a:t>
            </a:fld>
            <a:endParaRPr lang="en-CA"/>
          </a:p>
        </p:txBody>
      </p:sp>
    </p:spTree>
    <p:extLst>
      <p:ext uri="{BB962C8B-B14F-4D97-AF65-F5344CB8AC3E}">
        <p14:creationId xmlns:p14="http://schemas.microsoft.com/office/powerpoint/2010/main" val="3201120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CA" sz="1200" kern="1200" dirty="0">
                <a:solidFill>
                  <a:schemeClr val="tx1"/>
                </a:solidFill>
                <a:effectLst/>
                <a:latin typeface="+mn-lt"/>
                <a:ea typeface="+mn-ea"/>
                <a:cs typeface="+mn-cs"/>
              </a:rPr>
              <a:t>Source: ©Kyodo News International, Inc.</a:t>
            </a:r>
          </a:p>
          <a:p>
            <a:br>
              <a:rPr lang="en-CA" dirty="0"/>
            </a:br>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25</a:t>
            </a:fld>
            <a:endParaRPr lang="en-CA"/>
          </a:p>
        </p:txBody>
      </p:sp>
    </p:spTree>
    <p:extLst>
      <p:ext uri="{BB962C8B-B14F-4D97-AF65-F5344CB8AC3E}">
        <p14:creationId xmlns:p14="http://schemas.microsoft.com/office/powerpoint/2010/main" val="28478139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©Ed </a:t>
            </a:r>
            <a:r>
              <a:rPr lang="en-US" dirty="0" err="1"/>
              <a:t>Frascino</a:t>
            </a:r>
            <a:r>
              <a:rPr lang="en-US" dirty="0"/>
              <a:t>. All rights reserved. Used with permission.</a:t>
            </a:r>
          </a:p>
          <a:p>
            <a:endParaRPr lang="en-US" dirty="0"/>
          </a:p>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29</a:t>
            </a:fld>
            <a:endParaRPr lang="en-CA"/>
          </a:p>
        </p:txBody>
      </p:sp>
    </p:spTree>
    <p:extLst>
      <p:ext uri="{BB962C8B-B14F-4D97-AF65-F5344CB8AC3E}">
        <p14:creationId xmlns:p14="http://schemas.microsoft.com/office/powerpoint/2010/main" val="37586408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The Canadian Press/Jonathan Hayward..</a:t>
            </a:r>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30</a:t>
            </a:fld>
            <a:endParaRPr lang="en-CA"/>
          </a:p>
        </p:txBody>
      </p:sp>
    </p:spTree>
    <p:extLst>
      <p:ext uri="{BB962C8B-B14F-4D97-AF65-F5344CB8AC3E}">
        <p14:creationId xmlns:p14="http://schemas.microsoft.com/office/powerpoint/2010/main" val="336920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B55620C3-E21B-4EFB-A864-CE3C890D4446}"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1488360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489C28C9-9D09-49F9-985D-2AA709069A58}"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752783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2F252110-447E-4456-998C-011D896F9824}"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4156082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lvl1pPr>
              <a:buClr>
                <a:srgbClr val="7030A0"/>
              </a:buCl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p:cNvSpPr>
            <a:spLocks noGrp="1"/>
          </p:cNvSpPr>
          <p:nvPr>
            <p:ph type="dt" sz="half" idx="10"/>
          </p:nvPr>
        </p:nvSpPr>
        <p:spPr/>
        <p:txBody>
          <a:bodyPr/>
          <a:lstStyle/>
          <a:p>
            <a:fld id="{A7663E18-63AA-42CA-9A44-341D78B9222B}"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244618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2D72B73-F0FC-439E-8F5B-30F240422F39}"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419564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7279D8CA-1465-4EAD-9AA6-7BBD9412613D}" type="datetime1">
              <a:rPr lang="en-CA" smtClean="0"/>
              <a:t>2021-01-19</a:t>
            </a:fld>
            <a:endParaRPr lang="en-CA"/>
          </a:p>
        </p:txBody>
      </p:sp>
      <p:sp>
        <p:nvSpPr>
          <p:cNvPr id="6" name="Footer Placeholder 5"/>
          <p:cNvSpPr>
            <a:spLocks noGrp="1"/>
          </p:cNvSpPr>
          <p:nvPr>
            <p:ph type="ftr" sz="quarter" idx="11"/>
          </p:nvPr>
        </p:nvSpPr>
        <p:spPr/>
        <p:txBody>
          <a:bodyPr/>
          <a:lstStyle/>
          <a:p>
            <a:r>
              <a:rPr lang="en-US"/>
              <a:t>© 2021 McGraw Hill Education Limited</a:t>
            </a:r>
            <a:endParaRPr lang="en-CA"/>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478602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FBA48276-2CC8-491C-A6F8-4AA2877B2530}" type="datetime1">
              <a:rPr lang="en-CA" smtClean="0"/>
              <a:t>2021-01-19</a:t>
            </a:fld>
            <a:endParaRPr lang="en-CA"/>
          </a:p>
        </p:txBody>
      </p:sp>
      <p:sp>
        <p:nvSpPr>
          <p:cNvPr id="8" name="Footer Placeholder 7"/>
          <p:cNvSpPr>
            <a:spLocks noGrp="1"/>
          </p:cNvSpPr>
          <p:nvPr>
            <p:ph type="ftr" sz="quarter" idx="11"/>
          </p:nvPr>
        </p:nvSpPr>
        <p:spPr/>
        <p:txBody>
          <a:bodyPr/>
          <a:lstStyle/>
          <a:p>
            <a:r>
              <a:rPr lang="en-US"/>
              <a:t>© 2021 McGraw Hill Education Limited</a:t>
            </a:r>
            <a:endParaRPr lang="en-CA"/>
          </a:p>
        </p:txBody>
      </p:sp>
      <p:sp>
        <p:nvSpPr>
          <p:cNvPr id="9" name="Slide Number Placeholder 8"/>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1235598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3FED5BAD-0889-4A1C-89EB-AD87FEB77D97}" type="datetime1">
              <a:rPr lang="en-CA" smtClean="0"/>
              <a:t>2021-01-19</a:t>
            </a:fld>
            <a:endParaRPr lang="en-CA"/>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824647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A44685-38FD-4F76-9A89-DBE1193D0AFA}" type="datetime1">
              <a:rPr lang="en-CA" smtClean="0"/>
              <a:t>2021-01-19</a:t>
            </a:fld>
            <a:endParaRPr lang="en-CA"/>
          </a:p>
        </p:txBody>
      </p:sp>
      <p:sp>
        <p:nvSpPr>
          <p:cNvPr id="3" name="Footer Placeholder 2"/>
          <p:cNvSpPr>
            <a:spLocks noGrp="1"/>
          </p:cNvSpPr>
          <p:nvPr>
            <p:ph type="ftr" sz="quarter" idx="11"/>
          </p:nvPr>
        </p:nvSpPr>
        <p:spPr/>
        <p:txBody>
          <a:bodyPr/>
          <a:lstStyle/>
          <a:p>
            <a:r>
              <a:rPr lang="en-US"/>
              <a:t>© 2021 McGraw Hill Education Limited</a:t>
            </a:r>
            <a:endParaRPr lang="en-CA"/>
          </a:p>
        </p:txBody>
      </p:sp>
      <p:sp>
        <p:nvSpPr>
          <p:cNvPr id="4" name="Slide Number Placeholder 3"/>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71660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8250C06-E7D6-43F2-AAD1-4B95D2FE01B2}" type="datetime1">
              <a:rPr lang="en-CA" smtClean="0"/>
              <a:t>2021-01-19</a:t>
            </a:fld>
            <a:endParaRPr lang="en-CA"/>
          </a:p>
        </p:txBody>
      </p:sp>
      <p:sp>
        <p:nvSpPr>
          <p:cNvPr id="6" name="Footer Placeholder 5"/>
          <p:cNvSpPr>
            <a:spLocks noGrp="1"/>
          </p:cNvSpPr>
          <p:nvPr>
            <p:ph type="ftr" sz="quarter" idx="11"/>
          </p:nvPr>
        </p:nvSpPr>
        <p:spPr/>
        <p:txBody>
          <a:bodyPr/>
          <a:lstStyle/>
          <a:p>
            <a:r>
              <a:rPr lang="en-US"/>
              <a:t>© 2021 McGraw Hill Education Limited</a:t>
            </a:r>
            <a:endParaRPr lang="en-CA"/>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883247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322CDFC-8DE5-49F8-9B8B-B2729126747B}" type="datetime1">
              <a:rPr lang="en-CA" smtClean="0"/>
              <a:t>2021-01-19</a:t>
            </a:fld>
            <a:endParaRPr lang="en-CA"/>
          </a:p>
        </p:txBody>
      </p:sp>
      <p:sp>
        <p:nvSpPr>
          <p:cNvPr id="6" name="Footer Placeholder 5"/>
          <p:cNvSpPr>
            <a:spLocks noGrp="1"/>
          </p:cNvSpPr>
          <p:nvPr>
            <p:ph type="ftr" sz="quarter" idx="11"/>
          </p:nvPr>
        </p:nvSpPr>
        <p:spPr/>
        <p:txBody>
          <a:bodyPr/>
          <a:lstStyle/>
          <a:p>
            <a:r>
              <a:rPr lang="en-US"/>
              <a:t>© 2021 McGraw Hill Education Limited</a:t>
            </a:r>
            <a:endParaRPr lang="en-CA"/>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2425347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CA"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AD275F-7CB5-4638-8062-D9C89DE50540}" type="datetime1">
              <a:rPr lang="en-CA" smtClean="0"/>
              <a:t>2021-01-19</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McGraw Hill Education Limited</a:t>
            </a:r>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E57580-D55E-46BA-85CF-9F915CE3B7E4}" type="slidenum">
              <a:rPr lang="en-CA" smtClean="0"/>
              <a:t>‹#›</a:t>
            </a:fld>
            <a:endParaRPr lang="en-CA"/>
          </a:p>
        </p:txBody>
      </p:sp>
      <p:sp>
        <p:nvSpPr>
          <p:cNvPr id="7" name="Rectangle 6">
            <a:extLst>
              <a:ext uri="{FF2B5EF4-FFF2-40B4-BE49-F238E27FC236}">
                <a16:creationId xmlns:a16="http://schemas.microsoft.com/office/drawing/2014/main" id="{8ABA81BA-B659-45F5-AB20-E7A9EC9CFD57}"/>
              </a:ext>
            </a:extLst>
          </p:cNvPr>
          <p:cNvSpPr/>
          <p:nvPr userDrawn="1"/>
        </p:nvSpPr>
        <p:spPr>
          <a:xfrm>
            <a:off x="8993038" y="0"/>
            <a:ext cx="152400" cy="68579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0" name="Straight Connector 9">
            <a:extLst>
              <a:ext uri="{FF2B5EF4-FFF2-40B4-BE49-F238E27FC236}">
                <a16:creationId xmlns:a16="http://schemas.microsoft.com/office/drawing/2014/main" id="{D9408CF7-52E9-4AF7-A522-E54C58290744}"/>
              </a:ext>
            </a:extLst>
          </p:cNvPr>
          <p:cNvCxnSpPr/>
          <p:nvPr userDrawn="1"/>
        </p:nvCxnSpPr>
        <p:spPr>
          <a:xfrm>
            <a:off x="0" y="1417638"/>
            <a:ext cx="8993038" cy="0"/>
          </a:xfrm>
          <a:prstGeom prst="line">
            <a:avLst/>
          </a:prstGeom>
          <a:ln w="47625">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57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b="1" kern="1200">
          <a:solidFill>
            <a:srgbClr val="9900CC"/>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a:blip r:embed="rId3" cstate="email">
            <a:extLst>
              <a:ext uri="{28A0092B-C50C-407E-A947-70E740481C1C}">
                <a14:useLocalDpi xmlns:a14="http://schemas.microsoft.com/office/drawing/2010/main"/>
              </a:ext>
            </a:extLst>
          </a:blip>
          <a:stretch>
            <a:fillRect/>
          </a:stretch>
        </p:blipFill>
        <p:spPr>
          <a:xfrm>
            <a:off x="4211960" y="289800"/>
            <a:ext cx="4166596" cy="6278400"/>
          </a:xfrm>
          <a:prstGeom prst="rect">
            <a:avLst/>
          </a:prstGeom>
        </p:spPr>
      </p:pic>
      <p:sp>
        <p:nvSpPr>
          <p:cNvPr id="135" name="Rectangle 134">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0722" cy="6858000"/>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5123" name="Rectangle 4"/>
          <p:cNvSpPr>
            <a:spLocks noGrp="1" noChangeArrowheads="1"/>
          </p:cNvSpPr>
          <p:nvPr>
            <p:ph type="title"/>
          </p:nvPr>
        </p:nvSpPr>
        <p:spPr>
          <a:xfrm>
            <a:off x="482601" y="623392"/>
            <a:ext cx="2522980" cy="1607060"/>
          </a:xfrm>
          <a:solidFill>
            <a:srgbClr val="0070C0"/>
          </a:solidFill>
          <a:ln w="19050">
            <a:solidFill>
              <a:schemeClr val="tx1"/>
            </a:solidFill>
          </a:ln>
        </p:spPr>
        <p:txBody>
          <a:bodyPr vert="horz" wrap="square" lIns="91440" tIns="45720" rIns="91440" bIns="45720" rtlCol="0" anchor="ctr">
            <a:normAutofit/>
          </a:bodyPr>
          <a:lstStyle/>
          <a:p>
            <a:pPr algn="ctr">
              <a:lnSpc>
                <a:spcPct val="90000"/>
              </a:lnSpc>
            </a:pPr>
            <a:r>
              <a:rPr lang="en-US" altLang="en-US" sz="3600" kern="1200" dirty="0">
                <a:solidFill>
                  <a:schemeClr val="bg1"/>
                </a:solidFill>
                <a:latin typeface="+mj-lt"/>
                <a:ea typeface="+mj-ea"/>
                <a:cs typeface="+mj-cs"/>
              </a:rPr>
              <a:t>Chapter 4</a:t>
            </a:r>
          </a:p>
        </p:txBody>
      </p:sp>
      <p:sp>
        <p:nvSpPr>
          <p:cNvPr id="5" name="Text Placeholder 4"/>
          <p:cNvSpPr>
            <a:spLocks noGrp="1"/>
          </p:cNvSpPr>
          <p:nvPr>
            <p:ph type="body" sz="half" idx="2"/>
          </p:nvPr>
        </p:nvSpPr>
        <p:spPr>
          <a:xfrm>
            <a:off x="482600" y="2638043"/>
            <a:ext cx="2865264" cy="3527261"/>
          </a:xfrm>
        </p:spPr>
        <p:txBody>
          <a:bodyPr vert="horz" lIns="91440" tIns="45720" rIns="91440" bIns="45720" rtlCol="0">
            <a:normAutofit/>
          </a:bodyPr>
          <a:lstStyle/>
          <a:p>
            <a:pPr>
              <a:lnSpc>
                <a:spcPct val="90000"/>
              </a:lnSpc>
            </a:pPr>
            <a:r>
              <a:rPr lang="en-US" sz="3600" dirty="0">
                <a:solidFill>
                  <a:schemeClr val="bg1"/>
                </a:solidFill>
              </a:rPr>
              <a:t>Behaviour and Attitudes</a:t>
            </a:r>
            <a:endParaRPr lang="en-US" sz="2000" dirty="0"/>
          </a:p>
          <a:p>
            <a:pPr>
              <a:lnSpc>
                <a:spcPct val="90000"/>
              </a:lnSpc>
            </a:pPr>
            <a:endParaRPr lang="en-US" sz="2600" dirty="0"/>
          </a:p>
          <a:p>
            <a:pPr>
              <a:lnSpc>
                <a:spcPct val="90000"/>
              </a:lnSpc>
            </a:pPr>
            <a:endParaRPr lang="en-US" sz="2800" dirty="0">
              <a:solidFill>
                <a:schemeClr val="bg1"/>
              </a:solidFill>
            </a:endParaRPr>
          </a:p>
          <a:p>
            <a:pPr>
              <a:lnSpc>
                <a:spcPct val="90000"/>
              </a:lnSpc>
            </a:pPr>
            <a:r>
              <a:rPr lang="en-US" sz="2800" dirty="0">
                <a:solidFill>
                  <a:schemeClr val="bg1"/>
                </a:solidFill>
              </a:rPr>
              <a:t>Anastasia Bake</a:t>
            </a:r>
          </a:p>
          <a:p>
            <a:pPr>
              <a:lnSpc>
                <a:spcPct val="90000"/>
              </a:lnSpc>
            </a:pPr>
            <a:r>
              <a:rPr lang="en-US" sz="2400" dirty="0">
                <a:solidFill>
                  <a:schemeClr val="bg1"/>
                </a:solidFill>
              </a:rPr>
              <a:t>St. Clair College</a:t>
            </a:r>
          </a:p>
        </p:txBody>
      </p:sp>
      <p:sp>
        <p:nvSpPr>
          <p:cNvPr id="6146" name="Footer Placeholder 4"/>
          <p:cNvSpPr>
            <a:spLocks noGrp="1"/>
          </p:cNvSpPr>
          <p:nvPr>
            <p:ph type="ftr" sz="quarter" idx="11"/>
          </p:nvPr>
        </p:nvSpPr>
        <p:spPr bwMode="auto">
          <a:xfrm>
            <a:off x="4860032" y="6309320"/>
            <a:ext cx="30861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spcAft>
                <a:spcPts val="600"/>
              </a:spcAft>
              <a:defRPr/>
            </a:pPr>
            <a:r>
              <a:rPr lang="en-US" altLang="en-US" kern="1200">
                <a:solidFill>
                  <a:schemeClr val="tx1">
                    <a:lumMod val="50000"/>
                  </a:schemeClr>
                </a:solidFill>
                <a:latin typeface="+mn-lt"/>
                <a:ea typeface="+mn-ea"/>
                <a:cs typeface="+mn-cs"/>
              </a:rPr>
              <a:t>© 2021 McGraw Hill Education Limited</a:t>
            </a:r>
            <a:endParaRPr lang="en-US" altLang="en-US" kern="1200" dirty="0">
              <a:solidFill>
                <a:schemeClr val="tx1">
                  <a:lumMod val="50000"/>
                </a:schemeClr>
              </a:solidFill>
              <a:latin typeface="+mn-lt"/>
              <a:ea typeface="+mn-ea"/>
              <a:cs typeface="+mn-cs"/>
            </a:endParaRPr>
          </a:p>
        </p:txBody>
      </p:sp>
      <p:sp>
        <p:nvSpPr>
          <p:cNvPr id="2" name="Slide Number Placeholder 1"/>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spcAft>
                <a:spcPts val="600"/>
              </a:spcAft>
            </a:pPr>
            <a:fld id="{EFE57580-D55E-46BA-85CF-9F915CE3B7E4}" type="slidenum">
              <a:rPr lang="en-US" smtClean="0"/>
              <a:pPr>
                <a:spcAft>
                  <a:spcPts val="600"/>
                </a:spcAft>
              </a:pPr>
              <a:t>1</a:t>
            </a:fld>
            <a:endParaRPr lang="en-US"/>
          </a:p>
        </p:txBody>
      </p:sp>
      <p:sp>
        <p:nvSpPr>
          <p:cNvPr id="5125" name="TextBox 6"/>
          <p:cNvSpPr txBox="1">
            <a:spLocks noChangeArrowheads="1"/>
          </p:cNvSpPr>
          <p:nvPr/>
        </p:nvSpPr>
        <p:spPr bwMode="auto">
          <a:xfrm>
            <a:off x="1409700" y="44323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ts val="1800"/>
              </a:spcBef>
              <a:buClr>
                <a:schemeClr val="accent1"/>
              </a:buClr>
              <a:buSzPct val="100000"/>
              <a:buFont typeface="Wingdings 2" pitchFamily="18" charset="2"/>
              <a:buChar char="¡"/>
              <a:defRPr sz="2000">
                <a:solidFill>
                  <a:schemeClr val="tx2"/>
                </a:solidFill>
                <a:latin typeface="Arial" pitchFamily="34" charset="0"/>
                <a:ea typeface="MS PGothic" pitchFamily="34" charset="-128"/>
              </a:defRPr>
            </a:lvl1pPr>
            <a:lvl2pPr marL="742950" indent="-28575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2pPr>
            <a:lvl3pPr marL="11430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3pPr>
            <a:lvl4pPr marL="1600200" indent="-22860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4pPr>
            <a:lvl5pPr marL="20574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5pPr>
            <a:lvl6pPr marL="25146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6pPr>
            <a:lvl7pPr marL="29718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7pPr>
            <a:lvl8pPr marL="34290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8pPr>
            <a:lvl9pPr marL="38862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9pPr>
          </a:lstStyle>
          <a:p>
            <a:pPr>
              <a:spcBef>
                <a:spcPct val="0"/>
              </a:spcBef>
              <a:buClrTx/>
              <a:buSzTx/>
              <a:buFontTx/>
              <a:buNone/>
            </a:pPr>
            <a:endParaRPr lang="en-US" altLang="en-US" sz="1800">
              <a:solidFill>
                <a:schemeClr val="tx1"/>
              </a:solidFill>
              <a:latin typeface="Garamond" pitchFamily="18" charset="0"/>
              <a:cs typeface="Arial" pitchFamily="34" charset="0"/>
            </a:endParaRPr>
          </a:p>
        </p:txBody>
      </p:sp>
    </p:spTree>
    <p:extLst>
      <p:ext uri="{BB962C8B-B14F-4D97-AF65-F5344CB8AC3E}">
        <p14:creationId xmlns:p14="http://schemas.microsoft.com/office/powerpoint/2010/main" val="681961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Role Playing</a:t>
            </a:r>
            <a:endParaRPr lang="en-CA" sz="3600" dirty="0">
              <a:solidFill>
                <a:srgbClr val="0000FF"/>
              </a:solidFill>
            </a:endParaRPr>
          </a:p>
        </p:txBody>
      </p:sp>
      <p:sp>
        <p:nvSpPr>
          <p:cNvPr id="3" name="Content Placeholder 2"/>
          <p:cNvSpPr>
            <a:spLocks noGrp="1"/>
          </p:cNvSpPr>
          <p:nvPr>
            <p:ph idx="1"/>
          </p:nvPr>
        </p:nvSpPr>
        <p:spPr>
          <a:xfrm>
            <a:off x="457200" y="1600200"/>
            <a:ext cx="3754760" cy="4525963"/>
          </a:xfrm>
        </p:spPr>
        <p:txBody>
          <a:bodyPr>
            <a:normAutofit fontScale="92500"/>
          </a:bodyPr>
          <a:lstStyle/>
          <a:p>
            <a:pPr>
              <a:buClr>
                <a:srgbClr val="0000FF"/>
              </a:buClr>
            </a:pPr>
            <a:r>
              <a:rPr lang="en-US" b="1" dirty="0"/>
              <a:t>Role</a:t>
            </a:r>
          </a:p>
          <a:p>
            <a:pPr lvl="1">
              <a:buClr>
                <a:srgbClr val="0000FF"/>
              </a:buClr>
            </a:pPr>
            <a:r>
              <a:rPr lang="en-US" dirty="0"/>
              <a:t>Actions expected of those who occupy a particular social position</a:t>
            </a:r>
          </a:p>
          <a:p>
            <a:pPr lvl="1">
              <a:buClr>
                <a:srgbClr val="0000FF"/>
              </a:buClr>
            </a:pPr>
            <a:r>
              <a:rPr lang="en-US" dirty="0"/>
              <a:t>e.g., teacher, soldier, businessperson, etc.</a:t>
            </a:r>
          </a:p>
          <a:p>
            <a:pPr>
              <a:buClr>
                <a:srgbClr val="0000FF"/>
              </a:buClr>
            </a:pPr>
            <a:r>
              <a:rPr lang="en-CA" sz="2800" b="1" dirty="0"/>
              <a:t>Philip Zimbardo (1972)</a:t>
            </a:r>
            <a:endParaRPr lang="en-US" sz="2800" b="1" dirty="0"/>
          </a:p>
          <a:p>
            <a:pPr>
              <a:buClr>
                <a:srgbClr val="0000FF"/>
              </a:buClr>
            </a:pPr>
            <a:endParaRPr lang="en-US" dirty="0"/>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10</a:t>
            </a:fld>
            <a:endParaRPr lang="en-CA"/>
          </a:p>
        </p:txBody>
      </p:sp>
      <p:sp>
        <p:nvSpPr>
          <p:cNvPr id="7" name="AutoShape 2" descr="People in white jackets with numbers on the back face a wall with their arms above their heads. A man holding a stick, dressed like a guard, stands behind the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205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48064" y="1570285"/>
            <a:ext cx="2592288" cy="38365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283968" y="5478953"/>
            <a:ext cx="4572000" cy="646331"/>
          </a:xfrm>
          <a:prstGeom prst="rect">
            <a:avLst/>
          </a:prstGeom>
        </p:spPr>
        <p:txBody>
          <a:bodyPr>
            <a:spAutoFit/>
          </a:bodyPr>
          <a:lstStyle/>
          <a:p>
            <a:pPr algn="just"/>
            <a:r>
              <a:rPr lang="en-US" dirty="0"/>
              <a:t>Guards and prisoners in a prison simulation quickly absorbed the roles they played</a:t>
            </a:r>
          </a:p>
        </p:txBody>
      </p:sp>
    </p:spTree>
    <p:extLst>
      <p:ext uri="{BB962C8B-B14F-4D97-AF65-F5344CB8AC3E}">
        <p14:creationId xmlns:p14="http://schemas.microsoft.com/office/powerpoint/2010/main" val="11891302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Role Playing Pt. 2</a:t>
            </a:r>
            <a:endParaRPr lang="en-CA" sz="3600" dirty="0">
              <a:solidFill>
                <a:srgbClr val="0000FF"/>
              </a:solidFill>
            </a:endParaRPr>
          </a:p>
        </p:txBody>
      </p:sp>
      <p:sp>
        <p:nvSpPr>
          <p:cNvPr id="3" name="Content Placeholder 2"/>
          <p:cNvSpPr>
            <a:spLocks noGrp="1"/>
          </p:cNvSpPr>
          <p:nvPr>
            <p:ph idx="1"/>
          </p:nvPr>
        </p:nvSpPr>
        <p:spPr>
          <a:xfrm>
            <a:off x="457200" y="1600200"/>
            <a:ext cx="7859216" cy="4709120"/>
          </a:xfrm>
        </p:spPr>
        <p:txBody>
          <a:bodyPr>
            <a:normAutofit fontScale="92500" lnSpcReduction="20000"/>
          </a:bodyPr>
          <a:lstStyle/>
          <a:p>
            <a:pPr>
              <a:buClr>
                <a:srgbClr val="0000FF"/>
              </a:buClr>
            </a:pPr>
            <a:r>
              <a:rPr lang="en-US" sz="3100" b="1" dirty="0"/>
              <a:t>Philip Zimbardo (1972)</a:t>
            </a:r>
          </a:p>
          <a:p>
            <a:pPr>
              <a:buClr>
                <a:srgbClr val="0000FF"/>
              </a:buClr>
            </a:pPr>
            <a:r>
              <a:rPr lang="en-US" sz="3000" dirty="0"/>
              <a:t>Guards and prisoners in a prison simulation quickly absorbed the roles they played</a:t>
            </a:r>
            <a:endParaRPr lang="en-CA" sz="3000" b="1" dirty="0"/>
          </a:p>
          <a:p>
            <a:pPr lvl="1">
              <a:buClr>
                <a:srgbClr val="0000FF"/>
              </a:buClr>
            </a:pPr>
            <a:r>
              <a:rPr lang="en-US" sz="3000" dirty="0"/>
              <a:t>Guards disparage the prisoners, and some devised cruel and degrading routines</a:t>
            </a:r>
          </a:p>
          <a:p>
            <a:pPr lvl="1">
              <a:buClr>
                <a:srgbClr val="0000FF"/>
              </a:buClr>
            </a:pPr>
            <a:r>
              <a:rPr lang="en-US" sz="3000" dirty="0"/>
              <a:t>The prisoners broke down, rebelled, or became apathetic</a:t>
            </a:r>
          </a:p>
          <a:p>
            <a:pPr lvl="1">
              <a:buClr>
                <a:srgbClr val="0000FF"/>
              </a:buClr>
            </a:pPr>
            <a:r>
              <a:rPr lang="en-US" sz="3000" dirty="0"/>
              <a:t> A “growing confusion between reality and illusion, between role-playing and self-identity</a:t>
            </a:r>
          </a:p>
          <a:p>
            <a:pPr>
              <a:buClr>
                <a:srgbClr val="0000FF"/>
              </a:buClr>
            </a:pPr>
            <a:r>
              <a:rPr lang="en-US" sz="3000" dirty="0"/>
              <a:t>Forced to call off the planned two-week simulation after only six days</a:t>
            </a:r>
            <a:endParaRPr lang="en-CA" sz="3000" dirty="0"/>
          </a:p>
          <a:p>
            <a:pPr lvl="1">
              <a:buClr>
                <a:srgbClr val="0000FF"/>
              </a:buClr>
            </a:pPr>
            <a:endParaRPr lang="en-US" dirty="0"/>
          </a:p>
          <a:p>
            <a:pPr>
              <a:buClr>
                <a:srgbClr val="0000FF"/>
              </a:buClr>
            </a:pPr>
            <a:endParaRPr lang="en-US" dirty="0"/>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11</a:t>
            </a:fld>
            <a:endParaRPr lang="en-CA"/>
          </a:p>
        </p:txBody>
      </p:sp>
      <p:sp>
        <p:nvSpPr>
          <p:cNvPr id="7" name="AutoShape 2" descr="People in white jackets with numbers on the back face a wall with their arms above their heads. A man holding a stick, dressed like a guard, stands behind the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2066466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Role Playing Pt. 3</a:t>
            </a:r>
            <a:endParaRPr lang="en-CA" sz="3600" dirty="0">
              <a:solidFill>
                <a:srgbClr val="0000FF"/>
              </a:solidFill>
            </a:endParaRPr>
          </a:p>
        </p:txBody>
      </p:sp>
      <p:sp>
        <p:nvSpPr>
          <p:cNvPr id="3" name="Content Placeholder 2"/>
          <p:cNvSpPr>
            <a:spLocks noGrp="1"/>
          </p:cNvSpPr>
          <p:nvPr>
            <p:ph idx="1"/>
          </p:nvPr>
        </p:nvSpPr>
        <p:spPr>
          <a:xfrm>
            <a:off x="457200" y="1600200"/>
            <a:ext cx="3466728" cy="4525963"/>
          </a:xfrm>
        </p:spPr>
        <p:txBody>
          <a:bodyPr>
            <a:normAutofit/>
          </a:bodyPr>
          <a:lstStyle/>
          <a:p>
            <a:pPr>
              <a:buClr>
                <a:srgbClr val="0000FF"/>
              </a:buClr>
            </a:pPr>
            <a:r>
              <a:rPr lang="en-US" b="1" dirty="0"/>
              <a:t>Gender roles</a:t>
            </a:r>
          </a:p>
          <a:p>
            <a:pPr>
              <a:buClr>
                <a:srgbClr val="0000FF"/>
              </a:buClr>
            </a:pPr>
            <a:r>
              <a:rPr lang="en-US" sz="2800" dirty="0"/>
              <a:t>Defined Behaviour expectations for males and females</a:t>
            </a:r>
          </a:p>
          <a:p>
            <a:pPr>
              <a:buClr>
                <a:srgbClr val="0000FF"/>
              </a:buClr>
            </a:pPr>
            <a:r>
              <a:rPr lang="en-US" b="1" dirty="0"/>
              <a:t>When Saying Becomes Believing</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12</a:t>
            </a:fld>
            <a:endParaRPr lang="en-CA"/>
          </a:p>
        </p:txBody>
      </p:sp>
      <p:sp>
        <p:nvSpPr>
          <p:cNvPr id="7" name="AutoShape 2" descr="People in white jackets with numbers on the back face a wall with their arms above their heads. A man holding a stick, dressed like a guard, stands behind the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2052"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28900" y="1744587"/>
            <a:ext cx="3086716" cy="2764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3213205" y="5245964"/>
            <a:ext cx="5544616" cy="923330"/>
          </a:xfrm>
          <a:prstGeom prst="rect">
            <a:avLst/>
          </a:prstGeom>
        </p:spPr>
        <p:txBody>
          <a:bodyPr wrap="square">
            <a:spAutoFit/>
          </a:bodyPr>
          <a:lstStyle/>
          <a:p>
            <a:pPr algn="just"/>
            <a:r>
              <a:rPr lang="en-US" dirty="0"/>
              <a:t>In expressing our thoughts to others, we sometimes tailor our words to what we think the others will want to hear, and then come to believe our own words</a:t>
            </a:r>
          </a:p>
        </p:txBody>
      </p:sp>
      <p:sp>
        <p:nvSpPr>
          <p:cNvPr id="9" name="Rectangle 8"/>
          <p:cNvSpPr/>
          <p:nvPr/>
        </p:nvSpPr>
        <p:spPr>
          <a:xfrm>
            <a:off x="3213205" y="4579885"/>
            <a:ext cx="5118107" cy="646331"/>
          </a:xfrm>
          <a:prstGeom prst="rect">
            <a:avLst/>
          </a:prstGeom>
        </p:spPr>
        <p:txBody>
          <a:bodyPr wrap="square">
            <a:spAutoFit/>
          </a:bodyPr>
          <a:lstStyle/>
          <a:p>
            <a:pPr algn="ctr"/>
            <a:r>
              <a:rPr lang="en-US" b="1" i="1" dirty="0"/>
              <a:t>“Good God! He’s giving the white-collar </a:t>
            </a:r>
          </a:p>
          <a:p>
            <a:pPr algn="ctr"/>
            <a:r>
              <a:rPr lang="en-US" b="1" i="1" dirty="0"/>
              <a:t>voters’ speech to the blue collars.”</a:t>
            </a:r>
          </a:p>
        </p:txBody>
      </p:sp>
    </p:spTree>
    <p:extLst>
      <p:ext uri="{BB962C8B-B14F-4D97-AF65-F5344CB8AC3E}">
        <p14:creationId xmlns:p14="http://schemas.microsoft.com/office/powerpoint/2010/main" val="2424748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Foot-in-the-Door Phenomenon</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dirty="0"/>
              <a:t>The tendency for people who have first agreed to a small request to comply later with a larger request</a:t>
            </a:r>
          </a:p>
          <a:p>
            <a:pPr>
              <a:buClr>
                <a:srgbClr val="0000FF"/>
              </a:buClr>
            </a:pPr>
            <a:r>
              <a:rPr lang="en-US" dirty="0"/>
              <a:t>The </a:t>
            </a:r>
            <a:r>
              <a:rPr lang="en-US" b="1" dirty="0"/>
              <a:t>“low-ball technique” </a:t>
            </a:r>
            <a:r>
              <a:rPr lang="en-US" dirty="0"/>
              <a:t>is a variation</a:t>
            </a:r>
          </a:p>
          <a:p>
            <a:pPr lvl="1">
              <a:buClr>
                <a:srgbClr val="0000FF"/>
              </a:buClr>
            </a:pPr>
            <a:r>
              <a:rPr lang="en-US" dirty="0"/>
              <a:t>Works even when people are aware of a profit motive</a:t>
            </a:r>
          </a:p>
          <a:p>
            <a:pPr lvl="1">
              <a:buClr>
                <a:srgbClr val="0000FF"/>
              </a:buClr>
            </a:pPr>
            <a:r>
              <a:rPr lang="en-US" dirty="0"/>
              <a:t>Takes advantage of the psychological effects of making a commitment</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13</a:t>
            </a:fld>
            <a:endParaRPr lang="en-CA"/>
          </a:p>
        </p:txBody>
      </p:sp>
    </p:spTree>
    <p:extLst>
      <p:ext uri="{BB962C8B-B14F-4D97-AF65-F5344CB8AC3E}">
        <p14:creationId xmlns:p14="http://schemas.microsoft.com/office/powerpoint/2010/main" val="400494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Door-in-the-Face Technique</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dirty="0"/>
              <a:t>Tendency for people who have declined a large request to agree to a smaller request</a:t>
            </a:r>
          </a:p>
          <a:p>
            <a:pPr lvl="1">
              <a:buClr>
                <a:srgbClr val="0000FF"/>
              </a:buClr>
            </a:pPr>
            <a:r>
              <a:rPr lang="en-US" dirty="0"/>
              <a:t>Very effective, especially when the norms of reciprocity is salient</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14</a:t>
            </a:fld>
            <a:endParaRPr lang="en-CA"/>
          </a:p>
        </p:txBody>
      </p:sp>
    </p:spTree>
    <p:extLst>
      <p:ext uri="{BB962C8B-B14F-4D97-AF65-F5344CB8AC3E}">
        <p14:creationId xmlns:p14="http://schemas.microsoft.com/office/powerpoint/2010/main" val="37812368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Immoral and Moral Acts</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dirty="0"/>
              <a:t>Immoral acts sometimes result from gradually escalating commitments:</a:t>
            </a:r>
          </a:p>
          <a:p>
            <a:pPr lvl="1">
              <a:buClr>
                <a:srgbClr val="0000FF"/>
              </a:buClr>
            </a:pPr>
            <a:r>
              <a:rPr lang="en-US" dirty="0"/>
              <a:t>e.g., after harming their victim, aggressors often blame the victim, which serves to justify their behaviour</a:t>
            </a:r>
          </a:p>
          <a:p>
            <a:pPr lvl="1">
              <a:buClr>
                <a:srgbClr val="0000FF"/>
              </a:buClr>
            </a:pPr>
            <a:r>
              <a:rPr lang="en-US" dirty="0"/>
              <a:t>Dehumanization and moral disengagement</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15</a:t>
            </a:fld>
            <a:endParaRPr lang="en-CA"/>
          </a:p>
        </p:txBody>
      </p:sp>
    </p:spTree>
    <p:extLst>
      <p:ext uri="{BB962C8B-B14F-4D97-AF65-F5344CB8AC3E}">
        <p14:creationId xmlns:p14="http://schemas.microsoft.com/office/powerpoint/2010/main" val="37812368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Immoral and Moral Acts Pt.</a:t>
            </a:r>
            <a:r>
              <a:rPr lang="en-US" sz="3600" baseline="0" dirty="0">
                <a:solidFill>
                  <a:srgbClr val="0000FF"/>
                </a:solidFill>
              </a:rPr>
              <a:t> 2</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sz="2800" dirty="0"/>
              <a:t>Moral acts can be arrived at similarly</a:t>
            </a:r>
          </a:p>
          <a:p>
            <a:pPr lvl="1">
              <a:buClr>
                <a:srgbClr val="0000FF"/>
              </a:buClr>
            </a:pPr>
            <a:r>
              <a:rPr lang="en-US" sz="2400" dirty="0"/>
              <a:t>Mourners leave flowers and messages at the site of a deadly shooting at a Quebec mosque</a:t>
            </a:r>
          </a:p>
          <a:p>
            <a:pPr>
              <a:buClr>
                <a:srgbClr val="0000FF"/>
              </a:buClr>
            </a:pPr>
            <a:endParaRPr lang="en-US" dirty="0"/>
          </a:p>
          <a:p>
            <a:pPr>
              <a:buClr>
                <a:srgbClr val="0000FF"/>
              </a:buClr>
            </a:pP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16</a:t>
            </a:fld>
            <a:endParaRPr lang="en-CA"/>
          </a:p>
        </p:txBody>
      </p:sp>
      <p:pic>
        <p:nvPicPr>
          <p:cNvPr id="307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51720" y="2996951"/>
            <a:ext cx="4752528" cy="31746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510816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Social Movements</a:t>
            </a:r>
            <a:endParaRPr lang="en-CA" sz="3600" dirty="0">
              <a:solidFill>
                <a:srgbClr val="0000FF"/>
              </a:solidFill>
            </a:endParaRPr>
          </a:p>
        </p:txBody>
      </p:sp>
      <p:sp>
        <p:nvSpPr>
          <p:cNvPr id="3" name="Content Placeholder 2"/>
          <p:cNvSpPr>
            <a:spLocks noGrp="1"/>
          </p:cNvSpPr>
          <p:nvPr>
            <p:ph idx="1"/>
          </p:nvPr>
        </p:nvSpPr>
        <p:spPr>
          <a:xfrm>
            <a:off x="457200" y="1600200"/>
            <a:ext cx="4690864" cy="4525963"/>
          </a:xfrm>
        </p:spPr>
        <p:txBody>
          <a:bodyPr>
            <a:normAutofit lnSpcReduction="10000"/>
          </a:bodyPr>
          <a:lstStyle/>
          <a:p>
            <a:pPr>
              <a:buClr>
                <a:srgbClr val="0000FF"/>
              </a:buClr>
            </a:pPr>
            <a:r>
              <a:rPr lang="en-US" sz="2800" dirty="0"/>
              <a:t>Public conformity can lead to private acceptance, e.g.,</a:t>
            </a:r>
          </a:p>
          <a:p>
            <a:pPr lvl="1">
              <a:buClr>
                <a:srgbClr val="0000FF"/>
              </a:buClr>
            </a:pPr>
            <a:r>
              <a:rPr lang="en-US" dirty="0"/>
              <a:t>Political rituals such as singing “O Canada”</a:t>
            </a:r>
          </a:p>
          <a:p>
            <a:pPr lvl="1">
              <a:buClr>
                <a:srgbClr val="0000FF"/>
              </a:buClr>
            </a:pPr>
            <a:r>
              <a:rPr lang="en-US" dirty="0"/>
              <a:t>Greeting people with “</a:t>
            </a:r>
            <a:r>
              <a:rPr lang="en-US" dirty="0" err="1"/>
              <a:t>Heil</a:t>
            </a:r>
            <a:r>
              <a:rPr lang="en-US" dirty="0"/>
              <a:t> Hitler”</a:t>
            </a:r>
          </a:p>
          <a:p>
            <a:pPr>
              <a:buClr>
                <a:srgbClr val="0000FF"/>
              </a:buClr>
            </a:pPr>
            <a:r>
              <a:rPr lang="en-US" sz="2800" dirty="0"/>
              <a:t>“One does what one is; one becomes what one does” (Robert </a:t>
            </a:r>
            <a:r>
              <a:rPr lang="en-US" sz="2800" dirty="0" err="1"/>
              <a:t>Musil</a:t>
            </a:r>
            <a:r>
              <a:rPr lang="en-US" sz="2800" dirty="0"/>
              <a:t>, </a:t>
            </a:r>
            <a:r>
              <a:rPr lang="en-US" sz="2800" dirty="0" err="1"/>
              <a:t>Kleine</a:t>
            </a:r>
            <a:r>
              <a:rPr lang="en-US" sz="2800" dirty="0"/>
              <a:t> </a:t>
            </a:r>
            <a:r>
              <a:rPr lang="en-US" sz="2800" dirty="0" err="1"/>
              <a:t>Prosa</a:t>
            </a:r>
            <a:r>
              <a:rPr lang="en-US" sz="2800" dirty="0"/>
              <a:t>, 1930)</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17</a:t>
            </a:fld>
            <a:endParaRPr lang="en-CA"/>
          </a:p>
        </p:txBody>
      </p:sp>
      <p:sp>
        <p:nvSpPr>
          <p:cNvPr id="6" name="AutoShape 2" descr="A man wearing a red shirt and sunglasses. Two Canadian flags are stuck into either side of the earpieces of the sunglass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409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52120" y="1484784"/>
            <a:ext cx="2516222" cy="37743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5359011" y="5373216"/>
            <a:ext cx="3384376" cy="923330"/>
          </a:xfrm>
          <a:prstGeom prst="rect">
            <a:avLst/>
          </a:prstGeom>
        </p:spPr>
        <p:txBody>
          <a:bodyPr wrap="square">
            <a:spAutoFit/>
          </a:bodyPr>
          <a:lstStyle/>
          <a:p>
            <a:pPr algn="just"/>
            <a:r>
              <a:rPr lang="en-US" dirty="0"/>
              <a:t>Celebrating Canada Day: Patriotic actions strengthen patriotic attitudes</a:t>
            </a:r>
          </a:p>
        </p:txBody>
      </p:sp>
    </p:spTree>
    <p:extLst>
      <p:ext uri="{BB962C8B-B14F-4D97-AF65-F5344CB8AC3E}">
        <p14:creationId xmlns:p14="http://schemas.microsoft.com/office/powerpoint/2010/main" val="6692758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Why Does Our Behaviour Affect Our Attitudes?</a:t>
            </a:r>
            <a:br>
              <a:rPr lang="en-US" dirty="0">
                <a:solidFill>
                  <a:srgbClr val="0000FF"/>
                </a:solidFill>
              </a:rPr>
            </a:br>
            <a:r>
              <a:rPr lang="en-US" dirty="0">
                <a:solidFill>
                  <a:schemeClr val="tx1"/>
                </a:solidFill>
              </a:rPr>
              <a:t>LO3</a:t>
            </a:r>
            <a:endParaRPr lang="en-CA" dirty="0">
              <a:solidFill>
                <a:schemeClr val="tx1"/>
              </a:solidFill>
            </a:endParaRPr>
          </a:p>
        </p:txBody>
      </p:sp>
      <p:sp>
        <p:nvSpPr>
          <p:cNvPr id="7" name="Subtitle 6"/>
          <p:cNvSpPr>
            <a:spLocks noGrp="1"/>
          </p:cNvSpPr>
          <p:nvPr>
            <p:ph type="subTitle" idx="1"/>
          </p:nvPr>
        </p:nvSpPr>
        <p:spPr/>
        <p:txBody>
          <a:bodyPr/>
          <a:lstStyle/>
          <a:p>
            <a:endParaRPr lang="en-CA"/>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18</a:t>
            </a:fld>
            <a:endParaRPr lang="en-CA"/>
          </a:p>
        </p:txBody>
      </p:sp>
    </p:spTree>
    <p:extLst>
      <p:ext uri="{BB962C8B-B14F-4D97-AF65-F5344CB8AC3E}">
        <p14:creationId xmlns:p14="http://schemas.microsoft.com/office/powerpoint/2010/main" val="34443856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Self-Presentation: </a:t>
            </a:r>
            <a:br>
              <a:rPr lang="en-US" sz="3600" dirty="0">
                <a:solidFill>
                  <a:srgbClr val="0000FF"/>
                </a:solidFill>
              </a:rPr>
            </a:br>
            <a:r>
              <a:rPr lang="en-US" sz="3600" dirty="0">
                <a:solidFill>
                  <a:srgbClr val="0000FF"/>
                </a:solidFill>
              </a:rPr>
              <a:t>Impression Management</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Impression management</a:t>
            </a:r>
          </a:p>
          <a:p>
            <a:pPr lvl="1">
              <a:buClr>
                <a:srgbClr val="0000FF"/>
              </a:buClr>
            </a:pPr>
            <a:r>
              <a:rPr lang="en-US" dirty="0"/>
              <a:t>Being concerned with making a good impression in order to gain social and material rewards, to feel better about ourselves, or to become more secure in our social identities</a:t>
            </a:r>
          </a:p>
          <a:p>
            <a:pPr lvl="1">
              <a:buClr>
                <a:srgbClr val="0000FF"/>
              </a:buClr>
            </a:pPr>
            <a:r>
              <a:rPr lang="en-US" dirty="0"/>
              <a:t>Wanting to appear consistent</a:t>
            </a:r>
          </a:p>
          <a:p>
            <a:pPr>
              <a:buClr>
                <a:srgbClr val="0000FF"/>
              </a:buClr>
            </a:pP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19</a:t>
            </a:fld>
            <a:endParaRPr lang="en-CA"/>
          </a:p>
        </p:txBody>
      </p:sp>
    </p:spTree>
    <p:extLst>
      <p:ext uri="{BB962C8B-B14F-4D97-AF65-F5344CB8AC3E}">
        <p14:creationId xmlns:p14="http://schemas.microsoft.com/office/powerpoint/2010/main" val="26548651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4 Outline</a:t>
            </a:r>
            <a:endParaRPr lang="en-CA" sz="4000" b="1" dirty="0">
              <a:solidFill>
                <a:srgbClr val="0000FF"/>
              </a:solidFill>
            </a:endParaRPr>
          </a:p>
        </p:txBody>
      </p:sp>
      <p:sp>
        <p:nvSpPr>
          <p:cNvPr id="3" name="Content Placeholder 2"/>
          <p:cNvSpPr>
            <a:spLocks noGrp="1"/>
          </p:cNvSpPr>
          <p:nvPr>
            <p:ph idx="1"/>
          </p:nvPr>
        </p:nvSpPr>
        <p:spPr/>
        <p:txBody>
          <a:bodyPr>
            <a:normAutofit/>
          </a:bodyPr>
          <a:lstStyle/>
          <a:p>
            <a:pPr marL="514350" indent="-514350">
              <a:buClr>
                <a:srgbClr val="0000FF"/>
              </a:buClr>
              <a:buFont typeface="+mj-lt"/>
              <a:buAutoNum type="arabicPeriod"/>
            </a:pPr>
            <a:r>
              <a:rPr lang="en-US" dirty="0"/>
              <a:t>How well do our attitudes predict our behaviour?</a:t>
            </a:r>
          </a:p>
          <a:p>
            <a:pPr marL="514350" indent="-514350">
              <a:buClr>
                <a:srgbClr val="0000FF"/>
              </a:buClr>
              <a:buFont typeface="+mj-lt"/>
              <a:buAutoNum type="arabicPeriod"/>
            </a:pPr>
            <a:r>
              <a:rPr lang="en-US" dirty="0"/>
              <a:t>When does our behaviour affect our attitudes?</a:t>
            </a:r>
          </a:p>
          <a:p>
            <a:pPr marL="514350" indent="-514350">
              <a:buClr>
                <a:srgbClr val="0000FF"/>
              </a:buClr>
              <a:buFont typeface="+mj-lt"/>
              <a:buAutoNum type="arabicPeriod"/>
            </a:pPr>
            <a:r>
              <a:rPr lang="en-US" dirty="0"/>
              <a:t>Why does our behaviour affect our attitudes?</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a:t>
            </a:fld>
            <a:endParaRPr lang="en-CA"/>
          </a:p>
        </p:txBody>
      </p:sp>
    </p:spTree>
    <p:extLst>
      <p:ext uri="{BB962C8B-B14F-4D97-AF65-F5344CB8AC3E}">
        <p14:creationId xmlns:p14="http://schemas.microsoft.com/office/powerpoint/2010/main" val="36175480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Self-Justification: Cognitive Dissonance</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Cognitive dissonance</a:t>
            </a:r>
          </a:p>
          <a:p>
            <a:pPr lvl="1">
              <a:buClr>
                <a:srgbClr val="0000FF"/>
              </a:buClr>
            </a:pPr>
            <a:r>
              <a:rPr lang="en-US" dirty="0"/>
              <a:t>We feel tension (dissonance) when we are aware that we have two thoughts that are inconsistent or incompatible</a:t>
            </a:r>
          </a:p>
          <a:p>
            <a:pPr lvl="1">
              <a:buClr>
                <a:srgbClr val="0000FF"/>
              </a:buClr>
            </a:pPr>
            <a:r>
              <a:rPr lang="en-US" dirty="0"/>
              <a:t>Also occurs when our behaviour is inconsistent with our attitudes</a:t>
            </a:r>
          </a:p>
          <a:p>
            <a:pPr>
              <a:buClr>
                <a:srgbClr val="0000FF"/>
              </a:buClr>
            </a:pPr>
            <a:r>
              <a:rPr lang="en-US" b="1" dirty="0"/>
              <a:t>Selective exposure</a:t>
            </a:r>
          </a:p>
          <a:p>
            <a:pPr lvl="1">
              <a:buClr>
                <a:srgbClr val="0000FF"/>
              </a:buClr>
            </a:pPr>
            <a:r>
              <a:rPr lang="en-US" dirty="0"/>
              <a:t>People prefer to expose themselves with information that agrees with their point of view</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20</a:t>
            </a:fld>
            <a:endParaRPr lang="en-CA"/>
          </a:p>
        </p:txBody>
      </p:sp>
    </p:spTree>
    <p:extLst>
      <p:ext uri="{BB962C8B-B14F-4D97-AF65-F5344CB8AC3E}">
        <p14:creationId xmlns:p14="http://schemas.microsoft.com/office/powerpoint/2010/main" val="31058377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712968" cy="1143000"/>
          </a:xfrm>
        </p:spPr>
        <p:txBody>
          <a:bodyPr>
            <a:noAutofit/>
          </a:bodyPr>
          <a:lstStyle/>
          <a:p>
            <a:r>
              <a:rPr lang="en-US" sz="3600" dirty="0">
                <a:solidFill>
                  <a:srgbClr val="0000FF"/>
                </a:solidFill>
              </a:rPr>
              <a:t>Self-Justification: Cognitive Dissonance Pt. 2</a:t>
            </a:r>
            <a:endParaRPr lang="en-CA" sz="3600" dirty="0">
              <a:solidFill>
                <a:srgbClr val="0000FF"/>
              </a:solidFill>
            </a:endParaRPr>
          </a:p>
        </p:txBody>
      </p:sp>
      <p:sp>
        <p:nvSpPr>
          <p:cNvPr id="3" name="Content Placeholder 2"/>
          <p:cNvSpPr>
            <a:spLocks noGrp="1"/>
          </p:cNvSpPr>
          <p:nvPr>
            <p:ph idx="1"/>
          </p:nvPr>
        </p:nvSpPr>
        <p:spPr>
          <a:xfrm>
            <a:off x="457200" y="1600200"/>
            <a:ext cx="2962672" cy="4925144"/>
          </a:xfrm>
        </p:spPr>
        <p:txBody>
          <a:bodyPr>
            <a:normAutofit fontScale="85000" lnSpcReduction="10000"/>
          </a:bodyPr>
          <a:lstStyle/>
          <a:p>
            <a:pPr>
              <a:buClr>
                <a:srgbClr val="0000FF"/>
              </a:buClr>
            </a:pPr>
            <a:r>
              <a:rPr lang="en-US" sz="3000" b="1" dirty="0"/>
              <a:t>Dissonance theory</a:t>
            </a:r>
          </a:p>
          <a:p>
            <a:pPr>
              <a:buClr>
                <a:srgbClr val="0000FF"/>
              </a:buClr>
            </a:pPr>
            <a:r>
              <a:rPr lang="en-US" sz="2800" dirty="0"/>
              <a:t>Predicts that when our actions are not fully explained by external rewards or coercion</a:t>
            </a:r>
          </a:p>
          <a:p>
            <a:pPr>
              <a:buClr>
                <a:srgbClr val="0000FF"/>
              </a:buClr>
            </a:pPr>
            <a:r>
              <a:rPr lang="en-US" sz="2800" dirty="0"/>
              <a:t>We </a:t>
            </a:r>
            <a:r>
              <a:rPr lang="en-US" sz="2800" b="1" i="1" dirty="0"/>
              <a:t>will</a:t>
            </a:r>
            <a:r>
              <a:rPr lang="en-US" sz="2800" dirty="0"/>
              <a:t> experience dissonance, which we can reduce by believing in what we have done</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21</a:t>
            </a:fld>
            <a:endParaRPr lang="en-CA"/>
          </a:p>
        </p:txBody>
      </p:sp>
      <p:pic>
        <p:nvPicPr>
          <p:cNvPr id="717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441876" y="1916832"/>
            <a:ext cx="5318168"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4572000" y="5733256"/>
            <a:ext cx="3600400" cy="369332"/>
          </a:xfrm>
          <a:prstGeom prst="rect">
            <a:avLst/>
          </a:prstGeom>
        </p:spPr>
        <p:txBody>
          <a:bodyPr wrap="square">
            <a:spAutoFit/>
          </a:bodyPr>
          <a:lstStyle/>
          <a:p>
            <a:r>
              <a:rPr lang="en-CA" b="1" dirty="0"/>
              <a:t>Figure 4–2 </a:t>
            </a:r>
            <a:r>
              <a:rPr lang="en-CA" dirty="0"/>
              <a:t>Insufficient Justification</a:t>
            </a:r>
          </a:p>
        </p:txBody>
      </p:sp>
    </p:spTree>
    <p:extLst>
      <p:ext uri="{BB962C8B-B14F-4D97-AF65-F5344CB8AC3E}">
        <p14:creationId xmlns:p14="http://schemas.microsoft.com/office/powerpoint/2010/main" val="31058377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12968" cy="1143000"/>
          </a:xfrm>
        </p:spPr>
        <p:txBody>
          <a:bodyPr>
            <a:noAutofit/>
          </a:bodyPr>
          <a:lstStyle/>
          <a:p>
            <a:r>
              <a:rPr lang="en-US" sz="3600" dirty="0">
                <a:solidFill>
                  <a:srgbClr val="0000FF"/>
                </a:solidFill>
              </a:rPr>
              <a:t>Self-Justification: Cognitive Dissonance Pt. 3</a:t>
            </a:r>
            <a:endParaRPr lang="en-CA" sz="3600" dirty="0">
              <a:solidFill>
                <a:srgbClr val="0000FF"/>
              </a:solidFill>
            </a:endParaRPr>
          </a:p>
        </p:txBody>
      </p:sp>
      <p:sp>
        <p:nvSpPr>
          <p:cNvPr id="3" name="Content Placeholder 2"/>
          <p:cNvSpPr>
            <a:spLocks noGrp="1"/>
          </p:cNvSpPr>
          <p:nvPr>
            <p:ph idx="1"/>
          </p:nvPr>
        </p:nvSpPr>
        <p:spPr/>
        <p:txBody>
          <a:bodyPr>
            <a:normAutofit lnSpcReduction="10000"/>
          </a:bodyPr>
          <a:lstStyle/>
          <a:p>
            <a:pPr>
              <a:buClr>
                <a:srgbClr val="0000FF"/>
              </a:buClr>
            </a:pPr>
            <a:r>
              <a:rPr lang="en-US" b="1" dirty="0"/>
              <a:t>Dissonance after decisions:</a:t>
            </a:r>
          </a:p>
          <a:p>
            <a:pPr lvl="1">
              <a:buClr>
                <a:srgbClr val="0000FF"/>
              </a:buClr>
            </a:pPr>
            <a:r>
              <a:rPr lang="en-US" dirty="0"/>
              <a:t>When we choose between two equally attractive (or equally unattractive) alternatives</a:t>
            </a:r>
          </a:p>
          <a:p>
            <a:pPr lvl="1">
              <a:buClr>
                <a:srgbClr val="0000FF"/>
              </a:buClr>
            </a:pPr>
            <a:r>
              <a:rPr lang="en-US" dirty="0"/>
              <a:t>The undesirable features of the chosen alternative and the desirable features of the rejected alternative remain</a:t>
            </a:r>
          </a:p>
          <a:p>
            <a:pPr lvl="1">
              <a:buClr>
                <a:srgbClr val="0000FF"/>
              </a:buClr>
            </a:pPr>
            <a:r>
              <a:rPr lang="en-US" dirty="0"/>
              <a:t>This can create dissonance</a:t>
            </a:r>
          </a:p>
          <a:p>
            <a:pPr lvl="1">
              <a:buClr>
                <a:srgbClr val="0000FF"/>
              </a:buClr>
            </a:pPr>
            <a:r>
              <a:rPr lang="en-US" dirty="0"/>
              <a:t>We can “manage” this dissonance by upgrading the chosen alternative and downgrading the rejected alternative</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22</a:t>
            </a:fld>
            <a:endParaRPr lang="en-CA"/>
          </a:p>
        </p:txBody>
      </p:sp>
    </p:spTree>
    <p:extLst>
      <p:ext uri="{BB962C8B-B14F-4D97-AF65-F5344CB8AC3E}">
        <p14:creationId xmlns:p14="http://schemas.microsoft.com/office/powerpoint/2010/main" val="12891127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42107"/>
            <a:ext cx="8686800" cy="1143000"/>
          </a:xfrm>
        </p:spPr>
        <p:txBody>
          <a:bodyPr>
            <a:noAutofit/>
          </a:bodyPr>
          <a:lstStyle/>
          <a:p>
            <a:r>
              <a:rPr lang="en-US" sz="3600" dirty="0">
                <a:solidFill>
                  <a:srgbClr val="0000FF"/>
                </a:solidFill>
              </a:rPr>
              <a:t>Self-Justification: Cognitive Dissonance Pt. 4</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Culture and cognitive dissonance</a:t>
            </a:r>
          </a:p>
          <a:p>
            <a:pPr lvl="1">
              <a:buClr>
                <a:srgbClr val="0000FF"/>
              </a:buClr>
            </a:pPr>
            <a:r>
              <a:rPr lang="en-US" dirty="0"/>
              <a:t>Having an individualistic self-concept can lead to dissonance following a personal choice</a:t>
            </a:r>
          </a:p>
          <a:p>
            <a:pPr lvl="1">
              <a:buClr>
                <a:srgbClr val="0000FF"/>
              </a:buClr>
            </a:pPr>
            <a:r>
              <a:rPr lang="en-US" dirty="0"/>
              <a:t>Having a collectivistic self-concept can lead to dissonance following a choice made for one’s group</a:t>
            </a:r>
          </a:p>
          <a:p>
            <a:pPr lvl="1">
              <a:buClr>
                <a:srgbClr val="0000FF"/>
              </a:buClr>
            </a:pPr>
            <a:r>
              <a:rPr lang="en-US" dirty="0"/>
              <a:t>The experience of feeling dissonance may be shared across many cultures</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23</a:t>
            </a:fld>
            <a:endParaRPr lang="en-CA"/>
          </a:p>
        </p:txBody>
      </p:sp>
    </p:spTree>
    <p:extLst>
      <p:ext uri="{BB962C8B-B14F-4D97-AF65-F5344CB8AC3E}">
        <p14:creationId xmlns:p14="http://schemas.microsoft.com/office/powerpoint/2010/main" val="26548651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Self-Perception</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Self-perception theory</a:t>
            </a:r>
            <a:r>
              <a:rPr lang="en-US" dirty="0"/>
              <a:t> </a:t>
            </a:r>
          </a:p>
          <a:p>
            <a:pPr lvl="1">
              <a:buClr>
                <a:srgbClr val="0000FF"/>
              </a:buClr>
            </a:pPr>
            <a:r>
              <a:rPr lang="en-US" dirty="0"/>
              <a:t>Daryl </a:t>
            </a:r>
            <a:r>
              <a:rPr lang="en-US" dirty="0" err="1"/>
              <a:t>Bem</a:t>
            </a:r>
            <a:r>
              <a:rPr lang="en-US" dirty="0"/>
              <a:t> (1972) </a:t>
            </a:r>
          </a:p>
          <a:p>
            <a:pPr lvl="1">
              <a:buClr>
                <a:srgbClr val="0000FF"/>
              </a:buClr>
            </a:pPr>
            <a:r>
              <a:rPr lang="en-US" dirty="0"/>
              <a:t>Assumes we make similar inferences when we observe our own behaviour</a:t>
            </a:r>
          </a:p>
          <a:p>
            <a:pPr lvl="1">
              <a:buClr>
                <a:srgbClr val="0000FF"/>
              </a:buClr>
            </a:pPr>
            <a:r>
              <a:rPr lang="en-US" dirty="0"/>
              <a:t>When our attitudes are weak or ambiguous, we are in the position of someone who observes us from the outside</a:t>
            </a:r>
          </a:p>
          <a:p>
            <a:pPr>
              <a:buClr>
                <a:srgbClr val="0000FF"/>
              </a:buClr>
            </a:pP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24</a:t>
            </a:fld>
            <a:endParaRPr lang="en-CA"/>
          </a:p>
        </p:txBody>
      </p:sp>
    </p:spTree>
    <p:extLst>
      <p:ext uri="{BB962C8B-B14F-4D97-AF65-F5344CB8AC3E}">
        <p14:creationId xmlns:p14="http://schemas.microsoft.com/office/powerpoint/2010/main" val="41613391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Self-Perception Pt. 2</a:t>
            </a:r>
            <a:endParaRPr lang="en-CA" sz="3600" dirty="0">
              <a:solidFill>
                <a:srgbClr val="0000FF"/>
              </a:solidFill>
            </a:endParaRPr>
          </a:p>
        </p:txBody>
      </p:sp>
      <p:sp>
        <p:nvSpPr>
          <p:cNvPr id="3" name="Content Placeholder 2"/>
          <p:cNvSpPr>
            <a:spLocks noGrp="1"/>
          </p:cNvSpPr>
          <p:nvPr>
            <p:ph idx="1"/>
          </p:nvPr>
        </p:nvSpPr>
        <p:spPr>
          <a:xfrm>
            <a:off x="457200" y="1600200"/>
            <a:ext cx="3178696" cy="4525963"/>
          </a:xfrm>
        </p:spPr>
        <p:txBody>
          <a:bodyPr>
            <a:normAutofit/>
          </a:bodyPr>
          <a:lstStyle/>
          <a:p>
            <a:pPr>
              <a:buClr>
                <a:srgbClr val="0000FF"/>
              </a:buClr>
            </a:pPr>
            <a:r>
              <a:rPr lang="en-US" b="1" dirty="0"/>
              <a:t>Expressions and attitude</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25</a:t>
            </a:fld>
            <a:endParaRPr lang="en-CA"/>
          </a:p>
        </p:txBody>
      </p:sp>
      <p:sp>
        <p:nvSpPr>
          <p:cNvPr id="6" name="AutoShape 2" descr="Left: A man with his lips open holds a pen between his teeth. Right: A man with his lips closed around a pen in his mouth."/>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819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83968" y="1844824"/>
            <a:ext cx="3525739" cy="2527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3491880" y="4581128"/>
            <a:ext cx="5292080" cy="1477328"/>
          </a:xfrm>
          <a:prstGeom prst="rect">
            <a:avLst/>
          </a:prstGeom>
        </p:spPr>
        <p:txBody>
          <a:bodyPr wrap="square">
            <a:spAutoFit/>
          </a:bodyPr>
          <a:lstStyle/>
          <a:p>
            <a:pPr algn="just" fontAlgn="base"/>
            <a:r>
              <a:rPr lang="en-US" dirty="0"/>
              <a:t>All Nippon Airways employees, biting wooden chopsticks, beam during a smile training session. Researchers report that people who use chopsticks to activate smiling muscles during laboratory stress experiences also recover more quickly </a:t>
            </a:r>
          </a:p>
        </p:txBody>
      </p:sp>
    </p:spTree>
    <p:extLst>
      <p:ext uri="{BB962C8B-B14F-4D97-AF65-F5344CB8AC3E}">
        <p14:creationId xmlns:p14="http://schemas.microsoft.com/office/powerpoint/2010/main" val="14746234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err="1">
                <a:solidFill>
                  <a:srgbClr val="0000FF"/>
                </a:solidFill>
              </a:rPr>
              <a:t>Overjustification</a:t>
            </a:r>
            <a:r>
              <a:rPr lang="en-US" sz="3600" dirty="0">
                <a:solidFill>
                  <a:srgbClr val="0000FF"/>
                </a:solidFill>
              </a:rPr>
              <a:t> and Intrinsic Motivations</a:t>
            </a:r>
          </a:p>
        </p:txBody>
      </p:sp>
      <p:sp>
        <p:nvSpPr>
          <p:cNvPr id="3" name="Content Placeholder 2"/>
          <p:cNvSpPr>
            <a:spLocks noGrp="1"/>
          </p:cNvSpPr>
          <p:nvPr>
            <p:ph idx="1"/>
          </p:nvPr>
        </p:nvSpPr>
        <p:spPr/>
        <p:txBody>
          <a:bodyPr>
            <a:normAutofit/>
          </a:bodyPr>
          <a:lstStyle/>
          <a:p>
            <a:pPr>
              <a:buClr>
                <a:srgbClr val="0000FF"/>
              </a:buClr>
            </a:pPr>
            <a:r>
              <a:rPr lang="en-US" sz="2400" dirty="0"/>
              <a:t>When people do something they enjoy, without reward or coercion, they attribute their behaviour to their love of the activity</a:t>
            </a:r>
          </a:p>
          <a:p>
            <a:pPr>
              <a:buClr>
                <a:srgbClr val="0000FF"/>
              </a:buClr>
            </a:pPr>
            <a:r>
              <a:rPr lang="en-US" sz="2400" dirty="0"/>
              <a:t>External rewards undermine intrinsic motivation by leading people to attribute their behaviour to the incentive</a:t>
            </a: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26</a:t>
            </a:fld>
            <a:endParaRPr lang="en-CA"/>
          </a:p>
        </p:txBody>
      </p:sp>
      <p:pic>
        <p:nvPicPr>
          <p:cNvPr id="921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55777" y="3589742"/>
            <a:ext cx="5683830" cy="28021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827584" y="4252141"/>
            <a:ext cx="1512168" cy="1477328"/>
          </a:xfrm>
          <a:prstGeom prst="rect">
            <a:avLst/>
          </a:prstGeom>
        </p:spPr>
        <p:txBody>
          <a:bodyPr wrap="square">
            <a:spAutoFit/>
          </a:bodyPr>
          <a:lstStyle/>
          <a:p>
            <a:r>
              <a:rPr lang="en-US" b="1" dirty="0"/>
              <a:t>Figure 4–4 </a:t>
            </a:r>
            <a:r>
              <a:rPr lang="en-US" dirty="0"/>
              <a:t>Intrinsic And Extrinsic Motivation</a:t>
            </a:r>
          </a:p>
          <a:p>
            <a:endParaRPr lang="en-US" dirty="0"/>
          </a:p>
        </p:txBody>
      </p:sp>
    </p:spTree>
    <p:extLst>
      <p:ext uri="{BB962C8B-B14F-4D97-AF65-F5344CB8AC3E}">
        <p14:creationId xmlns:p14="http://schemas.microsoft.com/office/powerpoint/2010/main" val="22988981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Comparing the Theories</a:t>
            </a:r>
            <a:endParaRPr lang="en-CA" sz="3600" dirty="0">
              <a:solidFill>
                <a:srgbClr val="0000FF"/>
              </a:solidFill>
            </a:endParaRPr>
          </a:p>
        </p:txBody>
      </p:sp>
      <p:sp>
        <p:nvSpPr>
          <p:cNvPr id="3" name="Content Placeholder 2"/>
          <p:cNvSpPr>
            <a:spLocks noGrp="1"/>
          </p:cNvSpPr>
          <p:nvPr>
            <p:ph idx="1"/>
          </p:nvPr>
        </p:nvSpPr>
        <p:spPr>
          <a:xfrm>
            <a:off x="5868144" y="1670074"/>
            <a:ext cx="2962672" cy="4525963"/>
          </a:xfrm>
        </p:spPr>
        <p:txBody>
          <a:bodyPr>
            <a:normAutofit fontScale="85000" lnSpcReduction="20000"/>
          </a:bodyPr>
          <a:lstStyle/>
          <a:p>
            <a:pPr>
              <a:buClr>
                <a:srgbClr val="0000FF"/>
              </a:buClr>
            </a:pPr>
            <a:r>
              <a:rPr lang="en-US" b="1" dirty="0"/>
              <a:t>Dissonance and Arousal</a:t>
            </a:r>
          </a:p>
          <a:p>
            <a:pPr fontAlgn="base">
              <a:buClr>
                <a:srgbClr val="0000FF"/>
              </a:buClr>
            </a:pPr>
            <a:r>
              <a:rPr lang="en-US" sz="2800" dirty="0"/>
              <a:t>When people attributed their arousal to a pill they had taken, they did not change their attitudes, demonstrating the role of dissonance in attitude change</a:t>
            </a:r>
            <a:br>
              <a:rPr lang="en-US" dirty="0"/>
            </a:br>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27</a:t>
            </a:fld>
            <a:endParaRPr lang="en-CA"/>
          </a:p>
        </p:txBody>
      </p:sp>
      <p:sp>
        <p:nvSpPr>
          <p:cNvPr id="6" name="Rectangle 5"/>
          <p:cNvSpPr/>
          <p:nvPr/>
        </p:nvSpPr>
        <p:spPr>
          <a:xfrm>
            <a:off x="1475656" y="5445224"/>
            <a:ext cx="3528392" cy="369332"/>
          </a:xfrm>
          <a:prstGeom prst="rect">
            <a:avLst/>
          </a:prstGeom>
        </p:spPr>
        <p:txBody>
          <a:bodyPr wrap="square">
            <a:spAutoFit/>
          </a:bodyPr>
          <a:lstStyle/>
          <a:p>
            <a:r>
              <a:rPr lang="en-US" b="1" dirty="0"/>
              <a:t>Figure 4–5 </a:t>
            </a:r>
            <a:r>
              <a:rPr lang="en-US" dirty="0"/>
              <a:t>Dissonance And The Pill</a:t>
            </a:r>
          </a:p>
        </p:txBody>
      </p:sp>
      <p:pic>
        <p:nvPicPr>
          <p:cNvPr id="1024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9512" y="1772815"/>
            <a:ext cx="5544616" cy="34709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290954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Comparing the Theories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Self-affirmation Theory</a:t>
            </a:r>
          </a:p>
          <a:p>
            <a:pPr lvl="1">
              <a:buClr>
                <a:srgbClr val="0000FF"/>
              </a:buClr>
            </a:pPr>
            <a:r>
              <a:rPr lang="en-US" dirty="0"/>
              <a:t>People often experience self-image threat after engaging in an undesirable behaviour, and they compensate for this threat by affirming another aspect of the self</a:t>
            </a:r>
          </a:p>
          <a:p>
            <a:pPr lvl="1">
              <a:buClr>
                <a:srgbClr val="0000FF"/>
              </a:buClr>
            </a:pPr>
            <a:r>
              <a:rPr lang="en-US" dirty="0"/>
              <a:t>Threaten people’s self-concept in one domain and they will compensate either by refocusing or by doing good deeds in some other domains</a:t>
            </a: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28</a:t>
            </a:fld>
            <a:endParaRPr lang="en-CA"/>
          </a:p>
        </p:txBody>
      </p:sp>
    </p:spTree>
    <p:extLst>
      <p:ext uri="{BB962C8B-B14F-4D97-AF65-F5344CB8AC3E}">
        <p14:creationId xmlns:p14="http://schemas.microsoft.com/office/powerpoint/2010/main" val="22988981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Comparing the Theories Pt. 3</a:t>
            </a:r>
            <a:endParaRPr lang="en-CA" sz="3600" dirty="0">
              <a:solidFill>
                <a:srgbClr val="0000FF"/>
              </a:solidFill>
            </a:endParaRPr>
          </a:p>
        </p:txBody>
      </p:sp>
      <p:sp>
        <p:nvSpPr>
          <p:cNvPr id="3" name="Content Placeholder 2"/>
          <p:cNvSpPr>
            <a:spLocks noGrp="1"/>
          </p:cNvSpPr>
          <p:nvPr>
            <p:ph idx="1"/>
          </p:nvPr>
        </p:nvSpPr>
        <p:spPr>
          <a:xfrm>
            <a:off x="457200" y="1600200"/>
            <a:ext cx="4027912" cy="4781128"/>
          </a:xfrm>
        </p:spPr>
        <p:txBody>
          <a:bodyPr>
            <a:normAutofit fontScale="92500" lnSpcReduction="10000"/>
          </a:bodyPr>
          <a:lstStyle/>
          <a:p>
            <a:pPr>
              <a:buClr>
                <a:srgbClr val="0000FF"/>
              </a:buClr>
            </a:pPr>
            <a:r>
              <a:rPr lang="en-US" b="1" dirty="0"/>
              <a:t>Self-perceiving when not self-contradicting</a:t>
            </a:r>
          </a:p>
          <a:p>
            <a:pPr lvl="1">
              <a:buClr>
                <a:srgbClr val="0000FF"/>
              </a:buClr>
            </a:pPr>
            <a:r>
              <a:rPr lang="en-US" dirty="0"/>
              <a:t>Dissonance theory is inconsistent with two findings</a:t>
            </a:r>
          </a:p>
          <a:p>
            <a:pPr lvl="2">
              <a:buClr>
                <a:srgbClr val="0000FF"/>
              </a:buClr>
            </a:pPr>
            <a:r>
              <a:rPr lang="en-US" sz="2800" dirty="0"/>
              <a:t>People with no change arousal can have attitude change</a:t>
            </a:r>
          </a:p>
          <a:p>
            <a:pPr lvl="2">
              <a:buClr>
                <a:srgbClr val="0000FF"/>
              </a:buClr>
            </a:pPr>
            <a:r>
              <a:rPr lang="en-US" sz="2800" dirty="0" err="1"/>
              <a:t>Overjustification</a:t>
            </a:r>
            <a:r>
              <a:rPr lang="en-US" sz="2800" dirty="0"/>
              <a:t> effect</a:t>
            </a:r>
          </a:p>
          <a:p>
            <a:pPr>
              <a:buClr>
                <a:srgbClr val="0000FF"/>
              </a:buClr>
            </a:pPr>
            <a:endParaRPr lang="en-US"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29</a:t>
            </a:fld>
            <a:endParaRPr lang="en-CA"/>
          </a:p>
        </p:txBody>
      </p:sp>
      <p:pic>
        <p:nvPicPr>
          <p:cNvPr id="1126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34951" y="1556792"/>
            <a:ext cx="2814049" cy="3914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355976" y="5579937"/>
            <a:ext cx="4572000" cy="646331"/>
          </a:xfrm>
          <a:prstGeom prst="rect">
            <a:avLst/>
          </a:prstGeom>
        </p:spPr>
        <p:txBody>
          <a:bodyPr>
            <a:spAutoFit/>
          </a:bodyPr>
          <a:lstStyle/>
          <a:p>
            <a:pPr algn="ctr"/>
            <a:r>
              <a:rPr lang="en-US" b="1" i="1" dirty="0"/>
              <a:t>I don’t sing because I am happy. I am happy because I sing. Self-perception at work.</a:t>
            </a:r>
          </a:p>
        </p:txBody>
      </p:sp>
    </p:spTree>
    <p:extLst>
      <p:ext uri="{BB962C8B-B14F-4D97-AF65-F5344CB8AC3E}">
        <p14:creationId xmlns:p14="http://schemas.microsoft.com/office/powerpoint/2010/main" val="39230438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How Well Do Our Attitudes Predict Our Behaviour?</a:t>
            </a:r>
            <a:br>
              <a:rPr lang="en-CA" sz="4000" dirty="0">
                <a:solidFill>
                  <a:srgbClr val="0000FF"/>
                </a:solidFill>
              </a:rPr>
            </a:br>
            <a:r>
              <a:rPr lang="en-CA" sz="4000" dirty="0">
                <a:solidFill>
                  <a:schemeClr val="tx1"/>
                </a:solidFill>
              </a:rPr>
              <a:t>LO1</a:t>
            </a:r>
          </a:p>
        </p:txBody>
      </p:sp>
      <p:sp>
        <p:nvSpPr>
          <p:cNvPr id="7" name="Subtitle 6"/>
          <p:cNvSpPr>
            <a:spLocks noGrp="1"/>
          </p:cNvSpPr>
          <p:nvPr>
            <p:ph type="subTitle" idx="1"/>
          </p:nvPr>
        </p:nvSpPr>
        <p:spPr/>
        <p:txBody>
          <a:bodyPr/>
          <a:lstStyle/>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3</a:t>
            </a:fld>
            <a:endParaRPr lang="en-CA"/>
          </a:p>
        </p:txBody>
      </p:sp>
    </p:spTree>
    <p:extLst>
      <p:ext uri="{BB962C8B-B14F-4D97-AF65-F5344CB8AC3E}">
        <p14:creationId xmlns:p14="http://schemas.microsoft.com/office/powerpoint/2010/main" val="6477786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4: Summing Up</a:t>
            </a:r>
            <a:endParaRPr lang="en-CA" sz="4000" b="1" dirty="0">
              <a:solidFill>
                <a:srgbClr val="0000FF"/>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30</a:t>
            </a:fld>
            <a:endParaRPr lang="en-CA"/>
          </a:p>
        </p:txBody>
      </p:sp>
      <p:sp>
        <p:nvSpPr>
          <p:cNvPr id="3" name="AutoShape 2" descr="https://media.inkling.com/img?s=content%3A%2F%2F%2Fstable%2Fsn_d273%2Ftrunk%2Fhead%2Fimg%2Fchapter002%2Fmye11147_co02.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6" name="AutoShape 4" descr="A photograph of two boys smoking cigarette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029"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78138" y="1772816"/>
            <a:ext cx="4170735" cy="43751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06676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a:t>
            </a:r>
            <a:endParaRPr lang="en-CA" sz="3600" dirty="0">
              <a:solidFill>
                <a:srgbClr val="0000FF"/>
              </a:solidFill>
            </a:endParaRPr>
          </a:p>
        </p:txBody>
      </p:sp>
      <p:sp>
        <p:nvSpPr>
          <p:cNvPr id="3" name="Content Placeholder 2"/>
          <p:cNvSpPr>
            <a:spLocks noGrp="1"/>
          </p:cNvSpPr>
          <p:nvPr>
            <p:ph idx="1"/>
          </p:nvPr>
        </p:nvSpPr>
        <p:spPr>
          <a:xfrm>
            <a:off x="457200" y="1600200"/>
            <a:ext cx="8363272" cy="4853136"/>
          </a:xfrm>
        </p:spPr>
        <p:txBody>
          <a:bodyPr>
            <a:normAutofit/>
          </a:bodyPr>
          <a:lstStyle/>
          <a:p>
            <a:pPr>
              <a:buClr>
                <a:srgbClr val="0000FF"/>
              </a:buClr>
            </a:pPr>
            <a:r>
              <a:rPr lang="en-US" sz="2800" b="1" dirty="0"/>
              <a:t>How Well Do Our Attitudes Predict Our </a:t>
            </a:r>
            <a:r>
              <a:rPr lang="en-US" sz="2800" b="1" dirty="0" err="1"/>
              <a:t>Behaviours</a:t>
            </a:r>
            <a:r>
              <a:rPr lang="en-US" sz="2800" b="1" dirty="0"/>
              <a:t>?</a:t>
            </a:r>
          </a:p>
          <a:p>
            <a:pPr>
              <a:buClr>
                <a:srgbClr val="0000FF"/>
              </a:buClr>
              <a:buFont typeface="Courier New" panose="02070309020205020404" pitchFamily="49" charset="0"/>
              <a:buChar char="o"/>
            </a:pPr>
            <a:r>
              <a:rPr lang="en-US" sz="2400" dirty="0"/>
              <a:t>Attitudes do not predict behaviour as well as most people believe. </a:t>
            </a:r>
          </a:p>
          <a:p>
            <a:pPr>
              <a:buClr>
                <a:srgbClr val="0000FF"/>
              </a:buClr>
              <a:buFont typeface="Courier New" panose="02070309020205020404" pitchFamily="49" charset="0"/>
              <a:buChar char="o"/>
            </a:pPr>
            <a:r>
              <a:rPr lang="en-US" sz="2400" dirty="0"/>
              <a:t>Attitudes are better predictors of behaviour, however, when social influences are minimal, attitudes are specific to </a:t>
            </a:r>
            <a:r>
              <a:rPr lang="en-US" sz="2400" dirty="0" err="1"/>
              <a:t>behaviours</a:t>
            </a:r>
            <a:r>
              <a:rPr lang="en-US" sz="2400" dirty="0"/>
              <a:t>, and attitudes are potent (strong and on one’s mind).</a:t>
            </a:r>
            <a:endParaRPr lang="en-CA" b="1"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31</a:t>
            </a:fld>
            <a:endParaRPr lang="en-CA"/>
          </a:p>
        </p:txBody>
      </p:sp>
    </p:spTree>
    <p:extLst>
      <p:ext uri="{BB962C8B-B14F-4D97-AF65-F5344CB8AC3E}">
        <p14:creationId xmlns:p14="http://schemas.microsoft.com/office/powerpoint/2010/main" val="14757510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2</a:t>
            </a:r>
            <a:endParaRPr lang="en-CA" sz="3600" dirty="0">
              <a:solidFill>
                <a:srgbClr val="0000FF"/>
              </a:solidFill>
            </a:endParaRPr>
          </a:p>
        </p:txBody>
      </p:sp>
      <p:sp>
        <p:nvSpPr>
          <p:cNvPr id="3" name="Content Placeholder 2"/>
          <p:cNvSpPr>
            <a:spLocks noGrp="1"/>
          </p:cNvSpPr>
          <p:nvPr>
            <p:ph idx="1"/>
          </p:nvPr>
        </p:nvSpPr>
        <p:spPr/>
        <p:txBody>
          <a:bodyPr>
            <a:normAutofit fontScale="92500" lnSpcReduction="10000"/>
          </a:bodyPr>
          <a:lstStyle/>
          <a:p>
            <a:pPr>
              <a:buClr>
                <a:srgbClr val="0000FF"/>
              </a:buClr>
            </a:pPr>
            <a:r>
              <a:rPr lang="en-US" sz="3000" b="1" dirty="0"/>
              <a:t>When Does Our Behaviour Affect Our Attitudes?</a:t>
            </a:r>
          </a:p>
          <a:p>
            <a:pPr>
              <a:buClr>
                <a:srgbClr val="0000FF"/>
              </a:buClr>
              <a:buFont typeface="Courier New" panose="02070309020205020404" pitchFamily="49" charset="0"/>
              <a:buChar char="o"/>
            </a:pPr>
            <a:r>
              <a:rPr lang="en-US" sz="2600" dirty="0"/>
              <a:t>When taking on a role, our actions in that role often shape our attitudes. </a:t>
            </a:r>
          </a:p>
          <a:p>
            <a:pPr>
              <a:buClr>
                <a:srgbClr val="0000FF"/>
              </a:buClr>
              <a:buFont typeface="Courier New" panose="02070309020205020404" pitchFamily="49" charset="0"/>
              <a:buChar char="o"/>
            </a:pPr>
            <a:r>
              <a:rPr lang="en-US" sz="2600" dirty="0"/>
              <a:t>When we state a belief (even if we do not initially believe it), our words often shape our attitudes. </a:t>
            </a:r>
          </a:p>
          <a:p>
            <a:pPr>
              <a:buClr>
                <a:srgbClr val="0000FF"/>
              </a:buClr>
              <a:buFont typeface="Courier New" panose="02070309020205020404" pitchFamily="49" charset="0"/>
              <a:buChar char="o"/>
            </a:pPr>
            <a:r>
              <a:rPr lang="en-US" sz="2600" dirty="0"/>
              <a:t>When we engage in small actions inconsistent with our attitudes, these small actions can lead to larger actions that can dramatically shape our attitudes and behaviour. </a:t>
            </a:r>
          </a:p>
          <a:p>
            <a:pPr>
              <a:buClr>
                <a:srgbClr val="0000FF"/>
              </a:buClr>
              <a:buFont typeface="Courier New" panose="02070309020205020404" pitchFamily="49" charset="0"/>
              <a:buChar char="o"/>
            </a:pPr>
            <a:r>
              <a:rPr lang="en-US" sz="2600" dirty="0"/>
              <a:t>When we engage in moral or evil acts, these actions can powerfully shape our attitudes. </a:t>
            </a:r>
          </a:p>
          <a:p>
            <a:pPr>
              <a:buClr>
                <a:srgbClr val="0000FF"/>
              </a:buClr>
              <a:buFont typeface="Courier New" panose="02070309020205020404" pitchFamily="49" charset="0"/>
              <a:buChar char="o"/>
            </a:pPr>
            <a:r>
              <a:rPr lang="en-US" sz="2600" dirty="0"/>
              <a:t>When we participate in social movements, our actions can profoundly shape our attitudes.</a:t>
            </a:r>
            <a:endParaRPr lang="en-CA" sz="26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32</a:t>
            </a:fld>
            <a:endParaRPr lang="en-CA"/>
          </a:p>
        </p:txBody>
      </p:sp>
    </p:spTree>
    <p:extLst>
      <p:ext uri="{BB962C8B-B14F-4D97-AF65-F5344CB8AC3E}">
        <p14:creationId xmlns:p14="http://schemas.microsoft.com/office/powerpoint/2010/main" val="38749094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3</a:t>
            </a:r>
            <a:endParaRPr lang="en-CA" sz="3600" dirty="0">
              <a:solidFill>
                <a:srgbClr val="0000FF"/>
              </a:solidFill>
            </a:endParaRPr>
          </a:p>
        </p:txBody>
      </p:sp>
      <p:sp>
        <p:nvSpPr>
          <p:cNvPr id="3" name="Content Placeholder 2"/>
          <p:cNvSpPr>
            <a:spLocks noGrp="1"/>
          </p:cNvSpPr>
          <p:nvPr>
            <p:ph idx="1"/>
          </p:nvPr>
        </p:nvSpPr>
        <p:spPr/>
        <p:txBody>
          <a:bodyPr>
            <a:normAutofit fontScale="92500" lnSpcReduction="20000"/>
          </a:bodyPr>
          <a:lstStyle/>
          <a:p>
            <a:pPr>
              <a:buClr>
                <a:srgbClr val="0000FF"/>
              </a:buClr>
            </a:pPr>
            <a:r>
              <a:rPr lang="en-US" sz="3000" b="1" dirty="0"/>
              <a:t>Why Does Our Behaviour Affect Our Attitudes?</a:t>
            </a:r>
            <a:endParaRPr lang="en-CA" sz="3000" b="1" dirty="0"/>
          </a:p>
          <a:p>
            <a:pPr>
              <a:buClr>
                <a:srgbClr val="0000FF"/>
              </a:buClr>
              <a:buFont typeface="Courier New" panose="02070309020205020404" pitchFamily="49" charset="0"/>
              <a:buChar char="o"/>
            </a:pPr>
            <a:r>
              <a:rPr lang="en-US" sz="2600" dirty="0"/>
              <a:t>One reason our </a:t>
            </a:r>
            <a:r>
              <a:rPr lang="en-US" sz="2600" dirty="0" err="1"/>
              <a:t>behaviours</a:t>
            </a:r>
            <a:r>
              <a:rPr lang="en-US" sz="2600" dirty="0"/>
              <a:t> affect our attitudes is that we want to present ourselves to others and ourselves as consistently rational people. </a:t>
            </a:r>
          </a:p>
          <a:p>
            <a:pPr>
              <a:buClr>
                <a:srgbClr val="0000FF"/>
              </a:buClr>
              <a:buFont typeface="Courier New" panose="02070309020205020404" pitchFamily="49" charset="0"/>
              <a:buChar char="o"/>
            </a:pPr>
            <a:r>
              <a:rPr lang="en-US" sz="2600" dirty="0"/>
              <a:t>Our </a:t>
            </a:r>
            <a:r>
              <a:rPr lang="en-US" sz="2600" dirty="0" err="1"/>
              <a:t>behaviours</a:t>
            </a:r>
            <a:r>
              <a:rPr lang="en-US" sz="2600" dirty="0"/>
              <a:t> also affect our attitudes because holding beliefs that are inconsistent with our actions is arousing and uncomfortable. Because it is often easier to change our beliefs than our actions, we change our beliefs to match our actions and reduce the discomfort. </a:t>
            </a:r>
          </a:p>
          <a:p>
            <a:pPr>
              <a:buClr>
                <a:srgbClr val="0000FF"/>
              </a:buClr>
              <a:buFont typeface="Courier New" panose="02070309020205020404" pitchFamily="49" charset="0"/>
              <a:buChar char="o"/>
            </a:pPr>
            <a:r>
              <a:rPr lang="en-US" sz="2600" dirty="0"/>
              <a:t>Cultures vary in what beliefs and actions arouse feelings of discomfort, but when discrepancies between beliefs and action cause discomfort, similar processes of reducing this discomfort seem to occur across cultures. </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33</a:t>
            </a:fld>
            <a:endParaRPr lang="en-CA"/>
          </a:p>
        </p:txBody>
      </p:sp>
    </p:spTree>
    <p:extLst>
      <p:ext uri="{BB962C8B-B14F-4D97-AF65-F5344CB8AC3E}">
        <p14:creationId xmlns:p14="http://schemas.microsoft.com/office/powerpoint/2010/main" val="16340385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4</a:t>
            </a:r>
            <a:endParaRPr lang="en-CA" sz="3600" dirty="0">
              <a:solidFill>
                <a:srgbClr val="0000FF"/>
              </a:solidFill>
            </a:endParaRPr>
          </a:p>
        </p:txBody>
      </p:sp>
      <p:sp>
        <p:nvSpPr>
          <p:cNvPr id="3" name="Content Placeholder 2"/>
          <p:cNvSpPr>
            <a:spLocks noGrp="1"/>
          </p:cNvSpPr>
          <p:nvPr>
            <p:ph idx="1"/>
          </p:nvPr>
        </p:nvSpPr>
        <p:spPr/>
        <p:txBody>
          <a:bodyPr>
            <a:normAutofit fontScale="92500" lnSpcReduction="20000"/>
          </a:bodyPr>
          <a:lstStyle/>
          <a:p>
            <a:pPr>
              <a:buClr>
                <a:srgbClr val="0000FF"/>
              </a:buClr>
            </a:pPr>
            <a:r>
              <a:rPr lang="en-US" sz="3000" b="1" dirty="0"/>
              <a:t>Why Does Our Behaviour Affect Our Attitudes?</a:t>
            </a:r>
            <a:endParaRPr lang="en-CA" sz="3000" b="1" dirty="0"/>
          </a:p>
          <a:p>
            <a:pPr>
              <a:buClr>
                <a:srgbClr val="0000FF"/>
              </a:buClr>
              <a:buFont typeface="Courier New" panose="02070309020205020404" pitchFamily="49" charset="0"/>
              <a:buChar char="o"/>
            </a:pPr>
            <a:r>
              <a:rPr lang="en-US" sz="2600" dirty="0"/>
              <a:t>We also change our beliefs to match our actions because in observing our actions we have powerful clues about our beliefs. </a:t>
            </a:r>
          </a:p>
          <a:p>
            <a:pPr>
              <a:buClr>
                <a:srgbClr val="0000FF"/>
              </a:buClr>
              <a:buFont typeface="Courier New" panose="02070309020205020404" pitchFamily="49" charset="0"/>
              <a:buChar char="o"/>
            </a:pPr>
            <a:r>
              <a:rPr lang="en-US" sz="2600" dirty="0"/>
              <a:t>Several theories have been proposed to explain how our behaviour shapes our attitudes (i.e., self-presentation theory, cognitive dissonance theory, and self-perception theory). All three theories account for important phenomena, but cognitive dissonance theory is best at explaining what happens when the discrepancy between attitudes and behaviour is large, while self-perception theory is best at explaining what happens when the discrepancy between attitudes and behaviour is small.</a:t>
            </a:r>
            <a:endParaRPr lang="en-CA" sz="26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34</a:t>
            </a:fld>
            <a:endParaRPr lang="en-CA"/>
          </a:p>
        </p:txBody>
      </p:sp>
    </p:spTree>
    <p:extLst>
      <p:ext uri="{BB962C8B-B14F-4D97-AF65-F5344CB8AC3E}">
        <p14:creationId xmlns:p14="http://schemas.microsoft.com/office/powerpoint/2010/main" val="42429502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solidFill>
                  <a:srgbClr val="0000FF"/>
                </a:solidFill>
              </a:rPr>
              <a:t>Chapter 4 Key Terms</a:t>
            </a:r>
          </a:p>
        </p:txBody>
      </p:sp>
      <p:sp>
        <p:nvSpPr>
          <p:cNvPr id="6" name="Content Placeholder 5"/>
          <p:cNvSpPr>
            <a:spLocks noGrp="1"/>
          </p:cNvSpPr>
          <p:nvPr>
            <p:ph sz="half" idx="1"/>
          </p:nvPr>
        </p:nvSpPr>
        <p:spPr>
          <a:xfrm>
            <a:off x="457200" y="1600200"/>
            <a:ext cx="3826768" cy="4637112"/>
          </a:xfrm>
        </p:spPr>
        <p:txBody>
          <a:bodyPr>
            <a:normAutofit lnSpcReduction="10000"/>
          </a:bodyPr>
          <a:lstStyle/>
          <a:p>
            <a:pPr>
              <a:buClr>
                <a:srgbClr val="0000FF"/>
              </a:buClr>
            </a:pPr>
            <a:r>
              <a:rPr lang="en-US" dirty="0"/>
              <a:t>Attitude</a:t>
            </a:r>
          </a:p>
          <a:p>
            <a:pPr>
              <a:buClr>
                <a:srgbClr val="0000FF"/>
              </a:buClr>
            </a:pPr>
            <a:r>
              <a:rPr lang="en-US" dirty="0"/>
              <a:t>Cognitive Dissonance Theory</a:t>
            </a:r>
          </a:p>
          <a:p>
            <a:pPr>
              <a:buClr>
                <a:srgbClr val="0000FF"/>
              </a:buClr>
            </a:pPr>
            <a:r>
              <a:rPr lang="en-US" dirty="0"/>
              <a:t>Door-in-the-face-technique</a:t>
            </a:r>
          </a:p>
          <a:p>
            <a:pPr>
              <a:buClr>
                <a:srgbClr val="0000FF"/>
              </a:buClr>
            </a:pPr>
            <a:r>
              <a:rPr lang="en-US" dirty="0"/>
              <a:t>Foot-in-the-door Phenomenon</a:t>
            </a:r>
          </a:p>
          <a:p>
            <a:pPr>
              <a:buClr>
                <a:srgbClr val="0000FF"/>
              </a:buClr>
            </a:pPr>
            <a:r>
              <a:rPr lang="en-US" dirty="0"/>
              <a:t>Gender Roles</a:t>
            </a:r>
          </a:p>
          <a:p>
            <a:pPr>
              <a:buClr>
                <a:srgbClr val="0000FF"/>
              </a:buClr>
            </a:pPr>
            <a:r>
              <a:rPr lang="en-US" dirty="0"/>
              <a:t>Implicit Association Test (IAT)</a:t>
            </a:r>
          </a:p>
          <a:p>
            <a:endParaRPr lang="en-US" dirty="0"/>
          </a:p>
          <a:p>
            <a:endParaRPr lang="en-CA" b="1" dirty="0"/>
          </a:p>
        </p:txBody>
      </p:sp>
      <p:sp>
        <p:nvSpPr>
          <p:cNvPr id="3" name="Content Placeholder 2"/>
          <p:cNvSpPr>
            <a:spLocks noGrp="1"/>
          </p:cNvSpPr>
          <p:nvPr>
            <p:ph sz="half" idx="2"/>
          </p:nvPr>
        </p:nvSpPr>
        <p:spPr/>
        <p:txBody>
          <a:bodyPr>
            <a:normAutofit lnSpcReduction="10000"/>
          </a:bodyPr>
          <a:lstStyle/>
          <a:p>
            <a:pPr>
              <a:buClr>
                <a:srgbClr val="0000FF"/>
              </a:buClr>
            </a:pPr>
            <a:r>
              <a:rPr lang="en-US" dirty="0"/>
              <a:t>Insufficient Justification</a:t>
            </a:r>
          </a:p>
          <a:p>
            <a:pPr>
              <a:buClr>
                <a:srgbClr val="0000FF"/>
              </a:buClr>
            </a:pPr>
            <a:r>
              <a:rPr lang="en-US" dirty="0"/>
              <a:t>Low-ball Technique</a:t>
            </a:r>
          </a:p>
          <a:p>
            <a:pPr>
              <a:buClr>
                <a:srgbClr val="0000FF"/>
              </a:buClr>
            </a:pPr>
            <a:r>
              <a:rPr lang="en-US" dirty="0"/>
              <a:t>Norms</a:t>
            </a:r>
          </a:p>
          <a:p>
            <a:pPr>
              <a:buClr>
                <a:srgbClr val="0000FF"/>
              </a:buClr>
            </a:pPr>
            <a:r>
              <a:rPr lang="en-US" dirty="0" err="1"/>
              <a:t>Overjustification</a:t>
            </a:r>
            <a:r>
              <a:rPr lang="en-US" dirty="0"/>
              <a:t> Effect</a:t>
            </a:r>
          </a:p>
          <a:p>
            <a:pPr>
              <a:buClr>
                <a:srgbClr val="0000FF"/>
              </a:buClr>
            </a:pPr>
            <a:r>
              <a:rPr lang="en-US" dirty="0"/>
              <a:t>Role</a:t>
            </a:r>
          </a:p>
          <a:p>
            <a:pPr>
              <a:buClr>
                <a:srgbClr val="0000FF"/>
              </a:buClr>
            </a:pPr>
            <a:r>
              <a:rPr lang="en-US" dirty="0"/>
              <a:t>Self-affirmation Theory</a:t>
            </a:r>
          </a:p>
          <a:p>
            <a:pPr>
              <a:buClr>
                <a:srgbClr val="0000FF"/>
              </a:buClr>
            </a:pPr>
            <a:r>
              <a:rPr lang="en-US" dirty="0"/>
              <a:t>Self-perception Theory</a:t>
            </a:r>
          </a:p>
          <a:p>
            <a:pPr>
              <a:buClr>
                <a:srgbClr val="0000FF"/>
              </a:buClr>
            </a:pPr>
            <a:endParaRPr lang="en-CA" dirty="0"/>
          </a:p>
        </p:txBody>
      </p:sp>
      <p:sp>
        <p:nvSpPr>
          <p:cNvPr id="4" name="Footer Placeholder 3"/>
          <p:cNvSpPr>
            <a:spLocks noGrp="1"/>
          </p:cNvSpPr>
          <p:nvPr>
            <p:ph type="ftr" sz="quarter" idx="11"/>
          </p:nvPr>
        </p:nvSpPr>
        <p:spPr/>
        <p:txBody>
          <a:bodyPr/>
          <a:lstStyle/>
          <a:p>
            <a:r>
              <a:rPr lang="en-US">
                <a:solidFill>
                  <a:prstClr val="black">
                    <a:tint val="75000"/>
                  </a:prstClr>
                </a:solidFill>
              </a:rPr>
              <a:t>© 2021 McGraw Hill Education Limited</a:t>
            </a:r>
            <a:endParaRPr lang="en-CA">
              <a:solidFill>
                <a:prstClr val="black">
                  <a:tint val="75000"/>
                </a:prstClr>
              </a:solidFill>
            </a:endParaRPr>
          </a:p>
        </p:txBody>
      </p:sp>
      <p:sp>
        <p:nvSpPr>
          <p:cNvPr id="5" name="Slide Number Placeholder 4"/>
          <p:cNvSpPr>
            <a:spLocks noGrp="1"/>
          </p:cNvSpPr>
          <p:nvPr>
            <p:ph type="sldNum" sz="quarter" idx="12"/>
          </p:nvPr>
        </p:nvSpPr>
        <p:spPr/>
        <p:txBody>
          <a:bodyPr/>
          <a:lstStyle/>
          <a:p>
            <a:fld id="{EFE57580-D55E-46BA-85CF-9F915CE3B7E4}" type="slidenum">
              <a:rPr lang="en-CA" smtClean="0">
                <a:solidFill>
                  <a:prstClr val="black">
                    <a:tint val="75000"/>
                  </a:prstClr>
                </a:solidFill>
              </a:rPr>
              <a:pPr/>
              <a:t>35</a:t>
            </a:fld>
            <a:endParaRPr lang="en-CA">
              <a:solidFill>
                <a:prstClr val="black">
                  <a:tint val="75000"/>
                </a:prstClr>
              </a:solidFill>
            </a:endParaRPr>
          </a:p>
        </p:txBody>
      </p:sp>
      <p:sp>
        <p:nvSpPr>
          <p:cNvPr id="7" name="AutoShape 2" descr="https://media.inkling.com/img?s=content%3A%2F%2F%2Fstable%2Fsn_d273%2Ftrunk%2Fhead%2Fimg%2Fchapter001%2Fmye24652_co01_a-.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8" name="AutoShape 4" descr="https://media.inkling.com/img?s=content%3A%2F%2F%2Fstable%2Fsn_d273%2Ftrunk%2Fhead%2Fimg%2Fchapter001%2Fmye24652_co01_a-.png&amp;o=r&amp;w=1000&amp;f=auto&amp;e=tru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1010143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Are We All Hypocrites?</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Attitude</a:t>
            </a:r>
          </a:p>
          <a:p>
            <a:pPr lvl="1">
              <a:buClr>
                <a:srgbClr val="0000FF"/>
              </a:buClr>
            </a:pPr>
            <a:r>
              <a:rPr lang="en-US" dirty="0"/>
              <a:t>A </a:t>
            </a:r>
            <a:r>
              <a:rPr lang="en-US" dirty="0" err="1"/>
              <a:t>favourable</a:t>
            </a:r>
            <a:r>
              <a:rPr lang="en-US" dirty="0"/>
              <a:t> or </a:t>
            </a:r>
            <a:r>
              <a:rPr lang="en-US" dirty="0" err="1"/>
              <a:t>unfavourable</a:t>
            </a:r>
            <a:r>
              <a:rPr lang="en-US" dirty="0"/>
              <a:t> evaluative reaction toward something or someone, exhibited in one’s beliefs, feelings, or intended behaviour</a:t>
            </a:r>
          </a:p>
          <a:p>
            <a:pPr lvl="1">
              <a:buClr>
                <a:srgbClr val="0000FF"/>
              </a:buClr>
            </a:pPr>
            <a:r>
              <a:rPr lang="en-US" dirty="0"/>
              <a:t>Attitudes are not a great predictor of behaviour</a:t>
            </a:r>
          </a:p>
          <a:p>
            <a:pPr lvl="2">
              <a:buClr>
                <a:srgbClr val="0000FF"/>
              </a:buClr>
            </a:pPr>
            <a:r>
              <a:rPr lang="en-US" sz="2800" dirty="0"/>
              <a:t>e.g., Cheating, church attendance, racism, safe sex, etc.</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a:t>
            </a:fld>
            <a:endParaRPr lang="en-CA"/>
          </a:p>
        </p:txBody>
      </p:sp>
    </p:spTree>
    <p:extLst>
      <p:ext uri="{BB962C8B-B14F-4D97-AF65-F5344CB8AC3E}">
        <p14:creationId xmlns:p14="http://schemas.microsoft.com/office/powerpoint/2010/main" val="21249228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When Attitudes Predict Behaviour</a:t>
            </a:r>
            <a:endParaRPr lang="en-CA" sz="3600" dirty="0">
              <a:solidFill>
                <a:srgbClr val="0000FF"/>
              </a:solidFill>
            </a:endParaRPr>
          </a:p>
        </p:txBody>
      </p:sp>
      <p:sp>
        <p:nvSpPr>
          <p:cNvPr id="3" name="Content Placeholder 2"/>
          <p:cNvSpPr>
            <a:spLocks noGrp="1"/>
          </p:cNvSpPr>
          <p:nvPr>
            <p:ph idx="1"/>
          </p:nvPr>
        </p:nvSpPr>
        <p:spPr>
          <a:xfrm>
            <a:off x="457200" y="1600200"/>
            <a:ext cx="8229600" cy="4709120"/>
          </a:xfrm>
        </p:spPr>
        <p:txBody>
          <a:bodyPr>
            <a:normAutofit/>
          </a:bodyPr>
          <a:lstStyle/>
          <a:p>
            <a:pPr>
              <a:buClr>
                <a:srgbClr val="0000FF"/>
              </a:buClr>
            </a:pPr>
            <a:r>
              <a:rPr lang="en-US" sz="3000" b="1" dirty="0"/>
              <a:t>When </a:t>
            </a:r>
            <a:r>
              <a:rPr lang="en-US" sz="3000" b="1" i="1" dirty="0"/>
              <a:t>social influences </a:t>
            </a:r>
            <a:r>
              <a:rPr lang="en-US" sz="3000" b="1" dirty="0"/>
              <a:t>on what we say are minimal</a:t>
            </a:r>
          </a:p>
          <a:p>
            <a:pPr lvl="1">
              <a:buClr>
                <a:srgbClr val="0000FF"/>
              </a:buClr>
            </a:pPr>
            <a:r>
              <a:rPr lang="en-US" sz="3200" b="1" dirty="0"/>
              <a:t>The</a:t>
            </a:r>
            <a:r>
              <a:rPr lang="en-US" sz="3200" dirty="0"/>
              <a:t> </a:t>
            </a:r>
            <a:r>
              <a:rPr lang="en-US" sz="3200" b="1" dirty="0"/>
              <a:t>Implicit Association Test (IAT)</a:t>
            </a:r>
            <a:endParaRPr lang="en-US" sz="3000" dirty="0"/>
          </a:p>
          <a:p>
            <a:pPr lvl="1">
              <a:buClr>
                <a:srgbClr val="0000FF"/>
              </a:buClr>
            </a:pPr>
            <a:r>
              <a:rPr lang="en-US" sz="3000" dirty="0"/>
              <a:t>Facial muscle responses, implicit association test (IAT), etc.</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5</a:t>
            </a:fld>
            <a:endParaRPr lang="en-CA"/>
          </a:p>
        </p:txBody>
      </p:sp>
    </p:spTree>
    <p:extLst>
      <p:ext uri="{BB962C8B-B14F-4D97-AF65-F5344CB8AC3E}">
        <p14:creationId xmlns:p14="http://schemas.microsoft.com/office/powerpoint/2010/main" val="1311688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When Attitudes Predict </a:t>
            </a:r>
            <a:r>
              <a:rPr lang="en-US" sz="3600" dirty="0" err="1">
                <a:solidFill>
                  <a:srgbClr val="0000FF"/>
                </a:solidFill>
              </a:rPr>
              <a:t>Behaviour</a:t>
            </a:r>
            <a:r>
              <a:rPr lang="en-US" sz="3600" dirty="0">
                <a:solidFill>
                  <a:srgbClr val="0000FF"/>
                </a:solidFill>
              </a:rPr>
              <a:t> Pt. 2</a:t>
            </a:r>
            <a:endParaRPr lang="en-CA" sz="3600" dirty="0">
              <a:solidFill>
                <a:srgbClr val="0000FF"/>
              </a:solidFill>
            </a:endParaRPr>
          </a:p>
        </p:txBody>
      </p:sp>
      <p:sp>
        <p:nvSpPr>
          <p:cNvPr id="3" name="Content Placeholder 2"/>
          <p:cNvSpPr>
            <a:spLocks noGrp="1"/>
          </p:cNvSpPr>
          <p:nvPr>
            <p:ph idx="1"/>
          </p:nvPr>
        </p:nvSpPr>
        <p:spPr>
          <a:xfrm>
            <a:off x="457200" y="1600200"/>
            <a:ext cx="8229600" cy="4709120"/>
          </a:xfrm>
        </p:spPr>
        <p:txBody>
          <a:bodyPr>
            <a:normAutofit/>
          </a:bodyPr>
          <a:lstStyle/>
          <a:p>
            <a:pPr>
              <a:buClr>
                <a:srgbClr val="0000FF"/>
              </a:buClr>
            </a:pPr>
            <a:r>
              <a:rPr lang="en-US" sz="3000" b="1" dirty="0"/>
              <a:t>When </a:t>
            </a:r>
            <a:r>
              <a:rPr lang="en-US" sz="3000" b="1" i="1" dirty="0"/>
              <a:t>other influences </a:t>
            </a:r>
            <a:r>
              <a:rPr lang="en-US" sz="3000" b="1" dirty="0"/>
              <a:t>on behaviour are minimal</a:t>
            </a:r>
          </a:p>
          <a:p>
            <a:pPr>
              <a:buClr>
                <a:srgbClr val="0000FF"/>
              </a:buClr>
            </a:pPr>
            <a:r>
              <a:rPr lang="en-US" sz="3000" b="1" dirty="0"/>
              <a:t>Principle of aggregation</a:t>
            </a:r>
          </a:p>
          <a:p>
            <a:pPr lvl="1">
              <a:buClr>
                <a:srgbClr val="0000FF"/>
              </a:buClr>
            </a:pPr>
            <a:r>
              <a:rPr lang="en-US" sz="3000" dirty="0"/>
              <a:t>When attitudes specific to behaviour are examined</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6</a:t>
            </a:fld>
            <a:endParaRPr lang="en-CA"/>
          </a:p>
        </p:txBody>
      </p:sp>
    </p:spTree>
    <p:extLst>
      <p:ext uri="{BB962C8B-B14F-4D97-AF65-F5344CB8AC3E}">
        <p14:creationId xmlns:p14="http://schemas.microsoft.com/office/powerpoint/2010/main" val="17011856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The Theory of Planned Behaviour</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400" dirty="0" err="1"/>
              <a:t>Ajzen</a:t>
            </a:r>
            <a:r>
              <a:rPr lang="en-US" sz="2400" dirty="0"/>
              <a:t> and </a:t>
            </a:r>
            <a:r>
              <a:rPr lang="en-US" sz="2400" dirty="0" err="1"/>
              <a:t>Fishbein</a:t>
            </a:r>
            <a:r>
              <a:rPr lang="en-US" sz="2400" dirty="0"/>
              <a:t> has shown that  One’s (a) </a:t>
            </a:r>
            <a:r>
              <a:rPr lang="en-US" sz="2400" b="1" dirty="0"/>
              <a:t>attitudes</a:t>
            </a:r>
            <a:r>
              <a:rPr lang="en-US" sz="2400" dirty="0"/>
              <a:t>, (b) perceived social </a:t>
            </a:r>
            <a:r>
              <a:rPr lang="en-US" sz="2400" b="1" dirty="0"/>
              <a:t>norms</a:t>
            </a:r>
            <a:r>
              <a:rPr lang="en-US" sz="2400" dirty="0"/>
              <a:t>, and (c) feelings of </a:t>
            </a:r>
            <a:r>
              <a:rPr lang="en-US" sz="2400" b="1" dirty="0"/>
              <a:t>control </a:t>
            </a:r>
          </a:p>
          <a:p>
            <a:pPr>
              <a:buClr>
                <a:srgbClr val="0000FF"/>
              </a:buClr>
            </a:pPr>
            <a:r>
              <a:rPr lang="en-US" sz="2400" dirty="0"/>
              <a:t>Together determine one’s intentions, which guide behaviour</a:t>
            </a:r>
          </a:p>
          <a:p>
            <a:pPr>
              <a:buClr>
                <a:srgbClr val="0000FF"/>
              </a:buClr>
            </a:pPr>
            <a:endParaRPr lang="en-US" dirty="0"/>
          </a:p>
          <a:p>
            <a:pPr>
              <a:buClr>
                <a:srgbClr val="0000FF"/>
              </a:buClr>
            </a:pPr>
            <a:endParaRPr lang="en-US"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7</a:t>
            </a:fld>
            <a:endParaRPr lang="en-CA"/>
          </a:p>
        </p:txBody>
      </p:sp>
      <p:sp>
        <p:nvSpPr>
          <p:cNvPr id="7" name="Rectangle 6"/>
          <p:cNvSpPr/>
          <p:nvPr/>
        </p:nvSpPr>
        <p:spPr>
          <a:xfrm>
            <a:off x="2339752" y="5949280"/>
            <a:ext cx="4608512" cy="369332"/>
          </a:xfrm>
          <a:prstGeom prst="rect">
            <a:avLst/>
          </a:prstGeom>
        </p:spPr>
        <p:txBody>
          <a:bodyPr wrap="square">
            <a:spAutoFit/>
          </a:bodyPr>
          <a:lstStyle/>
          <a:p>
            <a:r>
              <a:rPr lang="en-US" b="1" dirty="0"/>
              <a:t>Figure 4–1 </a:t>
            </a:r>
            <a:r>
              <a:rPr lang="en-US" dirty="0"/>
              <a:t>The Theory Of Planned Behaviour</a:t>
            </a: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1754" y="3044005"/>
            <a:ext cx="6843638" cy="2833267"/>
          </a:xfrm>
          <a:prstGeom prst="rect">
            <a:avLst/>
          </a:prstGeom>
        </p:spPr>
      </p:pic>
    </p:spTree>
    <p:extLst>
      <p:ext uri="{BB962C8B-B14F-4D97-AF65-F5344CB8AC3E}">
        <p14:creationId xmlns:p14="http://schemas.microsoft.com/office/powerpoint/2010/main" val="28299215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Are We All Hypocrites?</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When attitudes are potent</a:t>
            </a:r>
          </a:p>
          <a:p>
            <a:pPr lvl="1">
              <a:buClr>
                <a:srgbClr val="0000FF"/>
              </a:buClr>
            </a:pPr>
            <a:r>
              <a:rPr lang="en-US" dirty="0"/>
              <a:t>Something reminds us of it</a:t>
            </a:r>
          </a:p>
          <a:p>
            <a:pPr lvl="1">
              <a:buClr>
                <a:srgbClr val="0000FF"/>
              </a:buClr>
            </a:pPr>
            <a:r>
              <a:rPr lang="en-US" dirty="0"/>
              <a:t>We gained it in a manner that makes it strong</a:t>
            </a:r>
          </a:p>
          <a:p>
            <a:pPr>
              <a:buClr>
                <a:srgbClr val="0000FF"/>
              </a:buClr>
            </a:pPr>
            <a:endParaRPr lang="en-US" b="1" dirty="0"/>
          </a:p>
          <a:p>
            <a:pPr marL="457200" lvl="1" indent="0">
              <a:buClr>
                <a:srgbClr val="0000FF"/>
              </a:buClr>
              <a:buNone/>
            </a:pP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8</a:t>
            </a:fld>
            <a:endParaRPr lang="en-CA"/>
          </a:p>
        </p:txBody>
      </p:sp>
    </p:spTree>
    <p:extLst>
      <p:ext uri="{BB962C8B-B14F-4D97-AF65-F5344CB8AC3E}">
        <p14:creationId xmlns:p14="http://schemas.microsoft.com/office/powerpoint/2010/main" val="4065366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When Does Our Behaviour Affect Our Attitudes? </a:t>
            </a:r>
            <a:br>
              <a:rPr lang="en-US" sz="4000" dirty="0">
                <a:solidFill>
                  <a:srgbClr val="0000FF"/>
                </a:solidFill>
              </a:rPr>
            </a:br>
            <a:r>
              <a:rPr lang="en-US" sz="4000" dirty="0">
                <a:solidFill>
                  <a:schemeClr val="tx1"/>
                </a:solidFill>
              </a:rPr>
              <a:t>LO2</a:t>
            </a:r>
            <a:br>
              <a:rPr lang="en-CA" sz="4000" dirty="0">
                <a:solidFill>
                  <a:schemeClr val="tx1"/>
                </a:solidFill>
              </a:rPr>
            </a:br>
            <a:endParaRPr lang="en-CA" sz="4000" dirty="0">
              <a:solidFill>
                <a:srgbClr val="0000FF"/>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9</a:t>
            </a:fld>
            <a:endParaRPr lang="en-CA"/>
          </a:p>
        </p:txBody>
      </p:sp>
      <p:sp>
        <p:nvSpPr>
          <p:cNvPr id="8" name="Subtitle 7"/>
          <p:cNvSpPr>
            <a:spLocks noGrp="1"/>
          </p:cNvSpPr>
          <p:nvPr>
            <p:ph type="subTitle" idx="1"/>
          </p:nvPr>
        </p:nvSpPr>
        <p:spPr/>
        <p:txBody>
          <a:bodyPr/>
          <a:lstStyle/>
          <a:p>
            <a:endParaRPr lang="en-CA"/>
          </a:p>
        </p:txBody>
      </p:sp>
    </p:spTree>
    <p:extLst>
      <p:ext uri="{BB962C8B-B14F-4D97-AF65-F5344CB8AC3E}">
        <p14:creationId xmlns:p14="http://schemas.microsoft.com/office/powerpoint/2010/main" val="40487839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474</TotalTime>
  <Words>1910</Words>
  <Application>Microsoft Office PowerPoint</Application>
  <PresentationFormat>On-screen Show (4:3)</PresentationFormat>
  <Paragraphs>259</Paragraphs>
  <Slides>35</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Courier New</vt:lpstr>
      <vt:lpstr>Garamond</vt:lpstr>
      <vt:lpstr>Office Theme</vt:lpstr>
      <vt:lpstr>Chapter 4</vt:lpstr>
      <vt:lpstr>Chapter 4 Outline</vt:lpstr>
      <vt:lpstr>How Well Do Our Attitudes Predict Our Behaviour? LO1</vt:lpstr>
      <vt:lpstr>Are We All Hypocrites?</vt:lpstr>
      <vt:lpstr>When Attitudes Predict Behaviour</vt:lpstr>
      <vt:lpstr>When Attitudes Predict Behaviour Pt. 2</vt:lpstr>
      <vt:lpstr>The Theory of Planned Behaviour</vt:lpstr>
      <vt:lpstr>Are We All Hypocrites?</vt:lpstr>
      <vt:lpstr>When Does Our Behaviour Affect Our Attitudes?  LO2 </vt:lpstr>
      <vt:lpstr>Role Playing</vt:lpstr>
      <vt:lpstr>Role Playing Pt. 2</vt:lpstr>
      <vt:lpstr>Role Playing Pt. 3</vt:lpstr>
      <vt:lpstr>Foot-in-the-Door Phenomenon</vt:lpstr>
      <vt:lpstr>Door-in-the-Face Technique</vt:lpstr>
      <vt:lpstr>Immoral and Moral Acts</vt:lpstr>
      <vt:lpstr>Immoral and Moral Acts Pt. 2</vt:lpstr>
      <vt:lpstr>Social Movements</vt:lpstr>
      <vt:lpstr>Why Does Our Behaviour Affect Our Attitudes? LO3</vt:lpstr>
      <vt:lpstr>Self-Presentation:  Impression Management</vt:lpstr>
      <vt:lpstr>Self-Justification: Cognitive Dissonance</vt:lpstr>
      <vt:lpstr>Self-Justification: Cognitive Dissonance Pt. 2</vt:lpstr>
      <vt:lpstr>Self-Justification: Cognitive Dissonance Pt. 3</vt:lpstr>
      <vt:lpstr>Self-Justification: Cognitive Dissonance Pt. 4</vt:lpstr>
      <vt:lpstr>Self-Perception</vt:lpstr>
      <vt:lpstr>Self-Perception Pt. 2</vt:lpstr>
      <vt:lpstr>Overjustification and Intrinsic Motivations</vt:lpstr>
      <vt:lpstr>Comparing the Theories</vt:lpstr>
      <vt:lpstr>Comparing the Theories Pt. 2</vt:lpstr>
      <vt:lpstr>Comparing the Theories Pt. 3</vt:lpstr>
      <vt:lpstr>Chapter 4: Summing Up</vt:lpstr>
      <vt:lpstr>Summing Up</vt:lpstr>
      <vt:lpstr>Summing Up Pt. 2</vt:lpstr>
      <vt:lpstr>Summing Up Pt. 3</vt:lpstr>
      <vt:lpstr>Summing Up Pt. 4</vt:lpstr>
      <vt:lpstr>Chapter 4 Key Terms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creator>Hudson, Melissa</dc:creator>
  <cp:lastModifiedBy>Pineda, Angelo</cp:lastModifiedBy>
  <cp:revision>177</cp:revision>
  <dcterms:created xsi:type="dcterms:W3CDTF">2019-08-26T14:02:03Z</dcterms:created>
  <dcterms:modified xsi:type="dcterms:W3CDTF">2021-01-19T21:58:28Z</dcterms:modified>
</cp:coreProperties>
</file>