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5"/>
  </p:notesMasterIdLst>
  <p:sldIdLst>
    <p:sldId id="260" r:id="rId2"/>
    <p:sldId id="285" r:id="rId3"/>
    <p:sldId id="368" r:id="rId4"/>
    <p:sldId id="429" r:id="rId5"/>
    <p:sldId id="464" r:id="rId6"/>
    <p:sldId id="463" r:id="rId7"/>
    <p:sldId id="462" r:id="rId8"/>
    <p:sldId id="466" r:id="rId9"/>
    <p:sldId id="465" r:id="rId10"/>
    <p:sldId id="468" r:id="rId11"/>
    <p:sldId id="488" r:id="rId12"/>
    <p:sldId id="489" r:id="rId13"/>
    <p:sldId id="467" r:id="rId14"/>
    <p:sldId id="469" r:id="rId15"/>
    <p:sldId id="428" r:id="rId16"/>
    <p:sldId id="471" r:id="rId17"/>
    <p:sldId id="470" r:id="rId18"/>
    <p:sldId id="490" r:id="rId19"/>
    <p:sldId id="473" r:id="rId20"/>
    <p:sldId id="374" r:id="rId21"/>
    <p:sldId id="435" r:id="rId22"/>
    <p:sldId id="475" r:id="rId23"/>
    <p:sldId id="491" r:id="rId24"/>
    <p:sldId id="477" r:id="rId25"/>
    <p:sldId id="476" r:id="rId26"/>
    <p:sldId id="474" r:id="rId27"/>
    <p:sldId id="492" r:id="rId28"/>
    <p:sldId id="384" r:id="rId29"/>
    <p:sldId id="493" r:id="rId30"/>
    <p:sldId id="447" r:id="rId31"/>
    <p:sldId id="482" r:id="rId32"/>
    <p:sldId id="481" r:id="rId33"/>
    <p:sldId id="484" r:id="rId34"/>
    <p:sldId id="483" r:id="rId35"/>
    <p:sldId id="494" r:id="rId36"/>
    <p:sldId id="485" r:id="rId37"/>
    <p:sldId id="495" r:id="rId38"/>
    <p:sldId id="387" r:id="rId39"/>
    <p:sldId id="496" r:id="rId40"/>
    <p:sldId id="487" r:id="rId41"/>
    <p:sldId id="486" r:id="rId42"/>
    <p:sldId id="390" r:id="rId43"/>
    <p:sldId id="388" r:id="rId44"/>
    <p:sldId id="416" r:id="rId45"/>
    <p:sldId id="396" r:id="rId46"/>
    <p:sldId id="498" r:id="rId47"/>
    <p:sldId id="497" r:id="rId48"/>
    <p:sldId id="417" r:id="rId49"/>
    <p:sldId id="460" r:id="rId50"/>
    <p:sldId id="499" r:id="rId51"/>
    <p:sldId id="418" r:id="rId52"/>
    <p:sldId id="419" r:id="rId53"/>
    <p:sldId id="326" r:id="rId5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009900"/>
    <a:srgbClr val="9900CC"/>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581" autoAdjust="0"/>
    <p:restoredTop sz="86481" autoAdjust="0"/>
  </p:normalViewPr>
  <p:slideViewPr>
    <p:cSldViewPr>
      <p:cViewPr varScale="1">
        <p:scale>
          <a:sx n="62" d="100"/>
          <a:sy n="62" d="100"/>
        </p:scale>
        <p:origin x="960" y="96"/>
      </p:cViewPr>
      <p:guideLst>
        <p:guide orient="horz" pos="2160"/>
        <p:guide pos="2880"/>
      </p:guideLst>
    </p:cSldViewPr>
  </p:slideViewPr>
  <p:outlineViewPr>
    <p:cViewPr>
      <p:scale>
        <a:sx n="33" d="100"/>
        <a:sy n="33" d="100"/>
      </p:scale>
      <p:origin x="0" y="-47916"/>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CA"/>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3ADE30B-1E79-41BC-A7EE-9CCFACA0A653}" type="datetimeFigureOut">
              <a:rPr lang="en-CA" smtClean="0"/>
              <a:t>2021-01-19</a:t>
            </a:fld>
            <a:endParaRPr lang="en-CA"/>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CA"/>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CA"/>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5DA8859-8551-4C3E-9F61-ECFA77180AB4}" type="slidenum">
              <a:rPr lang="en-CA" smtClean="0"/>
              <a:t>‹#›</a:t>
            </a:fld>
            <a:endParaRPr lang="en-CA"/>
          </a:p>
        </p:txBody>
      </p:sp>
    </p:spTree>
    <p:extLst>
      <p:ext uri="{BB962C8B-B14F-4D97-AF65-F5344CB8AC3E}">
        <p14:creationId xmlns:p14="http://schemas.microsoft.com/office/powerpoint/2010/main" val="10078106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Garamond" pitchFamily="18" charset="0"/>
                <a:ea typeface="MS PGothic" pitchFamily="34" charset="-128"/>
              </a:defRPr>
            </a:lvl1pPr>
            <a:lvl2pPr marL="742950" indent="-285750" eaLnBrk="0" hangingPunct="0">
              <a:defRPr>
                <a:solidFill>
                  <a:schemeClr val="tx1"/>
                </a:solidFill>
                <a:latin typeface="Garamond" pitchFamily="18" charset="0"/>
                <a:ea typeface="MS PGothic" pitchFamily="34" charset="-128"/>
              </a:defRPr>
            </a:lvl2pPr>
            <a:lvl3pPr marL="1143000" indent="-228600" eaLnBrk="0" hangingPunct="0">
              <a:defRPr>
                <a:solidFill>
                  <a:schemeClr val="tx1"/>
                </a:solidFill>
                <a:latin typeface="Garamond" pitchFamily="18" charset="0"/>
                <a:ea typeface="MS PGothic" pitchFamily="34" charset="-128"/>
              </a:defRPr>
            </a:lvl3pPr>
            <a:lvl4pPr marL="1600200" indent="-228600" eaLnBrk="0" hangingPunct="0">
              <a:defRPr>
                <a:solidFill>
                  <a:schemeClr val="tx1"/>
                </a:solidFill>
                <a:latin typeface="Garamond" pitchFamily="18" charset="0"/>
                <a:ea typeface="MS PGothic" pitchFamily="34" charset="-128"/>
              </a:defRPr>
            </a:lvl4pPr>
            <a:lvl5pPr marL="2057400" indent="-228600" eaLnBrk="0" hangingPunct="0">
              <a:defRPr>
                <a:solidFill>
                  <a:schemeClr val="tx1"/>
                </a:solidFill>
                <a:latin typeface="Garamond" pitchFamily="18" charset="0"/>
                <a:ea typeface="MS PGothic" pitchFamily="34" charset="-128"/>
              </a:defRPr>
            </a:lvl5pPr>
            <a:lvl6pPr marL="2514600" indent="-228600" eaLnBrk="0" fontAlgn="base" hangingPunct="0">
              <a:spcBef>
                <a:spcPct val="0"/>
              </a:spcBef>
              <a:spcAft>
                <a:spcPct val="0"/>
              </a:spcAft>
              <a:defRPr>
                <a:solidFill>
                  <a:schemeClr val="tx1"/>
                </a:solidFill>
                <a:latin typeface="Garamond" pitchFamily="18" charset="0"/>
                <a:ea typeface="MS PGothic" pitchFamily="34" charset="-128"/>
              </a:defRPr>
            </a:lvl6pPr>
            <a:lvl7pPr marL="2971800" indent="-228600" eaLnBrk="0" fontAlgn="base" hangingPunct="0">
              <a:spcBef>
                <a:spcPct val="0"/>
              </a:spcBef>
              <a:spcAft>
                <a:spcPct val="0"/>
              </a:spcAft>
              <a:defRPr>
                <a:solidFill>
                  <a:schemeClr val="tx1"/>
                </a:solidFill>
                <a:latin typeface="Garamond" pitchFamily="18" charset="0"/>
                <a:ea typeface="MS PGothic" pitchFamily="34" charset="-128"/>
              </a:defRPr>
            </a:lvl7pPr>
            <a:lvl8pPr marL="3429000" indent="-228600" eaLnBrk="0" fontAlgn="base" hangingPunct="0">
              <a:spcBef>
                <a:spcPct val="0"/>
              </a:spcBef>
              <a:spcAft>
                <a:spcPct val="0"/>
              </a:spcAft>
              <a:defRPr>
                <a:solidFill>
                  <a:schemeClr val="tx1"/>
                </a:solidFill>
                <a:latin typeface="Garamond" pitchFamily="18" charset="0"/>
                <a:ea typeface="MS PGothic" pitchFamily="34" charset="-128"/>
              </a:defRPr>
            </a:lvl8pPr>
            <a:lvl9pPr marL="3886200" indent="-228600" eaLnBrk="0" fontAlgn="base" hangingPunct="0">
              <a:spcBef>
                <a:spcPct val="0"/>
              </a:spcBef>
              <a:spcAft>
                <a:spcPct val="0"/>
              </a:spcAft>
              <a:defRPr>
                <a:solidFill>
                  <a:schemeClr val="tx1"/>
                </a:solidFill>
                <a:latin typeface="Garamond" pitchFamily="18" charset="0"/>
                <a:ea typeface="MS PGothic" pitchFamily="34" charset="-128"/>
              </a:defRPr>
            </a:lvl9pPr>
          </a:lstStyle>
          <a:p>
            <a:pPr eaLnBrk="1" hangingPunct="1">
              <a:defRPr/>
            </a:pPr>
            <a:fld id="{AEAF3D5F-ABD5-42EE-A6D2-AB7A6B4DD867}" type="slidenum">
              <a:rPr lang="en-US" altLang="en-US" smtClean="0">
                <a:latin typeface="Arial" pitchFamily="34" charset="0"/>
              </a:rPr>
              <a:pPr eaLnBrk="1" hangingPunct="1">
                <a:defRPr/>
              </a:pPr>
              <a:t>1</a:t>
            </a:fld>
            <a:endParaRPr lang="en-US" altLang="en-US">
              <a:latin typeface="Arial" pitchFamily="34" charset="0"/>
            </a:endParaRPr>
          </a:p>
        </p:txBody>
      </p:sp>
      <p:sp>
        <p:nvSpPr>
          <p:cNvPr id="31747" name="Rectangle 2"/>
          <p:cNvSpPr>
            <a:spLocks noGrp="1" noRot="1" noChangeAspect="1" noChangeArrowheads="1" noTextEdit="1"/>
          </p:cNvSpPr>
          <p:nvPr>
            <p:ph type="sldImg"/>
          </p:nvPr>
        </p:nvSpPr>
        <p:spPr>
          <a:ln/>
        </p:spPr>
      </p:sp>
      <p:sp>
        <p:nvSpPr>
          <p:cNvPr id="317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Beliefs about self that organize and guide the processing of self-relevant information</a:t>
            </a:r>
          </a:p>
          <a:p>
            <a:endParaRPr lang="en-CA" dirty="0"/>
          </a:p>
        </p:txBody>
      </p:sp>
      <p:sp>
        <p:nvSpPr>
          <p:cNvPr id="4" name="Slide Number Placeholder 3"/>
          <p:cNvSpPr>
            <a:spLocks noGrp="1"/>
          </p:cNvSpPr>
          <p:nvPr>
            <p:ph type="sldNum" sz="quarter" idx="10"/>
          </p:nvPr>
        </p:nvSpPr>
        <p:spPr/>
        <p:txBody>
          <a:bodyPr/>
          <a:lstStyle/>
          <a:p>
            <a:fld id="{75DA8859-8551-4C3E-9F61-ECFA77180AB4}" type="slidenum">
              <a:rPr lang="en-CA" smtClean="0"/>
              <a:t>23</a:t>
            </a:fld>
            <a:endParaRPr lang="en-CA"/>
          </a:p>
        </p:txBody>
      </p:sp>
    </p:spTree>
    <p:extLst>
      <p:ext uri="{BB962C8B-B14F-4D97-AF65-F5344CB8AC3E}">
        <p14:creationId xmlns:p14="http://schemas.microsoft.com/office/powerpoint/2010/main" val="13098306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Source: The Globe and Mail-John Lehmann/The Canadian Press.</a:t>
            </a:r>
          </a:p>
          <a:p>
            <a:endParaRPr lang="en-US" dirty="0"/>
          </a:p>
          <a:p>
            <a:endParaRPr lang="en-CA" dirty="0"/>
          </a:p>
        </p:txBody>
      </p:sp>
      <p:sp>
        <p:nvSpPr>
          <p:cNvPr id="4" name="Slide Number Placeholder 3"/>
          <p:cNvSpPr>
            <a:spLocks noGrp="1"/>
          </p:cNvSpPr>
          <p:nvPr>
            <p:ph type="sldNum" sz="quarter" idx="10"/>
          </p:nvPr>
        </p:nvSpPr>
        <p:spPr/>
        <p:txBody>
          <a:bodyPr/>
          <a:lstStyle/>
          <a:p>
            <a:fld id="{75DA8859-8551-4C3E-9F61-ECFA77180AB4}" type="slidenum">
              <a:rPr lang="en-CA" smtClean="0"/>
              <a:t>35</a:t>
            </a:fld>
            <a:endParaRPr lang="en-CA"/>
          </a:p>
        </p:txBody>
      </p:sp>
    </p:spTree>
    <p:extLst>
      <p:ext uri="{BB962C8B-B14F-4D97-AF65-F5344CB8AC3E}">
        <p14:creationId xmlns:p14="http://schemas.microsoft.com/office/powerpoint/2010/main" val="16428951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Source: ©</a:t>
            </a:r>
            <a:r>
              <a:rPr lang="en-CA" dirty="0" err="1"/>
              <a:t>Wavebreak</a:t>
            </a:r>
            <a:r>
              <a:rPr lang="en-CA" dirty="0"/>
              <a:t> Media LTD/123RF.</a:t>
            </a:r>
          </a:p>
          <a:p>
            <a:endParaRPr lang="en-CA" dirty="0"/>
          </a:p>
          <a:p>
            <a:endParaRPr lang="en-CA" dirty="0"/>
          </a:p>
        </p:txBody>
      </p:sp>
      <p:sp>
        <p:nvSpPr>
          <p:cNvPr id="4" name="Slide Number Placeholder 3"/>
          <p:cNvSpPr>
            <a:spLocks noGrp="1"/>
          </p:cNvSpPr>
          <p:nvPr>
            <p:ph type="sldNum" sz="quarter" idx="10"/>
          </p:nvPr>
        </p:nvSpPr>
        <p:spPr/>
        <p:txBody>
          <a:bodyPr/>
          <a:lstStyle/>
          <a:p>
            <a:fld id="{75DA8859-8551-4C3E-9F61-ECFA77180AB4}" type="slidenum">
              <a:rPr lang="en-CA" smtClean="0"/>
              <a:t>41</a:t>
            </a:fld>
            <a:endParaRPr lang="en-CA"/>
          </a:p>
        </p:txBody>
      </p:sp>
    </p:spTree>
    <p:extLst>
      <p:ext uri="{BB962C8B-B14F-4D97-AF65-F5344CB8AC3E}">
        <p14:creationId xmlns:p14="http://schemas.microsoft.com/office/powerpoint/2010/main" val="19378886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Source: ©CREATISTA/Shutterstock.</a:t>
            </a:r>
          </a:p>
        </p:txBody>
      </p:sp>
      <p:sp>
        <p:nvSpPr>
          <p:cNvPr id="4" name="Slide Number Placeholder 3"/>
          <p:cNvSpPr>
            <a:spLocks noGrp="1"/>
          </p:cNvSpPr>
          <p:nvPr>
            <p:ph type="sldNum" sz="quarter" idx="10"/>
          </p:nvPr>
        </p:nvSpPr>
        <p:spPr/>
        <p:txBody>
          <a:bodyPr/>
          <a:lstStyle/>
          <a:p>
            <a:fld id="{75DA8859-8551-4C3E-9F61-ECFA77180AB4}" type="slidenum">
              <a:rPr lang="en-CA" smtClean="0"/>
              <a:t>44</a:t>
            </a:fld>
            <a:endParaRPr lang="en-CA"/>
          </a:p>
        </p:txBody>
      </p:sp>
    </p:spTree>
    <p:extLst>
      <p:ext uri="{BB962C8B-B14F-4D97-AF65-F5344CB8AC3E}">
        <p14:creationId xmlns:p14="http://schemas.microsoft.com/office/powerpoint/2010/main" val="3369206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CA"/>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CA"/>
          </a:p>
        </p:txBody>
      </p:sp>
      <p:sp>
        <p:nvSpPr>
          <p:cNvPr id="4" name="Date Placeholder 3"/>
          <p:cNvSpPr>
            <a:spLocks noGrp="1"/>
          </p:cNvSpPr>
          <p:nvPr>
            <p:ph type="dt" sz="half" idx="10"/>
          </p:nvPr>
        </p:nvSpPr>
        <p:spPr/>
        <p:txBody>
          <a:bodyPr/>
          <a:lstStyle/>
          <a:p>
            <a:fld id="{51FB2F5D-FAF9-4FE9-8AE2-598E72A19CAB}" type="datetime1">
              <a:rPr lang="en-CA" smtClean="0"/>
              <a:t>2021-01-19</a:t>
            </a:fld>
            <a:endParaRPr lang="en-CA"/>
          </a:p>
        </p:txBody>
      </p:sp>
      <p:sp>
        <p:nvSpPr>
          <p:cNvPr id="5" name="Footer Placeholder 4"/>
          <p:cNvSpPr>
            <a:spLocks noGrp="1"/>
          </p:cNvSpPr>
          <p:nvPr>
            <p:ph type="ftr" sz="quarter" idx="11"/>
          </p:nvPr>
        </p:nvSpPr>
        <p:spPr/>
        <p:txBody>
          <a:bodyPr/>
          <a:lstStyle/>
          <a:p>
            <a:r>
              <a:rPr lang="en-US"/>
              <a:t>© 2021 McGraw Hill Education Limited</a:t>
            </a:r>
            <a:endParaRPr lang="en-CA"/>
          </a:p>
        </p:txBody>
      </p:sp>
      <p:sp>
        <p:nvSpPr>
          <p:cNvPr id="6" name="Slide Number Placeholder 5"/>
          <p:cNvSpPr>
            <a:spLocks noGrp="1"/>
          </p:cNvSpPr>
          <p:nvPr>
            <p:ph type="sldNum" sz="quarter" idx="12"/>
          </p:nvPr>
        </p:nvSpPr>
        <p:spPr/>
        <p:txBody>
          <a:bodyPr/>
          <a:lstStyle/>
          <a:p>
            <a:fld id="{EFE57580-D55E-46BA-85CF-9F915CE3B7E4}" type="slidenum">
              <a:rPr lang="en-CA" smtClean="0"/>
              <a:t>‹#›</a:t>
            </a:fld>
            <a:endParaRPr lang="en-CA"/>
          </a:p>
        </p:txBody>
      </p:sp>
    </p:spTree>
    <p:extLst>
      <p:ext uri="{BB962C8B-B14F-4D97-AF65-F5344CB8AC3E}">
        <p14:creationId xmlns:p14="http://schemas.microsoft.com/office/powerpoint/2010/main" val="14883601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B2065C1B-12FC-4D57-81BF-AE2BF198C072}" type="datetime1">
              <a:rPr lang="en-CA" smtClean="0"/>
              <a:t>2021-01-19</a:t>
            </a:fld>
            <a:endParaRPr lang="en-CA"/>
          </a:p>
        </p:txBody>
      </p:sp>
      <p:sp>
        <p:nvSpPr>
          <p:cNvPr id="5" name="Footer Placeholder 4"/>
          <p:cNvSpPr>
            <a:spLocks noGrp="1"/>
          </p:cNvSpPr>
          <p:nvPr>
            <p:ph type="ftr" sz="quarter" idx="11"/>
          </p:nvPr>
        </p:nvSpPr>
        <p:spPr/>
        <p:txBody>
          <a:bodyPr/>
          <a:lstStyle/>
          <a:p>
            <a:r>
              <a:rPr lang="en-US"/>
              <a:t>© 2021 McGraw Hill Education Limited</a:t>
            </a:r>
            <a:endParaRPr lang="en-CA"/>
          </a:p>
        </p:txBody>
      </p:sp>
      <p:sp>
        <p:nvSpPr>
          <p:cNvPr id="6" name="Slide Number Placeholder 5"/>
          <p:cNvSpPr>
            <a:spLocks noGrp="1"/>
          </p:cNvSpPr>
          <p:nvPr>
            <p:ph type="sldNum" sz="quarter" idx="12"/>
          </p:nvPr>
        </p:nvSpPr>
        <p:spPr/>
        <p:txBody>
          <a:bodyPr/>
          <a:lstStyle/>
          <a:p>
            <a:fld id="{EFE57580-D55E-46BA-85CF-9F915CE3B7E4}" type="slidenum">
              <a:rPr lang="en-CA" smtClean="0"/>
              <a:t>‹#›</a:t>
            </a:fld>
            <a:endParaRPr lang="en-CA"/>
          </a:p>
        </p:txBody>
      </p:sp>
    </p:spTree>
    <p:extLst>
      <p:ext uri="{BB962C8B-B14F-4D97-AF65-F5344CB8AC3E}">
        <p14:creationId xmlns:p14="http://schemas.microsoft.com/office/powerpoint/2010/main" val="37527836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CA"/>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56260C02-273D-416F-8519-DEF9C53730B3}" type="datetime1">
              <a:rPr lang="en-CA" smtClean="0"/>
              <a:t>2021-01-19</a:t>
            </a:fld>
            <a:endParaRPr lang="en-CA"/>
          </a:p>
        </p:txBody>
      </p:sp>
      <p:sp>
        <p:nvSpPr>
          <p:cNvPr id="5" name="Footer Placeholder 4"/>
          <p:cNvSpPr>
            <a:spLocks noGrp="1"/>
          </p:cNvSpPr>
          <p:nvPr>
            <p:ph type="ftr" sz="quarter" idx="11"/>
          </p:nvPr>
        </p:nvSpPr>
        <p:spPr/>
        <p:txBody>
          <a:bodyPr/>
          <a:lstStyle/>
          <a:p>
            <a:r>
              <a:rPr lang="en-US"/>
              <a:t>© 2021 McGraw Hill Education Limited</a:t>
            </a:r>
            <a:endParaRPr lang="en-CA"/>
          </a:p>
        </p:txBody>
      </p:sp>
      <p:sp>
        <p:nvSpPr>
          <p:cNvPr id="6" name="Slide Number Placeholder 5"/>
          <p:cNvSpPr>
            <a:spLocks noGrp="1"/>
          </p:cNvSpPr>
          <p:nvPr>
            <p:ph type="sldNum" sz="quarter" idx="12"/>
          </p:nvPr>
        </p:nvSpPr>
        <p:spPr/>
        <p:txBody>
          <a:bodyPr/>
          <a:lstStyle/>
          <a:p>
            <a:fld id="{EFE57580-D55E-46BA-85CF-9F915CE3B7E4}" type="slidenum">
              <a:rPr lang="en-CA" smtClean="0"/>
              <a:t>‹#›</a:t>
            </a:fld>
            <a:endParaRPr lang="en-CA"/>
          </a:p>
        </p:txBody>
      </p:sp>
    </p:spTree>
    <p:extLst>
      <p:ext uri="{BB962C8B-B14F-4D97-AF65-F5344CB8AC3E}">
        <p14:creationId xmlns:p14="http://schemas.microsoft.com/office/powerpoint/2010/main" val="41560827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Content Placeholder 2"/>
          <p:cNvSpPr>
            <a:spLocks noGrp="1"/>
          </p:cNvSpPr>
          <p:nvPr>
            <p:ph idx="1"/>
          </p:nvPr>
        </p:nvSpPr>
        <p:spPr/>
        <p:txBody>
          <a:bodyPr/>
          <a:lstStyle>
            <a:lvl1pPr>
              <a:buClr>
                <a:srgbClr val="7030A0"/>
              </a:buClr>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CA" dirty="0"/>
          </a:p>
        </p:txBody>
      </p:sp>
      <p:sp>
        <p:nvSpPr>
          <p:cNvPr id="4" name="Date Placeholder 3"/>
          <p:cNvSpPr>
            <a:spLocks noGrp="1"/>
          </p:cNvSpPr>
          <p:nvPr>
            <p:ph type="dt" sz="half" idx="10"/>
          </p:nvPr>
        </p:nvSpPr>
        <p:spPr/>
        <p:txBody>
          <a:bodyPr/>
          <a:lstStyle/>
          <a:p>
            <a:fld id="{AD5F3A5D-58B5-4796-BCE7-052725958E86}" type="datetime1">
              <a:rPr lang="en-CA" smtClean="0"/>
              <a:t>2021-01-19</a:t>
            </a:fld>
            <a:endParaRPr lang="en-CA"/>
          </a:p>
        </p:txBody>
      </p:sp>
      <p:sp>
        <p:nvSpPr>
          <p:cNvPr id="5" name="Footer Placeholder 4"/>
          <p:cNvSpPr>
            <a:spLocks noGrp="1"/>
          </p:cNvSpPr>
          <p:nvPr>
            <p:ph type="ftr" sz="quarter" idx="11"/>
          </p:nvPr>
        </p:nvSpPr>
        <p:spPr/>
        <p:txBody>
          <a:bodyPr/>
          <a:lstStyle/>
          <a:p>
            <a:r>
              <a:rPr lang="en-US"/>
              <a:t>© 2021 McGraw Hill Education Limited</a:t>
            </a:r>
            <a:endParaRPr lang="en-CA"/>
          </a:p>
        </p:txBody>
      </p:sp>
      <p:sp>
        <p:nvSpPr>
          <p:cNvPr id="6" name="Slide Number Placeholder 5"/>
          <p:cNvSpPr>
            <a:spLocks noGrp="1"/>
          </p:cNvSpPr>
          <p:nvPr>
            <p:ph type="sldNum" sz="quarter" idx="12"/>
          </p:nvPr>
        </p:nvSpPr>
        <p:spPr/>
        <p:txBody>
          <a:bodyPr/>
          <a:lstStyle/>
          <a:p>
            <a:fld id="{EFE57580-D55E-46BA-85CF-9F915CE3B7E4}" type="slidenum">
              <a:rPr lang="en-CA" smtClean="0"/>
              <a:t>‹#›</a:t>
            </a:fld>
            <a:endParaRPr lang="en-CA"/>
          </a:p>
        </p:txBody>
      </p:sp>
    </p:spTree>
    <p:extLst>
      <p:ext uri="{BB962C8B-B14F-4D97-AF65-F5344CB8AC3E}">
        <p14:creationId xmlns:p14="http://schemas.microsoft.com/office/powerpoint/2010/main" val="2446184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CA"/>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1C5A045-96D2-4F47-A0D0-24C89C1C1A3D}" type="datetime1">
              <a:rPr lang="en-CA" smtClean="0"/>
              <a:t>2021-01-19</a:t>
            </a:fld>
            <a:endParaRPr lang="en-CA"/>
          </a:p>
        </p:txBody>
      </p:sp>
      <p:sp>
        <p:nvSpPr>
          <p:cNvPr id="5" name="Footer Placeholder 4"/>
          <p:cNvSpPr>
            <a:spLocks noGrp="1"/>
          </p:cNvSpPr>
          <p:nvPr>
            <p:ph type="ftr" sz="quarter" idx="11"/>
          </p:nvPr>
        </p:nvSpPr>
        <p:spPr/>
        <p:txBody>
          <a:bodyPr/>
          <a:lstStyle/>
          <a:p>
            <a:r>
              <a:rPr lang="en-US"/>
              <a:t>© 2021 McGraw Hill Education Limited</a:t>
            </a:r>
            <a:endParaRPr lang="en-CA"/>
          </a:p>
        </p:txBody>
      </p:sp>
      <p:sp>
        <p:nvSpPr>
          <p:cNvPr id="6" name="Slide Number Placeholder 5"/>
          <p:cNvSpPr>
            <a:spLocks noGrp="1"/>
          </p:cNvSpPr>
          <p:nvPr>
            <p:ph type="sldNum" sz="quarter" idx="12"/>
          </p:nvPr>
        </p:nvSpPr>
        <p:spPr/>
        <p:txBody>
          <a:bodyPr/>
          <a:lstStyle/>
          <a:p>
            <a:fld id="{EFE57580-D55E-46BA-85CF-9F915CE3B7E4}" type="slidenum">
              <a:rPr lang="en-CA" smtClean="0"/>
              <a:t>‹#›</a:t>
            </a:fld>
            <a:endParaRPr lang="en-CA"/>
          </a:p>
        </p:txBody>
      </p:sp>
    </p:spTree>
    <p:extLst>
      <p:ext uri="{BB962C8B-B14F-4D97-AF65-F5344CB8AC3E}">
        <p14:creationId xmlns:p14="http://schemas.microsoft.com/office/powerpoint/2010/main" val="34195649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Date Placeholder 4"/>
          <p:cNvSpPr>
            <a:spLocks noGrp="1"/>
          </p:cNvSpPr>
          <p:nvPr>
            <p:ph type="dt" sz="half" idx="10"/>
          </p:nvPr>
        </p:nvSpPr>
        <p:spPr/>
        <p:txBody>
          <a:bodyPr/>
          <a:lstStyle/>
          <a:p>
            <a:fld id="{F8C6A7AB-3DC3-42F8-ADD6-E077268F5C13}" type="datetime1">
              <a:rPr lang="en-CA" smtClean="0"/>
              <a:t>2021-01-19</a:t>
            </a:fld>
            <a:endParaRPr lang="en-CA"/>
          </a:p>
        </p:txBody>
      </p:sp>
      <p:sp>
        <p:nvSpPr>
          <p:cNvPr id="6" name="Footer Placeholder 5"/>
          <p:cNvSpPr>
            <a:spLocks noGrp="1"/>
          </p:cNvSpPr>
          <p:nvPr>
            <p:ph type="ftr" sz="quarter" idx="11"/>
          </p:nvPr>
        </p:nvSpPr>
        <p:spPr/>
        <p:txBody>
          <a:bodyPr/>
          <a:lstStyle/>
          <a:p>
            <a:r>
              <a:rPr lang="en-US"/>
              <a:t>© 2021 McGraw Hill Education Limited</a:t>
            </a:r>
            <a:endParaRPr lang="en-CA"/>
          </a:p>
        </p:txBody>
      </p:sp>
      <p:sp>
        <p:nvSpPr>
          <p:cNvPr id="7" name="Slide Number Placeholder 6"/>
          <p:cNvSpPr>
            <a:spLocks noGrp="1"/>
          </p:cNvSpPr>
          <p:nvPr>
            <p:ph type="sldNum" sz="quarter" idx="12"/>
          </p:nvPr>
        </p:nvSpPr>
        <p:spPr/>
        <p:txBody>
          <a:bodyPr/>
          <a:lstStyle/>
          <a:p>
            <a:fld id="{EFE57580-D55E-46BA-85CF-9F915CE3B7E4}" type="slidenum">
              <a:rPr lang="en-CA" smtClean="0"/>
              <a:t>‹#›</a:t>
            </a:fld>
            <a:endParaRPr lang="en-CA"/>
          </a:p>
        </p:txBody>
      </p:sp>
    </p:spTree>
    <p:extLst>
      <p:ext uri="{BB962C8B-B14F-4D97-AF65-F5344CB8AC3E}">
        <p14:creationId xmlns:p14="http://schemas.microsoft.com/office/powerpoint/2010/main" val="478602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CA"/>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7" name="Date Placeholder 6"/>
          <p:cNvSpPr>
            <a:spLocks noGrp="1"/>
          </p:cNvSpPr>
          <p:nvPr>
            <p:ph type="dt" sz="half" idx="10"/>
          </p:nvPr>
        </p:nvSpPr>
        <p:spPr/>
        <p:txBody>
          <a:bodyPr/>
          <a:lstStyle/>
          <a:p>
            <a:fld id="{660B212A-5A63-41B4-929A-19BA17ECA55D}" type="datetime1">
              <a:rPr lang="en-CA" smtClean="0"/>
              <a:t>2021-01-19</a:t>
            </a:fld>
            <a:endParaRPr lang="en-CA"/>
          </a:p>
        </p:txBody>
      </p:sp>
      <p:sp>
        <p:nvSpPr>
          <p:cNvPr id="8" name="Footer Placeholder 7"/>
          <p:cNvSpPr>
            <a:spLocks noGrp="1"/>
          </p:cNvSpPr>
          <p:nvPr>
            <p:ph type="ftr" sz="quarter" idx="11"/>
          </p:nvPr>
        </p:nvSpPr>
        <p:spPr/>
        <p:txBody>
          <a:bodyPr/>
          <a:lstStyle/>
          <a:p>
            <a:r>
              <a:rPr lang="en-US"/>
              <a:t>© 2021 McGraw Hill Education Limited</a:t>
            </a:r>
            <a:endParaRPr lang="en-CA"/>
          </a:p>
        </p:txBody>
      </p:sp>
      <p:sp>
        <p:nvSpPr>
          <p:cNvPr id="9" name="Slide Number Placeholder 8"/>
          <p:cNvSpPr>
            <a:spLocks noGrp="1"/>
          </p:cNvSpPr>
          <p:nvPr>
            <p:ph type="sldNum" sz="quarter" idx="12"/>
          </p:nvPr>
        </p:nvSpPr>
        <p:spPr/>
        <p:txBody>
          <a:bodyPr/>
          <a:lstStyle/>
          <a:p>
            <a:fld id="{EFE57580-D55E-46BA-85CF-9F915CE3B7E4}" type="slidenum">
              <a:rPr lang="en-CA" smtClean="0"/>
              <a:t>‹#›</a:t>
            </a:fld>
            <a:endParaRPr lang="en-CA"/>
          </a:p>
        </p:txBody>
      </p:sp>
    </p:spTree>
    <p:extLst>
      <p:ext uri="{BB962C8B-B14F-4D97-AF65-F5344CB8AC3E}">
        <p14:creationId xmlns:p14="http://schemas.microsoft.com/office/powerpoint/2010/main" val="12355981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Date Placeholder 2"/>
          <p:cNvSpPr>
            <a:spLocks noGrp="1"/>
          </p:cNvSpPr>
          <p:nvPr>
            <p:ph type="dt" sz="half" idx="10"/>
          </p:nvPr>
        </p:nvSpPr>
        <p:spPr/>
        <p:txBody>
          <a:bodyPr/>
          <a:lstStyle/>
          <a:p>
            <a:fld id="{64AE950D-B598-42C3-B28E-279AE01A07FA}" type="datetime1">
              <a:rPr lang="en-CA" smtClean="0"/>
              <a:t>2021-01-19</a:t>
            </a:fld>
            <a:endParaRPr lang="en-CA"/>
          </a:p>
        </p:txBody>
      </p:sp>
      <p:sp>
        <p:nvSpPr>
          <p:cNvPr id="4" name="Footer Placeholder 3"/>
          <p:cNvSpPr>
            <a:spLocks noGrp="1"/>
          </p:cNvSpPr>
          <p:nvPr>
            <p:ph type="ftr" sz="quarter" idx="11"/>
          </p:nvPr>
        </p:nvSpPr>
        <p:spPr/>
        <p:txBody>
          <a:bodyPr/>
          <a:lstStyle/>
          <a:p>
            <a:r>
              <a:rPr lang="en-US"/>
              <a:t>© 2021 McGraw Hill Education Limited</a:t>
            </a:r>
            <a:endParaRPr lang="en-CA"/>
          </a:p>
        </p:txBody>
      </p:sp>
      <p:sp>
        <p:nvSpPr>
          <p:cNvPr id="5" name="Slide Number Placeholder 4"/>
          <p:cNvSpPr>
            <a:spLocks noGrp="1"/>
          </p:cNvSpPr>
          <p:nvPr>
            <p:ph type="sldNum" sz="quarter" idx="12"/>
          </p:nvPr>
        </p:nvSpPr>
        <p:spPr/>
        <p:txBody>
          <a:bodyPr/>
          <a:lstStyle/>
          <a:p>
            <a:fld id="{EFE57580-D55E-46BA-85CF-9F915CE3B7E4}" type="slidenum">
              <a:rPr lang="en-CA" smtClean="0"/>
              <a:t>‹#›</a:t>
            </a:fld>
            <a:endParaRPr lang="en-CA"/>
          </a:p>
        </p:txBody>
      </p:sp>
    </p:spTree>
    <p:extLst>
      <p:ext uri="{BB962C8B-B14F-4D97-AF65-F5344CB8AC3E}">
        <p14:creationId xmlns:p14="http://schemas.microsoft.com/office/powerpoint/2010/main" val="8246476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8506F59-9146-4106-8966-70BD86335467}" type="datetime1">
              <a:rPr lang="en-CA" smtClean="0"/>
              <a:t>2021-01-19</a:t>
            </a:fld>
            <a:endParaRPr lang="en-CA"/>
          </a:p>
        </p:txBody>
      </p:sp>
      <p:sp>
        <p:nvSpPr>
          <p:cNvPr id="3" name="Footer Placeholder 2"/>
          <p:cNvSpPr>
            <a:spLocks noGrp="1"/>
          </p:cNvSpPr>
          <p:nvPr>
            <p:ph type="ftr" sz="quarter" idx="11"/>
          </p:nvPr>
        </p:nvSpPr>
        <p:spPr/>
        <p:txBody>
          <a:bodyPr/>
          <a:lstStyle/>
          <a:p>
            <a:r>
              <a:rPr lang="en-US"/>
              <a:t>© 2021 McGraw Hill Education Limited</a:t>
            </a:r>
            <a:endParaRPr lang="en-CA"/>
          </a:p>
        </p:txBody>
      </p:sp>
      <p:sp>
        <p:nvSpPr>
          <p:cNvPr id="4" name="Slide Number Placeholder 3"/>
          <p:cNvSpPr>
            <a:spLocks noGrp="1"/>
          </p:cNvSpPr>
          <p:nvPr>
            <p:ph type="sldNum" sz="quarter" idx="12"/>
          </p:nvPr>
        </p:nvSpPr>
        <p:spPr/>
        <p:txBody>
          <a:bodyPr/>
          <a:lstStyle/>
          <a:p>
            <a:fld id="{EFE57580-D55E-46BA-85CF-9F915CE3B7E4}" type="slidenum">
              <a:rPr lang="en-CA" smtClean="0"/>
              <a:t>‹#›</a:t>
            </a:fld>
            <a:endParaRPr lang="en-CA"/>
          </a:p>
        </p:txBody>
      </p:sp>
    </p:spTree>
    <p:extLst>
      <p:ext uri="{BB962C8B-B14F-4D97-AF65-F5344CB8AC3E}">
        <p14:creationId xmlns:p14="http://schemas.microsoft.com/office/powerpoint/2010/main" val="3716601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CA"/>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F135F0E-6CFA-4B9B-BB22-4AEA6C6936CD}" type="datetime1">
              <a:rPr lang="en-CA" smtClean="0"/>
              <a:t>2021-01-19</a:t>
            </a:fld>
            <a:endParaRPr lang="en-CA"/>
          </a:p>
        </p:txBody>
      </p:sp>
      <p:sp>
        <p:nvSpPr>
          <p:cNvPr id="6" name="Footer Placeholder 5"/>
          <p:cNvSpPr>
            <a:spLocks noGrp="1"/>
          </p:cNvSpPr>
          <p:nvPr>
            <p:ph type="ftr" sz="quarter" idx="11"/>
          </p:nvPr>
        </p:nvSpPr>
        <p:spPr/>
        <p:txBody>
          <a:bodyPr/>
          <a:lstStyle/>
          <a:p>
            <a:r>
              <a:rPr lang="en-US"/>
              <a:t>© 2021 McGraw Hill Education Limited</a:t>
            </a:r>
            <a:endParaRPr lang="en-CA"/>
          </a:p>
        </p:txBody>
      </p:sp>
      <p:sp>
        <p:nvSpPr>
          <p:cNvPr id="7" name="Slide Number Placeholder 6"/>
          <p:cNvSpPr>
            <a:spLocks noGrp="1"/>
          </p:cNvSpPr>
          <p:nvPr>
            <p:ph type="sldNum" sz="quarter" idx="12"/>
          </p:nvPr>
        </p:nvSpPr>
        <p:spPr/>
        <p:txBody>
          <a:bodyPr/>
          <a:lstStyle/>
          <a:p>
            <a:fld id="{EFE57580-D55E-46BA-85CF-9F915CE3B7E4}" type="slidenum">
              <a:rPr lang="en-CA" smtClean="0"/>
              <a:t>‹#›</a:t>
            </a:fld>
            <a:endParaRPr lang="en-CA"/>
          </a:p>
        </p:txBody>
      </p:sp>
    </p:spTree>
    <p:extLst>
      <p:ext uri="{BB962C8B-B14F-4D97-AF65-F5344CB8AC3E}">
        <p14:creationId xmlns:p14="http://schemas.microsoft.com/office/powerpoint/2010/main" val="38832479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CA"/>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CA"/>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2FAAB33-49AC-4B5C-92E2-6C5F48F79A0A}" type="datetime1">
              <a:rPr lang="en-CA" smtClean="0"/>
              <a:t>2021-01-19</a:t>
            </a:fld>
            <a:endParaRPr lang="en-CA"/>
          </a:p>
        </p:txBody>
      </p:sp>
      <p:sp>
        <p:nvSpPr>
          <p:cNvPr id="6" name="Footer Placeholder 5"/>
          <p:cNvSpPr>
            <a:spLocks noGrp="1"/>
          </p:cNvSpPr>
          <p:nvPr>
            <p:ph type="ftr" sz="quarter" idx="11"/>
          </p:nvPr>
        </p:nvSpPr>
        <p:spPr/>
        <p:txBody>
          <a:bodyPr/>
          <a:lstStyle/>
          <a:p>
            <a:r>
              <a:rPr lang="en-US"/>
              <a:t>© 2021 McGraw Hill Education Limited</a:t>
            </a:r>
            <a:endParaRPr lang="en-CA"/>
          </a:p>
        </p:txBody>
      </p:sp>
      <p:sp>
        <p:nvSpPr>
          <p:cNvPr id="7" name="Slide Number Placeholder 6"/>
          <p:cNvSpPr>
            <a:spLocks noGrp="1"/>
          </p:cNvSpPr>
          <p:nvPr>
            <p:ph type="sldNum" sz="quarter" idx="12"/>
          </p:nvPr>
        </p:nvSpPr>
        <p:spPr/>
        <p:txBody>
          <a:bodyPr/>
          <a:lstStyle/>
          <a:p>
            <a:fld id="{EFE57580-D55E-46BA-85CF-9F915CE3B7E4}" type="slidenum">
              <a:rPr lang="en-CA" smtClean="0"/>
              <a:t>‹#›</a:t>
            </a:fld>
            <a:endParaRPr lang="en-CA"/>
          </a:p>
        </p:txBody>
      </p:sp>
    </p:spTree>
    <p:extLst>
      <p:ext uri="{BB962C8B-B14F-4D97-AF65-F5344CB8AC3E}">
        <p14:creationId xmlns:p14="http://schemas.microsoft.com/office/powerpoint/2010/main" val="24253471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a:t>Click to edit Master title style</a:t>
            </a:r>
            <a:endParaRPr lang="en-CA"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94B0310-81C5-4121-89AF-88CDA6DB5B2B}" type="datetime1">
              <a:rPr lang="en-CA" smtClean="0"/>
              <a:t>2021-01-19</a:t>
            </a:fld>
            <a:endParaRPr lang="en-CA"/>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 2021 McGraw Hill Education Limited</a:t>
            </a:r>
            <a:endParaRPr lang="en-CA"/>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E57580-D55E-46BA-85CF-9F915CE3B7E4}" type="slidenum">
              <a:rPr lang="en-CA" smtClean="0"/>
              <a:t>‹#›</a:t>
            </a:fld>
            <a:endParaRPr lang="en-CA"/>
          </a:p>
        </p:txBody>
      </p:sp>
      <p:sp>
        <p:nvSpPr>
          <p:cNvPr id="7" name="Rectangle 6">
            <a:extLst>
              <a:ext uri="{FF2B5EF4-FFF2-40B4-BE49-F238E27FC236}">
                <a16:creationId xmlns:a16="http://schemas.microsoft.com/office/drawing/2014/main" id="{8ABA81BA-B659-45F5-AB20-E7A9EC9CFD57}"/>
              </a:ext>
            </a:extLst>
          </p:cNvPr>
          <p:cNvSpPr/>
          <p:nvPr userDrawn="1"/>
        </p:nvSpPr>
        <p:spPr>
          <a:xfrm>
            <a:off x="8993038" y="0"/>
            <a:ext cx="152400" cy="685799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cxnSp>
        <p:nvCxnSpPr>
          <p:cNvPr id="10" name="Straight Connector 9">
            <a:extLst>
              <a:ext uri="{FF2B5EF4-FFF2-40B4-BE49-F238E27FC236}">
                <a16:creationId xmlns:a16="http://schemas.microsoft.com/office/drawing/2014/main" id="{D9408CF7-52E9-4AF7-A522-E54C58290744}"/>
              </a:ext>
            </a:extLst>
          </p:cNvPr>
          <p:cNvCxnSpPr/>
          <p:nvPr userDrawn="1"/>
        </p:nvCxnSpPr>
        <p:spPr>
          <a:xfrm>
            <a:off x="0" y="1417638"/>
            <a:ext cx="8993038" cy="0"/>
          </a:xfrm>
          <a:prstGeom prst="line">
            <a:avLst/>
          </a:prstGeom>
          <a:ln w="47625">
            <a:solidFill>
              <a:srgbClr val="00B05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43574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ctr" defTabSz="914400" rtl="0" eaLnBrk="1" latinLnBrk="0" hangingPunct="1">
        <a:spcBef>
          <a:spcPct val="0"/>
        </a:spcBef>
        <a:buNone/>
        <a:defRPr sz="4400" b="1" kern="1200">
          <a:solidFill>
            <a:srgbClr val="9900CC"/>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p:nvPr/>
        </p:nvPicPr>
        <p:blipFill>
          <a:blip r:embed="rId3" cstate="email">
            <a:extLst>
              <a:ext uri="{28A0092B-C50C-407E-A947-70E740481C1C}">
                <a14:useLocalDpi xmlns:a14="http://schemas.microsoft.com/office/drawing/2010/main"/>
              </a:ext>
            </a:extLst>
          </a:blip>
          <a:stretch>
            <a:fillRect/>
          </a:stretch>
        </p:blipFill>
        <p:spPr>
          <a:xfrm>
            <a:off x="4211960" y="289800"/>
            <a:ext cx="4166596" cy="6278400"/>
          </a:xfrm>
          <a:prstGeom prst="rect">
            <a:avLst/>
          </a:prstGeom>
        </p:spPr>
      </p:pic>
      <p:sp>
        <p:nvSpPr>
          <p:cNvPr id="135" name="Rectangle 134">
            <a:extLst>
              <a:ext uri="{FF2B5EF4-FFF2-40B4-BE49-F238E27FC236}">
                <a16:creationId xmlns:a16="http://schemas.microsoft.com/office/drawing/2014/main" id="{867D4867-5BA7-4462-B2F6-A23F4A622AA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3490722" cy="6858000"/>
          </a:xfrm>
          <a:prstGeom prst="rect">
            <a:avLst/>
          </a:prstGeom>
          <a:solidFill>
            <a:schemeClr val="tx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dirty="0"/>
          </a:p>
        </p:txBody>
      </p:sp>
      <p:sp>
        <p:nvSpPr>
          <p:cNvPr id="5123" name="Rectangle 4"/>
          <p:cNvSpPr>
            <a:spLocks noGrp="1" noChangeArrowheads="1"/>
          </p:cNvSpPr>
          <p:nvPr>
            <p:ph type="title"/>
          </p:nvPr>
        </p:nvSpPr>
        <p:spPr>
          <a:xfrm>
            <a:off x="482601" y="623392"/>
            <a:ext cx="2522980" cy="1607060"/>
          </a:xfrm>
          <a:solidFill>
            <a:srgbClr val="0070C0"/>
          </a:solidFill>
          <a:ln w="19050">
            <a:solidFill>
              <a:schemeClr val="tx1"/>
            </a:solidFill>
          </a:ln>
        </p:spPr>
        <p:txBody>
          <a:bodyPr vert="horz" wrap="square" lIns="91440" tIns="45720" rIns="91440" bIns="45720" rtlCol="0" anchor="ctr">
            <a:normAutofit/>
          </a:bodyPr>
          <a:lstStyle/>
          <a:p>
            <a:pPr algn="ctr">
              <a:lnSpc>
                <a:spcPct val="90000"/>
              </a:lnSpc>
            </a:pPr>
            <a:r>
              <a:rPr lang="en-US" altLang="en-US" sz="3600" kern="1200" dirty="0">
                <a:solidFill>
                  <a:schemeClr val="bg1"/>
                </a:solidFill>
                <a:latin typeface="+mj-lt"/>
                <a:ea typeface="+mj-ea"/>
                <a:cs typeface="+mj-cs"/>
              </a:rPr>
              <a:t>Chapter 3</a:t>
            </a:r>
          </a:p>
        </p:txBody>
      </p:sp>
      <p:sp>
        <p:nvSpPr>
          <p:cNvPr id="5" name="Text Placeholder 4"/>
          <p:cNvSpPr>
            <a:spLocks noGrp="1"/>
          </p:cNvSpPr>
          <p:nvPr>
            <p:ph type="body" sz="half" idx="2"/>
          </p:nvPr>
        </p:nvSpPr>
        <p:spPr>
          <a:xfrm>
            <a:off x="482600" y="2638043"/>
            <a:ext cx="2865264" cy="3527261"/>
          </a:xfrm>
        </p:spPr>
        <p:txBody>
          <a:bodyPr vert="horz" lIns="91440" tIns="45720" rIns="91440" bIns="45720" rtlCol="0">
            <a:normAutofit/>
          </a:bodyPr>
          <a:lstStyle/>
          <a:p>
            <a:pPr>
              <a:lnSpc>
                <a:spcPct val="90000"/>
              </a:lnSpc>
            </a:pPr>
            <a:r>
              <a:rPr lang="en-US" sz="3600" dirty="0">
                <a:solidFill>
                  <a:schemeClr val="bg1"/>
                </a:solidFill>
              </a:rPr>
              <a:t>Social Beliefs and Judgments</a:t>
            </a:r>
            <a:endParaRPr lang="en-US" sz="2000" dirty="0"/>
          </a:p>
          <a:p>
            <a:pPr>
              <a:lnSpc>
                <a:spcPct val="90000"/>
              </a:lnSpc>
            </a:pPr>
            <a:endParaRPr lang="en-US" sz="2600" dirty="0"/>
          </a:p>
          <a:p>
            <a:pPr>
              <a:lnSpc>
                <a:spcPct val="90000"/>
              </a:lnSpc>
            </a:pPr>
            <a:r>
              <a:rPr lang="en-US" sz="2800" dirty="0">
                <a:solidFill>
                  <a:schemeClr val="bg1"/>
                </a:solidFill>
              </a:rPr>
              <a:t>Anastasia Bake</a:t>
            </a:r>
          </a:p>
          <a:p>
            <a:pPr>
              <a:lnSpc>
                <a:spcPct val="90000"/>
              </a:lnSpc>
            </a:pPr>
            <a:r>
              <a:rPr lang="en-US" sz="2400" dirty="0">
                <a:solidFill>
                  <a:schemeClr val="bg1"/>
                </a:solidFill>
              </a:rPr>
              <a:t>St. Clair College</a:t>
            </a:r>
          </a:p>
        </p:txBody>
      </p:sp>
      <p:sp>
        <p:nvSpPr>
          <p:cNvPr id="6146" name="Footer Placeholder 4"/>
          <p:cNvSpPr>
            <a:spLocks noGrp="1"/>
          </p:cNvSpPr>
          <p:nvPr>
            <p:ph type="ftr" sz="quarter" idx="11"/>
          </p:nvPr>
        </p:nvSpPr>
        <p:spPr bwMode="auto">
          <a:xfrm>
            <a:off x="4860032" y="6309320"/>
            <a:ext cx="3086100" cy="365125"/>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rtlCol="0" anchor="ctr">
            <a:normAutofit/>
          </a:bodyPr>
          <a:lstStyle>
            <a:lvl1pPr eaLnBrk="0" hangingPunct="0">
              <a:defRPr>
                <a:solidFill>
                  <a:schemeClr val="tx1"/>
                </a:solidFill>
                <a:latin typeface="Garamond" pitchFamily="18" charset="0"/>
                <a:ea typeface="MS PGothic" pitchFamily="34" charset="-128"/>
              </a:defRPr>
            </a:lvl1pPr>
            <a:lvl2pPr marL="742950" indent="-285750" eaLnBrk="0" hangingPunct="0">
              <a:defRPr>
                <a:solidFill>
                  <a:schemeClr val="tx1"/>
                </a:solidFill>
                <a:latin typeface="Garamond" pitchFamily="18" charset="0"/>
                <a:ea typeface="MS PGothic" pitchFamily="34" charset="-128"/>
              </a:defRPr>
            </a:lvl2pPr>
            <a:lvl3pPr marL="1143000" indent="-228600" eaLnBrk="0" hangingPunct="0">
              <a:defRPr>
                <a:solidFill>
                  <a:schemeClr val="tx1"/>
                </a:solidFill>
                <a:latin typeface="Garamond" pitchFamily="18" charset="0"/>
                <a:ea typeface="MS PGothic" pitchFamily="34" charset="-128"/>
              </a:defRPr>
            </a:lvl3pPr>
            <a:lvl4pPr marL="1600200" indent="-228600" eaLnBrk="0" hangingPunct="0">
              <a:defRPr>
                <a:solidFill>
                  <a:schemeClr val="tx1"/>
                </a:solidFill>
                <a:latin typeface="Garamond" pitchFamily="18" charset="0"/>
                <a:ea typeface="MS PGothic" pitchFamily="34" charset="-128"/>
              </a:defRPr>
            </a:lvl4pPr>
            <a:lvl5pPr marL="2057400" indent="-228600" eaLnBrk="0" hangingPunct="0">
              <a:defRPr>
                <a:solidFill>
                  <a:schemeClr val="tx1"/>
                </a:solidFill>
                <a:latin typeface="Garamond" pitchFamily="18" charset="0"/>
                <a:ea typeface="MS PGothic" pitchFamily="34" charset="-128"/>
              </a:defRPr>
            </a:lvl5pPr>
            <a:lvl6pPr marL="2514600" indent="-228600" eaLnBrk="0" fontAlgn="base" hangingPunct="0">
              <a:spcBef>
                <a:spcPct val="0"/>
              </a:spcBef>
              <a:spcAft>
                <a:spcPct val="0"/>
              </a:spcAft>
              <a:defRPr>
                <a:solidFill>
                  <a:schemeClr val="tx1"/>
                </a:solidFill>
                <a:latin typeface="Garamond" pitchFamily="18" charset="0"/>
                <a:ea typeface="MS PGothic" pitchFamily="34" charset="-128"/>
              </a:defRPr>
            </a:lvl6pPr>
            <a:lvl7pPr marL="2971800" indent="-228600" eaLnBrk="0" fontAlgn="base" hangingPunct="0">
              <a:spcBef>
                <a:spcPct val="0"/>
              </a:spcBef>
              <a:spcAft>
                <a:spcPct val="0"/>
              </a:spcAft>
              <a:defRPr>
                <a:solidFill>
                  <a:schemeClr val="tx1"/>
                </a:solidFill>
                <a:latin typeface="Garamond" pitchFamily="18" charset="0"/>
                <a:ea typeface="MS PGothic" pitchFamily="34" charset="-128"/>
              </a:defRPr>
            </a:lvl7pPr>
            <a:lvl8pPr marL="3429000" indent="-228600" eaLnBrk="0" fontAlgn="base" hangingPunct="0">
              <a:spcBef>
                <a:spcPct val="0"/>
              </a:spcBef>
              <a:spcAft>
                <a:spcPct val="0"/>
              </a:spcAft>
              <a:defRPr>
                <a:solidFill>
                  <a:schemeClr val="tx1"/>
                </a:solidFill>
                <a:latin typeface="Garamond" pitchFamily="18" charset="0"/>
                <a:ea typeface="MS PGothic" pitchFamily="34" charset="-128"/>
              </a:defRPr>
            </a:lvl8pPr>
            <a:lvl9pPr marL="3886200" indent="-228600" eaLnBrk="0" fontAlgn="base" hangingPunct="0">
              <a:spcBef>
                <a:spcPct val="0"/>
              </a:spcBef>
              <a:spcAft>
                <a:spcPct val="0"/>
              </a:spcAft>
              <a:defRPr>
                <a:solidFill>
                  <a:schemeClr val="tx1"/>
                </a:solidFill>
                <a:latin typeface="Garamond" pitchFamily="18" charset="0"/>
                <a:ea typeface="MS PGothic" pitchFamily="34" charset="-128"/>
              </a:defRPr>
            </a:lvl9pPr>
          </a:lstStyle>
          <a:p>
            <a:pPr eaLnBrk="1" hangingPunct="1">
              <a:spcAft>
                <a:spcPts val="600"/>
              </a:spcAft>
              <a:defRPr/>
            </a:pPr>
            <a:r>
              <a:rPr lang="en-US" altLang="en-US" kern="1200">
                <a:solidFill>
                  <a:schemeClr val="tx1">
                    <a:lumMod val="50000"/>
                  </a:schemeClr>
                </a:solidFill>
                <a:latin typeface="+mn-lt"/>
                <a:ea typeface="+mn-ea"/>
                <a:cs typeface="+mn-cs"/>
              </a:rPr>
              <a:t>© 2021 McGraw Hill Education Limited</a:t>
            </a:r>
            <a:endParaRPr lang="en-US" altLang="en-US" kern="1200" dirty="0">
              <a:solidFill>
                <a:schemeClr val="tx1">
                  <a:lumMod val="50000"/>
                </a:schemeClr>
              </a:solidFill>
              <a:latin typeface="+mn-lt"/>
              <a:ea typeface="+mn-ea"/>
              <a:cs typeface="+mn-cs"/>
            </a:endParaRPr>
          </a:p>
        </p:txBody>
      </p:sp>
      <p:sp>
        <p:nvSpPr>
          <p:cNvPr id="2" name="Slide Number Placeholder 1"/>
          <p:cNvSpPr>
            <a:spLocks noGrp="1"/>
          </p:cNvSpPr>
          <p:nvPr>
            <p:ph type="sldNum" sz="quarter" idx="12"/>
          </p:nvPr>
        </p:nvSpPr>
        <p:spPr>
          <a:xfrm>
            <a:off x="6457950" y="6356350"/>
            <a:ext cx="2057400" cy="365125"/>
          </a:xfrm>
        </p:spPr>
        <p:txBody>
          <a:bodyPr vert="horz" lIns="91440" tIns="45720" rIns="91440" bIns="45720" rtlCol="0" anchor="ctr">
            <a:normAutofit/>
          </a:bodyPr>
          <a:lstStyle/>
          <a:p>
            <a:pPr>
              <a:spcAft>
                <a:spcPts val="600"/>
              </a:spcAft>
            </a:pPr>
            <a:fld id="{EFE57580-D55E-46BA-85CF-9F915CE3B7E4}" type="slidenum">
              <a:rPr lang="en-US" smtClean="0"/>
              <a:pPr>
                <a:spcAft>
                  <a:spcPts val="600"/>
                </a:spcAft>
              </a:pPr>
              <a:t>1</a:t>
            </a:fld>
            <a:endParaRPr lang="en-US"/>
          </a:p>
        </p:txBody>
      </p:sp>
      <p:sp>
        <p:nvSpPr>
          <p:cNvPr id="5125" name="TextBox 6"/>
          <p:cNvSpPr txBox="1">
            <a:spLocks noChangeArrowheads="1"/>
          </p:cNvSpPr>
          <p:nvPr/>
        </p:nvSpPr>
        <p:spPr bwMode="auto">
          <a:xfrm>
            <a:off x="1409700" y="4432300"/>
            <a:ext cx="184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ts val="1800"/>
              </a:spcBef>
              <a:buClr>
                <a:schemeClr val="accent1"/>
              </a:buClr>
              <a:buSzPct val="100000"/>
              <a:buFont typeface="Wingdings 2" pitchFamily="18" charset="2"/>
              <a:buChar char="¡"/>
              <a:defRPr sz="2000">
                <a:solidFill>
                  <a:schemeClr val="tx2"/>
                </a:solidFill>
                <a:latin typeface="Arial" pitchFamily="34" charset="0"/>
                <a:ea typeface="MS PGothic" pitchFamily="34" charset="-128"/>
              </a:defRPr>
            </a:lvl1pPr>
            <a:lvl2pPr marL="742950" indent="-285750" eaLnBrk="0" hangingPunct="0">
              <a:spcBef>
                <a:spcPts val="600"/>
              </a:spcBef>
              <a:buClr>
                <a:srgbClr val="4D0000"/>
              </a:buClr>
              <a:buSzPct val="100000"/>
              <a:buFont typeface="Wingdings 2" pitchFamily="18" charset="2"/>
              <a:buChar char="¡"/>
              <a:defRPr>
                <a:solidFill>
                  <a:schemeClr val="tx2"/>
                </a:solidFill>
                <a:latin typeface="Arial" pitchFamily="34" charset="0"/>
                <a:ea typeface="MS PGothic" pitchFamily="34" charset="-128"/>
              </a:defRPr>
            </a:lvl2pPr>
            <a:lvl3pPr marL="1143000" indent="-228600" eaLnBrk="0" hangingPunct="0">
              <a:spcBef>
                <a:spcPts val="600"/>
              </a:spcBef>
              <a:buClr>
                <a:schemeClr val="accent1"/>
              </a:buClr>
              <a:buSzPct val="100000"/>
              <a:buFont typeface="Wingdings 2" pitchFamily="18" charset="2"/>
              <a:buChar char="¡"/>
              <a:defRPr>
                <a:solidFill>
                  <a:schemeClr val="tx2"/>
                </a:solidFill>
                <a:latin typeface="Arial" pitchFamily="34" charset="0"/>
                <a:ea typeface="MS PGothic" pitchFamily="34" charset="-128"/>
              </a:defRPr>
            </a:lvl3pPr>
            <a:lvl4pPr marL="1600200" indent="-228600" eaLnBrk="0" hangingPunct="0">
              <a:spcBef>
                <a:spcPts val="600"/>
              </a:spcBef>
              <a:buClr>
                <a:srgbClr val="4D0000"/>
              </a:buClr>
              <a:buSzPct val="100000"/>
              <a:buFont typeface="Wingdings 2" pitchFamily="18" charset="2"/>
              <a:buChar char="¡"/>
              <a:defRPr>
                <a:solidFill>
                  <a:schemeClr val="tx2"/>
                </a:solidFill>
                <a:latin typeface="Arial" pitchFamily="34" charset="0"/>
                <a:ea typeface="MS PGothic" pitchFamily="34" charset="-128"/>
              </a:defRPr>
            </a:lvl4pPr>
            <a:lvl5pPr marL="2057400" indent="-228600" eaLnBrk="0" hangingPunct="0">
              <a:spcBef>
                <a:spcPts val="600"/>
              </a:spcBef>
              <a:buClr>
                <a:schemeClr val="accent1"/>
              </a:buClr>
              <a:buSzPct val="100000"/>
              <a:buFont typeface="Wingdings 2" pitchFamily="18" charset="2"/>
              <a:buChar char="¡"/>
              <a:defRPr>
                <a:solidFill>
                  <a:schemeClr val="tx2"/>
                </a:solidFill>
                <a:latin typeface="Arial" pitchFamily="34" charset="0"/>
                <a:ea typeface="MS PGothic" pitchFamily="34" charset="-128"/>
              </a:defRPr>
            </a:lvl5pPr>
            <a:lvl6pPr marL="2514600" indent="-228600" eaLnBrk="0" fontAlgn="base" hangingPunct="0">
              <a:spcBef>
                <a:spcPts val="600"/>
              </a:spcBef>
              <a:spcAft>
                <a:spcPct val="0"/>
              </a:spcAft>
              <a:buClr>
                <a:schemeClr val="accent1"/>
              </a:buClr>
              <a:buSzPct val="100000"/>
              <a:buFont typeface="Wingdings 2" pitchFamily="18" charset="2"/>
              <a:buChar char="¡"/>
              <a:defRPr>
                <a:solidFill>
                  <a:schemeClr val="tx2"/>
                </a:solidFill>
                <a:latin typeface="Arial" pitchFamily="34" charset="0"/>
                <a:ea typeface="MS PGothic" pitchFamily="34" charset="-128"/>
              </a:defRPr>
            </a:lvl6pPr>
            <a:lvl7pPr marL="2971800" indent="-228600" eaLnBrk="0" fontAlgn="base" hangingPunct="0">
              <a:spcBef>
                <a:spcPts val="600"/>
              </a:spcBef>
              <a:spcAft>
                <a:spcPct val="0"/>
              </a:spcAft>
              <a:buClr>
                <a:schemeClr val="accent1"/>
              </a:buClr>
              <a:buSzPct val="100000"/>
              <a:buFont typeface="Wingdings 2" pitchFamily="18" charset="2"/>
              <a:buChar char="¡"/>
              <a:defRPr>
                <a:solidFill>
                  <a:schemeClr val="tx2"/>
                </a:solidFill>
                <a:latin typeface="Arial" pitchFamily="34" charset="0"/>
                <a:ea typeface="MS PGothic" pitchFamily="34" charset="-128"/>
              </a:defRPr>
            </a:lvl7pPr>
            <a:lvl8pPr marL="3429000" indent="-228600" eaLnBrk="0" fontAlgn="base" hangingPunct="0">
              <a:spcBef>
                <a:spcPts val="600"/>
              </a:spcBef>
              <a:spcAft>
                <a:spcPct val="0"/>
              </a:spcAft>
              <a:buClr>
                <a:schemeClr val="accent1"/>
              </a:buClr>
              <a:buSzPct val="100000"/>
              <a:buFont typeface="Wingdings 2" pitchFamily="18" charset="2"/>
              <a:buChar char="¡"/>
              <a:defRPr>
                <a:solidFill>
                  <a:schemeClr val="tx2"/>
                </a:solidFill>
                <a:latin typeface="Arial" pitchFamily="34" charset="0"/>
                <a:ea typeface="MS PGothic" pitchFamily="34" charset="-128"/>
              </a:defRPr>
            </a:lvl8pPr>
            <a:lvl9pPr marL="3886200" indent="-228600" eaLnBrk="0" fontAlgn="base" hangingPunct="0">
              <a:spcBef>
                <a:spcPts val="600"/>
              </a:spcBef>
              <a:spcAft>
                <a:spcPct val="0"/>
              </a:spcAft>
              <a:buClr>
                <a:schemeClr val="accent1"/>
              </a:buClr>
              <a:buSzPct val="100000"/>
              <a:buFont typeface="Wingdings 2" pitchFamily="18" charset="2"/>
              <a:buChar char="¡"/>
              <a:defRPr>
                <a:solidFill>
                  <a:schemeClr val="tx2"/>
                </a:solidFill>
                <a:latin typeface="Arial" pitchFamily="34" charset="0"/>
                <a:ea typeface="MS PGothic" pitchFamily="34" charset="-128"/>
              </a:defRPr>
            </a:lvl9pPr>
          </a:lstStyle>
          <a:p>
            <a:pPr>
              <a:spcBef>
                <a:spcPct val="0"/>
              </a:spcBef>
              <a:buClrTx/>
              <a:buSzTx/>
              <a:buFontTx/>
              <a:buNone/>
            </a:pPr>
            <a:endParaRPr lang="en-US" altLang="en-US" sz="1800">
              <a:solidFill>
                <a:schemeClr val="tx1"/>
              </a:solidFill>
              <a:latin typeface="Garamond" pitchFamily="18" charset="0"/>
              <a:cs typeface="Arial" pitchFamily="34" charset="0"/>
            </a:endParaRPr>
          </a:p>
        </p:txBody>
      </p:sp>
    </p:spTree>
    <p:extLst>
      <p:ext uri="{BB962C8B-B14F-4D97-AF65-F5344CB8AC3E}">
        <p14:creationId xmlns:p14="http://schemas.microsoft.com/office/powerpoint/2010/main" val="6819616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solidFill>
                  <a:srgbClr val="0000FF"/>
                </a:solidFill>
              </a:rPr>
              <a:t>Overconfidence Pt. 2</a:t>
            </a:r>
            <a:endParaRPr lang="en-CA" sz="3600" dirty="0">
              <a:solidFill>
                <a:srgbClr val="0000FF"/>
              </a:solidFill>
            </a:endParaRPr>
          </a:p>
        </p:txBody>
      </p:sp>
      <p:sp>
        <p:nvSpPr>
          <p:cNvPr id="3" name="Content Placeholder 2"/>
          <p:cNvSpPr>
            <a:spLocks noGrp="1"/>
          </p:cNvSpPr>
          <p:nvPr>
            <p:ph idx="1"/>
          </p:nvPr>
        </p:nvSpPr>
        <p:spPr>
          <a:xfrm>
            <a:off x="457200" y="1600200"/>
            <a:ext cx="8229600" cy="4781128"/>
          </a:xfrm>
        </p:spPr>
        <p:txBody>
          <a:bodyPr>
            <a:normAutofit fontScale="85000" lnSpcReduction="10000"/>
          </a:bodyPr>
          <a:lstStyle/>
          <a:p>
            <a:pPr>
              <a:buClr>
                <a:srgbClr val="0000FF"/>
              </a:buClr>
            </a:pPr>
            <a:r>
              <a:rPr lang="en-CA" b="1" dirty="0"/>
              <a:t>To study Overconfidence </a:t>
            </a:r>
            <a:endParaRPr lang="en-US" b="1" dirty="0"/>
          </a:p>
          <a:p>
            <a:pPr>
              <a:buClr>
                <a:srgbClr val="0000FF"/>
              </a:buClr>
            </a:pPr>
            <a:r>
              <a:rPr lang="en-US" dirty="0" err="1"/>
              <a:t>Kahneman</a:t>
            </a:r>
            <a:r>
              <a:rPr lang="en-US" dirty="0"/>
              <a:t> and </a:t>
            </a:r>
            <a:r>
              <a:rPr lang="en-US" dirty="0" err="1"/>
              <a:t>Tversky</a:t>
            </a:r>
            <a:r>
              <a:rPr lang="en-US" dirty="0"/>
              <a:t> (1979) gave people factual questions and asked them to fill in the blanks</a:t>
            </a:r>
          </a:p>
          <a:p>
            <a:pPr lvl="1">
              <a:buClr>
                <a:srgbClr val="0000FF"/>
              </a:buClr>
            </a:pPr>
            <a:r>
              <a:rPr lang="en-US" sz="3300" dirty="0"/>
              <a:t>“I feel 98 percent certain that the air distance between New Delhi and Beijing is more than ____ miles but less than ____ miles.”</a:t>
            </a:r>
          </a:p>
          <a:p>
            <a:pPr>
              <a:buClr>
                <a:srgbClr val="0000FF"/>
              </a:buClr>
            </a:pPr>
            <a:r>
              <a:rPr lang="en-US" dirty="0"/>
              <a:t>Most people were overconfident</a:t>
            </a:r>
          </a:p>
          <a:p>
            <a:pPr lvl="1">
              <a:buClr>
                <a:srgbClr val="0000FF"/>
              </a:buClr>
            </a:pPr>
            <a:r>
              <a:rPr lang="en-US" sz="3300" dirty="0"/>
              <a:t>30% of the time the correct answer is outside of the 98% confidence range</a:t>
            </a:r>
          </a:p>
          <a:p>
            <a:pPr lvl="1">
              <a:buClr>
                <a:srgbClr val="0000FF"/>
              </a:buClr>
            </a:pPr>
            <a:endParaRPr lang="en-US" dirty="0"/>
          </a:p>
          <a:p>
            <a:pPr lvl="5" algn="r">
              <a:buClr>
                <a:srgbClr val="0000FF"/>
              </a:buClr>
            </a:pPr>
            <a:r>
              <a:rPr lang="en-US" sz="2400" i="1" dirty="0"/>
              <a:t>Continues on next slide</a:t>
            </a:r>
          </a:p>
          <a:p>
            <a:endParaRPr lang="en-CA" dirty="0"/>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10</a:t>
            </a:fld>
            <a:endParaRPr lang="en-CA"/>
          </a:p>
        </p:txBody>
      </p:sp>
    </p:spTree>
    <p:extLst>
      <p:ext uri="{BB962C8B-B14F-4D97-AF65-F5344CB8AC3E}">
        <p14:creationId xmlns:p14="http://schemas.microsoft.com/office/powerpoint/2010/main" val="12358794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solidFill>
                  <a:srgbClr val="0000FF"/>
                </a:solidFill>
              </a:rPr>
              <a:t>Overconfidence Pt. 3</a:t>
            </a:r>
            <a:endParaRPr lang="en-CA" sz="3600" dirty="0">
              <a:solidFill>
                <a:srgbClr val="0000FF"/>
              </a:solidFill>
            </a:endParaRPr>
          </a:p>
        </p:txBody>
      </p:sp>
      <p:sp>
        <p:nvSpPr>
          <p:cNvPr id="3" name="Content Placeholder 2"/>
          <p:cNvSpPr>
            <a:spLocks noGrp="1"/>
          </p:cNvSpPr>
          <p:nvPr>
            <p:ph idx="1"/>
          </p:nvPr>
        </p:nvSpPr>
        <p:spPr/>
        <p:txBody>
          <a:bodyPr>
            <a:normAutofit fontScale="92500" lnSpcReduction="10000"/>
          </a:bodyPr>
          <a:lstStyle/>
          <a:p>
            <a:pPr>
              <a:buClr>
                <a:srgbClr val="0000FF"/>
              </a:buClr>
            </a:pPr>
            <a:r>
              <a:rPr lang="en-US" b="1" i="1" dirty="0"/>
              <a:t>Ironically</a:t>
            </a:r>
          </a:p>
          <a:p>
            <a:pPr lvl="1">
              <a:buClr>
                <a:srgbClr val="0000FF"/>
              </a:buClr>
            </a:pPr>
            <a:r>
              <a:rPr lang="en-US" sz="3000" dirty="0"/>
              <a:t>Incompetence feeds overconfidence</a:t>
            </a:r>
          </a:p>
          <a:p>
            <a:pPr lvl="1">
              <a:buClr>
                <a:srgbClr val="0000FF"/>
              </a:buClr>
            </a:pPr>
            <a:r>
              <a:rPr lang="en-US" dirty="0"/>
              <a:t>“It takes competence to recognize competence”</a:t>
            </a:r>
          </a:p>
          <a:p>
            <a:pPr>
              <a:buClr>
                <a:srgbClr val="0000FF"/>
              </a:buClr>
            </a:pPr>
            <a:r>
              <a:rPr lang="en-US" sz="3000" dirty="0"/>
              <a:t>Stockbroker overconfidence; student overconfidence</a:t>
            </a:r>
          </a:p>
          <a:p>
            <a:pPr>
              <a:buClr>
                <a:srgbClr val="0000FF"/>
              </a:buClr>
            </a:pPr>
            <a:r>
              <a:rPr lang="en-US" b="1" dirty="0"/>
              <a:t>Illusion of transparency</a:t>
            </a:r>
          </a:p>
          <a:p>
            <a:pPr lvl="1">
              <a:buClr>
                <a:srgbClr val="0000FF"/>
              </a:buClr>
            </a:pPr>
            <a:r>
              <a:rPr lang="en-US" dirty="0"/>
              <a:t>When we feel self-conscious we can worry about being evaluated negatively</a:t>
            </a:r>
          </a:p>
          <a:p>
            <a:pPr lvl="1">
              <a:buClr>
                <a:srgbClr val="0000FF"/>
              </a:buClr>
            </a:pPr>
            <a:r>
              <a:rPr lang="en-US" dirty="0" err="1"/>
              <a:t>Savitsky</a:t>
            </a:r>
            <a:r>
              <a:rPr lang="en-US" dirty="0"/>
              <a:t> and </a:t>
            </a:r>
            <a:r>
              <a:rPr lang="en-US" dirty="0" err="1"/>
              <a:t>Gilovich</a:t>
            </a:r>
            <a:r>
              <a:rPr lang="en-US" dirty="0"/>
              <a:t> (2003) found that knowing about the illusion can reduce the effects of being self-conscious and improve public speaking skills</a:t>
            </a:r>
          </a:p>
          <a:p>
            <a:endParaRPr lang="en-CA" dirty="0"/>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11</a:t>
            </a:fld>
            <a:endParaRPr lang="en-CA"/>
          </a:p>
        </p:txBody>
      </p:sp>
    </p:spTree>
    <p:extLst>
      <p:ext uri="{BB962C8B-B14F-4D97-AF65-F5344CB8AC3E}">
        <p14:creationId xmlns:p14="http://schemas.microsoft.com/office/powerpoint/2010/main" val="10360750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solidFill>
                  <a:srgbClr val="0000FF"/>
                </a:solidFill>
              </a:rPr>
              <a:t>Overconfidence Pt. 4</a:t>
            </a:r>
            <a:endParaRPr lang="en-CA" sz="3600" dirty="0">
              <a:solidFill>
                <a:srgbClr val="0000FF"/>
              </a:solidFill>
            </a:endParaRPr>
          </a:p>
        </p:txBody>
      </p:sp>
      <p:sp>
        <p:nvSpPr>
          <p:cNvPr id="3" name="Content Placeholder 2"/>
          <p:cNvSpPr>
            <a:spLocks noGrp="1"/>
          </p:cNvSpPr>
          <p:nvPr>
            <p:ph idx="1"/>
          </p:nvPr>
        </p:nvSpPr>
        <p:spPr>
          <a:xfrm>
            <a:off x="457200" y="1600200"/>
            <a:ext cx="4042792" cy="4525963"/>
          </a:xfrm>
        </p:spPr>
        <p:txBody>
          <a:bodyPr>
            <a:normAutofit fontScale="92500" lnSpcReduction="20000"/>
          </a:bodyPr>
          <a:lstStyle/>
          <a:p>
            <a:pPr>
              <a:buClr>
                <a:srgbClr val="0000FF"/>
              </a:buClr>
            </a:pPr>
            <a:r>
              <a:rPr lang="en-US" sz="3300" b="1" dirty="0"/>
              <a:t>The Perils of Overconfidence</a:t>
            </a:r>
          </a:p>
          <a:p>
            <a:pPr lvl="1">
              <a:buClr>
                <a:srgbClr val="0000FF"/>
              </a:buClr>
            </a:pPr>
            <a:r>
              <a:rPr lang="en-US" sz="3000" dirty="0"/>
              <a:t>Before its exploded drilling platform spewed oil into the Gulf of Mexico</a:t>
            </a:r>
          </a:p>
          <a:p>
            <a:pPr lvl="1">
              <a:buClr>
                <a:srgbClr val="0000FF"/>
              </a:buClr>
            </a:pPr>
            <a:r>
              <a:rPr lang="en-US" sz="3000" dirty="0"/>
              <a:t>BP downplayed safety concerns, and then was overconfident that the spill would be modest</a:t>
            </a:r>
            <a:endParaRPr lang="en-CA" sz="3000"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12</a:t>
            </a:fld>
            <a:endParaRPr lang="en-CA"/>
          </a:p>
        </p:txBody>
      </p:sp>
      <p:sp>
        <p:nvSpPr>
          <p:cNvPr id="6" name="AutoShape 2" descr="https://media.inkling.com/img?s=content%3A%2F%2F%2Fstable%2Fsn_d273%2Ftrunk%2Fhead%2Fimg%2Fchapter003%2Fmye11147_p0301.png&amp;o=r&amp;w=1000&amp;f=auto&amp;e=tru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a:p>
        </p:txBody>
      </p:sp>
      <p:pic>
        <p:nvPicPr>
          <p:cNvPr id="2051" name="Picture 3"/>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644008" y="2042642"/>
            <a:ext cx="4179884" cy="31683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232129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solidFill>
                  <a:srgbClr val="0000FF"/>
                </a:solidFill>
              </a:rPr>
              <a:t>Overconfidence Pt. 5</a:t>
            </a:r>
            <a:endParaRPr lang="en-CA" sz="3600" dirty="0">
              <a:solidFill>
                <a:srgbClr val="0000FF"/>
              </a:solidFill>
            </a:endParaRPr>
          </a:p>
        </p:txBody>
      </p:sp>
      <p:sp>
        <p:nvSpPr>
          <p:cNvPr id="3" name="Content Placeholder 2"/>
          <p:cNvSpPr>
            <a:spLocks noGrp="1"/>
          </p:cNvSpPr>
          <p:nvPr>
            <p:ph idx="1"/>
          </p:nvPr>
        </p:nvSpPr>
        <p:spPr/>
        <p:txBody>
          <a:bodyPr/>
          <a:lstStyle/>
          <a:p>
            <a:pPr>
              <a:buClr>
                <a:srgbClr val="0000FF"/>
              </a:buClr>
            </a:pPr>
            <a:r>
              <a:rPr lang="en-US" b="1" dirty="0"/>
              <a:t>Confirmation bias</a:t>
            </a:r>
          </a:p>
          <a:p>
            <a:pPr lvl="1">
              <a:buClr>
                <a:srgbClr val="0000FF"/>
              </a:buClr>
            </a:pPr>
            <a:r>
              <a:rPr lang="en-US" dirty="0"/>
              <a:t>A tendency to search for information that confirms one’s preconceptions</a:t>
            </a:r>
          </a:p>
          <a:p>
            <a:pPr>
              <a:buClr>
                <a:srgbClr val="0000FF"/>
              </a:buClr>
            </a:pPr>
            <a:r>
              <a:rPr lang="en-US" b="1" dirty="0"/>
              <a:t>Remedies for overconfidence</a:t>
            </a:r>
          </a:p>
          <a:p>
            <a:pPr lvl="1">
              <a:buClr>
                <a:srgbClr val="0000FF"/>
              </a:buClr>
            </a:pPr>
            <a:r>
              <a:rPr lang="en-US" dirty="0"/>
              <a:t>Prompt feedback</a:t>
            </a:r>
          </a:p>
          <a:p>
            <a:pPr lvl="1">
              <a:buClr>
                <a:srgbClr val="0000FF"/>
              </a:buClr>
            </a:pPr>
            <a:r>
              <a:rPr lang="en-US" dirty="0"/>
              <a:t>Break up a task into its subcomponents</a:t>
            </a:r>
          </a:p>
          <a:p>
            <a:pPr lvl="1">
              <a:buClr>
                <a:srgbClr val="0000FF"/>
              </a:buClr>
            </a:pPr>
            <a:r>
              <a:rPr lang="en-US" dirty="0"/>
              <a:t>Consider disconfirming information</a:t>
            </a:r>
          </a:p>
          <a:p>
            <a:endParaRPr lang="en-CA" dirty="0"/>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13</a:t>
            </a:fld>
            <a:endParaRPr lang="en-CA"/>
          </a:p>
        </p:txBody>
      </p:sp>
    </p:spTree>
    <p:extLst>
      <p:ext uri="{BB962C8B-B14F-4D97-AF65-F5344CB8AC3E}">
        <p14:creationId xmlns:p14="http://schemas.microsoft.com/office/powerpoint/2010/main" val="12358794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solidFill>
                  <a:srgbClr val="0000FF"/>
                </a:solidFill>
              </a:rPr>
              <a:t>Heuristics: Mental Shortcuts</a:t>
            </a:r>
            <a:endParaRPr lang="en-CA" sz="3600" dirty="0">
              <a:solidFill>
                <a:srgbClr val="0000FF"/>
              </a:solidFill>
            </a:endParaRPr>
          </a:p>
        </p:txBody>
      </p:sp>
      <p:sp>
        <p:nvSpPr>
          <p:cNvPr id="3" name="Content Placeholder 2"/>
          <p:cNvSpPr>
            <a:spLocks noGrp="1"/>
          </p:cNvSpPr>
          <p:nvPr>
            <p:ph idx="1"/>
          </p:nvPr>
        </p:nvSpPr>
        <p:spPr/>
        <p:txBody>
          <a:bodyPr/>
          <a:lstStyle/>
          <a:p>
            <a:pPr>
              <a:buClr>
                <a:srgbClr val="0000FF"/>
              </a:buClr>
            </a:pPr>
            <a:r>
              <a:rPr lang="en-US" dirty="0"/>
              <a:t>Thinking strategies that enable quick, efficient judgments</a:t>
            </a:r>
          </a:p>
          <a:p>
            <a:pPr>
              <a:buClr>
                <a:srgbClr val="0000FF"/>
              </a:buClr>
            </a:pPr>
            <a:r>
              <a:rPr lang="en-US" b="1" dirty="0"/>
              <a:t>Representativeness heuristic</a:t>
            </a:r>
          </a:p>
          <a:p>
            <a:pPr lvl="1">
              <a:buClr>
                <a:srgbClr val="0000FF"/>
              </a:buClr>
            </a:pPr>
            <a:r>
              <a:rPr lang="en-US" dirty="0"/>
              <a:t>The tendency to presume that someone or something belongs to a particular group if resembling a typical member</a:t>
            </a:r>
          </a:p>
          <a:p>
            <a:pPr lvl="1">
              <a:buClr>
                <a:srgbClr val="0000FF"/>
              </a:buClr>
            </a:pPr>
            <a:r>
              <a:rPr lang="en-US" dirty="0"/>
              <a:t>Ignores base rate information</a:t>
            </a:r>
          </a:p>
          <a:p>
            <a:endParaRPr lang="en-CA" dirty="0"/>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14</a:t>
            </a:fld>
            <a:endParaRPr lang="en-CA"/>
          </a:p>
        </p:txBody>
      </p:sp>
    </p:spTree>
    <p:extLst>
      <p:ext uri="{BB962C8B-B14F-4D97-AF65-F5344CB8AC3E}">
        <p14:creationId xmlns:p14="http://schemas.microsoft.com/office/powerpoint/2010/main" val="21949988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solidFill>
                  <a:srgbClr val="0000FF"/>
                </a:solidFill>
              </a:rPr>
              <a:t>Heuristics: Mental Shortcuts Pt. 2</a:t>
            </a:r>
            <a:endParaRPr lang="en-CA" sz="3600" dirty="0">
              <a:solidFill>
                <a:srgbClr val="0000FF"/>
              </a:solidFill>
            </a:endParaRPr>
          </a:p>
        </p:txBody>
      </p:sp>
      <p:sp>
        <p:nvSpPr>
          <p:cNvPr id="3" name="Content Placeholder 2"/>
          <p:cNvSpPr>
            <a:spLocks noGrp="1"/>
          </p:cNvSpPr>
          <p:nvPr>
            <p:ph idx="1"/>
          </p:nvPr>
        </p:nvSpPr>
        <p:spPr/>
        <p:txBody>
          <a:bodyPr/>
          <a:lstStyle/>
          <a:p>
            <a:pPr>
              <a:buClr>
                <a:srgbClr val="0000FF"/>
              </a:buClr>
            </a:pPr>
            <a:r>
              <a:rPr lang="en-US" b="1" dirty="0"/>
              <a:t>Availability heuristic</a:t>
            </a:r>
          </a:p>
          <a:p>
            <a:pPr lvl="1">
              <a:buClr>
                <a:srgbClr val="0000FF"/>
              </a:buClr>
            </a:pPr>
            <a:r>
              <a:rPr lang="en-US" dirty="0"/>
              <a:t>A cognitive rule that judges the likelihood of things in terms of their availability in memory</a:t>
            </a:r>
          </a:p>
          <a:p>
            <a:pPr lvl="1">
              <a:buClr>
                <a:srgbClr val="0000FF"/>
              </a:buClr>
            </a:pPr>
            <a:r>
              <a:rPr lang="en-US" dirty="0"/>
              <a:t>e.g., Dreading terrorism but ignoring climate change</a:t>
            </a:r>
          </a:p>
          <a:p>
            <a:endParaRPr lang="en-CA" dirty="0"/>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15</a:t>
            </a:fld>
            <a:endParaRPr lang="en-CA"/>
          </a:p>
        </p:txBody>
      </p:sp>
    </p:spTree>
    <p:extLst>
      <p:ext uri="{BB962C8B-B14F-4D97-AF65-F5344CB8AC3E}">
        <p14:creationId xmlns:p14="http://schemas.microsoft.com/office/powerpoint/2010/main" val="212492282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solidFill>
                  <a:srgbClr val="0000FF"/>
                </a:solidFill>
              </a:rPr>
              <a:t>Counterfactual Thinking</a:t>
            </a:r>
            <a:endParaRPr lang="en-CA" sz="3600" dirty="0">
              <a:solidFill>
                <a:srgbClr val="0000FF"/>
              </a:solidFill>
            </a:endParaRPr>
          </a:p>
        </p:txBody>
      </p:sp>
      <p:sp>
        <p:nvSpPr>
          <p:cNvPr id="3" name="Content Placeholder 2"/>
          <p:cNvSpPr>
            <a:spLocks noGrp="1"/>
          </p:cNvSpPr>
          <p:nvPr>
            <p:ph idx="1"/>
          </p:nvPr>
        </p:nvSpPr>
        <p:spPr/>
        <p:txBody>
          <a:bodyPr/>
          <a:lstStyle/>
          <a:p>
            <a:pPr>
              <a:buClr>
                <a:srgbClr val="0000FF"/>
              </a:buClr>
            </a:pPr>
            <a:r>
              <a:rPr lang="en-US" dirty="0"/>
              <a:t>Imagining alternative scenarios and outcomes that might have happened, but did not</a:t>
            </a:r>
          </a:p>
          <a:p>
            <a:pPr lvl="1">
              <a:buClr>
                <a:srgbClr val="0000FF"/>
              </a:buClr>
            </a:pPr>
            <a:r>
              <a:rPr lang="en-US" dirty="0"/>
              <a:t>e.g., Bronze versus silver medalists at the Olympic games</a:t>
            </a:r>
          </a:p>
          <a:p>
            <a:pPr>
              <a:buClr>
                <a:srgbClr val="0000FF"/>
              </a:buClr>
            </a:pPr>
            <a:r>
              <a:rPr lang="en-US" dirty="0"/>
              <a:t>Underlies our feelings of luck</a:t>
            </a:r>
          </a:p>
          <a:p>
            <a:pPr>
              <a:buClr>
                <a:srgbClr val="0000FF"/>
              </a:buClr>
            </a:pPr>
            <a:r>
              <a:rPr lang="en-US" dirty="0"/>
              <a:t>Typically more regret over things not done</a:t>
            </a:r>
          </a:p>
          <a:p>
            <a:endParaRPr lang="en-CA" dirty="0"/>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16</a:t>
            </a:fld>
            <a:endParaRPr lang="en-CA"/>
          </a:p>
        </p:txBody>
      </p:sp>
    </p:spTree>
    <p:extLst>
      <p:ext uri="{BB962C8B-B14F-4D97-AF65-F5344CB8AC3E}">
        <p14:creationId xmlns:p14="http://schemas.microsoft.com/office/powerpoint/2010/main" val="398634177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solidFill>
                  <a:srgbClr val="0000FF"/>
                </a:solidFill>
              </a:rPr>
              <a:t>Illusory Thinking</a:t>
            </a:r>
            <a:endParaRPr lang="en-CA" sz="3600" dirty="0">
              <a:solidFill>
                <a:srgbClr val="0000FF"/>
              </a:solidFill>
            </a:endParaRPr>
          </a:p>
        </p:txBody>
      </p:sp>
      <p:sp>
        <p:nvSpPr>
          <p:cNvPr id="3" name="Content Placeholder 2"/>
          <p:cNvSpPr>
            <a:spLocks noGrp="1"/>
          </p:cNvSpPr>
          <p:nvPr>
            <p:ph idx="1"/>
          </p:nvPr>
        </p:nvSpPr>
        <p:spPr/>
        <p:txBody>
          <a:bodyPr>
            <a:normAutofit/>
          </a:bodyPr>
          <a:lstStyle/>
          <a:p>
            <a:pPr>
              <a:buClr>
                <a:srgbClr val="0000FF"/>
              </a:buClr>
            </a:pPr>
            <a:r>
              <a:rPr lang="en-US" b="1" dirty="0"/>
              <a:t>Illusory correlation</a:t>
            </a:r>
          </a:p>
          <a:p>
            <a:pPr lvl="1">
              <a:buClr>
                <a:srgbClr val="0000FF"/>
              </a:buClr>
            </a:pPr>
            <a:r>
              <a:rPr lang="en-US" dirty="0"/>
              <a:t>The perception of a relationship where none exists, or perception of a stronger relationship than actually exists</a:t>
            </a:r>
          </a:p>
          <a:p>
            <a:pPr lvl="2">
              <a:buClr>
                <a:srgbClr val="0000FF"/>
              </a:buClr>
            </a:pPr>
            <a:r>
              <a:rPr lang="en-US" sz="2800" dirty="0"/>
              <a:t>e.g., Noticing “coincidences”</a:t>
            </a:r>
          </a:p>
          <a:p>
            <a:endParaRPr lang="en-CA" dirty="0"/>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17</a:t>
            </a:fld>
            <a:endParaRPr lang="en-CA"/>
          </a:p>
        </p:txBody>
      </p:sp>
    </p:spTree>
    <p:extLst>
      <p:ext uri="{BB962C8B-B14F-4D97-AF65-F5344CB8AC3E}">
        <p14:creationId xmlns:p14="http://schemas.microsoft.com/office/powerpoint/2010/main" val="398634177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solidFill>
                  <a:srgbClr val="0000FF"/>
                </a:solidFill>
              </a:rPr>
              <a:t>Illusory Thinking Pt. 2</a:t>
            </a:r>
            <a:endParaRPr lang="en-CA" sz="3600" dirty="0">
              <a:solidFill>
                <a:srgbClr val="0000FF"/>
              </a:solidFill>
            </a:endParaRPr>
          </a:p>
        </p:txBody>
      </p:sp>
      <p:sp>
        <p:nvSpPr>
          <p:cNvPr id="3" name="Content Placeholder 2"/>
          <p:cNvSpPr>
            <a:spLocks noGrp="1"/>
          </p:cNvSpPr>
          <p:nvPr>
            <p:ph idx="1"/>
          </p:nvPr>
        </p:nvSpPr>
        <p:spPr>
          <a:xfrm>
            <a:off x="457200" y="1600200"/>
            <a:ext cx="3970784" cy="4709120"/>
          </a:xfrm>
        </p:spPr>
        <p:txBody>
          <a:bodyPr>
            <a:normAutofit fontScale="92500"/>
          </a:bodyPr>
          <a:lstStyle/>
          <a:p>
            <a:pPr>
              <a:buClr>
                <a:srgbClr val="0000FF"/>
              </a:buClr>
            </a:pPr>
            <a:r>
              <a:rPr lang="en-US" sz="3300" b="1" dirty="0"/>
              <a:t>Illusion of control</a:t>
            </a:r>
          </a:p>
          <a:p>
            <a:pPr lvl="1">
              <a:buClr>
                <a:srgbClr val="0000FF"/>
              </a:buClr>
            </a:pPr>
            <a:r>
              <a:rPr lang="en-US" sz="3000" dirty="0"/>
              <a:t>The perception of uncontrollable events as subject to one’s control or as more controllable than they are</a:t>
            </a:r>
          </a:p>
          <a:p>
            <a:pPr lvl="2">
              <a:buClr>
                <a:srgbClr val="0000FF"/>
              </a:buClr>
            </a:pPr>
            <a:r>
              <a:rPr lang="en-US" sz="3000" dirty="0"/>
              <a:t>e.g., Gambling</a:t>
            </a:r>
          </a:p>
          <a:p>
            <a:pPr>
              <a:buClr>
                <a:srgbClr val="0000FF"/>
              </a:buClr>
            </a:pPr>
            <a:r>
              <a:rPr lang="en-US" sz="3000" dirty="0"/>
              <a:t>Regression toward the average</a:t>
            </a:r>
          </a:p>
          <a:p>
            <a:endParaRPr lang="en-CA" dirty="0"/>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18</a:t>
            </a:fld>
            <a:endParaRPr lang="en-CA"/>
          </a:p>
        </p:txBody>
      </p:sp>
      <p:sp>
        <p:nvSpPr>
          <p:cNvPr id="6" name="Rectangle 5"/>
          <p:cNvSpPr/>
          <p:nvPr/>
        </p:nvSpPr>
        <p:spPr>
          <a:xfrm>
            <a:off x="4937231" y="4653136"/>
            <a:ext cx="3697823" cy="1508105"/>
          </a:xfrm>
          <a:prstGeom prst="rect">
            <a:avLst/>
          </a:prstGeom>
        </p:spPr>
        <p:txBody>
          <a:bodyPr wrap="square">
            <a:spAutoFit/>
          </a:bodyPr>
          <a:lstStyle/>
          <a:p>
            <a:pPr fontAlgn="base"/>
            <a:r>
              <a:rPr lang="en-US" sz="2000" b="1" dirty="0"/>
              <a:t>Regression toward the average: </a:t>
            </a:r>
          </a:p>
          <a:p>
            <a:pPr marL="285750" indent="-285750" fontAlgn="base">
              <a:buFont typeface="Arial" panose="020B0604020202020204" pitchFamily="34" charset="0"/>
              <a:buChar char="•"/>
            </a:pPr>
            <a:r>
              <a:rPr lang="en-US" dirty="0"/>
              <a:t>When we are at an extremely low point, anything we try, such as yoga, will usually seem effective as we return to our more usual state</a:t>
            </a:r>
          </a:p>
        </p:txBody>
      </p:sp>
      <p:pic>
        <p:nvPicPr>
          <p:cNvPr id="3074"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820360" y="1916832"/>
            <a:ext cx="3816424" cy="25302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5804277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solidFill>
                  <a:srgbClr val="0000FF"/>
                </a:solidFill>
              </a:rPr>
              <a:t>Moods and Judgment</a:t>
            </a:r>
            <a:endParaRPr lang="en-CA" sz="3600" dirty="0">
              <a:solidFill>
                <a:srgbClr val="0000FF"/>
              </a:solidFill>
            </a:endParaRPr>
          </a:p>
        </p:txBody>
      </p:sp>
      <p:sp>
        <p:nvSpPr>
          <p:cNvPr id="3" name="Content Placeholder 2"/>
          <p:cNvSpPr>
            <a:spLocks noGrp="1"/>
          </p:cNvSpPr>
          <p:nvPr>
            <p:ph idx="1"/>
          </p:nvPr>
        </p:nvSpPr>
        <p:spPr>
          <a:xfrm>
            <a:off x="5508104" y="1628800"/>
            <a:ext cx="3240360" cy="4781128"/>
          </a:xfrm>
        </p:spPr>
        <p:txBody>
          <a:bodyPr>
            <a:normAutofit fontScale="40000" lnSpcReduction="20000"/>
          </a:bodyPr>
          <a:lstStyle/>
          <a:p>
            <a:pPr>
              <a:buClr>
                <a:srgbClr val="0000FF"/>
              </a:buClr>
            </a:pPr>
            <a:r>
              <a:rPr lang="en-US" sz="7000" dirty="0"/>
              <a:t>A temporary good or bad mood strongly influenced people’s ratings of their videotaped behaviour</a:t>
            </a:r>
          </a:p>
          <a:p>
            <a:pPr>
              <a:buClr>
                <a:srgbClr val="0000FF"/>
              </a:buClr>
            </a:pPr>
            <a:endParaRPr lang="en-US" sz="7000" dirty="0"/>
          </a:p>
          <a:p>
            <a:pPr>
              <a:buClr>
                <a:srgbClr val="0000FF"/>
              </a:buClr>
            </a:pPr>
            <a:r>
              <a:rPr lang="en-US" sz="7000" dirty="0"/>
              <a:t>Those in a bad mood detected far fewer positive </a:t>
            </a:r>
            <a:r>
              <a:rPr lang="en-US" sz="7000" dirty="0" err="1"/>
              <a:t>behaviours</a:t>
            </a:r>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19</a:t>
            </a:fld>
            <a:endParaRPr lang="en-CA" dirty="0"/>
          </a:p>
        </p:txBody>
      </p:sp>
      <p:sp>
        <p:nvSpPr>
          <p:cNvPr id="7" name="Rectangle 6"/>
          <p:cNvSpPr/>
          <p:nvPr/>
        </p:nvSpPr>
        <p:spPr>
          <a:xfrm>
            <a:off x="1259632" y="5301208"/>
            <a:ext cx="3338543" cy="369332"/>
          </a:xfrm>
          <a:prstGeom prst="rect">
            <a:avLst/>
          </a:prstGeom>
        </p:spPr>
        <p:txBody>
          <a:bodyPr wrap="none">
            <a:spAutoFit/>
          </a:bodyPr>
          <a:lstStyle/>
          <a:p>
            <a:pPr fontAlgn="base"/>
            <a:r>
              <a:rPr lang="en-US" b="1" dirty="0"/>
              <a:t>Figure</a:t>
            </a:r>
            <a:r>
              <a:rPr lang="en-US" dirty="0"/>
              <a:t> 3–2 Mood And Perception</a:t>
            </a:r>
          </a:p>
        </p:txBody>
      </p:sp>
      <p:sp>
        <p:nvSpPr>
          <p:cNvPr id="8" name="AutoShape 2" descr="Figure 3–2: Mood and Perception."/>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a:p>
        </p:txBody>
      </p:sp>
      <p:pic>
        <p:nvPicPr>
          <p:cNvPr id="4099" name="Picture 3"/>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01618" y="2143520"/>
            <a:ext cx="5206486" cy="29416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467719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CA" sz="4000" dirty="0">
                <a:solidFill>
                  <a:srgbClr val="0000FF"/>
                </a:solidFill>
              </a:rPr>
              <a:t>Chapter 3 Outline</a:t>
            </a:r>
            <a:endParaRPr lang="en-CA" sz="4000" b="1" dirty="0">
              <a:solidFill>
                <a:srgbClr val="0000FF"/>
              </a:solidFill>
            </a:endParaRPr>
          </a:p>
        </p:txBody>
      </p:sp>
      <p:sp>
        <p:nvSpPr>
          <p:cNvPr id="3" name="Content Placeholder 2"/>
          <p:cNvSpPr>
            <a:spLocks noGrp="1"/>
          </p:cNvSpPr>
          <p:nvPr>
            <p:ph idx="1"/>
          </p:nvPr>
        </p:nvSpPr>
        <p:spPr/>
        <p:txBody>
          <a:bodyPr>
            <a:normAutofit/>
          </a:bodyPr>
          <a:lstStyle/>
          <a:p>
            <a:pPr marL="514350" indent="-514350">
              <a:buClr>
                <a:srgbClr val="0000FF"/>
              </a:buClr>
              <a:buFont typeface="+mj-lt"/>
              <a:buAutoNum type="arabicPeriod"/>
            </a:pPr>
            <a:r>
              <a:rPr lang="en-US" dirty="0"/>
              <a:t>How do we judge our social worlds, consciously and unconsciously?</a:t>
            </a:r>
          </a:p>
          <a:p>
            <a:pPr marL="514350" indent="-514350">
              <a:buClr>
                <a:srgbClr val="0000FF"/>
              </a:buClr>
              <a:buFont typeface="+mj-lt"/>
              <a:buAutoNum type="arabicPeriod"/>
            </a:pPr>
            <a:r>
              <a:rPr lang="en-US" dirty="0"/>
              <a:t>How do we perceive our social worlds?</a:t>
            </a:r>
          </a:p>
          <a:p>
            <a:pPr marL="514350" indent="-514350">
              <a:buClr>
                <a:srgbClr val="0000FF"/>
              </a:buClr>
              <a:buFont typeface="+mj-lt"/>
              <a:buAutoNum type="arabicPeriod"/>
            </a:pPr>
            <a:r>
              <a:rPr lang="en-US" dirty="0"/>
              <a:t>How do we explain our social worlds?</a:t>
            </a:r>
          </a:p>
          <a:p>
            <a:pPr marL="514350" indent="-514350">
              <a:buClr>
                <a:srgbClr val="0000FF"/>
              </a:buClr>
              <a:buFont typeface="+mj-lt"/>
              <a:buAutoNum type="arabicPeriod"/>
            </a:pPr>
            <a:r>
              <a:rPr lang="en-US" dirty="0"/>
              <a:t>How do our social beliefs matter?</a:t>
            </a:r>
          </a:p>
          <a:p>
            <a:pPr marL="514350" indent="-514350">
              <a:buClr>
                <a:srgbClr val="0000FF"/>
              </a:buClr>
              <a:buFont typeface="+mj-lt"/>
              <a:buAutoNum type="arabicPeriod"/>
            </a:pPr>
            <a:r>
              <a:rPr lang="en-US" dirty="0"/>
              <a:t>What can we conclude from research on social beliefs and judgments?</a:t>
            </a:r>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2</a:t>
            </a:fld>
            <a:endParaRPr lang="en-CA"/>
          </a:p>
        </p:txBody>
      </p:sp>
    </p:spTree>
    <p:extLst>
      <p:ext uri="{BB962C8B-B14F-4D97-AF65-F5344CB8AC3E}">
        <p14:creationId xmlns:p14="http://schemas.microsoft.com/office/powerpoint/2010/main" val="361754807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noAutofit/>
          </a:bodyPr>
          <a:lstStyle/>
          <a:p>
            <a:r>
              <a:rPr lang="en-US" sz="4000" dirty="0">
                <a:solidFill>
                  <a:srgbClr val="0000FF"/>
                </a:solidFill>
              </a:rPr>
              <a:t>How Do We Perceive Our </a:t>
            </a:r>
            <a:br>
              <a:rPr lang="en-US" sz="4000" dirty="0">
                <a:solidFill>
                  <a:srgbClr val="0000FF"/>
                </a:solidFill>
              </a:rPr>
            </a:br>
            <a:r>
              <a:rPr lang="en-US" sz="4000" dirty="0">
                <a:solidFill>
                  <a:srgbClr val="0000FF"/>
                </a:solidFill>
              </a:rPr>
              <a:t>Social Worlds?</a:t>
            </a:r>
            <a:br>
              <a:rPr lang="en-US" sz="4000" dirty="0">
                <a:solidFill>
                  <a:srgbClr val="0000FF"/>
                </a:solidFill>
              </a:rPr>
            </a:br>
            <a:r>
              <a:rPr lang="en-US" sz="4000" dirty="0">
                <a:solidFill>
                  <a:schemeClr val="tx1"/>
                </a:solidFill>
              </a:rPr>
              <a:t>LO2</a:t>
            </a:r>
            <a:br>
              <a:rPr lang="en-CA" sz="4000" dirty="0">
                <a:solidFill>
                  <a:schemeClr val="tx1"/>
                </a:solidFill>
              </a:rPr>
            </a:br>
            <a:endParaRPr lang="en-CA" sz="4000" dirty="0">
              <a:solidFill>
                <a:srgbClr val="0000FF"/>
              </a:solidFill>
            </a:endParaRPr>
          </a:p>
        </p:txBody>
      </p:sp>
      <p:sp>
        <p:nvSpPr>
          <p:cNvPr id="4" name="Footer Placeholder 3"/>
          <p:cNvSpPr>
            <a:spLocks noGrp="1"/>
          </p:cNvSpPr>
          <p:nvPr>
            <p:ph type="ftr" sz="quarter" idx="11"/>
          </p:nvPr>
        </p:nvSpPr>
        <p:spPr/>
        <p:txBody>
          <a:bodyPr/>
          <a:lstStyle/>
          <a:p>
            <a:r>
              <a:rPr lang="en-US"/>
              <a:t>© 2021 McGraw Hill Education Limited</a:t>
            </a:r>
            <a:endParaRPr lang="en-CA"/>
          </a:p>
        </p:txBody>
      </p:sp>
      <p:sp>
        <p:nvSpPr>
          <p:cNvPr id="5" name="Slide Number Placeholder 4"/>
          <p:cNvSpPr>
            <a:spLocks noGrp="1"/>
          </p:cNvSpPr>
          <p:nvPr>
            <p:ph type="sldNum" sz="quarter" idx="12"/>
          </p:nvPr>
        </p:nvSpPr>
        <p:spPr/>
        <p:txBody>
          <a:bodyPr/>
          <a:lstStyle/>
          <a:p>
            <a:fld id="{EFE57580-D55E-46BA-85CF-9F915CE3B7E4}" type="slidenum">
              <a:rPr lang="en-CA" smtClean="0"/>
              <a:t>20</a:t>
            </a:fld>
            <a:endParaRPr lang="en-CA"/>
          </a:p>
        </p:txBody>
      </p:sp>
      <p:sp>
        <p:nvSpPr>
          <p:cNvPr id="8" name="Subtitle 7"/>
          <p:cNvSpPr>
            <a:spLocks noGrp="1"/>
          </p:cNvSpPr>
          <p:nvPr>
            <p:ph type="subTitle" idx="1"/>
          </p:nvPr>
        </p:nvSpPr>
        <p:spPr/>
        <p:txBody>
          <a:bodyPr/>
          <a:lstStyle/>
          <a:p>
            <a:endParaRPr lang="en-CA"/>
          </a:p>
        </p:txBody>
      </p:sp>
    </p:spTree>
    <p:extLst>
      <p:ext uri="{BB962C8B-B14F-4D97-AF65-F5344CB8AC3E}">
        <p14:creationId xmlns:p14="http://schemas.microsoft.com/office/powerpoint/2010/main" val="404878394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Perceiving and Interpreting Events</a:t>
            </a:r>
            <a:endParaRPr lang="en-CA" sz="3600" dirty="0">
              <a:solidFill>
                <a:srgbClr val="0000FF"/>
              </a:solidFill>
            </a:endParaRPr>
          </a:p>
        </p:txBody>
      </p:sp>
      <p:sp>
        <p:nvSpPr>
          <p:cNvPr id="3" name="Content Placeholder 2"/>
          <p:cNvSpPr>
            <a:spLocks noGrp="1"/>
          </p:cNvSpPr>
          <p:nvPr>
            <p:ph idx="1"/>
          </p:nvPr>
        </p:nvSpPr>
        <p:spPr/>
        <p:txBody>
          <a:bodyPr>
            <a:normAutofit fontScale="62500" lnSpcReduction="20000"/>
          </a:bodyPr>
          <a:lstStyle/>
          <a:p>
            <a:pPr>
              <a:buClr>
                <a:srgbClr val="0000FF"/>
              </a:buClr>
            </a:pPr>
            <a:r>
              <a:rPr lang="en-US" sz="4800" dirty="0"/>
              <a:t>There is more to perception than meets the eye</a:t>
            </a:r>
            <a:br>
              <a:rPr lang="en-US" sz="4800" dirty="0"/>
            </a:br>
            <a:endParaRPr lang="en-US" sz="4600" dirty="0"/>
          </a:p>
          <a:p>
            <a:pPr>
              <a:buClr>
                <a:srgbClr val="0000FF"/>
              </a:buClr>
            </a:pPr>
            <a:r>
              <a:rPr lang="en-US" sz="4600" dirty="0"/>
              <a:t>Consider this phrase:</a:t>
            </a:r>
          </a:p>
          <a:p>
            <a:pPr>
              <a:buClr>
                <a:srgbClr val="0000FF"/>
              </a:buClr>
            </a:pPr>
            <a:endParaRPr lang="en-US" dirty="0"/>
          </a:p>
          <a:p>
            <a:pPr>
              <a:buClr>
                <a:srgbClr val="0000FF"/>
              </a:buClr>
            </a:pPr>
            <a:endParaRPr lang="en-US" dirty="0"/>
          </a:p>
          <a:p>
            <a:pPr>
              <a:buClr>
                <a:srgbClr val="0000FF"/>
              </a:buClr>
            </a:pPr>
            <a:endParaRPr lang="en-US" dirty="0"/>
          </a:p>
          <a:p>
            <a:pPr>
              <a:buClr>
                <a:srgbClr val="0000FF"/>
              </a:buClr>
            </a:pPr>
            <a:endParaRPr lang="en-US" dirty="0"/>
          </a:p>
          <a:p>
            <a:pPr fontAlgn="base"/>
            <a:endParaRPr lang="en-US" dirty="0"/>
          </a:p>
          <a:p>
            <a:pPr fontAlgn="base"/>
            <a:endParaRPr lang="en-US" dirty="0"/>
          </a:p>
          <a:p>
            <a:pPr fontAlgn="base"/>
            <a:endParaRPr lang="en-US" dirty="0"/>
          </a:p>
          <a:p>
            <a:pPr fontAlgn="base"/>
            <a:endParaRPr lang="en-US" dirty="0"/>
          </a:p>
          <a:p>
            <a:pPr fontAlgn="base">
              <a:buClr>
                <a:srgbClr val="0000FF"/>
              </a:buClr>
            </a:pPr>
            <a:r>
              <a:rPr lang="en-US" sz="4000" i="1" dirty="0"/>
              <a:t>Did you notice anything wrong with it?</a:t>
            </a:r>
            <a:endParaRPr lang="en-CA" dirty="0"/>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21</a:t>
            </a:fld>
            <a:endParaRPr lang="en-CA"/>
          </a:p>
        </p:txBody>
      </p:sp>
      <p:pic>
        <p:nvPicPr>
          <p:cNvPr id="5122" name="Picture 2" descr="C:\Users\Bake\Desktop\Capture.JP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4644008" y="2420888"/>
            <a:ext cx="3442625" cy="19442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6927582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Perceiving and Interpreting Events</a:t>
            </a:r>
            <a:endParaRPr lang="en-CA" sz="3600" dirty="0">
              <a:solidFill>
                <a:srgbClr val="0000FF"/>
              </a:solidFill>
            </a:endParaRPr>
          </a:p>
        </p:txBody>
      </p:sp>
      <p:sp>
        <p:nvSpPr>
          <p:cNvPr id="3" name="Content Placeholder 2"/>
          <p:cNvSpPr>
            <a:spLocks noGrp="1"/>
          </p:cNvSpPr>
          <p:nvPr>
            <p:ph idx="1"/>
          </p:nvPr>
        </p:nvSpPr>
        <p:spPr>
          <a:xfrm>
            <a:off x="457200" y="1600200"/>
            <a:ext cx="2890664" cy="4525963"/>
          </a:xfrm>
        </p:spPr>
        <p:txBody>
          <a:bodyPr>
            <a:normAutofit fontScale="92500" lnSpcReduction="10000"/>
          </a:bodyPr>
          <a:lstStyle/>
          <a:p>
            <a:pPr>
              <a:buClr>
                <a:srgbClr val="0000FF"/>
              </a:buClr>
            </a:pPr>
            <a:r>
              <a:rPr lang="en-US" sz="3000" b="1" dirty="0"/>
              <a:t>Political perceptions</a:t>
            </a:r>
          </a:p>
          <a:p>
            <a:pPr>
              <a:buClr>
                <a:srgbClr val="0000FF"/>
              </a:buClr>
            </a:pPr>
            <a:r>
              <a:rPr lang="en-US" sz="3000" dirty="0"/>
              <a:t>Robert </a:t>
            </a:r>
            <a:r>
              <a:rPr lang="en-US" sz="3000" dirty="0" err="1"/>
              <a:t>Vallone</a:t>
            </a:r>
            <a:r>
              <a:rPr lang="en-US" sz="3000" dirty="0"/>
              <a:t>, Lee Ross, and Mark </a:t>
            </a:r>
            <a:r>
              <a:rPr lang="en-US" sz="3000" dirty="0" err="1"/>
              <a:t>Lepper’s</a:t>
            </a:r>
            <a:r>
              <a:rPr lang="en-US" sz="3000" dirty="0"/>
              <a:t> 1985 experiment </a:t>
            </a:r>
          </a:p>
          <a:p>
            <a:pPr>
              <a:buClr>
                <a:srgbClr val="0000FF"/>
              </a:buClr>
            </a:pPr>
            <a:r>
              <a:rPr lang="en-US" sz="3000" dirty="0"/>
              <a:t>Reveals just how powerful preconceptions can be</a:t>
            </a:r>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22</a:t>
            </a:fld>
            <a:endParaRPr lang="en-CA"/>
          </a:p>
        </p:txBody>
      </p:sp>
      <p:sp>
        <p:nvSpPr>
          <p:cNvPr id="7" name="Rectangle 6"/>
          <p:cNvSpPr/>
          <p:nvPr/>
        </p:nvSpPr>
        <p:spPr>
          <a:xfrm>
            <a:off x="3635896" y="5373216"/>
            <a:ext cx="5292080" cy="923330"/>
          </a:xfrm>
          <a:prstGeom prst="rect">
            <a:avLst/>
          </a:prstGeom>
        </p:spPr>
        <p:txBody>
          <a:bodyPr wrap="square">
            <a:spAutoFit/>
          </a:bodyPr>
          <a:lstStyle/>
          <a:p>
            <a:pPr fontAlgn="base"/>
            <a:r>
              <a:rPr lang="en-US" dirty="0"/>
              <a:t>Pro-Israeli and pro-Arab students who viewed network news descriptions of the </a:t>
            </a:r>
            <a:r>
              <a:rPr lang="en-US" b="1" dirty="0"/>
              <a:t>“Beirut massacre”, </a:t>
            </a:r>
            <a:r>
              <a:rPr lang="en-US" dirty="0"/>
              <a:t>believed the coverage was biased against their point of view</a:t>
            </a:r>
          </a:p>
        </p:txBody>
      </p:sp>
      <p:sp>
        <p:nvSpPr>
          <p:cNvPr id="8" name="AutoShape 2" descr="Figure 3–3: Perception of Bias."/>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a:p>
        </p:txBody>
      </p:sp>
      <p:pic>
        <p:nvPicPr>
          <p:cNvPr id="6147" name="Picture 3"/>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779912" y="1536747"/>
            <a:ext cx="4392488" cy="38302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4892566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Perceiving and Interpreting Events</a:t>
            </a:r>
            <a:endParaRPr lang="en-CA" sz="3600" dirty="0">
              <a:solidFill>
                <a:srgbClr val="0000FF"/>
              </a:solidFill>
            </a:endParaRPr>
          </a:p>
        </p:txBody>
      </p:sp>
      <p:sp>
        <p:nvSpPr>
          <p:cNvPr id="3" name="Content Placeholder 2"/>
          <p:cNvSpPr>
            <a:spLocks noGrp="1"/>
          </p:cNvSpPr>
          <p:nvPr>
            <p:ph idx="1"/>
          </p:nvPr>
        </p:nvSpPr>
        <p:spPr>
          <a:xfrm>
            <a:off x="457200" y="1600200"/>
            <a:ext cx="4474840" cy="4637112"/>
          </a:xfrm>
        </p:spPr>
        <p:txBody>
          <a:bodyPr>
            <a:normAutofit lnSpcReduction="10000"/>
          </a:bodyPr>
          <a:lstStyle/>
          <a:p>
            <a:pPr>
              <a:buClr>
                <a:srgbClr val="0000FF"/>
              </a:buClr>
            </a:pPr>
            <a:r>
              <a:rPr lang="en-US" sz="2800" dirty="0"/>
              <a:t>People everywhere perceive media and mediators as biased against their position</a:t>
            </a:r>
          </a:p>
          <a:p>
            <a:pPr>
              <a:buClr>
                <a:srgbClr val="0000FF"/>
              </a:buClr>
            </a:pPr>
            <a:r>
              <a:rPr lang="en-US" sz="2800" dirty="0"/>
              <a:t>There is no subject about which people are less objective than objectivity</a:t>
            </a:r>
          </a:p>
          <a:p>
            <a:pPr lvl="1">
              <a:buClr>
                <a:srgbClr val="0000FF"/>
              </a:buClr>
            </a:pPr>
            <a:r>
              <a:rPr lang="en-US" dirty="0"/>
              <a:t>Beliefs about self that organize and guide the processing of self-relevant information</a:t>
            </a:r>
            <a:endParaRPr lang="en-CA" dirty="0"/>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23</a:t>
            </a:fld>
            <a:endParaRPr lang="en-CA"/>
          </a:p>
        </p:txBody>
      </p:sp>
      <p:pic>
        <p:nvPicPr>
          <p:cNvPr id="7170"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458030" y="1700808"/>
            <a:ext cx="2804206" cy="40324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1554535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Belief Perseverance</a:t>
            </a:r>
            <a:endParaRPr lang="en-CA" sz="3600" dirty="0">
              <a:solidFill>
                <a:srgbClr val="0000FF"/>
              </a:solidFill>
            </a:endParaRPr>
          </a:p>
        </p:txBody>
      </p:sp>
      <p:sp>
        <p:nvSpPr>
          <p:cNvPr id="3" name="Content Placeholder 2"/>
          <p:cNvSpPr>
            <a:spLocks noGrp="1"/>
          </p:cNvSpPr>
          <p:nvPr>
            <p:ph idx="1"/>
          </p:nvPr>
        </p:nvSpPr>
        <p:spPr/>
        <p:txBody>
          <a:bodyPr/>
          <a:lstStyle/>
          <a:p>
            <a:pPr>
              <a:buClr>
                <a:srgbClr val="0000FF"/>
              </a:buClr>
            </a:pPr>
            <a:r>
              <a:rPr lang="en-US" dirty="0"/>
              <a:t>Persistence of one’s initial conceptions, even in the face of disconfirming evidence</a:t>
            </a:r>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24</a:t>
            </a:fld>
            <a:endParaRPr lang="en-CA"/>
          </a:p>
        </p:txBody>
      </p:sp>
    </p:spTree>
    <p:extLst>
      <p:ext uri="{BB962C8B-B14F-4D97-AF65-F5344CB8AC3E}">
        <p14:creationId xmlns:p14="http://schemas.microsoft.com/office/powerpoint/2010/main" val="336553821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Constructing Memories of Ourselves and Our Worlds</a:t>
            </a:r>
            <a:endParaRPr lang="en-CA" sz="3600" dirty="0">
              <a:solidFill>
                <a:srgbClr val="0000FF"/>
              </a:solidFill>
            </a:endParaRPr>
          </a:p>
        </p:txBody>
      </p:sp>
      <p:sp>
        <p:nvSpPr>
          <p:cNvPr id="3" name="Content Placeholder 2"/>
          <p:cNvSpPr>
            <a:spLocks noGrp="1"/>
          </p:cNvSpPr>
          <p:nvPr>
            <p:ph idx="1"/>
          </p:nvPr>
        </p:nvSpPr>
        <p:spPr/>
        <p:txBody>
          <a:bodyPr/>
          <a:lstStyle/>
          <a:p>
            <a:pPr>
              <a:buClr>
                <a:srgbClr val="0000FF"/>
              </a:buClr>
            </a:pPr>
            <a:r>
              <a:rPr lang="en-US" b="1" dirty="0"/>
              <a:t>Misinformation effect</a:t>
            </a:r>
          </a:p>
          <a:p>
            <a:pPr lvl="1">
              <a:buClr>
                <a:srgbClr val="0000FF"/>
              </a:buClr>
            </a:pPr>
            <a:r>
              <a:rPr lang="en-US" dirty="0"/>
              <a:t>Incorporating “misinformation” into one’s memory of an event, after witnessing the event and receiving misleading information about it</a:t>
            </a:r>
          </a:p>
          <a:p>
            <a:pPr>
              <a:buClr>
                <a:srgbClr val="0000FF"/>
              </a:buClr>
            </a:pPr>
            <a:r>
              <a:rPr lang="en-US" dirty="0"/>
              <a:t>Potential for the creation of false memories</a:t>
            </a:r>
          </a:p>
          <a:p>
            <a:pPr lvl="1">
              <a:buClr>
                <a:srgbClr val="0000FF"/>
              </a:buClr>
            </a:pPr>
            <a:r>
              <a:rPr lang="en-US" dirty="0"/>
              <a:t>e.g., Supposed child sexual abuse</a:t>
            </a:r>
          </a:p>
          <a:p>
            <a:pPr marL="0" indent="0">
              <a:buClr>
                <a:srgbClr val="0000FF"/>
              </a:buClr>
              <a:buNone/>
            </a:pPr>
            <a:endParaRPr lang="en-US"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25</a:t>
            </a:fld>
            <a:endParaRPr lang="en-CA"/>
          </a:p>
        </p:txBody>
      </p:sp>
    </p:spTree>
    <p:extLst>
      <p:ext uri="{BB962C8B-B14F-4D97-AF65-F5344CB8AC3E}">
        <p14:creationId xmlns:p14="http://schemas.microsoft.com/office/powerpoint/2010/main" val="336553821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Constructing Memories of Ourselves and Our Worlds Pt. 2</a:t>
            </a:r>
            <a:endParaRPr lang="en-CA" sz="3600" dirty="0">
              <a:solidFill>
                <a:srgbClr val="0000FF"/>
              </a:solidFill>
            </a:endParaRPr>
          </a:p>
        </p:txBody>
      </p:sp>
      <p:sp>
        <p:nvSpPr>
          <p:cNvPr id="3" name="Content Placeholder 2"/>
          <p:cNvSpPr>
            <a:spLocks noGrp="1"/>
          </p:cNvSpPr>
          <p:nvPr>
            <p:ph idx="1"/>
          </p:nvPr>
        </p:nvSpPr>
        <p:spPr/>
        <p:txBody>
          <a:bodyPr/>
          <a:lstStyle/>
          <a:p>
            <a:pPr>
              <a:buClr>
                <a:srgbClr val="0000FF"/>
              </a:buClr>
            </a:pPr>
            <a:r>
              <a:rPr lang="en-US" b="1" dirty="0"/>
              <a:t>Reconstructing past attitudes</a:t>
            </a:r>
          </a:p>
          <a:p>
            <a:pPr>
              <a:buClr>
                <a:srgbClr val="0000FF"/>
              </a:buClr>
            </a:pPr>
            <a:r>
              <a:rPr lang="en-US" sz="2800" dirty="0"/>
              <a:t>The construction of positive memories brightens our recollections</a:t>
            </a:r>
            <a:endParaRPr lang="en-US" sz="2800" b="1" dirty="0"/>
          </a:p>
          <a:p>
            <a:pPr lvl="1">
              <a:buClr>
                <a:srgbClr val="0000FF"/>
              </a:buClr>
            </a:pPr>
            <a:r>
              <a:rPr lang="en-US" dirty="0"/>
              <a:t>Rosy (or less then rosy) retrospections</a:t>
            </a:r>
          </a:p>
          <a:p>
            <a:pPr>
              <a:buClr>
                <a:srgbClr val="0000FF"/>
              </a:buClr>
            </a:pPr>
            <a:endParaRPr lang="en-US" dirty="0"/>
          </a:p>
          <a:p>
            <a:endParaRPr lang="en-CA" dirty="0"/>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26</a:t>
            </a:fld>
            <a:endParaRPr lang="en-CA"/>
          </a:p>
        </p:txBody>
      </p:sp>
    </p:spTree>
    <p:extLst>
      <p:ext uri="{BB962C8B-B14F-4D97-AF65-F5344CB8AC3E}">
        <p14:creationId xmlns:p14="http://schemas.microsoft.com/office/powerpoint/2010/main" val="214892566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Constructing Memories of Ourselves and Our Worlds Pt. 3</a:t>
            </a:r>
            <a:endParaRPr lang="en-CA" sz="3600" dirty="0">
              <a:solidFill>
                <a:srgbClr val="0000FF"/>
              </a:solidFill>
            </a:endParaRPr>
          </a:p>
        </p:txBody>
      </p:sp>
      <p:sp>
        <p:nvSpPr>
          <p:cNvPr id="3" name="Content Placeholder 2"/>
          <p:cNvSpPr>
            <a:spLocks noGrp="1"/>
          </p:cNvSpPr>
          <p:nvPr>
            <p:ph idx="1"/>
          </p:nvPr>
        </p:nvSpPr>
        <p:spPr>
          <a:xfrm>
            <a:off x="457200" y="1600200"/>
            <a:ext cx="3826768" cy="4525963"/>
          </a:xfrm>
        </p:spPr>
        <p:txBody>
          <a:bodyPr>
            <a:normAutofit lnSpcReduction="10000"/>
          </a:bodyPr>
          <a:lstStyle/>
          <a:p>
            <a:pPr>
              <a:buClr>
                <a:srgbClr val="0000FF"/>
              </a:buClr>
            </a:pPr>
            <a:r>
              <a:rPr lang="en-US" b="1" dirty="0"/>
              <a:t>Reconstructing past behaviour</a:t>
            </a:r>
          </a:p>
          <a:p>
            <a:pPr lvl="1">
              <a:buClr>
                <a:srgbClr val="0000FF"/>
              </a:buClr>
            </a:pPr>
            <a:r>
              <a:rPr lang="en-US" dirty="0"/>
              <a:t>Recall smoking fewer cigarettes, voting more often</a:t>
            </a:r>
          </a:p>
          <a:p>
            <a:pPr lvl="1">
              <a:buClr>
                <a:srgbClr val="0000FF"/>
              </a:buClr>
            </a:pPr>
            <a:r>
              <a:rPr lang="en-US" dirty="0"/>
              <a:t>Greenwald’s “totalitarian ego”</a:t>
            </a:r>
          </a:p>
          <a:p>
            <a:pPr lvl="2">
              <a:buClr>
                <a:srgbClr val="0000FF"/>
              </a:buClr>
            </a:pPr>
            <a:r>
              <a:rPr lang="en-US" sz="2800" dirty="0"/>
              <a:t>We revise our past to match current beliefs</a:t>
            </a:r>
          </a:p>
          <a:p>
            <a:pPr>
              <a:buClr>
                <a:srgbClr val="0000FF"/>
              </a:buClr>
            </a:pPr>
            <a:endParaRPr lang="en-US" dirty="0"/>
          </a:p>
          <a:p>
            <a:endParaRPr lang="en-CA" dirty="0"/>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27</a:t>
            </a:fld>
            <a:endParaRPr lang="en-CA"/>
          </a:p>
        </p:txBody>
      </p:sp>
      <p:sp>
        <p:nvSpPr>
          <p:cNvPr id="6" name="Rectangle 5"/>
          <p:cNvSpPr/>
          <p:nvPr/>
        </p:nvSpPr>
        <p:spPr>
          <a:xfrm>
            <a:off x="4840796" y="4509120"/>
            <a:ext cx="3547736" cy="923330"/>
          </a:xfrm>
          <a:prstGeom prst="rect">
            <a:avLst/>
          </a:prstGeom>
        </p:spPr>
        <p:txBody>
          <a:bodyPr wrap="square">
            <a:spAutoFit/>
          </a:bodyPr>
          <a:lstStyle/>
          <a:p>
            <a:pPr algn="just" fontAlgn="base"/>
            <a:r>
              <a:rPr lang="en-US" dirty="0"/>
              <a:t>Unlike photos, memories get reconstructed when withdrawn from the memory bank</a:t>
            </a:r>
          </a:p>
        </p:txBody>
      </p:sp>
      <p:pic>
        <p:nvPicPr>
          <p:cNvPr id="8194"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788024" y="1916832"/>
            <a:ext cx="3600508" cy="24015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2577262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normAutofit fontScale="90000"/>
          </a:bodyPr>
          <a:lstStyle/>
          <a:p>
            <a:r>
              <a:rPr lang="en-US" dirty="0">
                <a:solidFill>
                  <a:srgbClr val="0000FF"/>
                </a:solidFill>
              </a:rPr>
              <a:t>How Do We Explain Our </a:t>
            </a:r>
            <a:br>
              <a:rPr lang="en-US" dirty="0">
                <a:solidFill>
                  <a:srgbClr val="0000FF"/>
                </a:solidFill>
              </a:rPr>
            </a:br>
            <a:r>
              <a:rPr lang="en-US" dirty="0">
                <a:solidFill>
                  <a:srgbClr val="0000FF"/>
                </a:solidFill>
              </a:rPr>
              <a:t>Social Worlds?</a:t>
            </a:r>
            <a:br>
              <a:rPr lang="en-US" dirty="0">
                <a:solidFill>
                  <a:srgbClr val="0000FF"/>
                </a:solidFill>
              </a:rPr>
            </a:br>
            <a:r>
              <a:rPr lang="en-US" dirty="0">
                <a:solidFill>
                  <a:schemeClr val="tx1"/>
                </a:solidFill>
              </a:rPr>
              <a:t>LO3</a:t>
            </a:r>
            <a:endParaRPr lang="en-CA" dirty="0">
              <a:solidFill>
                <a:schemeClr val="tx1"/>
              </a:solidFill>
            </a:endParaRPr>
          </a:p>
        </p:txBody>
      </p:sp>
      <p:sp>
        <p:nvSpPr>
          <p:cNvPr id="7" name="Subtitle 6"/>
          <p:cNvSpPr>
            <a:spLocks noGrp="1"/>
          </p:cNvSpPr>
          <p:nvPr>
            <p:ph type="subTitle" idx="1"/>
          </p:nvPr>
        </p:nvSpPr>
        <p:spPr/>
        <p:txBody>
          <a:bodyPr/>
          <a:lstStyle/>
          <a:p>
            <a:endParaRPr lang="en-CA"/>
          </a:p>
        </p:txBody>
      </p:sp>
      <p:sp>
        <p:nvSpPr>
          <p:cNvPr id="4" name="Footer Placeholder 3"/>
          <p:cNvSpPr>
            <a:spLocks noGrp="1"/>
          </p:cNvSpPr>
          <p:nvPr>
            <p:ph type="ftr" sz="quarter" idx="11"/>
          </p:nvPr>
        </p:nvSpPr>
        <p:spPr/>
        <p:txBody>
          <a:bodyPr/>
          <a:lstStyle/>
          <a:p>
            <a:r>
              <a:rPr lang="en-US"/>
              <a:t>© 2021 McGraw Hill Education Limited</a:t>
            </a:r>
            <a:endParaRPr lang="en-CA"/>
          </a:p>
        </p:txBody>
      </p:sp>
      <p:sp>
        <p:nvSpPr>
          <p:cNvPr id="5" name="Slide Number Placeholder 4"/>
          <p:cNvSpPr>
            <a:spLocks noGrp="1"/>
          </p:cNvSpPr>
          <p:nvPr>
            <p:ph type="sldNum" sz="quarter" idx="12"/>
          </p:nvPr>
        </p:nvSpPr>
        <p:spPr/>
        <p:txBody>
          <a:bodyPr/>
          <a:lstStyle/>
          <a:p>
            <a:fld id="{EFE57580-D55E-46BA-85CF-9F915CE3B7E4}" type="slidenum">
              <a:rPr lang="en-CA" smtClean="0"/>
              <a:t>28</a:t>
            </a:fld>
            <a:endParaRPr lang="en-CA"/>
          </a:p>
        </p:txBody>
      </p:sp>
    </p:spTree>
    <p:extLst>
      <p:ext uri="{BB962C8B-B14F-4D97-AF65-F5344CB8AC3E}">
        <p14:creationId xmlns:p14="http://schemas.microsoft.com/office/powerpoint/2010/main" val="344438560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Attributing Causality: </a:t>
            </a:r>
            <a:br>
              <a:rPr lang="en-US" sz="3600" dirty="0">
                <a:solidFill>
                  <a:srgbClr val="0000FF"/>
                </a:solidFill>
              </a:rPr>
            </a:br>
            <a:r>
              <a:rPr lang="en-US" sz="3600" dirty="0">
                <a:solidFill>
                  <a:srgbClr val="0000FF"/>
                </a:solidFill>
              </a:rPr>
              <a:t>To the Person or the Situation?</a:t>
            </a:r>
            <a:endParaRPr lang="en-CA" sz="3600" dirty="0">
              <a:solidFill>
                <a:srgbClr val="0000FF"/>
              </a:solidFill>
            </a:endParaRPr>
          </a:p>
        </p:txBody>
      </p:sp>
      <p:sp>
        <p:nvSpPr>
          <p:cNvPr id="3" name="Content Placeholder 2"/>
          <p:cNvSpPr>
            <a:spLocks noGrp="1"/>
          </p:cNvSpPr>
          <p:nvPr>
            <p:ph idx="1"/>
          </p:nvPr>
        </p:nvSpPr>
        <p:spPr/>
        <p:txBody>
          <a:bodyPr>
            <a:normAutofit/>
          </a:bodyPr>
          <a:lstStyle/>
          <a:p>
            <a:pPr>
              <a:buClr>
                <a:srgbClr val="0000FF"/>
              </a:buClr>
            </a:pPr>
            <a:r>
              <a:rPr lang="en-US" b="1" dirty="0"/>
              <a:t>Misattribution</a:t>
            </a:r>
          </a:p>
          <a:p>
            <a:pPr lvl="1">
              <a:buClr>
                <a:srgbClr val="0000FF"/>
              </a:buClr>
            </a:pPr>
            <a:r>
              <a:rPr lang="en-US" dirty="0"/>
              <a:t>Mistakenly attributing a behaviour to the wrong cause</a:t>
            </a:r>
          </a:p>
          <a:p>
            <a:pPr>
              <a:buClr>
                <a:srgbClr val="0000FF"/>
              </a:buClr>
            </a:pPr>
            <a:r>
              <a:rPr lang="en-US" b="1" dirty="0"/>
              <a:t>Attribution theory</a:t>
            </a:r>
          </a:p>
          <a:p>
            <a:pPr lvl="1">
              <a:buClr>
                <a:srgbClr val="0000FF"/>
              </a:buClr>
            </a:pPr>
            <a:r>
              <a:rPr lang="en-US" dirty="0"/>
              <a:t>How we explain peoples’ behaviour</a:t>
            </a:r>
          </a:p>
          <a:p>
            <a:pPr>
              <a:buClr>
                <a:srgbClr val="0000FF"/>
              </a:buClr>
            </a:pPr>
            <a:r>
              <a:rPr lang="en-US" b="1" dirty="0"/>
              <a:t>Dispositional versus situational attributions</a:t>
            </a:r>
          </a:p>
          <a:p>
            <a:pPr>
              <a:buClr>
                <a:srgbClr val="0000FF"/>
              </a:buClr>
            </a:pPr>
            <a:endParaRPr lang="en-CA" dirty="0"/>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29</a:t>
            </a:fld>
            <a:endParaRPr lang="en-CA"/>
          </a:p>
        </p:txBody>
      </p:sp>
    </p:spTree>
    <p:extLst>
      <p:ext uri="{BB962C8B-B14F-4D97-AF65-F5344CB8AC3E}">
        <p14:creationId xmlns:p14="http://schemas.microsoft.com/office/powerpoint/2010/main" val="36627013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noAutofit/>
          </a:bodyPr>
          <a:lstStyle/>
          <a:p>
            <a:r>
              <a:rPr lang="en-US" sz="4000" dirty="0">
                <a:solidFill>
                  <a:srgbClr val="0000FF"/>
                </a:solidFill>
              </a:rPr>
              <a:t>How Do We Judge Our Social Worlds Consciously and Unconsciously?</a:t>
            </a:r>
            <a:br>
              <a:rPr lang="en-CA" sz="4000" dirty="0">
                <a:solidFill>
                  <a:srgbClr val="0000FF"/>
                </a:solidFill>
              </a:rPr>
            </a:br>
            <a:r>
              <a:rPr lang="en-CA" sz="4000" dirty="0">
                <a:solidFill>
                  <a:schemeClr val="tx1"/>
                </a:solidFill>
              </a:rPr>
              <a:t>LO1</a:t>
            </a:r>
          </a:p>
        </p:txBody>
      </p:sp>
      <p:sp>
        <p:nvSpPr>
          <p:cNvPr id="7" name="Subtitle 6"/>
          <p:cNvSpPr>
            <a:spLocks noGrp="1"/>
          </p:cNvSpPr>
          <p:nvPr>
            <p:ph type="subTitle" idx="1"/>
          </p:nvPr>
        </p:nvSpPr>
        <p:spPr/>
        <p:txBody>
          <a:bodyPr/>
          <a:lstStyle/>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a:p>
        </p:txBody>
      </p:sp>
      <p:sp>
        <p:nvSpPr>
          <p:cNvPr id="5" name="Slide Number Placeholder 4"/>
          <p:cNvSpPr>
            <a:spLocks noGrp="1"/>
          </p:cNvSpPr>
          <p:nvPr>
            <p:ph type="sldNum" sz="quarter" idx="12"/>
          </p:nvPr>
        </p:nvSpPr>
        <p:spPr/>
        <p:txBody>
          <a:bodyPr/>
          <a:lstStyle/>
          <a:p>
            <a:fld id="{EFE57580-D55E-46BA-85CF-9F915CE3B7E4}" type="slidenum">
              <a:rPr lang="en-CA" smtClean="0"/>
              <a:t>3</a:t>
            </a:fld>
            <a:endParaRPr lang="en-CA"/>
          </a:p>
        </p:txBody>
      </p:sp>
    </p:spTree>
    <p:extLst>
      <p:ext uri="{BB962C8B-B14F-4D97-AF65-F5344CB8AC3E}">
        <p14:creationId xmlns:p14="http://schemas.microsoft.com/office/powerpoint/2010/main" val="64777866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Attributing Causality: </a:t>
            </a:r>
            <a:br>
              <a:rPr lang="en-US" sz="3600" dirty="0">
                <a:solidFill>
                  <a:srgbClr val="0000FF"/>
                </a:solidFill>
              </a:rPr>
            </a:br>
            <a:r>
              <a:rPr lang="en-US" sz="3600" dirty="0">
                <a:solidFill>
                  <a:srgbClr val="0000FF"/>
                </a:solidFill>
              </a:rPr>
              <a:t>To the Person or the Situation? Pt. 2</a:t>
            </a:r>
            <a:endParaRPr lang="en-CA" sz="3600" dirty="0">
              <a:solidFill>
                <a:srgbClr val="0000FF"/>
              </a:solidFill>
            </a:endParaRPr>
          </a:p>
        </p:txBody>
      </p:sp>
      <p:sp>
        <p:nvSpPr>
          <p:cNvPr id="3" name="Content Placeholder 2"/>
          <p:cNvSpPr>
            <a:spLocks noGrp="1"/>
          </p:cNvSpPr>
          <p:nvPr>
            <p:ph idx="1"/>
          </p:nvPr>
        </p:nvSpPr>
        <p:spPr>
          <a:xfrm>
            <a:off x="457200" y="1600200"/>
            <a:ext cx="3322712" cy="4709120"/>
          </a:xfrm>
        </p:spPr>
        <p:txBody>
          <a:bodyPr>
            <a:normAutofit/>
          </a:bodyPr>
          <a:lstStyle/>
          <a:p>
            <a:pPr>
              <a:buClr>
                <a:srgbClr val="0000FF"/>
              </a:buClr>
            </a:pPr>
            <a:r>
              <a:rPr lang="en-US" sz="2800" b="1" dirty="0"/>
              <a:t>Dispositional attribution</a:t>
            </a:r>
          </a:p>
          <a:p>
            <a:pPr lvl="1">
              <a:buClr>
                <a:srgbClr val="0000FF"/>
              </a:buClr>
            </a:pPr>
            <a:r>
              <a:rPr lang="en-US" dirty="0"/>
              <a:t>Motivation and ability  </a:t>
            </a:r>
          </a:p>
          <a:p>
            <a:pPr>
              <a:buClr>
                <a:srgbClr val="0000FF"/>
              </a:buClr>
            </a:pPr>
            <a:r>
              <a:rPr lang="en-US" sz="2800" b="1" dirty="0"/>
              <a:t>Situational attribution</a:t>
            </a:r>
          </a:p>
          <a:p>
            <a:pPr lvl="1">
              <a:buClr>
                <a:srgbClr val="0000FF"/>
              </a:buClr>
            </a:pPr>
            <a:r>
              <a:rPr lang="en-US" dirty="0"/>
              <a:t>Physical and social circumstances</a:t>
            </a:r>
          </a:p>
          <a:p>
            <a:endParaRPr lang="en-CA" sz="2800"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30</a:t>
            </a:fld>
            <a:endParaRPr lang="en-CA"/>
          </a:p>
        </p:txBody>
      </p:sp>
      <p:sp>
        <p:nvSpPr>
          <p:cNvPr id="6" name="AutoShape 2" descr="Students sit in a lecture hall taking notes. One girl sleeps on top of her bookbag on her desk."/>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a:p>
        </p:txBody>
      </p:sp>
      <p:pic>
        <p:nvPicPr>
          <p:cNvPr id="9219" name="Picture 3"/>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368470" y="1844824"/>
            <a:ext cx="4176464" cy="23471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p:cNvSpPr/>
          <p:nvPr/>
        </p:nvSpPr>
        <p:spPr>
          <a:xfrm>
            <a:off x="4204700" y="4437112"/>
            <a:ext cx="4536504" cy="1754326"/>
          </a:xfrm>
          <a:prstGeom prst="rect">
            <a:avLst/>
          </a:prstGeom>
        </p:spPr>
        <p:txBody>
          <a:bodyPr wrap="square">
            <a:spAutoFit/>
          </a:bodyPr>
          <a:lstStyle/>
          <a:p>
            <a:pPr algn="just"/>
            <a:r>
              <a:rPr lang="en-US" dirty="0"/>
              <a:t>To what should we attribute this student’s sleepiness?  Lack of sleep? Boredom?</a:t>
            </a:r>
          </a:p>
          <a:p>
            <a:pPr algn="just"/>
            <a:r>
              <a:rPr lang="en-US" b="1" dirty="0"/>
              <a:t>Attributions</a:t>
            </a:r>
            <a:r>
              <a:rPr lang="en-US" dirty="0"/>
              <a:t> depends on whether we notice her consistently sleeping in this and other classes, and whether other students react as she does to this particular class.</a:t>
            </a:r>
            <a:endParaRPr lang="en-CA" dirty="0"/>
          </a:p>
        </p:txBody>
      </p:sp>
    </p:spTree>
    <p:extLst>
      <p:ext uri="{BB962C8B-B14F-4D97-AF65-F5344CB8AC3E}">
        <p14:creationId xmlns:p14="http://schemas.microsoft.com/office/powerpoint/2010/main" val="416133916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Attributing Causality: </a:t>
            </a:r>
            <a:br>
              <a:rPr lang="en-US" sz="3600" dirty="0">
                <a:solidFill>
                  <a:srgbClr val="0000FF"/>
                </a:solidFill>
              </a:rPr>
            </a:br>
            <a:r>
              <a:rPr lang="en-US" sz="3600" dirty="0">
                <a:solidFill>
                  <a:srgbClr val="0000FF"/>
                </a:solidFill>
              </a:rPr>
              <a:t>To the Person or the Situation? Pt. 3</a:t>
            </a:r>
            <a:endParaRPr lang="en-CA" sz="3600" dirty="0">
              <a:solidFill>
                <a:srgbClr val="0000FF"/>
              </a:solidFill>
            </a:endParaRPr>
          </a:p>
        </p:txBody>
      </p:sp>
      <p:sp>
        <p:nvSpPr>
          <p:cNvPr id="3" name="Content Placeholder 2"/>
          <p:cNvSpPr>
            <a:spLocks noGrp="1"/>
          </p:cNvSpPr>
          <p:nvPr>
            <p:ph idx="1"/>
          </p:nvPr>
        </p:nvSpPr>
        <p:spPr/>
        <p:txBody>
          <a:bodyPr>
            <a:normAutofit/>
          </a:bodyPr>
          <a:lstStyle/>
          <a:p>
            <a:pPr>
              <a:buClr>
                <a:srgbClr val="0000FF"/>
              </a:buClr>
            </a:pPr>
            <a:r>
              <a:rPr lang="en-US" b="1" dirty="0"/>
              <a:t>Inferring traits</a:t>
            </a:r>
          </a:p>
          <a:p>
            <a:pPr lvl="1">
              <a:buClr>
                <a:srgbClr val="0000FF"/>
              </a:buClr>
            </a:pPr>
            <a:r>
              <a:rPr lang="en-US" dirty="0"/>
              <a:t>Spontaneous trait inference</a:t>
            </a:r>
          </a:p>
          <a:p>
            <a:pPr lvl="1">
              <a:buClr>
                <a:srgbClr val="0000FF"/>
              </a:buClr>
            </a:pPr>
            <a:r>
              <a:rPr lang="en-US" dirty="0"/>
              <a:t>Occurs when we infer that other people’s actions are indicative of their intentions and dispositions</a:t>
            </a:r>
          </a:p>
          <a:p>
            <a:pPr>
              <a:buClr>
                <a:srgbClr val="0000FF"/>
              </a:buClr>
            </a:pPr>
            <a:endParaRPr lang="en-CA" dirty="0"/>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31</a:t>
            </a:fld>
            <a:endParaRPr lang="en-CA"/>
          </a:p>
        </p:txBody>
      </p:sp>
    </p:spTree>
    <p:extLst>
      <p:ext uri="{BB962C8B-B14F-4D97-AF65-F5344CB8AC3E}">
        <p14:creationId xmlns:p14="http://schemas.microsoft.com/office/powerpoint/2010/main" val="296620853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The Fundamental Attribution Error (FAE)</a:t>
            </a:r>
            <a:endParaRPr lang="en-CA" sz="3600" dirty="0">
              <a:solidFill>
                <a:srgbClr val="0000FF"/>
              </a:solidFill>
            </a:endParaRPr>
          </a:p>
        </p:txBody>
      </p:sp>
      <p:sp>
        <p:nvSpPr>
          <p:cNvPr id="3" name="Content Placeholder 2"/>
          <p:cNvSpPr>
            <a:spLocks noGrp="1"/>
          </p:cNvSpPr>
          <p:nvPr>
            <p:ph idx="1"/>
          </p:nvPr>
        </p:nvSpPr>
        <p:spPr>
          <a:xfrm>
            <a:off x="457200" y="1600200"/>
            <a:ext cx="2962672" cy="4525963"/>
          </a:xfrm>
        </p:spPr>
        <p:txBody>
          <a:bodyPr>
            <a:normAutofit fontScale="77500" lnSpcReduction="20000"/>
          </a:bodyPr>
          <a:lstStyle/>
          <a:p>
            <a:pPr>
              <a:buClr>
                <a:srgbClr val="0000FF"/>
              </a:buClr>
            </a:pPr>
            <a:r>
              <a:rPr lang="en-US" sz="3600" dirty="0"/>
              <a:t>At any moment, our internal state and, therefore, what we say and do </a:t>
            </a:r>
          </a:p>
          <a:p>
            <a:pPr lvl="1">
              <a:buClr>
                <a:srgbClr val="0000FF"/>
              </a:buClr>
            </a:pPr>
            <a:r>
              <a:rPr lang="en-US" sz="3600" dirty="0"/>
              <a:t>Depends on the situation, as well as on what we bring to the situation</a:t>
            </a:r>
          </a:p>
          <a:p>
            <a:pPr>
              <a:buClr>
                <a:srgbClr val="0000FF"/>
              </a:buClr>
            </a:pPr>
            <a:endParaRPr lang="en-CA" dirty="0"/>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32</a:t>
            </a:fld>
            <a:endParaRPr lang="en-CA"/>
          </a:p>
        </p:txBody>
      </p:sp>
      <p:sp>
        <p:nvSpPr>
          <p:cNvPr id="6" name="AutoShape 2" descr="Figure 3–4: The Fundamental Attribution Error."/>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a:p>
        </p:txBody>
      </p:sp>
      <p:pic>
        <p:nvPicPr>
          <p:cNvPr id="10243" name="Picture 3"/>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859673" y="1671893"/>
            <a:ext cx="4656762" cy="31712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p:cNvSpPr/>
          <p:nvPr/>
        </p:nvSpPr>
        <p:spPr>
          <a:xfrm>
            <a:off x="3670865" y="4853407"/>
            <a:ext cx="5184576" cy="1200329"/>
          </a:xfrm>
          <a:prstGeom prst="rect">
            <a:avLst/>
          </a:prstGeom>
        </p:spPr>
        <p:txBody>
          <a:bodyPr wrap="square">
            <a:spAutoFit/>
          </a:bodyPr>
          <a:lstStyle/>
          <a:p>
            <a:pPr algn="just"/>
            <a:r>
              <a:rPr lang="en-US" dirty="0"/>
              <a:t>When people read a debate speech supporting or attacking Fidel Castro, they attributed corresponding attitudes to the speech writer, even when the debate coach assigned the writer’s position</a:t>
            </a:r>
          </a:p>
        </p:txBody>
      </p:sp>
      <p:sp>
        <p:nvSpPr>
          <p:cNvPr id="8" name="Rectangle 7"/>
          <p:cNvSpPr/>
          <p:nvPr/>
        </p:nvSpPr>
        <p:spPr>
          <a:xfrm>
            <a:off x="3859673" y="6029828"/>
            <a:ext cx="4467954" cy="369332"/>
          </a:xfrm>
          <a:prstGeom prst="rect">
            <a:avLst/>
          </a:prstGeom>
        </p:spPr>
        <p:txBody>
          <a:bodyPr wrap="none">
            <a:spAutoFit/>
          </a:bodyPr>
          <a:lstStyle/>
          <a:p>
            <a:r>
              <a:rPr lang="en-US" b="1" dirty="0"/>
              <a:t>Figure 3–4 </a:t>
            </a:r>
            <a:r>
              <a:rPr lang="en-US" dirty="0"/>
              <a:t>The Fundamental Attribution Error</a:t>
            </a:r>
          </a:p>
        </p:txBody>
      </p:sp>
    </p:spTree>
    <p:extLst>
      <p:ext uri="{BB962C8B-B14F-4D97-AF65-F5344CB8AC3E}">
        <p14:creationId xmlns:p14="http://schemas.microsoft.com/office/powerpoint/2010/main" val="296620853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The Fundamental Attribution Error (FAE) Pt. 2</a:t>
            </a:r>
            <a:endParaRPr lang="en-CA" sz="3600" dirty="0">
              <a:solidFill>
                <a:srgbClr val="0000FF"/>
              </a:solidFill>
            </a:endParaRPr>
          </a:p>
        </p:txBody>
      </p:sp>
      <p:sp>
        <p:nvSpPr>
          <p:cNvPr id="3" name="Content Placeholder 2"/>
          <p:cNvSpPr>
            <a:spLocks noGrp="1"/>
          </p:cNvSpPr>
          <p:nvPr>
            <p:ph idx="1"/>
          </p:nvPr>
        </p:nvSpPr>
        <p:spPr>
          <a:xfrm>
            <a:off x="457200" y="1600200"/>
            <a:ext cx="3754760" cy="4781128"/>
          </a:xfrm>
        </p:spPr>
        <p:txBody>
          <a:bodyPr>
            <a:noAutofit/>
          </a:bodyPr>
          <a:lstStyle/>
          <a:p>
            <a:pPr>
              <a:buClr>
                <a:srgbClr val="0000FF"/>
              </a:buClr>
            </a:pPr>
            <a:r>
              <a:rPr lang="en-US" sz="2000" dirty="0"/>
              <a:t>Both contestants and observers of a simulated quiz game assumed that a person who had been randomly assigned the role of questioner was far more knowledgeable than the contestant</a:t>
            </a:r>
          </a:p>
          <a:p>
            <a:pPr>
              <a:buClr>
                <a:srgbClr val="0000FF"/>
              </a:buClr>
            </a:pPr>
            <a:r>
              <a:rPr lang="en-US" sz="2000" dirty="0"/>
              <a:t>Actually, the assigned roles of questioner and contestant simply made the questioner seem more knowledgeable</a:t>
            </a:r>
          </a:p>
          <a:p>
            <a:pPr>
              <a:buClr>
                <a:srgbClr val="0000FF"/>
              </a:buClr>
            </a:pPr>
            <a:r>
              <a:rPr lang="en-US" sz="2000" dirty="0"/>
              <a:t>The failure to appreciate this illustrates the fundamental attribution error</a:t>
            </a:r>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33</a:t>
            </a:fld>
            <a:endParaRPr lang="en-CA"/>
          </a:p>
        </p:txBody>
      </p:sp>
      <p:sp>
        <p:nvSpPr>
          <p:cNvPr id="8" name="Rectangle 7"/>
          <p:cNvSpPr/>
          <p:nvPr/>
        </p:nvSpPr>
        <p:spPr>
          <a:xfrm>
            <a:off x="5004048" y="5196286"/>
            <a:ext cx="3649872" cy="646331"/>
          </a:xfrm>
          <a:prstGeom prst="rect">
            <a:avLst/>
          </a:prstGeom>
        </p:spPr>
        <p:txBody>
          <a:bodyPr wrap="square">
            <a:spAutoFit/>
          </a:bodyPr>
          <a:lstStyle/>
          <a:p>
            <a:r>
              <a:rPr lang="en-US" b="1" dirty="0"/>
              <a:t>Figure</a:t>
            </a:r>
            <a:r>
              <a:rPr lang="en-US" dirty="0"/>
              <a:t> </a:t>
            </a:r>
            <a:r>
              <a:rPr lang="en-US" b="1" dirty="0"/>
              <a:t>3–5</a:t>
            </a:r>
            <a:r>
              <a:rPr lang="en-US" dirty="0"/>
              <a:t> Misperceptions And The Fundamental Attribution Error</a:t>
            </a:r>
          </a:p>
        </p:txBody>
      </p:sp>
      <p:pic>
        <p:nvPicPr>
          <p:cNvPr id="11266"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462009" y="1628800"/>
            <a:ext cx="4305822" cy="33843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58587549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Why Do We Make the Attribution Error?</a:t>
            </a:r>
            <a:endParaRPr lang="en-CA" sz="3600" dirty="0">
              <a:solidFill>
                <a:srgbClr val="0000FF"/>
              </a:solidFill>
            </a:endParaRPr>
          </a:p>
        </p:txBody>
      </p:sp>
      <p:sp>
        <p:nvSpPr>
          <p:cNvPr id="3" name="Content Placeholder 2"/>
          <p:cNvSpPr>
            <a:spLocks noGrp="1"/>
          </p:cNvSpPr>
          <p:nvPr>
            <p:ph idx="1"/>
          </p:nvPr>
        </p:nvSpPr>
        <p:spPr/>
        <p:txBody>
          <a:bodyPr/>
          <a:lstStyle/>
          <a:p>
            <a:pPr>
              <a:buClr>
                <a:srgbClr val="0000FF"/>
              </a:buClr>
            </a:pPr>
            <a:r>
              <a:rPr lang="en-US" b="1" dirty="0"/>
              <a:t>Perspective and Situational Awareness</a:t>
            </a:r>
          </a:p>
          <a:p>
            <a:pPr lvl="1">
              <a:buClr>
                <a:srgbClr val="0000FF"/>
              </a:buClr>
            </a:pPr>
            <a:r>
              <a:rPr lang="en-US" dirty="0"/>
              <a:t>Actor-observer difference</a:t>
            </a:r>
          </a:p>
          <a:p>
            <a:pPr>
              <a:buClr>
                <a:srgbClr val="0000FF"/>
              </a:buClr>
            </a:pPr>
            <a:r>
              <a:rPr lang="en-US" b="1" dirty="0"/>
              <a:t>Cultural Differences</a:t>
            </a:r>
          </a:p>
          <a:p>
            <a:pPr lvl="1">
              <a:buClr>
                <a:srgbClr val="0000FF"/>
              </a:buClr>
            </a:pPr>
            <a:r>
              <a:rPr lang="en-US" dirty="0"/>
              <a:t>People from Eastern cultures may be more aware of situational factors</a:t>
            </a:r>
          </a:p>
          <a:p>
            <a:pPr lvl="2">
              <a:buClr>
                <a:srgbClr val="0000FF"/>
              </a:buClr>
            </a:pPr>
            <a:r>
              <a:rPr lang="en-US" sz="2800" dirty="0"/>
              <a:t>Less inclined to blame the person</a:t>
            </a:r>
          </a:p>
          <a:p>
            <a:pPr>
              <a:buClr>
                <a:srgbClr val="0000FF"/>
              </a:buClr>
            </a:pPr>
            <a:endParaRPr lang="en-CA" dirty="0"/>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34</a:t>
            </a:fld>
            <a:endParaRPr lang="en-CA"/>
          </a:p>
        </p:txBody>
      </p:sp>
    </p:spTree>
    <p:extLst>
      <p:ext uri="{BB962C8B-B14F-4D97-AF65-F5344CB8AC3E}">
        <p14:creationId xmlns:p14="http://schemas.microsoft.com/office/powerpoint/2010/main" val="258587549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Why Do We Make the Attribution Error? Pt. 2</a:t>
            </a:r>
            <a:endParaRPr lang="en-CA" sz="3600" dirty="0">
              <a:solidFill>
                <a:srgbClr val="0000FF"/>
              </a:solidFill>
            </a:endParaRPr>
          </a:p>
        </p:txBody>
      </p:sp>
      <p:sp>
        <p:nvSpPr>
          <p:cNvPr id="3" name="Content Placeholder 2"/>
          <p:cNvSpPr>
            <a:spLocks noGrp="1"/>
          </p:cNvSpPr>
          <p:nvPr>
            <p:ph idx="1"/>
          </p:nvPr>
        </p:nvSpPr>
        <p:spPr>
          <a:xfrm>
            <a:off x="457200" y="1600200"/>
            <a:ext cx="4978896" cy="4853136"/>
          </a:xfrm>
        </p:spPr>
        <p:txBody>
          <a:bodyPr>
            <a:noAutofit/>
          </a:bodyPr>
          <a:lstStyle/>
          <a:p>
            <a:pPr>
              <a:buClr>
                <a:srgbClr val="0000FF"/>
              </a:buClr>
            </a:pPr>
            <a:r>
              <a:rPr lang="en-US" sz="2800" b="1" dirty="0"/>
              <a:t>Cultural Differences</a:t>
            </a:r>
            <a:endParaRPr lang="en-US" sz="2800" dirty="0"/>
          </a:p>
          <a:p>
            <a:pPr fontAlgn="base">
              <a:buClr>
                <a:srgbClr val="0000FF"/>
              </a:buClr>
            </a:pPr>
            <a:r>
              <a:rPr lang="en-US" sz="2800" b="1" dirty="0"/>
              <a:t>The fundamental attribution error</a:t>
            </a:r>
          </a:p>
          <a:p>
            <a:pPr lvl="1" fontAlgn="base">
              <a:buClr>
                <a:srgbClr val="0000FF"/>
              </a:buClr>
            </a:pPr>
            <a:r>
              <a:rPr lang="en-US" sz="2400" dirty="0"/>
              <a:t>People are biased to assume that people’s behaviour corresponds to their inner dispositions</a:t>
            </a:r>
          </a:p>
          <a:p>
            <a:pPr lvl="1" fontAlgn="base">
              <a:buClr>
                <a:srgbClr val="0000FF"/>
              </a:buClr>
            </a:pPr>
            <a:r>
              <a:rPr lang="en-US" sz="2400" dirty="0"/>
              <a:t>Such assumptions are sometimes, but not always, correct</a:t>
            </a:r>
          </a:p>
          <a:p>
            <a:pPr lvl="1" fontAlgn="base">
              <a:buClr>
                <a:srgbClr val="0000FF"/>
              </a:buClr>
            </a:pPr>
            <a:r>
              <a:rPr lang="en-US" sz="2400" dirty="0"/>
              <a:t>Some weekend bikers are weekday professionals</a:t>
            </a:r>
            <a:br>
              <a:rPr lang="en-US" sz="2400" dirty="0"/>
            </a:br>
            <a:endParaRPr lang="en-CA" sz="2400" dirty="0"/>
          </a:p>
          <a:p>
            <a:endParaRPr lang="en-CA" sz="2000"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35</a:t>
            </a:fld>
            <a:endParaRPr lang="en-CA"/>
          </a:p>
        </p:txBody>
      </p:sp>
      <p:sp>
        <p:nvSpPr>
          <p:cNvPr id="6" name="AutoShape 2" descr="Three men wearing turbans and goggles sit on motorcycles."/>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a:p>
        </p:txBody>
      </p:sp>
      <p:pic>
        <p:nvPicPr>
          <p:cNvPr id="12291"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343663" y="2636912"/>
            <a:ext cx="3520392" cy="23762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6265355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Why Do We Make the Attribution Error? Pt. 3</a:t>
            </a:r>
            <a:endParaRPr lang="en-CA" sz="3600" dirty="0">
              <a:solidFill>
                <a:srgbClr val="0000FF"/>
              </a:solidFill>
            </a:endParaRPr>
          </a:p>
        </p:txBody>
      </p:sp>
      <p:sp>
        <p:nvSpPr>
          <p:cNvPr id="3" name="Content Placeholder 2"/>
          <p:cNvSpPr>
            <a:spLocks noGrp="1"/>
          </p:cNvSpPr>
          <p:nvPr>
            <p:ph idx="1"/>
          </p:nvPr>
        </p:nvSpPr>
        <p:spPr/>
        <p:txBody>
          <a:bodyPr/>
          <a:lstStyle/>
          <a:p>
            <a:pPr>
              <a:buClr>
                <a:srgbClr val="0000FF"/>
              </a:buClr>
            </a:pPr>
            <a:r>
              <a:rPr lang="en-US" dirty="0"/>
              <a:t>Attribution errors as byproducts of adaptive thinking</a:t>
            </a:r>
          </a:p>
          <a:p>
            <a:pPr>
              <a:buClr>
                <a:srgbClr val="0000FF"/>
              </a:buClr>
            </a:pPr>
            <a:r>
              <a:rPr lang="en-US" dirty="0"/>
              <a:t>People should not always be blamed for their problems</a:t>
            </a:r>
          </a:p>
          <a:p>
            <a:pPr>
              <a:buClr>
                <a:srgbClr val="0000FF"/>
              </a:buClr>
            </a:pPr>
            <a:r>
              <a:rPr lang="en-US" dirty="0"/>
              <a:t>We can benefit from greater awareness</a:t>
            </a:r>
          </a:p>
          <a:p>
            <a:pPr marL="0" indent="0">
              <a:buClr>
                <a:srgbClr val="0000FF"/>
              </a:buClr>
              <a:buNone/>
            </a:pPr>
            <a:endParaRPr lang="en-CA" dirty="0"/>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36</a:t>
            </a:fld>
            <a:endParaRPr lang="en-CA"/>
          </a:p>
        </p:txBody>
      </p:sp>
    </p:spTree>
    <p:extLst>
      <p:ext uri="{BB962C8B-B14F-4D97-AF65-F5344CB8AC3E}">
        <p14:creationId xmlns:p14="http://schemas.microsoft.com/office/powerpoint/2010/main" val="344958383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Why Do We Make the Attribution Error? Pt. 4</a:t>
            </a:r>
            <a:endParaRPr lang="en-CA" sz="3600" dirty="0">
              <a:solidFill>
                <a:srgbClr val="0000FF"/>
              </a:solidFill>
            </a:endParaRPr>
          </a:p>
        </p:txBody>
      </p:sp>
      <p:sp>
        <p:nvSpPr>
          <p:cNvPr id="3" name="Content Placeholder 2"/>
          <p:cNvSpPr>
            <a:spLocks noGrp="1"/>
          </p:cNvSpPr>
          <p:nvPr>
            <p:ph idx="1"/>
          </p:nvPr>
        </p:nvSpPr>
        <p:spPr>
          <a:xfrm>
            <a:off x="457200" y="1600200"/>
            <a:ext cx="2602632" cy="4525963"/>
          </a:xfrm>
        </p:spPr>
        <p:txBody>
          <a:bodyPr/>
          <a:lstStyle/>
          <a:p>
            <a:pPr>
              <a:buClr>
                <a:srgbClr val="0000FF"/>
              </a:buClr>
            </a:pPr>
            <a:r>
              <a:rPr lang="en-US" sz="2800" dirty="0"/>
              <a:t>How we explain someone’s negative behaviour determines how we feel about it</a:t>
            </a:r>
          </a:p>
          <a:p>
            <a:pPr>
              <a:buClr>
                <a:srgbClr val="0000FF"/>
              </a:buClr>
            </a:pPr>
            <a:endParaRPr lang="en-US" dirty="0"/>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37</a:t>
            </a:fld>
            <a:endParaRPr lang="en-CA"/>
          </a:p>
        </p:txBody>
      </p:sp>
      <p:sp>
        <p:nvSpPr>
          <p:cNvPr id="6" name="Rectangle 5"/>
          <p:cNvSpPr/>
          <p:nvPr/>
        </p:nvSpPr>
        <p:spPr>
          <a:xfrm>
            <a:off x="4427984" y="5733256"/>
            <a:ext cx="3744416" cy="369332"/>
          </a:xfrm>
          <a:prstGeom prst="rect">
            <a:avLst/>
          </a:prstGeom>
        </p:spPr>
        <p:txBody>
          <a:bodyPr wrap="square">
            <a:spAutoFit/>
          </a:bodyPr>
          <a:lstStyle/>
          <a:p>
            <a:r>
              <a:rPr lang="en-US" b="1" dirty="0"/>
              <a:t>Figure 3–6 </a:t>
            </a:r>
            <a:r>
              <a:rPr lang="en-US" dirty="0"/>
              <a:t>Attributions And Reactions</a:t>
            </a:r>
          </a:p>
        </p:txBody>
      </p:sp>
      <p:pic>
        <p:nvPicPr>
          <p:cNvPr id="13314"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131840" y="1700808"/>
            <a:ext cx="5688632" cy="39024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3508078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normAutofit fontScale="90000"/>
          </a:bodyPr>
          <a:lstStyle/>
          <a:p>
            <a:r>
              <a:rPr lang="en-US" dirty="0">
                <a:solidFill>
                  <a:srgbClr val="0000FF"/>
                </a:solidFill>
              </a:rPr>
              <a:t>How Do Our Social Beliefs Matter?</a:t>
            </a:r>
            <a:br>
              <a:rPr lang="en-US" dirty="0">
                <a:solidFill>
                  <a:srgbClr val="0000FF"/>
                </a:solidFill>
              </a:rPr>
            </a:br>
            <a:r>
              <a:rPr lang="en-US" dirty="0">
                <a:solidFill>
                  <a:schemeClr val="tx1"/>
                </a:solidFill>
              </a:rPr>
              <a:t>LO4</a:t>
            </a:r>
            <a:endParaRPr lang="en-CA" dirty="0">
              <a:solidFill>
                <a:schemeClr val="tx1"/>
              </a:solidFill>
            </a:endParaRPr>
          </a:p>
        </p:txBody>
      </p:sp>
      <p:sp>
        <p:nvSpPr>
          <p:cNvPr id="4" name="Footer Placeholder 3"/>
          <p:cNvSpPr>
            <a:spLocks noGrp="1"/>
          </p:cNvSpPr>
          <p:nvPr>
            <p:ph type="ftr" sz="quarter" idx="11"/>
          </p:nvPr>
        </p:nvSpPr>
        <p:spPr/>
        <p:txBody>
          <a:bodyPr/>
          <a:lstStyle/>
          <a:p>
            <a:r>
              <a:rPr lang="en-US"/>
              <a:t>© 2021 McGraw Hill Education Limited</a:t>
            </a:r>
            <a:endParaRPr lang="en-CA"/>
          </a:p>
        </p:txBody>
      </p:sp>
      <p:sp>
        <p:nvSpPr>
          <p:cNvPr id="5" name="Slide Number Placeholder 4"/>
          <p:cNvSpPr>
            <a:spLocks noGrp="1"/>
          </p:cNvSpPr>
          <p:nvPr>
            <p:ph type="sldNum" sz="quarter" idx="12"/>
          </p:nvPr>
        </p:nvSpPr>
        <p:spPr/>
        <p:txBody>
          <a:bodyPr/>
          <a:lstStyle/>
          <a:p>
            <a:fld id="{EFE57580-D55E-46BA-85CF-9F915CE3B7E4}" type="slidenum">
              <a:rPr lang="en-CA" smtClean="0"/>
              <a:t>38</a:t>
            </a:fld>
            <a:endParaRPr lang="en-CA"/>
          </a:p>
        </p:txBody>
      </p:sp>
    </p:spTree>
    <p:extLst>
      <p:ext uri="{BB962C8B-B14F-4D97-AF65-F5344CB8AC3E}">
        <p14:creationId xmlns:p14="http://schemas.microsoft.com/office/powerpoint/2010/main" val="64040122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Getting From Others What We Expect</a:t>
            </a:r>
            <a:endParaRPr lang="en-CA" sz="3600" dirty="0">
              <a:solidFill>
                <a:srgbClr val="0000FF"/>
              </a:solidFill>
            </a:endParaRPr>
          </a:p>
        </p:txBody>
      </p:sp>
      <p:sp>
        <p:nvSpPr>
          <p:cNvPr id="3" name="Content Placeholder 2"/>
          <p:cNvSpPr>
            <a:spLocks noGrp="1"/>
          </p:cNvSpPr>
          <p:nvPr>
            <p:ph idx="1"/>
          </p:nvPr>
        </p:nvSpPr>
        <p:spPr/>
        <p:txBody>
          <a:bodyPr>
            <a:normAutofit/>
          </a:bodyPr>
          <a:lstStyle/>
          <a:p>
            <a:pPr>
              <a:buClr>
                <a:srgbClr val="0000FF"/>
              </a:buClr>
            </a:pPr>
            <a:r>
              <a:rPr lang="en-US" b="1" dirty="0"/>
              <a:t>Self-fulfilling prophecy</a:t>
            </a:r>
          </a:p>
          <a:p>
            <a:pPr lvl="1">
              <a:buClr>
                <a:srgbClr val="0000FF"/>
              </a:buClr>
            </a:pPr>
            <a:r>
              <a:rPr lang="en-US" dirty="0"/>
              <a:t>Beliefs that lead to their own fulfillment </a:t>
            </a:r>
          </a:p>
          <a:p>
            <a:pPr lvl="1">
              <a:buClr>
                <a:srgbClr val="0000FF"/>
              </a:buClr>
            </a:pPr>
            <a:r>
              <a:rPr lang="en-US" dirty="0"/>
              <a:t>When our ideas lead us to act in ways that produce their apparent confirmation</a:t>
            </a:r>
          </a:p>
          <a:p>
            <a:pPr lvl="1">
              <a:buClr>
                <a:srgbClr val="0000FF"/>
              </a:buClr>
            </a:pPr>
            <a:r>
              <a:rPr lang="en-US" dirty="0"/>
              <a:t>Robert Merton (1948)</a:t>
            </a:r>
          </a:p>
          <a:p>
            <a:pPr>
              <a:buClr>
                <a:srgbClr val="0000FF"/>
              </a:buClr>
            </a:pPr>
            <a:r>
              <a:rPr lang="en-US" b="1" dirty="0"/>
              <a:t>Experimenter bias</a:t>
            </a:r>
          </a:p>
          <a:p>
            <a:pPr lvl="1">
              <a:buClr>
                <a:srgbClr val="0000FF"/>
              </a:buClr>
            </a:pPr>
            <a:r>
              <a:rPr lang="en-US" dirty="0"/>
              <a:t>Research participants sometimes live up to what they believe experimenters expect of them</a:t>
            </a:r>
            <a:endParaRPr lang="en-CA" dirty="0"/>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39</a:t>
            </a:fld>
            <a:endParaRPr lang="en-CA"/>
          </a:p>
        </p:txBody>
      </p:sp>
    </p:spTree>
    <p:extLst>
      <p:ext uri="{BB962C8B-B14F-4D97-AF65-F5344CB8AC3E}">
        <p14:creationId xmlns:p14="http://schemas.microsoft.com/office/powerpoint/2010/main" val="3771321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dirty="0">
                <a:solidFill>
                  <a:srgbClr val="0000FF"/>
                </a:solidFill>
              </a:rPr>
              <a:t>How Do We Judge Our Social Worlds Consciously and Unconsciously?</a:t>
            </a:r>
            <a:endParaRPr lang="en-CA" sz="3600" dirty="0">
              <a:solidFill>
                <a:srgbClr val="0000FF"/>
              </a:solidFill>
            </a:endParaRPr>
          </a:p>
        </p:txBody>
      </p:sp>
      <p:sp>
        <p:nvSpPr>
          <p:cNvPr id="3" name="Content Placeholder 2"/>
          <p:cNvSpPr>
            <a:spLocks noGrp="1"/>
          </p:cNvSpPr>
          <p:nvPr>
            <p:ph idx="1"/>
          </p:nvPr>
        </p:nvSpPr>
        <p:spPr/>
        <p:txBody>
          <a:bodyPr/>
          <a:lstStyle/>
          <a:p>
            <a:pPr>
              <a:buClr>
                <a:srgbClr val="0000FF"/>
              </a:buClr>
            </a:pPr>
            <a:r>
              <a:rPr lang="en-US" sz="2800" dirty="0"/>
              <a:t>We have two brain systems </a:t>
            </a:r>
          </a:p>
          <a:p>
            <a:pPr lvl="1">
              <a:buClr>
                <a:srgbClr val="0000FF"/>
              </a:buClr>
            </a:pPr>
            <a:r>
              <a:rPr lang="en-US" b="1" dirty="0"/>
              <a:t>System 1: Automatic</a:t>
            </a:r>
          </a:p>
          <a:p>
            <a:pPr lvl="2">
              <a:buClr>
                <a:srgbClr val="0000FF"/>
              </a:buClr>
            </a:pPr>
            <a:r>
              <a:rPr lang="en-US" sz="2800" dirty="0"/>
              <a:t>Functions automatically and out of our awareness</a:t>
            </a:r>
          </a:p>
          <a:p>
            <a:pPr lvl="2">
              <a:buClr>
                <a:srgbClr val="0000FF"/>
              </a:buClr>
            </a:pPr>
            <a:r>
              <a:rPr lang="en-US" sz="2800" dirty="0"/>
              <a:t>Often called “intuition” or a “gut feeling”</a:t>
            </a:r>
          </a:p>
          <a:p>
            <a:pPr lvl="2">
              <a:buClr>
                <a:srgbClr val="0000FF"/>
              </a:buClr>
            </a:pPr>
            <a:r>
              <a:rPr lang="en-US" sz="2800" dirty="0"/>
              <a:t>Influences more of our actions than we realize</a:t>
            </a:r>
          </a:p>
          <a:p>
            <a:pPr lvl="1">
              <a:buClr>
                <a:srgbClr val="0000FF"/>
              </a:buClr>
            </a:pPr>
            <a:r>
              <a:rPr lang="en-US" b="1" dirty="0"/>
              <a:t>System 2: Requires Attention</a:t>
            </a:r>
          </a:p>
          <a:p>
            <a:pPr lvl="2">
              <a:buClr>
                <a:srgbClr val="0000FF"/>
              </a:buClr>
            </a:pPr>
            <a:r>
              <a:rPr lang="en-US" sz="2800" dirty="0"/>
              <a:t>Requires our conscious attention and effort </a:t>
            </a:r>
          </a:p>
          <a:p>
            <a:endParaRPr lang="en-CA" dirty="0"/>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4</a:t>
            </a:fld>
            <a:endParaRPr lang="en-CA"/>
          </a:p>
        </p:txBody>
      </p:sp>
    </p:spTree>
    <p:extLst>
      <p:ext uri="{BB962C8B-B14F-4D97-AF65-F5344CB8AC3E}">
        <p14:creationId xmlns:p14="http://schemas.microsoft.com/office/powerpoint/2010/main" val="212492282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Teacher Expectations and Student Performance</a:t>
            </a:r>
            <a:endParaRPr lang="en-CA" sz="3600" dirty="0">
              <a:solidFill>
                <a:srgbClr val="0000FF"/>
              </a:solidFill>
            </a:endParaRPr>
          </a:p>
        </p:txBody>
      </p:sp>
      <p:sp>
        <p:nvSpPr>
          <p:cNvPr id="3" name="Content Placeholder 2"/>
          <p:cNvSpPr>
            <a:spLocks noGrp="1"/>
          </p:cNvSpPr>
          <p:nvPr>
            <p:ph idx="1"/>
          </p:nvPr>
        </p:nvSpPr>
        <p:spPr>
          <a:xfrm>
            <a:off x="447278" y="1554809"/>
            <a:ext cx="8229600" cy="4525963"/>
          </a:xfrm>
        </p:spPr>
        <p:txBody>
          <a:bodyPr>
            <a:normAutofit/>
          </a:bodyPr>
          <a:lstStyle/>
          <a:p>
            <a:pPr>
              <a:buClr>
                <a:srgbClr val="0000FF"/>
              </a:buClr>
            </a:pPr>
            <a:r>
              <a:rPr lang="en-US" dirty="0"/>
              <a:t>Teacher expectations can become self-fulfilling prophecies</a:t>
            </a:r>
          </a:p>
          <a:p>
            <a:pPr>
              <a:buClr>
                <a:srgbClr val="0000FF"/>
              </a:buClr>
            </a:pPr>
            <a:endParaRPr lang="en-US" dirty="0"/>
          </a:p>
          <a:p>
            <a:pPr>
              <a:buClr>
                <a:srgbClr val="0000FF"/>
              </a:buClr>
            </a:pPr>
            <a:endParaRPr lang="en-US" dirty="0"/>
          </a:p>
          <a:p>
            <a:pPr>
              <a:buClr>
                <a:srgbClr val="0000FF"/>
              </a:buClr>
            </a:pPr>
            <a:endParaRPr lang="en-US" dirty="0"/>
          </a:p>
          <a:p>
            <a:endParaRPr lang="en-CA" dirty="0"/>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40</a:t>
            </a:fld>
            <a:endParaRPr lang="en-CA"/>
          </a:p>
        </p:txBody>
      </p:sp>
      <p:pic>
        <p:nvPicPr>
          <p:cNvPr id="14338"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11560" y="2924944"/>
            <a:ext cx="8049344" cy="25918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a:off x="2807563" y="5839607"/>
            <a:ext cx="3657337" cy="369332"/>
          </a:xfrm>
          <a:prstGeom prst="rect">
            <a:avLst/>
          </a:prstGeom>
        </p:spPr>
        <p:txBody>
          <a:bodyPr wrap="square">
            <a:spAutoFit/>
          </a:bodyPr>
          <a:lstStyle/>
          <a:p>
            <a:r>
              <a:rPr lang="en-CA" b="1" dirty="0"/>
              <a:t>Figure 3–7 </a:t>
            </a:r>
            <a:r>
              <a:rPr lang="en-CA" dirty="0"/>
              <a:t>Self-fulfilling Prophecies</a:t>
            </a:r>
          </a:p>
        </p:txBody>
      </p:sp>
    </p:spTree>
    <p:extLst>
      <p:ext uri="{BB962C8B-B14F-4D97-AF65-F5344CB8AC3E}">
        <p14:creationId xmlns:p14="http://schemas.microsoft.com/office/powerpoint/2010/main" val="234570801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Getting From Others What We Expect Pt. 2</a:t>
            </a:r>
            <a:endParaRPr lang="en-CA" sz="3600" dirty="0">
              <a:solidFill>
                <a:srgbClr val="0000FF"/>
              </a:solidFill>
            </a:endParaRPr>
          </a:p>
        </p:txBody>
      </p:sp>
      <p:sp>
        <p:nvSpPr>
          <p:cNvPr id="3" name="Content Placeholder 2"/>
          <p:cNvSpPr>
            <a:spLocks noGrp="1"/>
          </p:cNvSpPr>
          <p:nvPr>
            <p:ph idx="1"/>
          </p:nvPr>
        </p:nvSpPr>
        <p:spPr>
          <a:xfrm>
            <a:off x="457200" y="1600200"/>
            <a:ext cx="3693611" cy="4525963"/>
          </a:xfrm>
        </p:spPr>
        <p:txBody>
          <a:bodyPr>
            <a:normAutofit lnSpcReduction="10000"/>
          </a:bodyPr>
          <a:lstStyle/>
          <a:p>
            <a:pPr>
              <a:buClr>
                <a:srgbClr val="0000FF"/>
              </a:buClr>
            </a:pPr>
            <a:r>
              <a:rPr lang="en-US" b="1" dirty="0" err="1"/>
              <a:t>Behavioural</a:t>
            </a:r>
            <a:r>
              <a:rPr lang="en-US" b="1" dirty="0"/>
              <a:t> Confirmation</a:t>
            </a:r>
          </a:p>
          <a:p>
            <a:pPr lvl="1">
              <a:buClr>
                <a:srgbClr val="0000FF"/>
              </a:buClr>
            </a:pPr>
            <a:r>
              <a:rPr lang="en-US" dirty="0"/>
              <a:t>A type of self-fulfilling prophecy whereby peoples’ social expectations lead them to act in ways that cause others to confirm their expectations</a:t>
            </a:r>
          </a:p>
          <a:p>
            <a:pPr>
              <a:buClr>
                <a:srgbClr val="0000FF"/>
              </a:buClr>
            </a:pPr>
            <a:endParaRPr lang="en-US" dirty="0"/>
          </a:p>
          <a:p>
            <a:endParaRPr lang="en-CA" dirty="0"/>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41</a:t>
            </a:fld>
            <a:endParaRPr lang="en-CA"/>
          </a:p>
        </p:txBody>
      </p:sp>
      <p:sp>
        <p:nvSpPr>
          <p:cNvPr id="6" name="AutoShape 2" descr="https://media.inkling.com/img?s=content%3A%2F%2F%2Fstable%2Fsn_d273%2Ftrunk%2Fhead%2Fimg%2Fchapter003%2Fmyers_jordan_7ce_p3-12.jpg&amp;o=r&amp;w=1000&amp;f=auto&amp;e=tru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a:p>
        </p:txBody>
      </p:sp>
      <p:pic>
        <p:nvPicPr>
          <p:cNvPr id="15363"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644008" y="2004776"/>
            <a:ext cx="4006795" cy="26725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p:cNvSpPr/>
          <p:nvPr/>
        </p:nvSpPr>
        <p:spPr>
          <a:xfrm>
            <a:off x="4580414" y="4797152"/>
            <a:ext cx="4067944" cy="923330"/>
          </a:xfrm>
          <a:prstGeom prst="rect">
            <a:avLst/>
          </a:prstGeom>
        </p:spPr>
        <p:txBody>
          <a:bodyPr wrap="square">
            <a:spAutoFit/>
          </a:bodyPr>
          <a:lstStyle/>
          <a:p>
            <a:pPr algn="just"/>
            <a:r>
              <a:rPr lang="en-US" dirty="0"/>
              <a:t>Consider this in the context of Internet dating and email exchanges with strangers</a:t>
            </a:r>
            <a:endParaRPr lang="en-CA" dirty="0"/>
          </a:p>
        </p:txBody>
      </p:sp>
    </p:spTree>
    <p:extLst>
      <p:ext uri="{BB962C8B-B14F-4D97-AF65-F5344CB8AC3E}">
        <p14:creationId xmlns:p14="http://schemas.microsoft.com/office/powerpoint/2010/main" val="234570801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normAutofit fontScale="90000"/>
          </a:bodyPr>
          <a:lstStyle/>
          <a:p>
            <a:r>
              <a:rPr lang="en-US" dirty="0">
                <a:solidFill>
                  <a:srgbClr val="0000FF"/>
                </a:solidFill>
              </a:rPr>
              <a:t>What Can We Conclude from Research on Social Beliefs and Judgments?</a:t>
            </a:r>
            <a:br>
              <a:rPr lang="en-US" dirty="0">
                <a:solidFill>
                  <a:srgbClr val="0000FF"/>
                </a:solidFill>
              </a:rPr>
            </a:br>
            <a:r>
              <a:rPr lang="en-US" dirty="0">
                <a:solidFill>
                  <a:schemeClr val="tx1"/>
                </a:solidFill>
              </a:rPr>
              <a:t>LO5</a:t>
            </a:r>
            <a:endParaRPr lang="en-CA" dirty="0">
              <a:solidFill>
                <a:schemeClr val="tx1"/>
              </a:solidFill>
            </a:endParaRPr>
          </a:p>
        </p:txBody>
      </p:sp>
      <p:sp>
        <p:nvSpPr>
          <p:cNvPr id="7" name="Subtitle 6"/>
          <p:cNvSpPr>
            <a:spLocks noGrp="1"/>
          </p:cNvSpPr>
          <p:nvPr>
            <p:ph type="subTitle" idx="1"/>
          </p:nvPr>
        </p:nvSpPr>
        <p:spPr/>
        <p:txBody>
          <a:bodyPr/>
          <a:lstStyle/>
          <a:p>
            <a:endParaRPr lang="en-CA"/>
          </a:p>
        </p:txBody>
      </p:sp>
      <p:sp>
        <p:nvSpPr>
          <p:cNvPr id="4" name="Footer Placeholder 3"/>
          <p:cNvSpPr>
            <a:spLocks noGrp="1"/>
          </p:cNvSpPr>
          <p:nvPr>
            <p:ph type="ftr" sz="quarter" idx="11"/>
          </p:nvPr>
        </p:nvSpPr>
        <p:spPr/>
        <p:txBody>
          <a:bodyPr/>
          <a:lstStyle/>
          <a:p>
            <a:r>
              <a:rPr lang="en-US"/>
              <a:t>© 2021 McGraw Hill Education Limited</a:t>
            </a:r>
            <a:endParaRPr lang="en-CA"/>
          </a:p>
        </p:txBody>
      </p:sp>
      <p:sp>
        <p:nvSpPr>
          <p:cNvPr id="5" name="Slide Number Placeholder 4"/>
          <p:cNvSpPr>
            <a:spLocks noGrp="1"/>
          </p:cNvSpPr>
          <p:nvPr>
            <p:ph type="sldNum" sz="quarter" idx="12"/>
          </p:nvPr>
        </p:nvSpPr>
        <p:spPr/>
        <p:txBody>
          <a:bodyPr/>
          <a:lstStyle/>
          <a:p>
            <a:fld id="{EFE57580-D55E-46BA-85CF-9F915CE3B7E4}" type="slidenum">
              <a:rPr lang="en-CA" smtClean="0"/>
              <a:t>42</a:t>
            </a:fld>
            <a:endParaRPr lang="en-CA"/>
          </a:p>
        </p:txBody>
      </p:sp>
      <p:sp>
        <p:nvSpPr>
          <p:cNvPr id="2" name="AutoShape 2" descr="https://media.inkling.com/img?s=content%3A%2F%2F%2Fstable%2Fsn_d273%2Ftrunk%2Fhead%2Fimg%2Fchapter001%2Fmyers_jordan_7ce_p1-4.jpg&amp;o=r&amp;w=1000&amp;f=auto&amp;e=tru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a:p>
        </p:txBody>
      </p:sp>
    </p:spTree>
    <p:extLst>
      <p:ext uri="{BB962C8B-B14F-4D97-AF65-F5344CB8AC3E}">
        <p14:creationId xmlns:p14="http://schemas.microsoft.com/office/powerpoint/2010/main" val="335650839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What Can We Conclude from Research on Social Beliefs and Judgments?</a:t>
            </a:r>
            <a:endParaRPr lang="en-CA" sz="3600" dirty="0">
              <a:solidFill>
                <a:srgbClr val="0000FF"/>
              </a:solidFill>
            </a:endParaRPr>
          </a:p>
        </p:txBody>
      </p:sp>
      <p:sp>
        <p:nvSpPr>
          <p:cNvPr id="3" name="Content Placeholder 2"/>
          <p:cNvSpPr>
            <a:spLocks noGrp="1"/>
          </p:cNvSpPr>
          <p:nvPr>
            <p:ph idx="1"/>
          </p:nvPr>
        </p:nvSpPr>
        <p:spPr/>
        <p:txBody>
          <a:bodyPr>
            <a:normAutofit/>
          </a:bodyPr>
          <a:lstStyle/>
          <a:p>
            <a:pPr>
              <a:buClr>
                <a:srgbClr val="0000FF"/>
              </a:buClr>
            </a:pPr>
            <a:r>
              <a:rPr lang="en-US" dirty="0"/>
              <a:t>People develop false people</a:t>
            </a:r>
          </a:p>
          <a:p>
            <a:pPr>
              <a:buClr>
                <a:srgbClr val="0000FF"/>
              </a:buClr>
            </a:pPr>
            <a:r>
              <a:rPr lang="en-US" dirty="0"/>
              <a:t>Trying hard doesn’t eliminate biased thinking</a:t>
            </a:r>
          </a:p>
          <a:p>
            <a:pPr>
              <a:buClr>
                <a:srgbClr val="0000FF"/>
              </a:buClr>
            </a:pPr>
            <a:r>
              <a:rPr lang="en-US" dirty="0"/>
              <a:t>People are overconfident</a:t>
            </a:r>
          </a:p>
          <a:p>
            <a:pPr>
              <a:buClr>
                <a:srgbClr val="0000FF"/>
              </a:buClr>
            </a:pPr>
            <a:r>
              <a:rPr lang="en-US" dirty="0"/>
              <a:t>Heuristics are often adaptive</a:t>
            </a:r>
          </a:p>
          <a:p>
            <a:endParaRPr lang="en-CA" dirty="0"/>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43</a:t>
            </a:fld>
            <a:endParaRPr lang="en-CA"/>
          </a:p>
        </p:txBody>
      </p:sp>
      <p:sp>
        <p:nvSpPr>
          <p:cNvPr id="6" name="AutoShape 2" descr="https://media.inkling.com/img?s=content%3A%2F%2F%2Fstable%2Fsn_d273%2Ftrunk%2Fhead%2Fimg%2Fchapter001%2Fmyers_jordan_7ce_p1-4.jpg&amp;o=r&amp;w=1000&amp;f=auto&amp;e=tru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a:p>
        </p:txBody>
      </p:sp>
    </p:spTree>
    <p:extLst>
      <p:ext uri="{BB962C8B-B14F-4D97-AF65-F5344CB8AC3E}">
        <p14:creationId xmlns:p14="http://schemas.microsoft.com/office/powerpoint/2010/main" val="294880662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CA" sz="4000" dirty="0">
                <a:solidFill>
                  <a:srgbClr val="0000FF"/>
                </a:solidFill>
              </a:rPr>
              <a:t>Chapter 3: Summing Up</a:t>
            </a:r>
            <a:endParaRPr lang="en-CA" sz="4000" b="1" dirty="0">
              <a:solidFill>
                <a:srgbClr val="0000FF"/>
              </a:solidFill>
            </a:endParaRPr>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44</a:t>
            </a:fld>
            <a:endParaRPr lang="en-CA"/>
          </a:p>
        </p:txBody>
      </p:sp>
      <p:sp>
        <p:nvSpPr>
          <p:cNvPr id="3" name="AutoShape 2" descr="https://media.inkling.com/img?s=content%3A%2F%2F%2Fstable%2Fsn_d273%2Ftrunk%2Fhead%2Fimg%2Fchapter002%2Fmye11147_co02.png&amp;o=r&amp;w=1000&amp;f=auto&amp;e=tru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a:p>
        </p:txBody>
      </p:sp>
      <p:sp>
        <p:nvSpPr>
          <p:cNvPr id="6" name="AutoShape 2" descr="https://media.inkling.com/img?s=content%3A%2F%2F%2Fstable%2Fsn_d273%2Ftrunk%2Fhead%2Fimg%2Fchapter003%2Fmye11147_co03.png&amp;o=r&amp;w=1000&amp;f=auto&amp;e=true"/>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a:p>
        </p:txBody>
      </p:sp>
      <p:pic>
        <p:nvPicPr>
          <p:cNvPr id="1027"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475656" y="1628800"/>
            <a:ext cx="6489829" cy="43287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2066762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Summing Up Pt. 2</a:t>
            </a:r>
            <a:endParaRPr lang="en-CA" sz="3600" dirty="0">
              <a:solidFill>
                <a:srgbClr val="0000FF"/>
              </a:solidFill>
            </a:endParaRPr>
          </a:p>
        </p:txBody>
      </p:sp>
      <p:sp>
        <p:nvSpPr>
          <p:cNvPr id="3" name="Content Placeholder 2"/>
          <p:cNvSpPr>
            <a:spLocks noGrp="1"/>
          </p:cNvSpPr>
          <p:nvPr>
            <p:ph idx="1"/>
          </p:nvPr>
        </p:nvSpPr>
        <p:spPr>
          <a:xfrm>
            <a:off x="457200" y="1600200"/>
            <a:ext cx="8363272" cy="4997152"/>
          </a:xfrm>
        </p:spPr>
        <p:txBody>
          <a:bodyPr>
            <a:normAutofit/>
          </a:bodyPr>
          <a:lstStyle/>
          <a:p>
            <a:pPr>
              <a:buClr>
                <a:srgbClr val="0000FF"/>
              </a:buClr>
            </a:pPr>
            <a:r>
              <a:rPr lang="en-US" sz="2800" b="1" dirty="0"/>
              <a:t>How Do We Judge Our Social Worlds, Consciously and Unconsciously?</a:t>
            </a:r>
          </a:p>
          <a:p>
            <a:pPr>
              <a:buClr>
                <a:srgbClr val="0000FF"/>
              </a:buClr>
              <a:buFont typeface="Courier New" panose="02070309020205020404" pitchFamily="49" charset="0"/>
              <a:buChar char="o"/>
            </a:pPr>
            <a:r>
              <a:rPr lang="en-US" sz="2400" dirty="0"/>
              <a:t>We have an enormous capacity for automatic, efficient, intuitive thinking (System 1). Our cognitive efficiency, though generally adaptive, comes at the price of occasional error. Since we are generally unaware of those errors entering our thinking, it is useful to identify ways in which we form and sustain false beliefs.</a:t>
            </a:r>
            <a:endParaRPr lang="en-US" sz="2400" b="1" dirty="0"/>
          </a:p>
          <a:p>
            <a:pPr>
              <a:buClr>
                <a:srgbClr val="0000FF"/>
              </a:buClr>
              <a:buFont typeface="Courier New" panose="02070309020205020404" pitchFamily="49" charset="0"/>
              <a:buChar char="o"/>
            </a:pPr>
            <a:r>
              <a:rPr lang="en-US" sz="2400" dirty="0"/>
              <a:t>Our preconceptions strongly influence how we interpret and remember events. In a phenomenon called priming, people’s prejudgments have striking effects on how they perceive and interpret information.</a:t>
            </a:r>
          </a:p>
          <a:p>
            <a:endParaRPr lang="en-US" b="1"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45</a:t>
            </a:fld>
            <a:endParaRPr lang="en-CA"/>
          </a:p>
        </p:txBody>
      </p:sp>
    </p:spTree>
    <p:extLst>
      <p:ext uri="{BB962C8B-B14F-4D97-AF65-F5344CB8AC3E}">
        <p14:creationId xmlns:p14="http://schemas.microsoft.com/office/powerpoint/2010/main" val="147575103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Summing Up Pt. 3</a:t>
            </a:r>
            <a:endParaRPr lang="en-CA" sz="3600" dirty="0">
              <a:solidFill>
                <a:srgbClr val="0000FF"/>
              </a:solidFill>
            </a:endParaRPr>
          </a:p>
        </p:txBody>
      </p:sp>
      <p:sp>
        <p:nvSpPr>
          <p:cNvPr id="3" name="Content Placeholder 2"/>
          <p:cNvSpPr>
            <a:spLocks noGrp="1"/>
          </p:cNvSpPr>
          <p:nvPr>
            <p:ph idx="1"/>
          </p:nvPr>
        </p:nvSpPr>
        <p:spPr>
          <a:xfrm>
            <a:off x="457200" y="1600200"/>
            <a:ext cx="8363272" cy="4997152"/>
          </a:xfrm>
        </p:spPr>
        <p:txBody>
          <a:bodyPr>
            <a:normAutofit/>
          </a:bodyPr>
          <a:lstStyle/>
          <a:p>
            <a:pPr>
              <a:buClr>
                <a:srgbClr val="0000FF"/>
              </a:buClr>
            </a:pPr>
            <a:r>
              <a:rPr lang="en-US" sz="2800" b="1" dirty="0"/>
              <a:t>How Do We Judge Our Social Worlds, Consciously and Unconsciously?</a:t>
            </a:r>
          </a:p>
          <a:p>
            <a:pPr>
              <a:buClr>
                <a:srgbClr val="0000FF"/>
              </a:buClr>
              <a:buFont typeface="Courier New" panose="02070309020205020404" pitchFamily="49" charset="0"/>
              <a:buChar char="o"/>
            </a:pPr>
            <a:r>
              <a:rPr lang="en-US" sz="2400" dirty="0"/>
              <a:t>We often overestimate our judgments. This overconfidence phenomenon stems partly from the much greater ease with which we can imagine why we might be right than why we might be wrong. Moreover, people are much more likely to search for information that can confirm their beliefs than information that can disconfirm them.</a:t>
            </a:r>
          </a:p>
          <a:p>
            <a:pPr>
              <a:buClr>
                <a:srgbClr val="0000FF"/>
              </a:buClr>
              <a:buFont typeface="Courier New" panose="02070309020205020404" pitchFamily="49" charset="0"/>
              <a:buChar char="o"/>
            </a:pPr>
            <a:r>
              <a:rPr lang="en-US" sz="2400" dirty="0"/>
              <a:t>When given compelling anecdotes or even useless information, we often ignore useful base-rate information. This is partly due to the later ease of recall of vivid information (the availability heuristic).</a:t>
            </a:r>
          </a:p>
          <a:p>
            <a:endParaRPr lang="en-US" sz="2400" dirty="0"/>
          </a:p>
          <a:p>
            <a:endParaRPr lang="en-US" b="1"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46</a:t>
            </a:fld>
            <a:endParaRPr lang="en-CA"/>
          </a:p>
        </p:txBody>
      </p:sp>
    </p:spTree>
    <p:extLst>
      <p:ext uri="{BB962C8B-B14F-4D97-AF65-F5344CB8AC3E}">
        <p14:creationId xmlns:p14="http://schemas.microsoft.com/office/powerpoint/2010/main" val="228146300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Summing Up Pt. 4</a:t>
            </a:r>
            <a:endParaRPr lang="en-CA" sz="3600" dirty="0">
              <a:solidFill>
                <a:srgbClr val="0000FF"/>
              </a:solidFill>
            </a:endParaRPr>
          </a:p>
        </p:txBody>
      </p:sp>
      <p:sp>
        <p:nvSpPr>
          <p:cNvPr id="3" name="Content Placeholder 2"/>
          <p:cNvSpPr>
            <a:spLocks noGrp="1"/>
          </p:cNvSpPr>
          <p:nvPr>
            <p:ph idx="1"/>
          </p:nvPr>
        </p:nvSpPr>
        <p:spPr>
          <a:xfrm>
            <a:off x="457200" y="1600200"/>
            <a:ext cx="8363272" cy="4853136"/>
          </a:xfrm>
        </p:spPr>
        <p:txBody>
          <a:bodyPr>
            <a:normAutofit/>
          </a:bodyPr>
          <a:lstStyle/>
          <a:p>
            <a:pPr>
              <a:buClr>
                <a:srgbClr val="0000FF"/>
              </a:buClr>
            </a:pPr>
            <a:r>
              <a:rPr lang="en-US" sz="2800" b="1" dirty="0"/>
              <a:t>How Do We Judge Our Social Worlds, Consciously and Unconsciously?</a:t>
            </a:r>
          </a:p>
          <a:p>
            <a:pPr>
              <a:buClr>
                <a:srgbClr val="0000FF"/>
              </a:buClr>
              <a:buFont typeface="Courier New" panose="02070309020205020404" pitchFamily="49" charset="0"/>
              <a:buChar char="o"/>
            </a:pPr>
            <a:r>
              <a:rPr lang="en-US" sz="2400" dirty="0"/>
              <a:t>We are often swayed by illusions of correlation and personal control. It is tempting to perceive correlations where none exist (illusory correlation) and to think we can predict or control chance events.</a:t>
            </a:r>
          </a:p>
          <a:p>
            <a:pPr>
              <a:buClr>
                <a:srgbClr val="0000FF"/>
              </a:buClr>
              <a:buFont typeface="Courier New" panose="02070309020205020404" pitchFamily="49" charset="0"/>
              <a:buChar char="o"/>
            </a:pPr>
            <a:r>
              <a:rPr lang="en-US" sz="2400" dirty="0"/>
              <a:t>Moods infuse judgments. Good and bad moods trigger memories of experiences associated with those moods. Moods </a:t>
            </a:r>
            <a:r>
              <a:rPr lang="en-US" sz="2400" dirty="0" err="1"/>
              <a:t>colour</a:t>
            </a:r>
            <a:r>
              <a:rPr lang="en-US" sz="2400" dirty="0"/>
              <a:t> our interpretation of current experiences. And, by distracting us, moods can also influence how deeply or superficially we think when making judgments.</a:t>
            </a:r>
            <a:endParaRPr lang="en-CA" sz="2400"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47</a:t>
            </a:fld>
            <a:endParaRPr lang="en-CA"/>
          </a:p>
        </p:txBody>
      </p:sp>
    </p:spTree>
    <p:extLst>
      <p:ext uri="{BB962C8B-B14F-4D97-AF65-F5344CB8AC3E}">
        <p14:creationId xmlns:p14="http://schemas.microsoft.com/office/powerpoint/2010/main" val="46456857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Summing Up Pt. 5</a:t>
            </a:r>
            <a:endParaRPr lang="en-CA" sz="3600" dirty="0">
              <a:solidFill>
                <a:srgbClr val="0000FF"/>
              </a:solidFill>
            </a:endParaRPr>
          </a:p>
        </p:txBody>
      </p:sp>
      <p:sp>
        <p:nvSpPr>
          <p:cNvPr id="3" name="Content Placeholder 2"/>
          <p:cNvSpPr>
            <a:spLocks noGrp="1"/>
          </p:cNvSpPr>
          <p:nvPr>
            <p:ph idx="1"/>
          </p:nvPr>
        </p:nvSpPr>
        <p:spPr/>
        <p:txBody>
          <a:bodyPr>
            <a:normAutofit fontScale="92500" lnSpcReduction="20000"/>
          </a:bodyPr>
          <a:lstStyle/>
          <a:p>
            <a:pPr>
              <a:buClr>
                <a:srgbClr val="0000FF"/>
              </a:buClr>
            </a:pPr>
            <a:r>
              <a:rPr lang="en-US" sz="3000" b="1" dirty="0"/>
              <a:t>How Do We Perceive Our Social Worlds?</a:t>
            </a:r>
          </a:p>
          <a:p>
            <a:pPr>
              <a:buClr>
                <a:srgbClr val="0000FF"/>
              </a:buClr>
              <a:buFont typeface="Courier New" panose="02070309020205020404" pitchFamily="49" charset="0"/>
              <a:buChar char="o"/>
            </a:pPr>
            <a:r>
              <a:rPr lang="en-US" sz="2600" dirty="0"/>
              <a:t>Experiments have planted judgments or false ideas in people’s minds after they have been given information. These experiments reveal that as before-the-fact judgments bias our perceptions and interpretations, so, too, after-the-fact judgments bias our recall.</a:t>
            </a:r>
          </a:p>
          <a:p>
            <a:pPr>
              <a:buClr>
                <a:srgbClr val="0000FF"/>
              </a:buClr>
              <a:buFont typeface="Courier New" panose="02070309020205020404" pitchFamily="49" charset="0"/>
              <a:buChar char="o"/>
            </a:pPr>
            <a:r>
              <a:rPr lang="en-US" sz="2600" dirty="0"/>
              <a:t>Belief perseverance is the phenomenon in which people cling to their initial beliefs and the reasons why a belief might be true, even when the basis for the belief is discredited.</a:t>
            </a:r>
          </a:p>
          <a:p>
            <a:pPr>
              <a:buClr>
                <a:srgbClr val="0000FF"/>
              </a:buClr>
              <a:buFont typeface="Courier New" panose="02070309020205020404" pitchFamily="49" charset="0"/>
              <a:buChar char="o"/>
            </a:pPr>
            <a:r>
              <a:rPr lang="en-US" sz="2600" dirty="0"/>
              <a:t>Far from being a repository for facts about the past, our memories are actually formed when we retrieve them; they are subject to strong influence by the attitudes and feelings we hold at the time of retrieval.</a:t>
            </a:r>
            <a:endParaRPr lang="en-CA" sz="2600"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48</a:t>
            </a:fld>
            <a:endParaRPr lang="en-CA"/>
          </a:p>
        </p:txBody>
      </p:sp>
    </p:spTree>
    <p:extLst>
      <p:ext uri="{BB962C8B-B14F-4D97-AF65-F5344CB8AC3E}">
        <p14:creationId xmlns:p14="http://schemas.microsoft.com/office/powerpoint/2010/main" val="387490946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Summing Up Pt. 6</a:t>
            </a:r>
            <a:endParaRPr lang="en-CA" sz="3600" dirty="0">
              <a:solidFill>
                <a:srgbClr val="0000FF"/>
              </a:solidFill>
            </a:endParaRPr>
          </a:p>
        </p:txBody>
      </p:sp>
      <p:sp>
        <p:nvSpPr>
          <p:cNvPr id="3" name="Content Placeholder 2"/>
          <p:cNvSpPr>
            <a:spLocks noGrp="1"/>
          </p:cNvSpPr>
          <p:nvPr>
            <p:ph idx="1"/>
          </p:nvPr>
        </p:nvSpPr>
        <p:spPr>
          <a:xfrm>
            <a:off x="457200" y="1600200"/>
            <a:ext cx="8229600" cy="4709120"/>
          </a:xfrm>
        </p:spPr>
        <p:txBody>
          <a:bodyPr>
            <a:normAutofit/>
          </a:bodyPr>
          <a:lstStyle/>
          <a:p>
            <a:pPr>
              <a:buClr>
                <a:srgbClr val="0000FF"/>
              </a:buClr>
            </a:pPr>
            <a:r>
              <a:rPr lang="en-US" sz="2800" b="1" dirty="0"/>
              <a:t>How Do We Explain Our Social Worlds?</a:t>
            </a:r>
          </a:p>
          <a:p>
            <a:pPr>
              <a:buClr>
                <a:srgbClr val="0000FF"/>
              </a:buClr>
              <a:buFont typeface="Courier New" panose="02070309020205020404" pitchFamily="49" charset="0"/>
              <a:buChar char="o"/>
            </a:pPr>
            <a:r>
              <a:rPr lang="en-US" sz="2400" dirty="0"/>
              <a:t>Attribution theory involves how we explain people’s behaviour. Misattribution—attributing a behaviour to the wrong source—is a major factor in sexual harassment, as a person in power (typically male) interprets friendliness as a sexual come-on. </a:t>
            </a:r>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49</a:t>
            </a:fld>
            <a:endParaRPr lang="en-CA"/>
          </a:p>
        </p:txBody>
      </p:sp>
    </p:spTree>
    <p:extLst>
      <p:ext uri="{BB962C8B-B14F-4D97-AF65-F5344CB8AC3E}">
        <p14:creationId xmlns:p14="http://schemas.microsoft.com/office/powerpoint/2010/main" val="42429502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solidFill>
                  <a:srgbClr val="0000FF"/>
                </a:solidFill>
              </a:rPr>
              <a:t>Priming</a:t>
            </a:r>
            <a:endParaRPr lang="en-CA" sz="3600" dirty="0">
              <a:solidFill>
                <a:srgbClr val="0000FF"/>
              </a:solidFill>
            </a:endParaRPr>
          </a:p>
        </p:txBody>
      </p:sp>
      <p:sp>
        <p:nvSpPr>
          <p:cNvPr id="3" name="Content Placeholder 2"/>
          <p:cNvSpPr>
            <a:spLocks noGrp="1"/>
          </p:cNvSpPr>
          <p:nvPr>
            <p:ph idx="1"/>
          </p:nvPr>
        </p:nvSpPr>
        <p:spPr/>
        <p:txBody>
          <a:bodyPr/>
          <a:lstStyle/>
          <a:p>
            <a:pPr>
              <a:buClr>
                <a:srgbClr val="0000FF"/>
              </a:buClr>
            </a:pPr>
            <a:r>
              <a:rPr lang="en-US" b="1" dirty="0"/>
              <a:t>System 1</a:t>
            </a:r>
          </a:p>
          <a:p>
            <a:pPr>
              <a:buClr>
                <a:srgbClr val="0000FF"/>
              </a:buClr>
            </a:pPr>
            <a:r>
              <a:rPr lang="en-US" dirty="0"/>
              <a:t>Activating particular associations in memory</a:t>
            </a:r>
          </a:p>
          <a:p>
            <a:pPr lvl="1">
              <a:buClr>
                <a:srgbClr val="0000FF"/>
              </a:buClr>
            </a:pPr>
            <a:r>
              <a:rPr lang="en-US" dirty="0"/>
              <a:t>e.g., watching a scary movie and interpreting household noises as an intruder</a:t>
            </a:r>
          </a:p>
          <a:p>
            <a:pPr>
              <a:buClr>
                <a:srgbClr val="0000FF"/>
              </a:buClr>
            </a:pPr>
            <a:r>
              <a:rPr lang="en-US" dirty="0"/>
              <a:t>Can influence our thoughts and actions</a:t>
            </a:r>
          </a:p>
          <a:p>
            <a:pPr>
              <a:buClr>
                <a:srgbClr val="0000FF"/>
              </a:buClr>
            </a:pPr>
            <a:r>
              <a:rPr lang="en-US" dirty="0"/>
              <a:t>Subliminal priming</a:t>
            </a:r>
          </a:p>
          <a:p>
            <a:pPr>
              <a:buClr>
                <a:srgbClr val="0000FF"/>
              </a:buClr>
            </a:pPr>
            <a:r>
              <a:rPr lang="en-US" dirty="0"/>
              <a:t>Embodied cognition</a:t>
            </a:r>
          </a:p>
          <a:p>
            <a:endParaRPr lang="en-CA" dirty="0"/>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5</a:t>
            </a:fld>
            <a:endParaRPr lang="en-CA"/>
          </a:p>
        </p:txBody>
      </p:sp>
    </p:spTree>
    <p:extLst>
      <p:ext uri="{BB962C8B-B14F-4D97-AF65-F5344CB8AC3E}">
        <p14:creationId xmlns:p14="http://schemas.microsoft.com/office/powerpoint/2010/main" val="425743474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Summing Up Pt. 7</a:t>
            </a:r>
            <a:endParaRPr lang="en-CA" sz="3600" dirty="0">
              <a:solidFill>
                <a:srgbClr val="0000FF"/>
              </a:solidFill>
            </a:endParaRPr>
          </a:p>
        </p:txBody>
      </p:sp>
      <p:sp>
        <p:nvSpPr>
          <p:cNvPr id="3" name="Content Placeholder 2"/>
          <p:cNvSpPr>
            <a:spLocks noGrp="1"/>
          </p:cNvSpPr>
          <p:nvPr>
            <p:ph idx="1"/>
          </p:nvPr>
        </p:nvSpPr>
        <p:spPr>
          <a:xfrm>
            <a:off x="457200" y="1600200"/>
            <a:ext cx="8229600" cy="4709120"/>
          </a:xfrm>
        </p:spPr>
        <p:txBody>
          <a:bodyPr>
            <a:normAutofit/>
          </a:bodyPr>
          <a:lstStyle/>
          <a:p>
            <a:pPr>
              <a:buClr>
                <a:srgbClr val="0000FF"/>
              </a:buClr>
            </a:pPr>
            <a:r>
              <a:rPr lang="en-US" sz="2800" b="1" dirty="0"/>
              <a:t>How Do We Explain Our Social Worlds?</a:t>
            </a:r>
          </a:p>
          <a:p>
            <a:pPr>
              <a:buClr>
                <a:srgbClr val="0000FF"/>
              </a:buClr>
              <a:buFont typeface="Courier New" panose="02070309020205020404" pitchFamily="49" charset="0"/>
              <a:buChar char="o"/>
            </a:pPr>
            <a:r>
              <a:rPr lang="en-US" sz="2400" dirty="0"/>
              <a:t>Although we usually make reasonable attributions, we often commit the fundamental attribution error when explaining other people’s behaviour. We attribute their behaviour so much to their inner traits and attitudes that we discount situational constraints, even when those are obvious. We make this attribution error partly because when we watch someone act, that person is the focus of our attention and the situation is relatively invisible. When we act, our attention is usually on what we are reacting to—the situation is more visible.</a:t>
            </a:r>
            <a:endParaRPr lang="en-CA" sz="2400"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50</a:t>
            </a:fld>
            <a:endParaRPr lang="en-CA"/>
          </a:p>
        </p:txBody>
      </p:sp>
    </p:spTree>
    <p:extLst>
      <p:ext uri="{BB962C8B-B14F-4D97-AF65-F5344CB8AC3E}">
        <p14:creationId xmlns:p14="http://schemas.microsoft.com/office/powerpoint/2010/main" val="276685046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Summing Up Pt. 8</a:t>
            </a:r>
            <a:endParaRPr lang="en-CA" sz="3600" dirty="0">
              <a:solidFill>
                <a:srgbClr val="0000FF"/>
              </a:solidFill>
            </a:endParaRPr>
          </a:p>
        </p:txBody>
      </p:sp>
      <p:sp>
        <p:nvSpPr>
          <p:cNvPr id="3" name="Content Placeholder 2"/>
          <p:cNvSpPr>
            <a:spLocks noGrp="1"/>
          </p:cNvSpPr>
          <p:nvPr>
            <p:ph idx="1"/>
          </p:nvPr>
        </p:nvSpPr>
        <p:spPr/>
        <p:txBody>
          <a:bodyPr>
            <a:normAutofit fontScale="92500" lnSpcReduction="20000"/>
          </a:bodyPr>
          <a:lstStyle/>
          <a:p>
            <a:pPr>
              <a:buClr>
                <a:srgbClr val="0000FF"/>
              </a:buClr>
            </a:pPr>
            <a:r>
              <a:rPr lang="en-US" sz="3000" b="1" dirty="0"/>
              <a:t>How Do Our Social Beliefs Matter?</a:t>
            </a:r>
          </a:p>
          <a:p>
            <a:pPr>
              <a:buClr>
                <a:srgbClr val="0000FF"/>
              </a:buClr>
              <a:buFont typeface="Courier New" panose="02070309020205020404" pitchFamily="49" charset="0"/>
              <a:buChar char="o"/>
            </a:pPr>
            <a:r>
              <a:rPr lang="en-US" sz="2600" dirty="0"/>
              <a:t>Our beliefs sometimes take on a life of their own. Usually, our beliefs about others have a basis in reality. But studies of experimenter bias and teacher expectations show that an erroneous belief that certain people are unusually capable (or incapable) can lead teachers and researchers to give those people special treatment. This may elicit superior (or inferior) performance and, therefore, seem to confirm an assumption that is actually false.</a:t>
            </a:r>
          </a:p>
          <a:p>
            <a:pPr>
              <a:buClr>
                <a:srgbClr val="0000FF"/>
              </a:buClr>
              <a:buFont typeface="Courier New" panose="02070309020205020404" pitchFamily="49" charset="0"/>
              <a:buChar char="o"/>
            </a:pPr>
            <a:r>
              <a:rPr lang="en-US" sz="2600" dirty="0"/>
              <a:t>Similarly, in everyday life, we often get </a:t>
            </a:r>
            <a:r>
              <a:rPr lang="en-US" sz="2600" dirty="0" err="1"/>
              <a:t>behavioural</a:t>
            </a:r>
            <a:r>
              <a:rPr lang="en-US" sz="2600" dirty="0"/>
              <a:t> confirmation of what we expect. Told that someone we are about to meet is intelligent and attractive, we may come away impressed with just how intelligent and attractive that person is.</a:t>
            </a:r>
            <a:endParaRPr lang="en-CA" sz="2600"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51</a:t>
            </a:fld>
            <a:endParaRPr lang="en-CA"/>
          </a:p>
        </p:txBody>
      </p:sp>
    </p:spTree>
    <p:extLst>
      <p:ext uri="{BB962C8B-B14F-4D97-AF65-F5344CB8AC3E}">
        <p14:creationId xmlns:p14="http://schemas.microsoft.com/office/powerpoint/2010/main" val="235740582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Summing Up Pt. 9</a:t>
            </a:r>
            <a:endParaRPr lang="en-CA" sz="3600" dirty="0">
              <a:solidFill>
                <a:srgbClr val="0000FF"/>
              </a:solidFill>
            </a:endParaRPr>
          </a:p>
        </p:txBody>
      </p:sp>
      <p:sp>
        <p:nvSpPr>
          <p:cNvPr id="3" name="Content Placeholder 2"/>
          <p:cNvSpPr>
            <a:spLocks noGrp="1"/>
          </p:cNvSpPr>
          <p:nvPr>
            <p:ph idx="1"/>
          </p:nvPr>
        </p:nvSpPr>
        <p:spPr>
          <a:xfrm>
            <a:off x="457200" y="1600200"/>
            <a:ext cx="8291264" cy="4781128"/>
          </a:xfrm>
        </p:spPr>
        <p:txBody>
          <a:bodyPr>
            <a:normAutofit/>
          </a:bodyPr>
          <a:lstStyle/>
          <a:p>
            <a:pPr>
              <a:buClr>
                <a:srgbClr val="0000FF"/>
              </a:buClr>
            </a:pPr>
            <a:r>
              <a:rPr lang="en-US" sz="2800" b="1" dirty="0"/>
              <a:t>What Can We Conclude About Social Beliefs and Judgments?</a:t>
            </a:r>
          </a:p>
          <a:p>
            <a:pPr>
              <a:buClr>
                <a:srgbClr val="0000FF"/>
              </a:buClr>
              <a:buFont typeface="Courier New" panose="02070309020205020404" pitchFamily="49" charset="0"/>
              <a:buChar char="o"/>
            </a:pPr>
            <a:r>
              <a:rPr lang="en-US" sz="2400" dirty="0"/>
              <a:t>Research on social beliefs and judgments reveals how we form and sustain beliefs that usually serve us well but sometimes lead us astray. A balanced social psychology will appreciate both the powers and perils of social thinking.</a:t>
            </a:r>
            <a:endParaRPr lang="en-CA" sz="3800"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52</a:t>
            </a:fld>
            <a:endParaRPr lang="en-CA"/>
          </a:p>
        </p:txBody>
      </p:sp>
    </p:spTree>
    <p:extLst>
      <p:ext uri="{BB962C8B-B14F-4D97-AF65-F5344CB8AC3E}">
        <p14:creationId xmlns:p14="http://schemas.microsoft.com/office/powerpoint/2010/main" val="192786672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CA" sz="3600" dirty="0">
                <a:solidFill>
                  <a:srgbClr val="0000FF"/>
                </a:solidFill>
              </a:rPr>
              <a:t>Chapter 3 Key Terms</a:t>
            </a:r>
          </a:p>
        </p:txBody>
      </p:sp>
      <p:sp>
        <p:nvSpPr>
          <p:cNvPr id="6" name="Content Placeholder 5"/>
          <p:cNvSpPr>
            <a:spLocks noGrp="1"/>
          </p:cNvSpPr>
          <p:nvPr>
            <p:ph sz="half" idx="1"/>
          </p:nvPr>
        </p:nvSpPr>
        <p:spPr>
          <a:xfrm>
            <a:off x="457200" y="1600200"/>
            <a:ext cx="4114800" cy="4637112"/>
          </a:xfrm>
        </p:spPr>
        <p:txBody>
          <a:bodyPr>
            <a:normAutofit fontScale="77500" lnSpcReduction="20000"/>
          </a:bodyPr>
          <a:lstStyle/>
          <a:p>
            <a:pPr>
              <a:buClr>
                <a:srgbClr val="0000FF"/>
              </a:buClr>
            </a:pPr>
            <a:r>
              <a:rPr lang="en-CA" dirty="0"/>
              <a:t>Attribution Theory</a:t>
            </a:r>
          </a:p>
          <a:p>
            <a:pPr>
              <a:buClr>
                <a:srgbClr val="0000FF"/>
              </a:buClr>
            </a:pPr>
            <a:r>
              <a:rPr lang="en-CA" dirty="0"/>
              <a:t>Automatic Processing</a:t>
            </a:r>
          </a:p>
          <a:p>
            <a:pPr>
              <a:buClr>
                <a:srgbClr val="0000FF"/>
              </a:buClr>
            </a:pPr>
            <a:r>
              <a:rPr lang="en-CA" dirty="0"/>
              <a:t>Availability Heuristic</a:t>
            </a:r>
          </a:p>
          <a:p>
            <a:pPr>
              <a:buClr>
                <a:srgbClr val="0000FF"/>
              </a:buClr>
            </a:pPr>
            <a:r>
              <a:rPr lang="en-CA" dirty="0"/>
              <a:t>Behavioural Confirmation</a:t>
            </a:r>
          </a:p>
          <a:p>
            <a:pPr>
              <a:buClr>
                <a:srgbClr val="0000FF"/>
              </a:buClr>
            </a:pPr>
            <a:r>
              <a:rPr lang="en-CA" dirty="0"/>
              <a:t>Belief Perseverance</a:t>
            </a:r>
          </a:p>
          <a:p>
            <a:pPr>
              <a:buClr>
                <a:srgbClr val="0000FF"/>
              </a:buClr>
            </a:pPr>
            <a:r>
              <a:rPr lang="en-CA" dirty="0"/>
              <a:t>Confirmation Bias</a:t>
            </a:r>
          </a:p>
          <a:p>
            <a:pPr>
              <a:buClr>
                <a:srgbClr val="0000FF"/>
              </a:buClr>
            </a:pPr>
            <a:r>
              <a:rPr lang="en-CA" dirty="0"/>
              <a:t>Controlled Processing</a:t>
            </a:r>
          </a:p>
          <a:p>
            <a:pPr>
              <a:buClr>
                <a:srgbClr val="0000FF"/>
              </a:buClr>
            </a:pPr>
            <a:r>
              <a:rPr lang="en-CA" dirty="0"/>
              <a:t>Counterfactual Thinking</a:t>
            </a:r>
          </a:p>
          <a:p>
            <a:pPr>
              <a:buClr>
                <a:srgbClr val="0000FF"/>
              </a:buClr>
            </a:pPr>
            <a:r>
              <a:rPr lang="en-CA" dirty="0"/>
              <a:t>Dispositional Attribution</a:t>
            </a:r>
          </a:p>
          <a:p>
            <a:pPr>
              <a:buClr>
                <a:srgbClr val="0000FF"/>
              </a:buClr>
            </a:pPr>
            <a:r>
              <a:rPr lang="en-CA" dirty="0"/>
              <a:t>Embodied Cognition</a:t>
            </a:r>
          </a:p>
          <a:p>
            <a:pPr>
              <a:buClr>
                <a:srgbClr val="0000FF"/>
              </a:buClr>
            </a:pPr>
            <a:r>
              <a:rPr lang="en-CA" dirty="0"/>
              <a:t>Fundamental Attribution Error</a:t>
            </a:r>
          </a:p>
          <a:p>
            <a:pPr>
              <a:buClr>
                <a:srgbClr val="0000FF"/>
              </a:buClr>
            </a:pPr>
            <a:r>
              <a:rPr lang="en-CA" dirty="0"/>
              <a:t>Heuristics</a:t>
            </a:r>
          </a:p>
          <a:p>
            <a:pPr>
              <a:buClr>
                <a:srgbClr val="0000FF"/>
              </a:buClr>
            </a:pPr>
            <a:r>
              <a:rPr lang="en-CA" dirty="0"/>
              <a:t>Illusory Correlation</a:t>
            </a:r>
          </a:p>
          <a:p>
            <a:endParaRPr lang="en-CA" b="1" dirty="0"/>
          </a:p>
        </p:txBody>
      </p:sp>
      <p:sp>
        <p:nvSpPr>
          <p:cNvPr id="3" name="Content Placeholder 2"/>
          <p:cNvSpPr>
            <a:spLocks noGrp="1"/>
          </p:cNvSpPr>
          <p:nvPr>
            <p:ph sz="half" idx="2"/>
          </p:nvPr>
        </p:nvSpPr>
        <p:spPr/>
        <p:txBody>
          <a:bodyPr>
            <a:normAutofit fontScale="77500" lnSpcReduction="20000"/>
          </a:bodyPr>
          <a:lstStyle/>
          <a:p>
            <a:pPr>
              <a:buClr>
                <a:srgbClr val="0000FF"/>
              </a:buClr>
            </a:pPr>
            <a:r>
              <a:rPr lang="en-CA" dirty="0"/>
              <a:t>Misattribution</a:t>
            </a:r>
          </a:p>
          <a:p>
            <a:pPr>
              <a:buClr>
                <a:srgbClr val="0000FF"/>
              </a:buClr>
            </a:pPr>
            <a:r>
              <a:rPr lang="en-CA" dirty="0"/>
              <a:t>Misinformation Effect</a:t>
            </a:r>
          </a:p>
          <a:p>
            <a:pPr>
              <a:buClr>
                <a:srgbClr val="0000FF"/>
              </a:buClr>
            </a:pPr>
            <a:r>
              <a:rPr lang="en-CA" dirty="0"/>
              <a:t>Overconfidence Phenomenon</a:t>
            </a:r>
          </a:p>
          <a:p>
            <a:pPr>
              <a:buClr>
                <a:srgbClr val="0000FF"/>
              </a:buClr>
            </a:pPr>
            <a:r>
              <a:rPr lang="en-CA" dirty="0"/>
              <a:t>Priming</a:t>
            </a:r>
          </a:p>
          <a:p>
            <a:pPr>
              <a:buClr>
                <a:srgbClr val="0000FF"/>
              </a:buClr>
            </a:pPr>
            <a:r>
              <a:rPr lang="en-CA" dirty="0"/>
              <a:t>Regression Toward The Average</a:t>
            </a:r>
          </a:p>
          <a:p>
            <a:pPr>
              <a:buClr>
                <a:srgbClr val="0000FF"/>
              </a:buClr>
            </a:pPr>
            <a:r>
              <a:rPr lang="en-CA" dirty="0"/>
              <a:t>Representativeness Heuristic</a:t>
            </a:r>
          </a:p>
          <a:p>
            <a:pPr>
              <a:buClr>
                <a:srgbClr val="0000FF"/>
              </a:buClr>
            </a:pPr>
            <a:r>
              <a:rPr lang="en-CA" dirty="0"/>
              <a:t>Self-fulfilling Prophecies</a:t>
            </a:r>
          </a:p>
          <a:p>
            <a:pPr>
              <a:buClr>
                <a:srgbClr val="0000FF"/>
              </a:buClr>
            </a:pPr>
            <a:r>
              <a:rPr lang="en-CA" dirty="0"/>
              <a:t>Situational Attribution</a:t>
            </a:r>
          </a:p>
          <a:p>
            <a:pPr>
              <a:buClr>
                <a:srgbClr val="0000FF"/>
              </a:buClr>
            </a:pPr>
            <a:r>
              <a:rPr lang="en-CA" dirty="0"/>
              <a:t>Spontaneous Trait Inference</a:t>
            </a:r>
          </a:p>
          <a:p>
            <a:pPr>
              <a:buClr>
                <a:srgbClr val="0000FF"/>
              </a:buClr>
            </a:pPr>
            <a:r>
              <a:rPr lang="en-CA" dirty="0"/>
              <a:t>System 1</a:t>
            </a:r>
          </a:p>
          <a:p>
            <a:pPr>
              <a:buClr>
                <a:srgbClr val="0000FF"/>
              </a:buClr>
            </a:pPr>
            <a:r>
              <a:rPr lang="en-CA" dirty="0"/>
              <a:t>System 2</a:t>
            </a:r>
          </a:p>
        </p:txBody>
      </p:sp>
      <p:sp>
        <p:nvSpPr>
          <p:cNvPr id="4" name="Footer Placeholder 3"/>
          <p:cNvSpPr>
            <a:spLocks noGrp="1"/>
          </p:cNvSpPr>
          <p:nvPr>
            <p:ph type="ftr" sz="quarter" idx="11"/>
          </p:nvPr>
        </p:nvSpPr>
        <p:spPr/>
        <p:txBody>
          <a:bodyPr/>
          <a:lstStyle/>
          <a:p>
            <a:r>
              <a:rPr lang="en-US">
                <a:solidFill>
                  <a:prstClr val="black">
                    <a:tint val="75000"/>
                  </a:prstClr>
                </a:solidFill>
              </a:rPr>
              <a:t>© 2021 McGraw Hill Education Limited</a:t>
            </a:r>
            <a:endParaRPr lang="en-CA">
              <a:solidFill>
                <a:prstClr val="black">
                  <a:tint val="75000"/>
                </a:prstClr>
              </a:solidFill>
            </a:endParaRPr>
          </a:p>
        </p:txBody>
      </p:sp>
      <p:sp>
        <p:nvSpPr>
          <p:cNvPr id="5" name="Slide Number Placeholder 4"/>
          <p:cNvSpPr>
            <a:spLocks noGrp="1"/>
          </p:cNvSpPr>
          <p:nvPr>
            <p:ph type="sldNum" sz="quarter" idx="12"/>
          </p:nvPr>
        </p:nvSpPr>
        <p:spPr/>
        <p:txBody>
          <a:bodyPr/>
          <a:lstStyle/>
          <a:p>
            <a:fld id="{EFE57580-D55E-46BA-85CF-9F915CE3B7E4}" type="slidenum">
              <a:rPr lang="en-CA" smtClean="0">
                <a:solidFill>
                  <a:prstClr val="black">
                    <a:tint val="75000"/>
                  </a:prstClr>
                </a:solidFill>
              </a:rPr>
              <a:pPr/>
              <a:t>53</a:t>
            </a:fld>
            <a:endParaRPr lang="en-CA">
              <a:solidFill>
                <a:prstClr val="black">
                  <a:tint val="75000"/>
                </a:prstClr>
              </a:solidFill>
            </a:endParaRPr>
          </a:p>
        </p:txBody>
      </p:sp>
      <p:sp>
        <p:nvSpPr>
          <p:cNvPr id="7" name="AutoShape 2" descr="https://media.inkling.com/img?s=content%3A%2F%2F%2Fstable%2Fsn_d273%2Ftrunk%2Fhead%2Fimg%2Fchapter001%2Fmye24652_co01_a-.png&amp;o=r&amp;w=1000&amp;f=auto&amp;e=tru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a:p>
        </p:txBody>
      </p:sp>
      <p:sp>
        <p:nvSpPr>
          <p:cNvPr id="8" name="AutoShape 4" descr="https://media.inkling.com/img?s=content%3A%2F%2F%2Fstable%2Fsn_d273%2Ftrunk%2Fhead%2Fimg%2Fchapter001%2Fmye24652_co01_a-.png&amp;o=r&amp;w=1000&amp;f=auto&amp;e=true"/>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a:p>
        </p:txBody>
      </p:sp>
    </p:spTree>
    <p:extLst>
      <p:ext uri="{BB962C8B-B14F-4D97-AF65-F5344CB8AC3E}">
        <p14:creationId xmlns:p14="http://schemas.microsoft.com/office/powerpoint/2010/main" val="10101435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solidFill>
                  <a:srgbClr val="0000FF"/>
                </a:solidFill>
              </a:rPr>
              <a:t>Intuitive Judgments</a:t>
            </a:r>
            <a:endParaRPr lang="en-CA" sz="3600" dirty="0">
              <a:solidFill>
                <a:srgbClr val="0000FF"/>
              </a:solidFill>
            </a:endParaRPr>
          </a:p>
        </p:txBody>
      </p:sp>
      <p:sp>
        <p:nvSpPr>
          <p:cNvPr id="3" name="Content Placeholder 2"/>
          <p:cNvSpPr>
            <a:spLocks noGrp="1"/>
          </p:cNvSpPr>
          <p:nvPr>
            <p:ph idx="1"/>
          </p:nvPr>
        </p:nvSpPr>
        <p:spPr/>
        <p:txBody>
          <a:bodyPr>
            <a:normAutofit lnSpcReduction="10000"/>
          </a:bodyPr>
          <a:lstStyle/>
          <a:p>
            <a:pPr>
              <a:buClr>
                <a:srgbClr val="0000FF"/>
              </a:buClr>
            </a:pPr>
            <a:r>
              <a:rPr lang="en-US" b="1" dirty="0"/>
              <a:t>“Intuitive management”</a:t>
            </a:r>
          </a:p>
          <a:p>
            <a:pPr lvl="1">
              <a:buClr>
                <a:srgbClr val="0000FF"/>
              </a:buClr>
            </a:pPr>
            <a:r>
              <a:rPr lang="en-US" dirty="0"/>
              <a:t>Priming research suggests that much of our behaviour is unconscious</a:t>
            </a:r>
          </a:p>
          <a:p>
            <a:pPr>
              <a:buClr>
                <a:srgbClr val="0000FF"/>
              </a:buClr>
            </a:pPr>
            <a:r>
              <a:rPr lang="en-US" b="1" dirty="0"/>
              <a:t>The powers of intuition</a:t>
            </a:r>
          </a:p>
          <a:p>
            <a:pPr lvl="1">
              <a:buClr>
                <a:srgbClr val="0000FF"/>
              </a:buClr>
            </a:pPr>
            <a:r>
              <a:rPr lang="en-US" dirty="0"/>
              <a:t>Schemas</a:t>
            </a:r>
          </a:p>
          <a:p>
            <a:pPr lvl="1">
              <a:buClr>
                <a:srgbClr val="0000FF"/>
              </a:buClr>
            </a:pPr>
            <a:r>
              <a:rPr lang="en-US" dirty="0"/>
              <a:t>Emotional reactions</a:t>
            </a:r>
          </a:p>
          <a:p>
            <a:pPr lvl="1">
              <a:buClr>
                <a:srgbClr val="0000FF"/>
              </a:buClr>
            </a:pPr>
            <a:r>
              <a:rPr lang="en-US" dirty="0"/>
              <a:t>Expertise</a:t>
            </a:r>
          </a:p>
          <a:p>
            <a:pPr lvl="1">
              <a:buClr>
                <a:srgbClr val="0000FF"/>
              </a:buClr>
            </a:pPr>
            <a:r>
              <a:rPr lang="en-US" dirty="0" err="1"/>
              <a:t>Blindsight</a:t>
            </a:r>
            <a:endParaRPr lang="en-US" dirty="0"/>
          </a:p>
          <a:p>
            <a:pPr lvl="1">
              <a:buClr>
                <a:srgbClr val="0000FF"/>
              </a:buClr>
            </a:pPr>
            <a:r>
              <a:rPr lang="en-US" dirty="0"/>
              <a:t>Subliminal perception</a:t>
            </a:r>
          </a:p>
          <a:p>
            <a:endParaRPr lang="en-CA" dirty="0"/>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6</a:t>
            </a:fld>
            <a:endParaRPr lang="en-CA"/>
          </a:p>
        </p:txBody>
      </p:sp>
    </p:spTree>
    <p:extLst>
      <p:ext uri="{BB962C8B-B14F-4D97-AF65-F5344CB8AC3E}">
        <p14:creationId xmlns:p14="http://schemas.microsoft.com/office/powerpoint/2010/main" val="42574347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solidFill>
                  <a:srgbClr val="0000FF"/>
                </a:solidFill>
              </a:rPr>
              <a:t>Intuitive Judgments Pt. 2</a:t>
            </a:r>
            <a:endParaRPr lang="en-CA" sz="3600" dirty="0">
              <a:solidFill>
                <a:srgbClr val="0000FF"/>
              </a:solidFill>
            </a:endParaRPr>
          </a:p>
        </p:txBody>
      </p:sp>
      <p:sp>
        <p:nvSpPr>
          <p:cNvPr id="3" name="Content Placeholder 2"/>
          <p:cNvSpPr>
            <a:spLocks noGrp="1"/>
          </p:cNvSpPr>
          <p:nvPr>
            <p:ph idx="1"/>
          </p:nvPr>
        </p:nvSpPr>
        <p:spPr>
          <a:xfrm>
            <a:off x="5220072" y="1666251"/>
            <a:ext cx="3610744" cy="4525963"/>
          </a:xfrm>
        </p:spPr>
        <p:txBody>
          <a:bodyPr>
            <a:normAutofit fontScale="92500" lnSpcReduction="10000"/>
          </a:bodyPr>
          <a:lstStyle/>
          <a:p>
            <a:pPr>
              <a:buClr>
                <a:srgbClr val="0000FF"/>
              </a:buClr>
            </a:pPr>
            <a:r>
              <a:rPr lang="en-US" sz="3000" dirty="0"/>
              <a:t>Catholic students primed with a subliminal picture of the Pope frowning rated themselves lower on a number of traits</a:t>
            </a:r>
          </a:p>
          <a:p>
            <a:pPr>
              <a:buClr>
                <a:srgbClr val="0000FF"/>
              </a:buClr>
            </a:pPr>
            <a:endParaRPr lang="en-US" sz="2400" b="1" dirty="0"/>
          </a:p>
          <a:p>
            <a:pPr>
              <a:buClr>
                <a:srgbClr val="0000FF"/>
              </a:buClr>
            </a:pPr>
            <a:endParaRPr lang="en-US" sz="2400" b="1" dirty="0"/>
          </a:p>
          <a:p>
            <a:pPr marL="0" indent="0">
              <a:buClr>
                <a:srgbClr val="0000FF"/>
              </a:buClr>
              <a:buNone/>
            </a:pPr>
            <a:r>
              <a:rPr lang="en-US" sz="2400" b="1" dirty="0"/>
              <a:t>Figure 3–1 </a:t>
            </a:r>
            <a:r>
              <a:rPr lang="en-US" sz="2400" dirty="0"/>
              <a:t>Subliminal Priming And Self-evaluations</a:t>
            </a:r>
          </a:p>
          <a:p>
            <a:pPr>
              <a:buClr>
                <a:srgbClr val="0000FF"/>
              </a:buClr>
            </a:pPr>
            <a:endParaRPr lang="en-US" sz="2800" dirty="0"/>
          </a:p>
          <a:p>
            <a:endParaRPr lang="en-CA" dirty="0"/>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7</a:t>
            </a:fld>
            <a:endParaRPr lang="en-CA"/>
          </a:p>
        </p:txBody>
      </p:sp>
      <p:sp>
        <p:nvSpPr>
          <p:cNvPr id="6" name="AutoShape 2" descr="Figure 3–1: Subliminal Priming and Self-Evaluations."/>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a:p>
        </p:txBody>
      </p:sp>
      <p:pic>
        <p:nvPicPr>
          <p:cNvPr id="1027" name="Picture 3"/>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07975" y="1669888"/>
            <a:ext cx="4560441" cy="42135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574347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solidFill>
                  <a:srgbClr val="0000FF"/>
                </a:solidFill>
              </a:rPr>
              <a:t>Intuitive Judgments Pt. 3</a:t>
            </a:r>
            <a:endParaRPr lang="en-CA" sz="3600" dirty="0">
              <a:solidFill>
                <a:srgbClr val="0000FF"/>
              </a:solidFill>
            </a:endParaRPr>
          </a:p>
        </p:txBody>
      </p:sp>
      <p:sp>
        <p:nvSpPr>
          <p:cNvPr id="3" name="Content Placeholder 2"/>
          <p:cNvSpPr>
            <a:spLocks noGrp="1"/>
          </p:cNvSpPr>
          <p:nvPr>
            <p:ph idx="1"/>
          </p:nvPr>
        </p:nvSpPr>
        <p:spPr/>
        <p:txBody>
          <a:bodyPr/>
          <a:lstStyle/>
          <a:p>
            <a:pPr>
              <a:buClr>
                <a:srgbClr val="0000FF"/>
              </a:buClr>
            </a:pPr>
            <a:r>
              <a:rPr lang="en-US" b="1" dirty="0"/>
              <a:t>The limits of intuition</a:t>
            </a:r>
          </a:p>
          <a:p>
            <a:pPr lvl="1">
              <a:buClr>
                <a:srgbClr val="0000FF"/>
              </a:buClr>
            </a:pPr>
            <a:r>
              <a:rPr lang="en-US" dirty="0"/>
              <a:t>Subliminal stimuli only have minor effect</a:t>
            </a:r>
          </a:p>
          <a:p>
            <a:pPr lvl="1">
              <a:buClr>
                <a:srgbClr val="0000FF"/>
              </a:buClr>
            </a:pPr>
            <a:r>
              <a:rPr lang="en-US" dirty="0"/>
              <a:t>Error-prone hindsight</a:t>
            </a:r>
          </a:p>
          <a:p>
            <a:pPr lvl="1">
              <a:buClr>
                <a:srgbClr val="0000FF"/>
              </a:buClr>
            </a:pPr>
            <a:r>
              <a:rPr lang="en-US" dirty="0"/>
              <a:t>Capacity for illusion</a:t>
            </a:r>
          </a:p>
          <a:p>
            <a:endParaRPr lang="en-CA" dirty="0"/>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8</a:t>
            </a:fld>
            <a:endParaRPr lang="en-CA"/>
          </a:p>
        </p:txBody>
      </p:sp>
    </p:spTree>
    <p:extLst>
      <p:ext uri="{BB962C8B-B14F-4D97-AF65-F5344CB8AC3E}">
        <p14:creationId xmlns:p14="http://schemas.microsoft.com/office/powerpoint/2010/main" val="34303476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solidFill>
                  <a:srgbClr val="0000FF"/>
                </a:solidFill>
              </a:rPr>
              <a:t>Overconfidence</a:t>
            </a:r>
            <a:endParaRPr lang="en-CA" sz="3600" dirty="0">
              <a:solidFill>
                <a:srgbClr val="0000FF"/>
              </a:solidFill>
            </a:endParaRPr>
          </a:p>
        </p:txBody>
      </p:sp>
      <p:sp>
        <p:nvSpPr>
          <p:cNvPr id="3" name="Content Placeholder 2"/>
          <p:cNvSpPr>
            <a:spLocks noGrp="1"/>
          </p:cNvSpPr>
          <p:nvPr>
            <p:ph idx="1"/>
          </p:nvPr>
        </p:nvSpPr>
        <p:spPr/>
        <p:txBody>
          <a:bodyPr>
            <a:normAutofit/>
          </a:bodyPr>
          <a:lstStyle/>
          <a:p>
            <a:pPr>
              <a:buClr>
                <a:srgbClr val="0000FF"/>
              </a:buClr>
            </a:pPr>
            <a:r>
              <a:rPr lang="en-US" b="1" dirty="0"/>
              <a:t>Overconfidence phenomenon</a:t>
            </a:r>
          </a:p>
          <a:p>
            <a:pPr lvl="1">
              <a:buClr>
                <a:srgbClr val="0000FF"/>
              </a:buClr>
            </a:pPr>
            <a:r>
              <a:rPr lang="en-US" dirty="0"/>
              <a:t>The tendency to be more confident than correct – to overestimate the accuracy of one’s beliefs</a:t>
            </a:r>
          </a:p>
          <a:p>
            <a:pPr lvl="1">
              <a:buClr>
                <a:srgbClr val="0000FF"/>
              </a:buClr>
            </a:pPr>
            <a:r>
              <a:rPr lang="en-US" dirty="0"/>
              <a:t>Applies to factual information, judgments of others’ behaviour, judgments of own behaviour</a:t>
            </a:r>
          </a:p>
          <a:p>
            <a:pPr lvl="1">
              <a:buClr>
                <a:srgbClr val="0000FF"/>
              </a:buClr>
            </a:pPr>
            <a:r>
              <a:rPr lang="en-US" dirty="0"/>
              <a:t>Fed by incompetence and  underestimation of the importance of situational forces</a:t>
            </a:r>
          </a:p>
          <a:p>
            <a:endParaRPr lang="en-CA" dirty="0"/>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9</a:t>
            </a:fld>
            <a:endParaRPr lang="en-CA"/>
          </a:p>
        </p:txBody>
      </p:sp>
    </p:spTree>
    <p:extLst>
      <p:ext uri="{BB962C8B-B14F-4D97-AF65-F5344CB8AC3E}">
        <p14:creationId xmlns:p14="http://schemas.microsoft.com/office/powerpoint/2010/main" val="206975816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525</TotalTime>
  <Words>2848</Words>
  <Application>Microsoft Office PowerPoint</Application>
  <PresentationFormat>On-screen Show (4:3)</PresentationFormat>
  <Paragraphs>393</Paragraphs>
  <Slides>53</Slides>
  <Notes>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53</vt:i4>
      </vt:variant>
    </vt:vector>
  </HeadingPairs>
  <TitlesOfParts>
    <vt:vector size="58" baseType="lpstr">
      <vt:lpstr>Arial</vt:lpstr>
      <vt:lpstr>Calibri</vt:lpstr>
      <vt:lpstr>Courier New</vt:lpstr>
      <vt:lpstr>Garamond</vt:lpstr>
      <vt:lpstr>Office Theme</vt:lpstr>
      <vt:lpstr>Chapter 3</vt:lpstr>
      <vt:lpstr>Chapter 3 Outline</vt:lpstr>
      <vt:lpstr>How Do We Judge Our Social Worlds Consciously and Unconsciously? LO1</vt:lpstr>
      <vt:lpstr>How Do We Judge Our Social Worlds Consciously and Unconsciously?</vt:lpstr>
      <vt:lpstr>Priming</vt:lpstr>
      <vt:lpstr>Intuitive Judgments</vt:lpstr>
      <vt:lpstr>Intuitive Judgments Pt. 2</vt:lpstr>
      <vt:lpstr>Intuitive Judgments Pt. 3</vt:lpstr>
      <vt:lpstr>Overconfidence</vt:lpstr>
      <vt:lpstr>Overconfidence Pt. 2</vt:lpstr>
      <vt:lpstr>Overconfidence Pt. 3</vt:lpstr>
      <vt:lpstr>Overconfidence Pt. 4</vt:lpstr>
      <vt:lpstr>Overconfidence Pt. 5</vt:lpstr>
      <vt:lpstr>Heuristics: Mental Shortcuts</vt:lpstr>
      <vt:lpstr>Heuristics: Mental Shortcuts Pt. 2</vt:lpstr>
      <vt:lpstr>Counterfactual Thinking</vt:lpstr>
      <vt:lpstr>Illusory Thinking</vt:lpstr>
      <vt:lpstr>Illusory Thinking Pt. 2</vt:lpstr>
      <vt:lpstr>Moods and Judgment</vt:lpstr>
      <vt:lpstr>How Do We Perceive Our  Social Worlds? LO2 </vt:lpstr>
      <vt:lpstr>Perceiving and Interpreting Events</vt:lpstr>
      <vt:lpstr>Perceiving and Interpreting Events</vt:lpstr>
      <vt:lpstr>Perceiving and Interpreting Events</vt:lpstr>
      <vt:lpstr>Belief Perseverance</vt:lpstr>
      <vt:lpstr>Constructing Memories of Ourselves and Our Worlds</vt:lpstr>
      <vt:lpstr>Constructing Memories of Ourselves and Our Worlds Pt. 2</vt:lpstr>
      <vt:lpstr>Constructing Memories of Ourselves and Our Worlds Pt. 3</vt:lpstr>
      <vt:lpstr>How Do We Explain Our  Social Worlds? LO3</vt:lpstr>
      <vt:lpstr>Attributing Causality:  To the Person or the Situation?</vt:lpstr>
      <vt:lpstr>Attributing Causality:  To the Person or the Situation? Pt. 2</vt:lpstr>
      <vt:lpstr>Attributing Causality:  To the Person or the Situation? Pt. 3</vt:lpstr>
      <vt:lpstr>The Fundamental Attribution Error (FAE)</vt:lpstr>
      <vt:lpstr>The Fundamental Attribution Error (FAE) Pt. 2</vt:lpstr>
      <vt:lpstr>Why Do We Make the Attribution Error?</vt:lpstr>
      <vt:lpstr>Why Do We Make the Attribution Error? Pt. 2</vt:lpstr>
      <vt:lpstr>Why Do We Make the Attribution Error? Pt. 3</vt:lpstr>
      <vt:lpstr>Why Do We Make the Attribution Error? Pt. 4</vt:lpstr>
      <vt:lpstr>How Do Our Social Beliefs Matter? LO4</vt:lpstr>
      <vt:lpstr>Getting From Others What We Expect</vt:lpstr>
      <vt:lpstr>Teacher Expectations and Student Performance</vt:lpstr>
      <vt:lpstr>Getting From Others What We Expect Pt. 2</vt:lpstr>
      <vt:lpstr>What Can We Conclude from Research on Social Beliefs and Judgments? LO5</vt:lpstr>
      <vt:lpstr>What Can We Conclude from Research on Social Beliefs and Judgments?</vt:lpstr>
      <vt:lpstr>Chapter 3: Summing Up</vt:lpstr>
      <vt:lpstr>Summing Up Pt. 2</vt:lpstr>
      <vt:lpstr>Summing Up Pt. 3</vt:lpstr>
      <vt:lpstr>Summing Up Pt. 4</vt:lpstr>
      <vt:lpstr>Summing Up Pt. 5</vt:lpstr>
      <vt:lpstr>Summing Up Pt. 6</vt:lpstr>
      <vt:lpstr>Summing Up Pt. 7</vt:lpstr>
      <vt:lpstr>Summing Up Pt. 8</vt:lpstr>
      <vt:lpstr>Summing Up Pt. 9</vt:lpstr>
      <vt:lpstr>Chapter 3 Key Terms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2</dc:title>
  <dc:creator>Hudson, Melissa</dc:creator>
  <cp:lastModifiedBy>Pineda, Angelo</cp:lastModifiedBy>
  <cp:revision>183</cp:revision>
  <dcterms:created xsi:type="dcterms:W3CDTF">2019-08-26T14:02:03Z</dcterms:created>
  <dcterms:modified xsi:type="dcterms:W3CDTF">2021-01-19T21:58:03Z</dcterms:modified>
</cp:coreProperties>
</file>