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60" r:id="rId2"/>
    <p:sldId id="285" r:id="rId3"/>
    <p:sldId id="368" r:id="rId4"/>
    <p:sldId id="429" r:id="rId5"/>
    <p:sldId id="428" r:id="rId6"/>
    <p:sldId id="427" r:id="rId7"/>
    <p:sldId id="430" r:id="rId8"/>
    <p:sldId id="432" r:id="rId9"/>
    <p:sldId id="374" r:id="rId10"/>
    <p:sldId id="435" r:id="rId11"/>
    <p:sldId id="463" r:id="rId12"/>
    <p:sldId id="434" r:id="rId13"/>
    <p:sldId id="462" r:id="rId14"/>
    <p:sldId id="433" r:id="rId15"/>
    <p:sldId id="464" r:id="rId16"/>
    <p:sldId id="465" r:id="rId17"/>
    <p:sldId id="438" r:id="rId18"/>
    <p:sldId id="467" r:id="rId19"/>
    <p:sldId id="436" r:id="rId20"/>
    <p:sldId id="442" r:id="rId21"/>
    <p:sldId id="440" r:id="rId22"/>
    <p:sldId id="469" r:id="rId23"/>
    <p:sldId id="441" r:id="rId24"/>
    <p:sldId id="468" r:id="rId25"/>
    <p:sldId id="471" r:id="rId26"/>
    <p:sldId id="444" r:id="rId27"/>
    <p:sldId id="445" r:id="rId28"/>
    <p:sldId id="443" r:id="rId29"/>
    <p:sldId id="384" r:id="rId30"/>
    <p:sldId id="447" r:id="rId31"/>
    <p:sldId id="448" r:id="rId32"/>
    <p:sldId id="472" r:id="rId33"/>
    <p:sldId id="446" r:id="rId34"/>
    <p:sldId id="450" r:id="rId35"/>
    <p:sldId id="387" r:id="rId36"/>
    <p:sldId id="452" r:id="rId37"/>
    <p:sldId id="451" r:id="rId38"/>
    <p:sldId id="473" r:id="rId39"/>
    <p:sldId id="386" r:id="rId40"/>
    <p:sldId id="455" r:id="rId41"/>
    <p:sldId id="454" r:id="rId42"/>
    <p:sldId id="457" r:id="rId43"/>
    <p:sldId id="456" r:id="rId44"/>
    <p:sldId id="453" r:id="rId45"/>
    <p:sldId id="390" r:id="rId46"/>
    <p:sldId id="388" r:id="rId47"/>
    <p:sldId id="424" r:id="rId48"/>
    <p:sldId id="474" r:id="rId49"/>
    <p:sldId id="476" r:id="rId50"/>
    <p:sldId id="477" r:id="rId51"/>
    <p:sldId id="475" r:id="rId52"/>
    <p:sldId id="479" r:id="rId53"/>
    <p:sldId id="458" r:id="rId54"/>
    <p:sldId id="391" r:id="rId55"/>
    <p:sldId id="459" r:id="rId56"/>
    <p:sldId id="385" r:id="rId57"/>
    <p:sldId id="416" r:id="rId58"/>
    <p:sldId id="396" r:id="rId59"/>
    <p:sldId id="417" r:id="rId60"/>
    <p:sldId id="480" r:id="rId61"/>
    <p:sldId id="481" r:id="rId62"/>
    <p:sldId id="461" r:id="rId63"/>
    <p:sldId id="482" r:id="rId64"/>
    <p:sldId id="484" r:id="rId65"/>
    <p:sldId id="483" r:id="rId66"/>
    <p:sldId id="460" r:id="rId67"/>
    <p:sldId id="326"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6481" autoAdjust="0"/>
  </p:normalViewPr>
  <p:slideViewPr>
    <p:cSldViewPr>
      <p:cViewPr varScale="1">
        <p:scale>
          <a:sx n="62" d="100"/>
          <a:sy n="62" d="100"/>
        </p:scale>
        <p:origin x="960" y="96"/>
      </p:cViewPr>
      <p:guideLst>
        <p:guide orient="horz" pos="2160"/>
        <p:guide pos="2880"/>
      </p:guideLst>
    </p:cSldViewPr>
  </p:slideViewPr>
  <p:outlineViewPr>
    <p:cViewPr>
      <p:scale>
        <a:sx n="33" d="100"/>
        <a:sy n="33" d="100"/>
      </p:scale>
      <p:origin x="0" y="-5440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a:t>
            </a:r>
            <a:r>
              <a:rPr lang="en-CA" dirty="0" err="1"/>
              <a:t>imtmphoto</a:t>
            </a:r>
            <a:r>
              <a:rPr lang="en-CA" dirty="0"/>
              <a:t>/Shutterstock.</a:t>
            </a:r>
          </a:p>
        </p:txBody>
      </p:sp>
      <p:sp>
        <p:nvSpPr>
          <p:cNvPr id="4" name="Slide Number Placeholder 3"/>
          <p:cNvSpPr>
            <a:spLocks noGrp="1"/>
          </p:cNvSpPr>
          <p:nvPr>
            <p:ph type="sldNum" sz="quarter" idx="10"/>
          </p:nvPr>
        </p:nvSpPr>
        <p:spPr/>
        <p:txBody>
          <a:bodyPr/>
          <a:lstStyle/>
          <a:p>
            <a:fld id="{75DA8859-8551-4C3E-9F61-ECFA77180AB4}" type="slidenum">
              <a:rPr lang="en-CA" smtClean="0"/>
              <a:t>50</a:t>
            </a:fld>
            <a:endParaRPr lang="en-CA"/>
          </a:p>
        </p:txBody>
      </p:sp>
    </p:spTree>
    <p:extLst>
      <p:ext uri="{BB962C8B-B14F-4D97-AF65-F5344CB8AC3E}">
        <p14:creationId xmlns:p14="http://schemas.microsoft.com/office/powerpoint/2010/main" val="2474830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a:t>
            </a:r>
            <a:r>
              <a:rPr lang="en-CA" dirty="0" err="1"/>
              <a:t>imtmphoto</a:t>
            </a:r>
            <a:r>
              <a:rPr lang="en-CA" dirty="0"/>
              <a:t>/Shutterstock.</a:t>
            </a:r>
          </a:p>
        </p:txBody>
      </p:sp>
      <p:sp>
        <p:nvSpPr>
          <p:cNvPr id="4" name="Slide Number Placeholder 3"/>
          <p:cNvSpPr>
            <a:spLocks noGrp="1"/>
          </p:cNvSpPr>
          <p:nvPr>
            <p:ph type="sldNum" sz="quarter" idx="10"/>
          </p:nvPr>
        </p:nvSpPr>
        <p:spPr/>
        <p:txBody>
          <a:bodyPr/>
          <a:lstStyle/>
          <a:p>
            <a:fld id="{75DA8859-8551-4C3E-9F61-ECFA77180AB4}" type="slidenum">
              <a:rPr lang="en-CA" smtClean="0"/>
              <a:t>51</a:t>
            </a:fld>
            <a:endParaRPr lang="en-CA"/>
          </a:p>
        </p:txBody>
      </p:sp>
    </p:spTree>
    <p:extLst>
      <p:ext uri="{BB962C8B-B14F-4D97-AF65-F5344CB8AC3E}">
        <p14:creationId xmlns:p14="http://schemas.microsoft.com/office/powerpoint/2010/main" val="2474830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Adapted from T. K. MacDonald, M. P. </a:t>
            </a:r>
            <a:r>
              <a:rPr lang="en-US" dirty="0" err="1"/>
              <a:t>Zanna</a:t>
            </a:r>
            <a:r>
              <a:rPr lang="en-US" dirty="0"/>
              <a:t>, and G. T. Fong, “Decision making in altered states: Effects of alcohol on attitudes toward drinking and driving,” Journal of Personality and Social Psychology, 68(6), 973–985. Copyright &amp;#169; 1995 by the American Psychological Association. Adapted with permission.</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52</a:t>
            </a:fld>
            <a:endParaRPr lang="en-CA"/>
          </a:p>
        </p:txBody>
      </p:sp>
    </p:spTree>
    <p:extLst>
      <p:ext uri="{BB962C8B-B14F-4D97-AF65-F5344CB8AC3E}">
        <p14:creationId xmlns:p14="http://schemas.microsoft.com/office/powerpoint/2010/main" val="24748302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54</a:t>
            </a:fld>
            <a:endParaRPr lang="en-CA"/>
          </a:p>
        </p:txBody>
      </p:sp>
    </p:spTree>
    <p:extLst>
      <p:ext uri="{BB962C8B-B14F-4D97-AF65-F5344CB8AC3E}">
        <p14:creationId xmlns:p14="http://schemas.microsoft.com/office/powerpoint/2010/main" val="2492338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55</a:t>
            </a:fld>
            <a:endParaRPr lang="en-CA"/>
          </a:p>
        </p:txBody>
      </p:sp>
    </p:spTree>
    <p:extLst>
      <p:ext uri="{BB962C8B-B14F-4D97-AF65-F5344CB8AC3E}">
        <p14:creationId xmlns:p14="http://schemas.microsoft.com/office/powerpoint/2010/main" val="2492338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@Adam </a:t>
            </a:r>
            <a:r>
              <a:rPr lang="en-CA" dirty="0" err="1"/>
              <a:t>Lubroth</a:t>
            </a:r>
            <a:r>
              <a:rPr lang="en-CA" dirty="0"/>
              <a:t>/Getty Images.</a:t>
            </a:r>
          </a:p>
        </p:txBody>
      </p:sp>
      <p:sp>
        <p:nvSpPr>
          <p:cNvPr id="4" name="Slide Number Placeholder 3"/>
          <p:cNvSpPr>
            <a:spLocks noGrp="1"/>
          </p:cNvSpPr>
          <p:nvPr>
            <p:ph type="sldNum" sz="quarter" idx="10"/>
          </p:nvPr>
        </p:nvSpPr>
        <p:spPr/>
        <p:txBody>
          <a:bodyPr/>
          <a:lstStyle/>
          <a:p>
            <a:fld id="{75DA8859-8551-4C3E-9F61-ECFA77180AB4}" type="slidenum">
              <a:rPr lang="en-CA" smtClean="0"/>
              <a:t>57</a:t>
            </a:fld>
            <a:endParaRPr lang="en-CA"/>
          </a:p>
        </p:txBody>
      </p:sp>
    </p:spTree>
    <p:extLst>
      <p:ext uri="{BB962C8B-B14F-4D97-AF65-F5344CB8AC3E}">
        <p14:creationId xmlns:p14="http://schemas.microsoft.com/office/powerpoint/2010/main" val="336920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Adapted from P. Lockwood and Z. </a:t>
            </a:r>
            <a:r>
              <a:rPr lang="en-US" dirty="0" err="1"/>
              <a:t>Kunda</a:t>
            </a:r>
            <a:r>
              <a:rPr lang="en-US" dirty="0"/>
              <a:t>, “Superstars and me: Predicting the impact of role models on the self,” </a:t>
            </a:r>
            <a:r>
              <a:rPr lang="en-US" i="1" dirty="0"/>
              <a:t>Journal of Personality and Social Psychology, 73</a:t>
            </a:r>
            <a:r>
              <a:rPr lang="en-US" dirty="0"/>
              <a:t>(1), 91–103. Copyright © 1997 by the American Psychological Association. Adapted with permission.</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11</a:t>
            </a:fld>
            <a:endParaRPr lang="en-CA"/>
          </a:p>
        </p:txBody>
      </p:sp>
    </p:spTree>
    <p:extLst>
      <p:ext uri="{BB962C8B-B14F-4D97-AF65-F5344CB8AC3E}">
        <p14:creationId xmlns:p14="http://schemas.microsoft.com/office/powerpoint/2010/main" val="409271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Adapted from P. Lockwood and Z. </a:t>
            </a:r>
            <a:r>
              <a:rPr lang="en-US" dirty="0" err="1"/>
              <a:t>Kunda</a:t>
            </a:r>
            <a:r>
              <a:rPr lang="en-US" dirty="0"/>
              <a:t>, “Superstars and me: Predicting the impact of role models on the self,” </a:t>
            </a:r>
            <a:r>
              <a:rPr lang="en-US" i="1" dirty="0"/>
              <a:t>Journal of Personality and Social Psychology, 73</a:t>
            </a:r>
            <a:r>
              <a:rPr lang="en-US" dirty="0"/>
              <a:t>(1), 91–103. Copyright © 1997 by the American Psychological Association. Adapted with permission.</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12</a:t>
            </a:fld>
            <a:endParaRPr lang="en-CA"/>
          </a:p>
        </p:txBody>
      </p:sp>
    </p:spTree>
    <p:extLst>
      <p:ext uri="{BB962C8B-B14F-4D97-AF65-F5344CB8AC3E}">
        <p14:creationId xmlns:p14="http://schemas.microsoft.com/office/powerpoint/2010/main" val="409271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a:t>
            </a:r>
            <a:r>
              <a:rPr lang="en-CA" dirty="0" err="1"/>
              <a:t>gpointstudio</a:t>
            </a:r>
            <a:r>
              <a:rPr lang="en-CA" dirty="0"/>
              <a:t>/Shutterstock.</a:t>
            </a:r>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33</a:t>
            </a:fld>
            <a:endParaRPr lang="en-CA"/>
          </a:p>
        </p:txBody>
      </p:sp>
    </p:spTree>
    <p:extLst>
      <p:ext uri="{BB962C8B-B14F-4D97-AF65-F5344CB8AC3E}">
        <p14:creationId xmlns:p14="http://schemas.microsoft.com/office/powerpoint/2010/main" val="3873642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©Dean </a:t>
            </a:r>
            <a:r>
              <a:rPr lang="en-CA" dirty="0" err="1"/>
              <a:t>Drobot</a:t>
            </a:r>
            <a:r>
              <a:rPr lang="en-CA" dirty="0"/>
              <a:t>/Shutterstock.</a:t>
            </a:r>
          </a:p>
        </p:txBody>
      </p:sp>
      <p:sp>
        <p:nvSpPr>
          <p:cNvPr id="4" name="Slide Number Placeholder 3"/>
          <p:cNvSpPr>
            <a:spLocks noGrp="1"/>
          </p:cNvSpPr>
          <p:nvPr>
            <p:ph type="sldNum" sz="quarter" idx="10"/>
          </p:nvPr>
        </p:nvSpPr>
        <p:spPr/>
        <p:txBody>
          <a:bodyPr/>
          <a:lstStyle/>
          <a:p>
            <a:fld id="{75DA8859-8551-4C3E-9F61-ECFA77180AB4}" type="slidenum">
              <a:rPr lang="en-CA" smtClean="0"/>
              <a:t>34</a:t>
            </a:fld>
            <a:endParaRPr lang="en-CA"/>
          </a:p>
        </p:txBody>
      </p:sp>
    </p:spTree>
    <p:extLst>
      <p:ext uri="{BB962C8B-B14F-4D97-AF65-F5344CB8AC3E}">
        <p14:creationId xmlns:p14="http://schemas.microsoft.com/office/powerpoint/2010/main" val="3144186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Adapted from A. Wilson and M. Ross, “From chump to champ: People’s appraisals of their earlier and present selves,” Journal of Personality and Social Psychology, 80(4), 572–584. Copyright &amp;#169; 2001 by the American Psychological Association. Adapted with permission.</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43</a:t>
            </a:fld>
            <a:endParaRPr lang="en-CA"/>
          </a:p>
        </p:txBody>
      </p:sp>
    </p:spTree>
    <p:extLst>
      <p:ext uri="{BB962C8B-B14F-4D97-AF65-F5344CB8AC3E}">
        <p14:creationId xmlns:p14="http://schemas.microsoft.com/office/powerpoint/2010/main" val="1680991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a:t>
            </a:r>
            <a:r>
              <a:rPr lang="en-CA" dirty="0" err="1"/>
              <a:t>mindof</a:t>
            </a:r>
            <a:r>
              <a:rPr lang="en-CA" dirty="0"/>
              <a:t>/123RF.</a:t>
            </a:r>
          </a:p>
        </p:txBody>
      </p:sp>
      <p:sp>
        <p:nvSpPr>
          <p:cNvPr id="4" name="Slide Number Placeholder 3"/>
          <p:cNvSpPr>
            <a:spLocks noGrp="1"/>
          </p:cNvSpPr>
          <p:nvPr>
            <p:ph type="sldNum" sz="quarter" idx="10"/>
          </p:nvPr>
        </p:nvSpPr>
        <p:spPr/>
        <p:txBody>
          <a:bodyPr/>
          <a:lstStyle/>
          <a:p>
            <a:fld id="{75DA8859-8551-4C3E-9F61-ECFA77180AB4}" type="slidenum">
              <a:rPr lang="en-CA" smtClean="0"/>
              <a:t>47</a:t>
            </a:fld>
            <a:endParaRPr lang="en-CA"/>
          </a:p>
        </p:txBody>
      </p:sp>
    </p:spTree>
    <p:extLst>
      <p:ext uri="{BB962C8B-B14F-4D97-AF65-F5344CB8AC3E}">
        <p14:creationId xmlns:p14="http://schemas.microsoft.com/office/powerpoint/2010/main" val="2474830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a:t>
            </a:r>
            <a:r>
              <a:rPr lang="en-CA" dirty="0" err="1"/>
              <a:t>imtmphoto</a:t>
            </a:r>
            <a:r>
              <a:rPr lang="en-CA" dirty="0"/>
              <a:t>/Shutterstock.</a:t>
            </a:r>
          </a:p>
        </p:txBody>
      </p:sp>
      <p:sp>
        <p:nvSpPr>
          <p:cNvPr id="4" name="Slide Number Placeholder 3"/>
          <p:cNvSpPr>
            <a:spLocks noGrp="1"/>
          </p:cNvSpPr>
          <p:nvPr>
            <p:ph type="sldNum" sz="quarter" idx="10"/>
          </p:nvPr>
        </p:nvSpPr>
        <p:spPr/>
        <p:txBody>
          <a:bodyPr/>
          <a:lstStyle/>
          <a:p>
            <a:fld id="{75DA8859-8551-4C3E-9F61-ECFA77180AB4}" type="slidenum">
              <a:rPr lang="en-CA" smtClean="0"/>
              <a:t>48</a:t>
            </a:fld>
            <a:endParaRPr lang="en-CA"/>
          </a:p>
        </p:txBody>
      </p:sp>
    </p:spTree>
    <p:extLst>
      <p:ext uri="{BB962C8B-B14F-4D97-AF65-F5344CB8AC3E}">
        <p14:creationId xmlns:p14="http://schemas.microsoft.com/office/powerpoint/2010/main" val="2474830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a:t>
            </a:r>
            <a:r>
              <a:rPr lang="en-CA" dirty="0" err="1"/>
              <a:t>imtmphoto</a:t>
            </a:r>
            <a:r>
              <a:rPr lang="en-CA" dirty="0"/>
              <a:t>/Shutterstock.</a:t>
            </a:r>
          </a:p>
        </p:txBody>
      </p:sp>
      <p:sp>
        <p:nvSpPr>
          <p:cNvPr id="4" name="Slide Number Placeholder 3"/>
          <p:cNvSpPr>
            <a:spLocks noGrp="1"/>
          </p:cNvSpPr>
          <p:nvPr>
            <p:ph type="sldNum" sz="quarter" idx="10"/>
          </p:nvPr>
        </p:nvSpPr>
        <p:spPr/>
        <p:txBody>
          <a:bodyPr/>
          <a:lstStyle/>
          <a:p>
            <a:fld id="{75DA8859-8551-4C3E-9F61-ECFA77180AB4}" type="slidenum">
              <a:rPr lang="en-CA" smtClean="0"/>
              <a:t>49</a:t>
            </a:fld>
            <a:endParaRPr lang="en-CA"/>
          </a:p>
        </p:txBody>
      </p:sp>
    </p:spTree>
    <p:extLst>
      <p:ext uri="{BB962C8B-B14F-4D97-AF65-F5344CB8AC3E}">
        <p14:creationId xmlns:p14="http://schemas.microsoft.com/office/powerpoint/2010/main" val="2474830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20BF41BA-1F9C-48F6-8577-9754D30F5D01}"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407BC47-D330-49AE-B189-9CABEAE5904F}"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DC377FE9-407E-4544-B99F-6F3AAB287BA2}"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84902DD9-1316-45D4-8ED4-A6B774F0F3FD}"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D6D02AF-6026-435D-9DA1-EDB667063C8C}"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3763717E-C246-4261-A354-7532A86FBA30}"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B5F945A7-DA51-4F39-B4B9-658EBA5193BB}" type="datetime1">
              <a:rPr lang="en-CA" smtClean="0"/>
              <a:t>2021-01-19</a:t>
            </a:fld>
            <a:endParaRPr lang="en-CA"/>
          </a:p>
        </p:txBody>
      </p:sp>
      <p:sp>
        <p:nvSpPr>
          <p:cNvPr id="8" name="Footer Placeholder 7"/>
          <p:cNvSpPr>
            <a:spLocks noGrp="1"/>
          </p:cNvSpPr>
          <p:nvPr>
            <p:ph type="ftr" sz="quarter" idx="11"/>
          </p:nvPr>
        </p:nvSpPr>
        <p:spPr/>
        <p:txBody>
          <a:bodyPr/>
          <a:lstStyle/>
          <a:p>
            <a:r>
              <a:rPr lang="en-US"/>
              <a:t>© 2021 McGraw Hill Education Limited</a:t>
            </a:r>
            <a:endParaRPr lang="en-CA"/>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EFC0424C-81A9-4938-8104-57A7CDA3CD26}" type="datetime1">
              <a:rPr lang="en-CA" smtClean="0"/>
              <a:t>2021-01-19</a:t>
            </a:fld>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472EEC-32CD-432F-8B4D-DDC969F2D05A}" type="datetime1">
              <a:rPr lang="en-CA" smtClean="0"/>
              <a:t>2021-01-19</a:t>
            </a:fld>
            <a:endParaRPr lang="en-CA"/>
          </a:p>
        </p:txBody>
      </p:sp>
      <p:sp>
        <p:nvSpPr>
          <p:cNvPr id="3" name="Footer Placeholder 2"/>
          <p:cNvSpPr>
            <a:spLocks noGrp="1"/>
          </p:cNvSpPr>
          <p:nvPr>
            <p:ph type="ftr" sz="quarter" idx="11"/>
          </p:nvPr>
        </p:nvSpPr>
        <p:spPr/>
        <p:txBody>
          <a:bodyPr/>
          <a:lstStyle/>
          <a:p>
            <a:r>
              <a:rPr lang="en-US"/>
              <a:t>© 2021 McGraw Hill Education Limited</a:t>
            </a:r>
            <a:endParaRPr lang="en-CA"/>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8AF424-7A5F-46ED-9A78-841D4D71AE28}"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7E08DDA-F1C9-487A-9E1A-68624BB33028}"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60138A-79B0-4DB4-8111-818455642D5B}" type="datetime1">
              <a:rPr lang="en-CA" smtClean="0"/>
              <a:t>2021-01-19</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McGraw Hill Education Limited</a:t>
            </a: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habitat.inkling.com/api/files/sn_d273/trunk/head/s9ml/chapter002/%5bremark:290982211b854a8eb02584debf7b382c%5d"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a:t>
            </a:r>
            <a:r>
              <a:rPr lang="en-US" altLang="en-US" sz="3600" dirty="0">
                <a:solidFill>
                  <a:schemeClr val="bg1"/>
                </a:solidFill>
              </a:rPr>
              <a:t>2</a:t>
            </a:r>
            <a:endParaRPr lang="en-US" altLang="en-US" sz="3600" kern="1200" dirty="0">
              <a:solidFill>
                <a:schemeClr val="bg1"/>
              </a:solidFill>
              <a:latin typeface="+mj-lt"/>
              <a:ea typeface="+mj-ea"/>
              <a:cs typeface="+mj-cs"/>
            </a:endParaRPr>
          </a:p>
        </p:txBody>
      </p:sp>
      <p:sp>
        <p:nvSpPr>
          <p:cNvPr id="5" name="Text Placeholder 4"/>
          <p:cNvSpPr>
            <a:spLocks noGrp="1"/>
          </p:cNvSpPr>
          <p:nvPr>
            <p:ph type="body" sz="half" idx="2"/>
          </p:nvPr>
        </p:nvSpPr>
        <p:spPr>
          <a:xfrm>
            <a:off x="482600" y="2638043"/>
            <a:ext cx="2865264" cy="3527261"/>
          </a:xfrm>
        </p:spPr>
        <p:txBody>
          <a:bodyPr vert="horz" lIns="91440" tIns="45720" rIns="91440" bIns="45720" rtlCol="0">
            <a:normAutofit/>
          </a:bodyPr>
          <a:lstStyle/>
          <a:p>
            <a:pPr>
              <a:lnSpc>
                <a:spcPct val="90000"/>
              </a:lnSpc>
            </a:pPr>
            <a:r>
              <a:rPr lang="en-US" sz="3600" dirty="0">
                <a:solidFill>
                  <a:schemeClr val="bg1"/>
                </a:solidFill>
              </a:rPr>
              <a:t>The Self In </a:t>
            </a:r>
          </a:p>
          <a:p>
            <a:pPr>
              <a:lnSpc>
                <a:spcPct val="90000"/>
              </a:lnSpc>
            </a:pPr>
            <a:r>
              <a:rPr lang="en-US" sz="3600" dirty="0">
                <a:solidFill>
                  <a:schemeClr val="bg1"/>
                </a:solidFill>
              </a:rPr>
              <a:t>A Social World</a:t>
            </a:r>
            <a:endParaRPr lang="en-US" sz="1700" dirty="0"/>
          </a:p>
          <a:p>
            <a:pPr>
              <a:lnSpc>
                <a:spcPct val="90000"/>
              </a:lnSpc>
            </a:pPr>
            <a:endParaRPr lang="en-US" sz="2000" dirty="0"/>
          </a:p>
          <a:p>
            <a:pPr>
              <a:lnSpc>
                <a:spcPct val="90000"/>
              </a:lnSpc>
            </a:pPr>
            <a:endParaRPr lang="en-US" sz="2600" dirty="0"/>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a:solidFill>
                  <a:schemeClr val="tx1">
                    <a:lumMod val="50000"/>
                  </a:schemeClr>
                </a:solidFill>
                <a:latin typeface="+mn-lt"/>
                <a:ea typeface="+mn-ea"/>
                <a:cs typeface="+mn-cs"/>
              </a:rPr>
              <a:t>© 2021 McGraw Hill Education Limited</a:t>
            </a:r>
            <a:endParaRPr lang="en-US" altLang="en-US" kern="1200" dirty="0">
              <a:solidFill>
                <a:schemeClr val="tx1">
                  <a:lumMod val="50000"/>
                </a:schemeClr>
              </a:solidFill>
              <a:latin typeface="+mn-lt"/>
              <a:ea typeface="+mn-ea"/>
              <a:cs typeface="+mn-cs"/>
            </a:endParaRP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At the Centre of Our Worlds: </a:t>
            </a:r>
            <a:br>
              <a:rPr lang="en-US" sz="3600" dirty="0">
                <a:solidFill>
                  <a:srgbClr val="0000FF"/>
                </a:solidFill>
              </a:rPr>
            </a:br>
            <a:r>
              <a:rPr lang="en-US" sz="3600" dirty="0">
                <a:solidFill>
                  <a:srgbClr val="0000FF"/>
                </a:solidFill>
              </a:rPr>
              <a:t>Our Sense of Self</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Self-schema</a:t>
            </a:r>
          </a:p>
          <a:p>
            <a:pPr lvl="1">
              <a:buClr>
                <a:srgbClr val="0000FF"/>
              </a:buClr>
            </a:pPr>
            <a:r>
              <a:rPr lang="en-US" dirty="0"/>
              <a:t>Beliefs about self that organize and guide the processing of self-relevant information</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a:p>
        </p:txBody>
      </p:sp>
    </p:spTree>
    <p:extLst>
      <p:ext uri="{BB962C8B-B14F-4D97-AF65-F5344CB8AC3E}">
        <p14:creationId xmlns:p14="http://schemas.microsoft.com/office/powerpoint/2010/main" val="669275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Comparisons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We compare ourselves to others and are conscious of those differences</a:t>
            </a:r>
          </a:p>
          <a:p>
            <a:pPr>
              <a:buClr>
                <a:srgbClr val="0000FF"/>
              </a:buClr>
            </a:pPr>
            <a:endParaRPr lang="en-US" dirty="0"/>
          </a:p>
          <a:p>
            <a:pPr>
              <a:buClr>
                <a:srgbClr val="0000FF"/>
              </a:buClr>
            </a:pPr>
            <a:r>
              <a:rPr lang="en-US" dirty="0"/>
              <a:t>Lockwood and </a:t>
            </a:r>
            <a:r>
              <a:rPr lang="en-US" dirty="0" err="1"/>
              <a:t>Kunda</a:t>
            </a:r>
            <a:r>
              <a:rPr lang="en-US" dirty="0"/>
              <a:t> (1997) found that social comparisons can have either positive or negative effects on the self</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a:p>
        </p:txBody>
      </p:sp>
      <p:sp>
        <p:nvSpPr>
          <p:cNvPr id="7" name="AutoShape 2" descr="Figure 2–2: Social Comparison and Self-Evalu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4063055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Comparisons Pt. 2</a:t>
            </a:r>
            <a:endParaRPr lang="en-CA" sz="3600" dirty="0">
              <a:solidFill>
                <a:srgbClr val="0000FF"/>
              </a:solidFill>
            </a:endParaRPr>
          </a:p>
        </p:txBody>
      </p:sp>
      <p:sp>
        <p:nvSpPr>
          <p:cNvPr id="3" name="Content Placeholder 2"/>
          <p:cNvSpPr>
            <a:spLocks noGrp="1"/>
          </p:cNvSpPr>
          <p:nvPr>
            <p:ph idx="1"/>
          </p:nvPr>
        </p:nvSpPr>
        <p:spPr>
          <a:xfrm>
            <a:off x="5580112" y="1556792"/>
            <a:ext cx="3034680" cy="4824536"/>
          </a:xfrm>
        </p:spPr>
        <p:txBody>
          <a:bodyPr>
            <a:normAutofit/>
          </a:bodyPr>
          <a:lstStyle/>
          <a:p>
            <a:pPr>
              <a:buClr>
                <a:srgbClr val="0000FF"/>
              </a:buClr>
            </a:pPr>
            <a:r>
              <a:rPr lang="en-US" sz="2800" dirty="0"/>
              <a:t>People are inspired by a role model if they can attain similar success, but they are demoralized if they cannot</a:t>
            </a:r>
            <a:endParaRPr lang="en-CA" sz="2800"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a:p>
        </p:txBody>
      </p:sp>
      <p:sp>
        <p:nvSpPr>
          <p:cNvPr id="7" name="AutoShape 2" descr="Figure 2–2: Social Comparison and Self-Evalu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409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7975" y="1662716"/>
            <a:ext cx="5260789" cy="3782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899592" y="5661248"/>
            <a:ext cx="4895271" cy="369332"/>
          </a:xfrm>
          <a:prstGeom prst="rect">
            <a:avLst/>
          </a:prstGeom>
        </p:spPr>
        <p:txBody>
          <a:bodyPr wrap="square">
            <a:spAutoFit/>
          </a:bodyPr>
          <a:lstStyle/>
          <a:p>
            <a:r>
              <a:rPr lang="en-US" b="1" dirty="0"/>
              <a:t>Figure</a:t>
            </a:r>
            <a:r>
              <a:rPr lang="en-US" dirty="0"/>
              <a:t> 2–2 Social Comparison and Self-Evaluation</a:t>
            </a:r>
            <a:endParaRPr lang="en-CA" dirty="0"/>
          </a:p>
        </p:txBody>
      </p:sp>
    </p:spTree>
    <p:extLst>
      <p:ext uri="{BB962C8B-B14F-4D97-AF65-F5344CB8AC3E}">
        <p14:creationId xmlns:p14="http://schemas.microsoft.com/office/powerpoint/2010/main" val="669275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Comparisons Pt. 3</a:t>
            </a:r>
            <a:endParaRPr lang="en-CA" sz="3600" dirty="0">
              <a:solidFill>
                <a:srgbClr val="0000FF"/>
              </a:solidFill>
            </a:endParaRPr>
          </a:p>
        </p:txBody>
      </p:sp>
      <p:sp>
        <p:nvSpPr>
          <p:cNvPr id="3" name="Content Placeholder 2"/>
          <p:cNvSpPr>
            <a:spLocks noGrp="1"/>
          </p:cNvSpPr>
          <p:nvPr>
            <p:ph idx="1"/>
          </p:nvPr>
        </p:nvSpPr>
        <p:spPr>
          <a:xfrm>
            <a:off x="323410" y="1628800"/>
            <a:ext cx="3754760" cy="4525963"/>
          </a:xfrm>
        </p:spPr>
        <p:txBody>
          <a:bodyPr>
            <a:normAutofit fontScale="92500" lnSpcReduction="10000"/>
          </a:bodyPr>
          <a:lstStyle/>
          <a:p>
            <a:pPr>
              <a:buClr>
                <a:srgbClr val="0000FF"/>
              </a:buClr>
            </a:pPr>
            <a:r>
              <a:rPr lang="en-US" b="1" dirty="0"/>
              <a:t>Social comparison:</a:t>
            </a:r>
          </a:p>
          <a:p>
            <a:pPr lvl="1">
              <a:buClr>
                <a:srgbClr val="0000FF"/>
              </a:buClr>
            </a:pPr>
            <a:r>
              <a:rPr lang="en-US" dirty="0"/>
              <a:t>People tend to highlight only the best and most exciting parts of their lives on social media</a:t>
            </a:r>
          </a:p>
          <a:p>
            <a:pPr lvl="1">
              <a:buClr>
                <a:srgbClr val="0000FF"/>
              </a:buClr>
            </a:pPr>
            <a:r>
              <a:rPr lang="en-US" dirty="0"/>
              <a:t>Social comparison online is often based on incomplete information</a:t>
            </a:r>
            <a:endParaRPr lang="en-CA" sz="3200"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a:p>
        </p:txBody>
      </p:sp>
      <p:sp>
        <p:nvSpPr>
          <p:cNvPr id="7" name="AutoShape 2" descr="https://media.inkling.com/img?s=content%3A%2F%2F%2Fstable%2Fsn_d273%2Ftrunk%2Fhead%2Fimg%2Fchapter002%2Fmyers_8ce_p2-1.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AutoShape 4" descr="https://media.inkling.com/img?s=content%3A%2F%2F%2Fstable%2Fsn_d273%2Ftrunk%2Fhead%2Fimg%2Fchapter002%2Fmyers_8ce_p2-1.jp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5125"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27984" y="1844824"/>
            <a:ext cx="4210363"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7557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Comparisons Pt. 4</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Other people’s judgments</a:t>
            </a:r>
          </a:p>
          <a:p>
            <a:pPr>
              <a:buClr>
                <a:srgbClr val="0000FF"/>
              </a:buClr>
            </a:pPr>
            <a:r>
              <a:rPr lang="en-US" dirty="0"/>
              <a:t>Positive and negative judgments have different effects</a:t>
            </a:r>
          </a:p>
          <a:p>
            <a:pPr>
              <a:buClr>
                <a:srgbClr val="0000FF"/>
              </a:buClr>
            </a:pPr>
            <a:r>
              <a:rPr lang="en-US" dirty="0"/>
              <a:t>The looking-glass self</a:t>
            </a:r>
          </a:p>
          <a:p>
            <a:pPr lvl="1">
              <a:buClr>
                <a:srgbClr val="0000FF"/>
              </a:buClr>
            </a:pPr>
            <a:r>
              <a:rPr lang="en-US" dirty="0"/>
              <a:t>How we imagine others see us</a:t>
            </a: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a:p>
        </p:txBody>
      </p:sp>
    </p:spTree>
    <p:extLst>
      <p:ext uri="{BB962C8B-B14F-4D97-AF65-F5344CB8AC3E}">
        <p14:creationId xmlns:p14="http://schemas.microsoft.com/office/powerpoint/2010/main" val="669275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a:t>
            </a:r>
            <a:endParaRPr lang="en-CA" sz="3600" dirty="0">
              <a:solidFill>
                <a:srgbClr val="0000FF"/>
              </a:solidFill>
            </a:endParaRPr>
          </a:p>
        </p:txBody>
      </p:sp>
      <p:sp>
        <p:nvSpPr>
          <p:cNvPr id="3" name="Content Placeholder 2"/>
          <p:cNvSpPr>
            <a:spLocks noGrp="1"/>
          </p:cNvSpPr>
          <p:nvPr>
            <p:ph idx="1"/>
          </p:nvPr>
        </p:nvSpPr>
        <p:spPr/>
        <p:txBody>
          <a:bodyPr>
            <a:normAutofit lnSpcReduction="10000"/>
          </a:bodyPr>
          <a:lstStyle/>
          <a:p>
            <a:pPr>
              <a:buClr>
                <a:srgbClr val="0000FF"/>
              </a:buClr>
            </a:pPr>
            <a:r>
              <a:rPr lang="en-US" b="1" dirty="0"/>
              <a:t>Individualism</a:t>
            </a:r>
          </a:p>
          <a:p>
            <a:pPr lvl="1">
              <a:buClr>
                <a:srgbClr val="0000FF"/>
              </a:buClr>
            </a:pPr>
            <a:r>
              <a:rPr lang="en-US" dirty="0"/>
              <a:t>Prevails especially in industrialized Western cultures Identity is self-contained</a:t>
            </a:r>
          </a:p>
          <a:p>
            <a:pPr lvl="1">
              <a:buClr>
                <a:srgbClr val="0000FF"/>
              </a:buClr>
            </a:pPr>
            <a:r>
              <a:rPr lang="en-US" dirty="0"/>
              <a:t>Becoming an adult means separating from parents </a:t>
            </a:r>
          </a:p>
          <a:p>
            <a:pPr lvl="2">
              <a:buClr>
                <a:srgbClr val="0000FF"/>
              </a:buClr>
            </a:pPr>
            <a:r>
              <a:rPr lang="en-US" sz="2800" dirty="0"/>
              <a:t>Becoming self-reliant, and defining one’s personal, </a:t>
            </a:r>
            <a:r>
              <a:rPr lang="en-US" sz="2800" i="1" dirty="0"/>
              <a:t>independent self</a:t>
            </a:r>
            <a:endParaRPr lang="en-US" sz="2800" dirty="0"/>
          </a:p>
          <a:p>
            <a:pPr>
              <a:buClr>
                <a:srgbClr val="0000FF"/>
              </a:buClr>
            </a:pPr>
            <a:r>
              <a:rPr lang="en-US" b="1" dirty="0"/>
              <a:t>Independent self</a:t>
            </a:r>
          </a:p>
          <a:p>
            <a:pPr lvl="1">
              <a:buClr>
                <a:srgbClr val="0000FF"/>
              </a:buClr>
            </a:pPr>
            <a:r>
              <a:rPr lang="en-US" dirty="0"/>
              <a:t>Self-concept as stable</a:t>
            </a:r>
          </a:p>
          <a:p>
            <a:pPr lvl="1">
              <a:buClr>
                <a:srgbClr val="0000FF"/>
              </a:buClr>
            </a:pPr>
            <a:r>
              <a:rPr lang="en-US" dirty="0"/>
              <a:t>Self-esteem as personal</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a:p>
        </p:txBody>
      </p:sp>
      <p:sp>
        <p:nvSpPr>
          <p:cNvPr id="6" name="AutoShape 2" descr="https://media.inkling.com/img?s=content%3A%2F%2F%2Fstable%2Fsn_d273%2Ftrunk%2Fhead%2Fimg%2Fchapter002%2Fmye11147_p02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4148611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 Pt. 2</a:t>
            </a:r>
            <a:endParaRPr lang="en-CA" sz="3600" dirty="0">
              <a:solidFill>
                <a:srgbClr val="0000FF"/>
              </a:solidFill>
            </a:endParaRPr>
          </a:p>
        </p:txBody>
      </p:sp>
      <p:sp>
        <p:nvSpPr>
          <p:cNvPr id="3" name="Content Placeholder 2"/>
          <p:cNvSpPr>
            <a:spLocks noGrp="1"/>
          </p:cNvSpPr>
          <p:nvPr>
            <p:ph idx="1"/>
          </p:nvPr>
        </p:nvSpPr>
        <p:spPr>
          <a:xfrm>
            <a:off x="457200" y="1600200"/>
            <a:ext cx="3682752" cy="4525963"/>
          </a:xfrm>
        </p:spPr>
        <p:txBody>
          <a:bodyPr>
            <a:normAutofit/>
          </a:bodyPr>
          <a:lstStyle/>
          <a:p>
            <a:pPr>
              <a:buClr>
                <a:srgbClr val="0000FF"/>
              </a:buClr>
            </a:pPr>
            <a:r>
              <a:rPr lang="en-US" b="1" dirty="0"/>
              <a:t>Collectivism</a:t>
            </a:r>
          </a:p>
          <a:p>
            <a:pPr>
              <a:buClr>
                <a:srgbClr val="0000FF"/>
              </a:buClr>
            </a:pPr>
            <a:r>
              <a:rPr lang="en-US" dirty="0"/>
              <a:t>Interdependent self</a:t>
            </a:r>
          </a:p>
          <a:p>
            <a:pPr lvl="1">
              <a:buClr>
                <a:srgbClr val="0000FF"/>
              </a:buClr>
            </a:pPr>
            <a:r>
              <a:rPr lang="en-US" dirty="0"/>
              <a:t>Self-concept as malleable</a:t>
            </a:r>
          </a:p>
          <a:p>
            <a:pPr lvl="1">
              <a:buClr>
                <a:srgbClr val="0000FF"/>
              </a:buClr>
            </a:pPr>
            <a:r>
              <a:rPr lang="en-US" dirty="0"/>
              <a:t>Self-esteem as relational</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a:p>
        </p:txBody>
      </p:sp>
      <p:sp>
        <p:nvSpPr>
          <p:cNvPr id="6" name="AutoShape 2" descr="https://media.inkling.com/img?s=content%3A%2F%2F%2Fstable%2Fsn_d273%2Ftrunk%2Fhead%2Fimg%2Fchapter002%2Fmye11147_p02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717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95936" y="1772816"/>
            <a:ext cx="4654543" cy="3104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8601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a:t>
            </a:r>
            <a:br>
              <a:rPr lang="en-US" sz="3600" dirty="0">
                <a:solidFill>
                  <a:srgbClr val="0000FF"/>
                </a:solidFill>
              </a:rPr>
            </a:br>
            <a:r>
              <a:rPr lang="en-CA" sz="3200" dirty="0">
                <a:solidFill>
                  <a:srgbClr val="0000FF"/>
                </a:solidFill>
              </a:rPr>
              <a:t>Growing Individualism Within Cultures</a:t>
            </a:r>
            <a:endParaRPr lang="en-CA" sz="3600" dirty="0">
              <a:solidFill>
                <a:srgbClr val="0000FF"/>
              </a:solidFill>
            </a:endParaRPr>
          </a:p>
        </p:txBody>
      </p:sp>
      <p:sp>
        <p:nvSpPr>
          <p:cNvPr id="3" name="Content Placeholder 2"/>
          <p:cNvSpPr>
            <a:spLocks noGrp="1"/>
          </p:cNvSpPr>
          <p:nvPr>
            <p:ph idx="1"/>
          </p:nvPr>
        </p:nvSpPr>
        <p:spPr>
          <a:xfrm>
            <a:off x="5508104" y="1594884"/>
            <a:ext cx="3262585" cy="4525963"/>
          </a:xfrm>
        </p:spPr>
        <p:txBody>
          <a:bodyPr>
            <a:normAutofit lnSpcReduction="10000"/>
          </a:bodyPr>
          <a:lstStyle/>
          <a:p>
            <a:pPr>
              <a:buClr>
                <a:srgbClr val="0000FF"/>
              </a:buClr>
            </a:pPr>
            <a:r>
              <a:rPr lang="en-US" sz="2600" dirty="0"/>
              <a:t>In the Google Books database</a:t>
            </a:r>
          </a:p>
          <a:p>
            <a:pPr>
              <a:buClr>
                <a:srgbClr val="0000FF"/>
              </a:buClr>
            </a:pPr>
            <a:r>
              <a:rPr lang="en-US" sz="2600" dirty="0"/>
              <a:t>American books in the 2000s (versus those from the 1960s–1970s) used </a:t>
            </a:r>
            <a:r>
              <a:rPr lang="en-US" sz="2600" i="1" dirty="0"/>
              <a:t>I</a:t>
            </a:r>
            <a:r>
              <a:rPr lang="en-US" sz="2600" dirty="0"/>
              <a:t>, </a:t>
            </a:r>
            <a:r>
              <a:rPr lang="en-US" sz="2600" i="1" dirty="0"/>
              <a:t>me</a:t>
            </a:r>
            <a:r>
              <a:rPr lang="en-US" sz="2600" dirty="0"/>
              <a:t>, </a:t>
            </a:r>
            <a:r>
              <a:rPr lang="en-US" sz="2600" i="1" dirty="0"/>
              <a:t>my</a:t>
            </a:r>
            <a:r>
              <a:rPr lang="en-US" sz="2600" dirty="0"/>
              <a:t>, </a:t>
            </a:r>
            <a:r>
              <a:rPr lang="en-US" sz="2600" i="1" dirty="0"/>
              <a:t>mine</a:t>
            </a:r>
            <a:r>
              <a:rPr lang="en-US" sz="2600" dirty="0"/>
              <a:t>, and </a:t>
            </a:r>
            <a:r>
              <a:rPr lang="en-US" sz="2600" i="1" dirty="0"/>
              <a:t>myself </a:t>
            </a:r>
            <a:r>
              <a:rPr lang="en-US" sz="2600" dirty="0"/>
              <a:t>and </a:t>
            </a:r>
            <a:r>
              <a:rPr lang="en-US" sz="2600" i="1" dirty="0"/>
              <a:t>you</a:t>
            </a:r>
            <a:r>
              <a:rPr lang="en-US" sz="2600" dirty="0"/>
              <a:t>, </a:t>
            </a:r>
            <a:r>
              <a:rPr lang="en-US" sz="2600" i="1" dirty="0"/>
              <a:t>your</a:t>
            </a:r>
            <a:r>
              <a:rPr lang="en-US" sz="2600" dirty="0"/>
              <a:t>, </a:t>
            </a:r>
            <a:r>
              <a:rPr lang="en-US" sz="2600" i="1" dirty="0"/>
              <a:t>yours</a:t>
            </a:r>
            <a:r>
              <a:rPr lang="en-US" sz="2600" dirty="0"/>
              <a:t>, </a:t>
            </a:r>
            <a:r>
              <a:rPr lang="en-US" sz="2600" i="1" dirty="0"/>
              <a:t>yourself</a:t>
            </a:r>
            <a:r>
              <a:rPr lang="en-US" sz="2600" dirty="0"/>
              <a:t>, and </a:t>
            </a:r>
            <a:r>
              <a:rPr lang="en-US" sz="2600" i="1" dirty="0"/>
              <a:t>yourselves</a:t>
            </a:r>
            <a:r>
              <a:rPr lang="en-US" sz="2600" dirty="0"/>
              <a:t> more often</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a:p>
        </p:txBody>
      </p:sp>
      <p:sp>
        <p:nvSpPr>
          <p:cNvPr id="6" name="AutoShape 2" descr="Figure 2–3."/>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7" name="AutoShape 5" descr="Figure 2–3."/>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8199" name="Picture 7" descr="C:\Users\Bake\Desktop\Capture 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14130" y="1575725"/>
            <a:ext cx="4679632" cy="403244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187624" y="5787071"/>
            <a:ext cx="3332644" cy="369332"/>
          </a:xfrm>
          <a:prstGeom prst="rect">
            <a:avLst/>
          </a:prstGeom>
        </p:spPr>
        <p:txBody>
          <a:bodyPr wrap="none">
            <a:spAutoFit/>
          </a:bodyPr>
          <a:lstStyle/>
          <a:p>
            <a:r>
              <a:rPr lang="en-US" b="1" dirty="0"/>
              <a:t>Figure 2–3 </a:t>
            </a:r>
            <a:r>
              <a:rPr lang="en-US" dirty="0"/>
              <a:t>Changing pronoun use</a:t>
            </a:r>
          </a:p>
        </p:txBody>
      </p:sp>
    </p:spTree>
    <p:extLst>
      <p:ext uri="{BB962C8B-B14F-4D97-AF65-F5344CB8AC3E}">
        <p14:creationId xmlns:p14="http://schemas.microsoft.com/office/powerpoint/2010/main" val="2204824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a:t>
            </a:r>
            <a:br>
              <a:rPr lang="en-US" sz="3600" dirty="0">
                <a:solidFill>
                  <a:srgbClr val="0000FF"/>
                </a:solidFill>
              </a:rPr>
            </a:br>
            <a:r>
              <a:rPr lang="en-CA" sz="3200" dirty="0">
                <a:solidFill>
                  <a:srgbClr val="0000FF"/>
                </a:solidFill>
              </a:rPr>
              <a:t>Culture and Cognition</a:t>
            </a:r>
            <a:endParaRPr lang="en-CA" sz="3600" dirty="0">
              <a:solidFill>
                <a:srgbClr val="0000FF"/>
              </a:solidFill>
            </a:endParaRPr>
          </a:p>
        </p:txBody>
      </p:sp>
      <p:sp>
        <p:nvSpPr>
          <p:cNvPr id="3" name="Content Placeholder 2"/>
          <p:cNvSpPr>
            <a:spLocks noGrp="1"/>
          </p:cNvSpPr>
          <p:nvPr>
            <p:ph idx="1"/>
          </p:nvPr>
        </p:nvSpPr>
        <p:spPr>
          <a:xfrm>
            <a:off x="457200" y="1600200"/>
            <a:ext cx="4258816" cy="4525963"/>
          </a:xfrm>
        </p:spPr>
        <p:txBody>
          <a:bodyPr>
            <a:normAutofit lnSpcReduction="10000"/>
          </a:bodyPr>
          <a:lstStyle/>
          <a:p>
            <a:pPr>
              <a:buClr>
                <a:srgbClr val="0000FF"/>
              </a:buClr>
            </a:pPr>
            <a:r>
              <a:rPr lang="en-US" sz="2800" dirty="0"/>
              <a:t>When shown an underwater scene such as this one</a:t>
            </a:r>
          </a:p>
          <a:p>
            <a:pPr>
              <a:buClr>
                <a:srgbClr val="0000FF"/>
              </a:buClr>
            </a:pPr>
            <a:r>
              <a:rPr lang="en-US" sz="2800" dirty="0"/>
              <a:t>Asians often describe the environment and the relationships among the fish</a:t>
            </a:r>
          </a:p>
          <a:p>
            <a:pPr>
              <a:buClr>
                <a:srgbClr val="0000FF"/>
              </a:buClr>
            </a:pPr>
            <a:r>
              <a:rPr lang="en-US" sz="2800" dirty="0"/>
              <a:t>Americans tend more to a single big fish </a:t>
            </a:r>
          </a:p>
          <a:p>
            <a:pPr lvl="1">
              <a:buClr>
                <a:srgbClr val="0000FF"/>
              </a:buClr>
            </a:pPr>
            <a:r>
              <a:rPr lang="en-US" sz="2400" dirty="0"/>
              <a:t>Nisbett, 2003</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a:p>
        </p:txBody>
      </p:sp>
      <p:pic>
        <p:nvPicPr>
          <p:cNvPr id="112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77423" y="1772816"/>
            <a:ext cx="3240360" cy="3269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860032" y="5188550"/>
            <a:ext cx="3931150" cy="369332"/>
          </a:xfrm>
          <a:prstGeom prst="rect">
            <a:avLst/>
          </a:prstGeom>
        </p:spPr>
        <p:txBody>
          <a:bodyPr wrap="square">
            <a:spAutoFit/>
          </a:bodyPr>
          <a:lstStyle/>
          <a:p>
            <a:r>
              <a:rPr lang="en-US" b="1" dirty="0"/>
              <a:t>Figure</a:t>
            </a:r>
            <a:r>
              <a:rPr lang="en-US" dirty="0"/>
              <a:t> 2–4 Asian and Western Thinking</a:t>
            </a:r>
            <a:endParaRPr lang="en-CA" dirty="0"/>
          </a:p>
        </p:txBody>
      </p:sp>
    </p:spTree>
    <p:extLst>
      <p:ext uri="{BB962C8B-B14F-4D97-AF65-F5344CB8AC3E}">
        <p14:creationId xmlns:p14="http://schemas.microsoft.com/office/powerpoint/2010/main" val="36287546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 Pt. 3</a:t>
            </a:r>
            <a:endParaRPr lang="en-CA" sz="3600" dirty="0">
              <a:solidFill>
                <a:srgbClr val="0000FF"/>
              </a:solidFill>
            </a:endParaRPr>
          </a:p>
        </p:txBody>
      </p:sp>
      <p:sp>
        <p:nvSpPr>
          <p:cNvPr id="3" name="Content Placeholder 2"/>
          <p:cNvSpPr>
            <a:spLocks noGrp="1"/>
          </p:cNvSpPr>
          <p:nvPr>
            <p:ph idx="1"/>
          </p:nvPr>
        </p:nvSpPr>
        <p:spPr>
          <a:xfrm>
            <a:off x="457200" y="1600200"/>
            <a:ext cx="3970784" cy="4709120"/>
          </a:xfrm>
        </p:spPr>
        <p:txBody>
          <a:bodyPr>
            <a:normAutofit fontScale="25000" lnSpcReduction="20000"/>
          </a:bodyPr>
          <a:lstStyle/>
          <a:p>
            <a:pPr>
              <a:buClr>
                <a:srgbClr val="0000FF"/>
              </a:buClr>
            </a:pPr>
            <a:r>
              <a:rPr lang="en-US" sz="9600" dirty="0" err="1"/>
              <a:t>Heejun</a:t>
            </a:r>
            <a:r>
              <a:rPr lang="en-US" sz="9600" dirty="0"/>
              <a:t> Kim &amp; Hazel Markus (1999) invited people to choose one of these pens</a:t>
            </a:r>
          </a:p>
          <a:p>
            <a:pPr>
              <a:buClr>
                <a:srgbClr val="0000FF"/>
              </a:buClr>
            </a:pPr>
            <a:r>
              <a:rPr lang="en-US" sz="9600" dirty="0"/>
              <a:t>77 percent of Americans</a:t>
            </a:r>
          </a:p>
          <a:p>
            <a:pPr>
              <a:buClr>
                <a:srgbClr val="0000FF"/>
              </a:buClr>
            </a:pPr>
            <a:r>
              <a:rPr lang="en-US" sz="9600" dirty="0"/>
              <a:t>31 percent of Asians</a:t>
            </a:r>
          </a:p>
          <a:p>
            <a:pPr>
              <a:buClr>
                <a:srgbClr val="0000FF"/>
              </a:buClr>
            </a:pPr>
            <a:r>
              <a:rPr lang="en-US" sz="9600" dirty="0"/>
              <a:t>Chose the uncommon </a:t>
            </a:r>
            <a:r>
              <a:rPr lang="en-US" sz="9600" dirty="0" err="1"/>
              <a:t>colour</a:t>
            </a:r>
            <a:r>
              <a:rPr lang="en-US" sz="9600" dirty="0"/>
              <a:t> </a:t>
            </a:r>
          </a:p>
          <a:p>
            <a:pPr lvl="1">
              <a:buClr>
                <a:srgbClr val="0000FF"/>
              </a:buClr>
            </a:pPr>
            <a:r>
              <a:rPr lang="en-US" sz="9600" dirty="0"/>
              <a:t>Whether it was orange, as here, or green </a:t>
            </a:r>
          </a:p>
          <a:p>
            <a:pPr>
              <a:buClr>
                <a:srgbClr val="0000FF"/>
              </a:buClr>
            </a:pPr>
            <a:r>
              <a:rPr lang="en-US" sz="9600" dirty="0"/>
              <a:t>This result illustrates differing cultural preferences for uniqueness and conformity</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a:p>
        </p:txBody>
      </p:sp>
      <p:sp>
        <p:nvSpPr>
          <p:cNvPr id="7" name="AutoShape 2" descr="Figure 2–5: Which Pen Would You Choose? Five pens lie horizontally and all point to the right. Four of the pens are green; one of the pens is orang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Rectangle 7"/>
          <p:cNvSpPr/>
          <p:nvPr/>
        </p:nvSpPr>
        <p:spPr>
          <a:xfrm>
            <a:off x="4572000" y="5050050"/>
            <a:ext cx="4320480" cy="369332"/>
          </a:xfrm>
          <a:prstGeom prst="rect">
            <a:avLst/>
          </a:prstGeom>
        </p:spPr>
        <p:txBody>
          <a:bodyPr wrap="square">
            <a:spAutoFit/>
          </a:bodyPr>
          <a:lstStyle/>
          <a:p>
            <a:pPr>
              <a:buClr>
                <a:srgbClr val="0000FF"/>
              </a:buClr>
            </a:pPr>
            <a:r>
              <a:rPr lang="en-US" b="1" dirty="0"/>
              <a:t>Figure</a:t>
            </a:r>
            <a:r>
              <a:rPr lang="en-US" dirty="0"/>
              <a:t> 2–5 Which Pen Would You Choose?</a:t>
            </a:r>
          </a:p>
        </p:txBody>
      </p:sp>
      <p:pic>
        <p:nvPicPr>
          <p:cNvPr id="12292" name="Picture 4" descr="C:\Users\Bake\Desktop\Capture.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893107" y="2060848"/>
            <a:ext cx="3678265" cy="2448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4824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2 Outline</a:t>
            </a:r>
            <a:endParaRPr lang="en-CA" sz="4000" b="1" dirty="0">
              <a:solidFill>
                <a:srgbClr val="0000FF"/>
              </a:solidFill>
            </a:endParaRPr>
          </a:p>
        </p:txBody>
      </p:sp>
      <p:sp>
        <p:nvSpPr>
          <p:cNvPr id="3" name="Content Placeholder 2"/>
          <p:cNvSpPr>
            <a:spLocks noGrp="1"/>
          </p:cNvSpPr>
          <p:nvPr>
            <p:ph idx="1"/>
          </p:nvPr>
        </p:nvSpPr>
        <p:spPr/>
        <p:txBody>
          <a:bodyPr>
            <a:normAutofit fontScale="92500" lnSpcReduction="10000"/>
          </a:bodyPr>
          <a:lstStyle/>
          <a:p>
            <a:pPr marL="514350" indent="-514350">
              <a:buClr>
                <a:srgbClr val="0000FF"/>
              </a:buClr>
              <a:buFont typeface="+mj-lt"/>
              <a:buAutoNum type="arabicPeriod"/>
            </a:pPr>
            <a:r>
              <a:rPr lang="en-US" dirty="0"/>
              <a:t>Spotlights and illusions: What do they teach us about ourselves?</a:t>
            </a:r>
          </a:p>
          <a:p>
            <a:pPr marL="514350" indent="-514350">
              <a:buClr>
                <a:srgbClr val="0000FF"/>
              </a:buClr>
              <a:buFont typeface="+mj-lt"/>
              <a:buAutoNum type="arabicPeriod"/>
            </a:pPr>
            <a:r>
              <a:rPr lang="en-US" dirty="0"/>
              <a:t>Self-concept: Who am I?</a:t>
            </a:r>
          </a:p>
          <a:p>
            <a:pPr marL="514350" indent="-514350">
              <a:buClr>
                <a:srgbClr val="0000FF"/>
              </a:buClr>
              <a:buFont typeface="+mj-lt"/>
              <a:buAutoNum type="arabicPeriod"/>
            </a:pPr>
            <a:r>
              <a:rPr lang="en-US" dirty="0"/>
              <a:t>What is the nature and motivating power of self-esteem?</a:t>
            </a:r>
          </a:p>
          <a:p>
            <a:pPr marL="514350" indent="-514350">
              <a:buClr>
                <a:srgbClr val="0000FF"/>
              </a:buClr>
              <a:buFont typeface="+mj-lt"/>
              <a:buAutoNum type="arabicPeriod"/>
            </a:pPr>
            <a:r>
              <a:rPr lang="en-US" dirty="0"/>
              <a:t>What is self-serving bias? </a:t>
            </a:r>
          </a:p>
          <a:p>
            <a:pPr marL="514350" indent="-514350">
              <a:buClr>
                <a:srgbClr val="0000FF"/>
              </a:buClr>
              <a:buFont typeface="+mj-lt"/>
              <a:buAutoNum type="arabicPeriod"/>
            </a:pPr>
            <a:r>
              <a:rPr lang="en-US" dirty="0"/>
              <a:t>How do people manage their self-presentation?</a:t>
            </a:r>
          </a:p>
          <a:p>
            <a:pPr marL="514350" indent="-514350">
              <a:buClr>
                <a:srgbClr val="0000FF"/>
              </a:buClr>
              <a:buFont typeface="+mj-lt"/>
              <a:buAutoNum type="arabicPeriod"/>
            </a:pPr>
            <a:r>
              <a:rPr lang="en-US" dirty="0"/>
              <a:t>What does it mean to have perceived self-control?</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 Pt. 4</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Culture and self-esteem</a:t>
            </a:r>
          </a:p>
          <a:p>
            <a:pPr>
              <a:buClr>
                <a:srgbClr val="0000FF"/>
              </a:buClr>
            </a:pPr>
            <a:r>
              <a:rPr lang="en-US" b="1" dirty="0"/>
              <a:t>Collectivistic cultures:</a:t>
            </a:r>
          </a:p>
          <a:p>
            <a:pPr lvl="1">
              <a:buClr>
                <a:srgbClr val="0000FF"/>
              </a:buClr>
            </a:pPr>
            <a:r>
              <a:rPr lang="en-US" dirty="0"/>
              <a:t>Self-esteem is relational and malleable</a:t>
            </a:r>
          </a:p>
          <a:p>
            <a:pPr lvl="1">
              <a:buClr>
                <a:srgbClr val="0000FF"/>
              </a:buClr>
            </a:pPr>
            <a:r>
              <a:rPr lang="en-US" dirty="0"/>
              <a:t>Persist longer on tasks when failing</a:t>
            </a:r>
          </a:p>
          <a:p>
            <a:pPr lvl="1">
              <a:buClr>
                <a:srgbClr val="0000FF"/>
              </a:buClr>
            </a:pPr>
            <a:r>
              <a:rPr lang="en-US" dirty="0"/>
              <a:t>Upward social comparisons</a:t>
            </a:r>
          </a:p>
          <a:p>
            <a:pPr lvl="1">
              <a:buClr>
                <a:srgbClr val="0000FF"/>
              </a:buClr>
            </a:pPr>
            <a:r>
              <a:rPr lang="en-US" dirty="0"/>
              <a:t>Balanced self-evaluations</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a:p>
        </p:txBody>
      </p:sp>
    </p:spTree>
    <p:extLst>
      <p:ext uri="{BB962C8B-B14F-4D97-AF65-F5344CB8AC3E}">
        <p14:creationId xmlns:p14="http://schemas.microsoft.com/office/powerpoint/2010/main" val="4149587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 Pt. 5</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Culture and self-esteem</a:t>
            </a:r>
          </a:p>
          <a:p>
            <a:pPr>
              <a:buClr>
                <a:srgbClr val="0000FF"/>
              </a:buClr>
            </a:pPr>
            <a:r>
              <a:rPr lang="en-US" b="1" dirty="0"/>
              <a:t>Individualistic cultures:</a:t>
            </a:r>
          </a:p>
          <a:p>
            <a:pPr lvl="1">
              <a:buClr>
                <a:srgbClr val="0000FF"/>
              </a:buClr>
            </a:pPr>
            <a:r>
              <a:rPr lang="en-US" dirty="0"/>
              <a:t>Self-esteem is less relational and more personal</a:t>
            </a:r>
          </a:p>
          <a:p>
            <a:pPr lvl="1">
              <a:buClr>
                <a:srgbClr val="0000FF"/>
              </a:buClr>
            </a:pPr>
            <a:r>
              <a:rPr lang="en-US" dirty="0"/>
              <a:t>Persist longer on tasks when succeeding</a:t>
            </a:r>
          </a:p>
          <a:p>
            <a:pPr lvl="1">
              <a:buClr>
                <a:srgbClr val="0000FF"/>
              </a:buClr>
            </a:pPr>
            <a:r>
              <a:rPr lang="en-US" dirty="0"/>
              <a:t>Downward social comparisons</a:t>
            </a:r>
          </a:p>
          <a:p>
            <a:pPr lvl="1">
              <a:buClr>
                <a:srgbClr val="0000FF"/>
              </a:buClr>
            </a:pPr>
            <a:r>
              <a:rPr lang="en-US" dirty="0"/>
              <a:t>Self-evaluations biased positively</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a:p>
        </p:txBody>
      </p:sp>
    </p:spTree>
    <p:extLst>
      <p:ext uri="{BB962C8B-B14F-4D97-AF65-F5344CB8AC3E}">
        <p14:creationId xmlns:p14="http://schemas.microsoft.com/office/powerpoint/2010/main" val="20877166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 Pt. 6</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Interdependent selves </a:t>
            </a:r>
          </a:p>
          <a:p>
            <a:pPr lvl="1">
              <a:buClr>
                <a:srgbClr val="0000FF"/>
              </a:buClr>
            </a:pPr>
            <a:r>
              <a:rPr lang="en-US" dirty="0"/>
              <a:t>Have not one self but many selves: self-with-parents, self-at-work, self-with-friends</a:t>
            </a:r>
          </a:p>
          <a:p>
            <a:pPr>
              <a:buClr>
                <a:srgbClr val="0000FF"/>
              </a:buClr>
            </a:pPr>
            <a:endParaRPr lang="en-US" sz="2800" dirty="0"/>
          </a:p>
          <a:p>
            <a:pPr>
              <a:buClr>
                <a:srgbClr val="0000FF"/>
              </a:buClr>
            </a:pPr>
            <a:r>
              <a:rPr lang="en-US" sz="2800" b="1" dirty="0"/>
              <a:t>Figure 2–6 </a:t>
            </a:r>
            <a:r>
              <a:rPr lang="en-US" sz="2800" dirty="0"/>
              <a:t>and </a:t>
            </a:r>
            <a:r>
              <a:rPr lang="en-US" sz="2800" b="1" dirty="0"/>
              <a:t>Table 2–2 </a:t>
            </a:r>
            <a:r>
              <a:rPr lang="en-US" sz="2800" dirty="0"/>
              <a:t>suggest, the interdependent self is embedded in social memberships</a:t>
            </a: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a:p>
        </p:txBody>
      </p:sp>
    </p:spTree>
    <p:extLst>
      <p:ext uri="{BB962C8B-B14F-4D97-AF65-F5344CB8AC3E}">
        <p14:creationId xmlns:p14="http://schemas.microsoft.com/office/powerpoint/2010/main" val="22955020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a:t>
            </a:r>
            <a:br>
              <a:rPr lang="en-US" sz="3600" dirty="0">
                <a:solidFill>
                  <a:srgbClr val="0000FF"/>
                </a:solidFill>
              </a:rPr>
            </a:br>
            <a:r>
              <a:rPr lang="en-US" sz="3600" dirty="0" err="1">
                <a:solidFill>
                  <a:srgbClr val="0000FF"/>
                </a:solidFill>
              </a:rPr>
              <a:t>Culture</a:t>
            </a:r>
            <a:r>
              <a:rPr lang="en-US" sz="3600" dirty="0">
                <a:solidFill>
                  <a:srgbClr val="0000FF"/>
                </a:solidFill>
              </a:rPr>
              <a:t> and Cognition</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Culture and self-esteem</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a:p>
        </p:txBody>
      </p:sp>
      <p:sp>
        <p:nvSpPr>
          <p:cNvPr id="7" name="AutoShape 2" descr="Figure 2–6: Self-Construal as Independent or Interdepende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4339"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60635" y="2276872"/>
            <a:ext cx="7401272" cy="35230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719908" y="5975875"/>
            <a:ext cx="5904656" cy="369332"/>
          </a:xfrm>
          <a:prstGeom prst="rect">
            <a:avLst/>
          </a:prstGeom>
        </p:spPr>
        <p:txBody>
          <a:bodyPr wrap="square">
            <a:spAutoFit/>
          </a:bodyPr>
          <a:lstStyle/>
          <a:p>
            <a:r>
              <a:rPr lang="en-US" b="1" dirty="0"/>
              <a:t>Figure</a:t>
            </a:r>
            <a:r>
              <a:rPr lang="en-US" dirty="0"/>
              <a:t> 2–6 Self-Construal as Independent or Interdependent</a:t>
            </a:r>
            <a:endParaRPr lang="en-CA" dirty="0"/>
          </a:p>
        </p:txBody>
      </p:sp>
    </p:spTree>
    <p:extLst>
      <p:ext uri="{BB962C8B-B14F-4D97-AF65-F5344CB8AC3E}">
        <p14:creationId xmlns:p14="http://schemas.microsoft.com/office/powerpoint/2010/main" val="4216545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a:t>
            </a:r>
            <a:br>
              <a:rPr lang="en-US" sz="3600" dirty="0">
                <a:solidFill>
                  <a:srgbClr val="0000FF"/>
                </a:solidFill>
              </a:rPr>
            </a:br>
            <a:r>
              <a:rPr lang="en-CA" sz="3200" dirty="0">
                <a:solidFill>
                  <a:srgbClr val="0000FF"/>
                </a:solidFill>
              </a:rPr>
              <a:t>Culture and Cognition Pt. 2</a:t>
            </a:r>
            <a:endParaRPr lang="en-CA" sz="36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a:p>
        </p:txBody>
      </p:sp>
      <p:graphicFrame>
        <p:nvGraphicFramePr>
          <p:cNvPr id="6" name="Table 5"/>
          <p:cNvGraphicFramePr>
            <a:graphicFrameLocks noGrp="1"/>
          </p:cNvGraphicFramePr>
          <p:nvPr>
            <p:extLst>
              <p:ext uri="{D42A27DB-BD31-4B8C-83A1-F6EECF244321}">
                <p14:modId xmlns:p14="http://schemas.microsoft.com/office/powerpoint/2010/main" val="2763727669"/>
              </p:ext>
            </p:extLst>
          </p:nvPr>
        </p:nvGraphicFramePr>
        <p:xfrm>
          <a:off x="611560" y="1700808"/>
          <a:ext cx="8208912" cy="4083644"/>
        </p:xfrm>
        <a:graphic>
          <a:graphicData uri="http://schemas.openxmlformats.org/drawingml/2006/table">
            <a:tbl>
              <a:tblPr firstRow="1" bandRow="1">
                <a:tableStyleId>{7DF18680-E054-41AD-8BC1-D1AEF772440D}</a:tableStyleId>
              </a:tblPr>
              <a:tblGrid>
                <a:gridCol w="2088232">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168352">
                  <a:extLst>
                    <a:ext uri="{9D8B030D-6E8A-4147-A177-3AD203B41FA5}">
                      <a16:colId xmlns:a16="http://schemas.microsoft.com/office/drawing/2014/main" val="20002"/>
                    </a:ext>
                  </a:extLst>
                </a:gridCol>
              </a:tblGrid>
              <a:tr h="370840">
                <a:tc gridSpan="3">
                  <a:txBody>
                    <a:bodyPr/>
                    <a:lstStyle/>
                    <a:p>
                      <a:r>
                        <a:rPr lang="en-US" sz="2400" dirty="0">
                          <a:solidFill>
                            <a:schemeClr val="tx1"/>
                          </a:solidFill>
                        </a:rPr>
                        <a:t>TABLE 2–2	Self-Concept: Independent or Interdependent</a:t>
                      </a:r>
                      <a:endParaRPr lang="en-CA" sz="2400" dirty="0">
                        <a:solidFill>
                          <a:schemeClr val="tx1"/>
                        </a:solidFill>
                      </a:endParaRPr>
                    </a:p>
                  </a:txBody>
                  <a:tcPr/>
                </a:tc>
                <a:tc hMerge="1">
                  <a:txBody>
                    <a:bodyPr/>
                    <a:lstStyle/>
                    <a:p>
                      <a:endParaRPr lang="en-CA" dirty="0"/>
                    </a:p>
                  </a:txBody>
                  <a:tcPr/>
                </a:tc>
                <a:tc hMerge="1">
                  <a:txBody>
                    <a:bodyPr/>
                    <a:lstStyle/>
                    <a:p>
                      <a:endParaRPr lang="en-CA" dirty="0"/>
                    </a:p>
                  </a:txBody>
                  <a:tcPr/>
                </a:tc>
                <a:extLst>
                  <a:ext uri="{0D108BD9-81ED-4DB2-BD59-A6C34878D82A}">
                    <a16:rowId xmlns:a16="http://schemas.microsoft.com/office/drawing/2014/main" val="10000"/>
                  </a:ext>
                </a:extLst>
              </a:tr>
              <a:tr h="478904">
                <a:tc>
                  <a:txBody>
                    <a:bodyPr/>
                    <a:lstStyle/>
                    <a:p>
                      <a:pPr algn="l" fontAlgn="ctr"/>
                      <a:r>
                        <a:rPr lang="en-CA" dirty="0">
                          <a:effectLst/>
                        </a:rPr>
                        <a:t>                                  </a:t>
                      </a:r>
                      <a:endParaRPr lang="en-CA" b="1" dirty="0">
                        <a:effectLst/>
                        <a:latin typeface="inherit"/>
                      </a:endParaRPr>
                    </a:p>
                  </a:txBody>
                  <a:tcPr marL="67866" marR="67866" marT="67866" marB="67866" anchor="ctr"/>
                </a:tc>
                <a:tc>
                  <a:txBody>
                    <a:bodyPr/>
                    <a:lstStyle/>
                    <a:p>
                      <a:pPr algn="l" fontAlgn="ctr"/>
                      <a:r>
                        <a:rPr lang="en-CA" sz="2000" b="1" dirty="0">
                          <a:effectLst/>
                          <a:latin typeface="inherit"/>
                        </a:rPr>
                        <a:t>Dependent</a:t>
                      </a:r>
                    </a:p>
                  </a:txBody>
                  <a:tcPr marL="67866" marR="67866" marT="67866" marB="67866" anchor="ctr"/>
                </a:tc>
                <a:tc>
                  <a:txBody>
                    <a:bodyPr/>
                    <a:lstStyle/>
                    <a:p>
                      <a:r>
                        <a:rPr lang="en-CA" sz="2400" b="1" dirty="0"/>
                        <a:t>Interdepend</a:t>
                      </a:r>
                      <a:endParaRPr lang="en-CA" sz="2000" b="1" dirty="0"/>
                    </a:p>
                  </a:txBody>
                  <a:tcPr/>
                </a:tc>
                <a:extLst>
                  <a:ext uri="{0D108BD9-81ED-4DB2-BD59-A6C34878D82A}">
                    <a16:rowId xmlns:a16="http://schemas.microsoft.com/office/drawing/2014/main" val="10001"/>
                  </a:ext>
                </a:extLst>
              </a:tr>
              <a:tr h="370840">
                <a:tc>
                  <a:txBody>
                    <a:bodyPr/>
                    <a:lstStyle/>
                    <a:p>
                      <a:pPr fontAlgn="t"/>
                      <a:r>
                        <a:rPr lang="en-CA" dirty="0">
                          <a:effectLst/>
                        </a:rPr>
                        <a:t>Identity is</a:t>
                      </a:r>
                    </a:p>
                  </a:txBody>
                  <a:tcPr marL="67866" marR="67866" marT="67866" marB="67866"/>
                </a:tc>
                <a:tc>
                  <a:txBody>
                    <a:bodyPr/>
                    <a:lstStyle/>
                    <a:p>
                      <a:pPr fontAlgn="t"/>
                      <a:r>
                        <a:rPr lang="en-US">
                          <a:effectLst/>
                        </a:rPr>
                        <a:t>Personal, defined by individual traits and goals</a:t>
                      </a:r>
                    </a:p>
                  </a:txBody>
                  <a:tcPr marL="67866" marR="67866" marT="67866" marB="67866"/>
                </a:tc>
                <a:tc>
                  <a:txBody>
                    <a:bodyPr/>
                    <a:lstStyle/>
                    <a:p>
                      <a:pPr fontAlgn="t"/>
                      <a:r>
                        <a:rPr lang="en-US">
                          <a:effectLst/>
                        </a:rPr>
                        <a:t>Social, defined by connections with others</a:t>
                      </a:r>
                    </a:p>
                  </a:txBody>
                  <a:tcPr marL="67866" marR="67866" marT="67866" marB="67866"/>
                </a:tc>
                <a:extLst>
                  <a:ext uri="{0D108BD9-81ED-4DB2-BD59-A6C34878D82A}">
                    <a16:rowId xmlns:a16="http://schemas.microsoft.com/office/drawing/2014/main" val="10002"/>
                  </a:ext>
                </a:extLst>
              </a:tr>
              <a:tr h="370840">
                <a:tc>
                  <a:txBody>
                    <a:bodyPr/>
                    <a:lstStyle/>
                    <a:p>
                      <a:pPr fontAlgn="t"/>
                      <a:r>
                        <a:rPr lang="en-CA" dirty="0">
                          <a:effectLst/>
                        </a:rPr>
                        <a:t>What matters</a:t>
                      </a:r>
                    </a:p>
                  </a:txBody>
                  <a:tcPr marL="67866" marR="67866" marT="67866" marB="67866"/>
                </a:tc>
                <a:tc>
                  <a:txBody>
                    <a:bodyPr/>
                    <a:lstStyle/>
                    <a:p>
                      <a:pPr fontAlgn="t"/>
                      <a:r>
                        <a:rPr lang="en-US">
                          <a:effectLst/>
                        </a:rPr>
                        <a:t>Me—personal achievement and fulfillment; my rights and liberties</a:t>
                      </a:r>
                    </a:p>
                  </a:txBody>
                  <a:tcPr marL="67866" marR="67866" marT="67866" marB="67866"/>
                </a:tc>
                <a:tc>
                  <a:txBody>
                    <a:bodyPr/>
                    <a:lstStyle/>
                    <a:p>
                      <a:pPr fontAlgn="t"/>
                      <a:r>
                        <a:rPr lang="en-US">
                          <a:effectLst/>
                        </a:rPr>
                        <a:t>We—group goals and solidarity; our social responsibilities and relationships</a:t>
                      </a:r>
                    </a:p>
                  </a:txBody>
                  <a:tcPr marL="67866" marR="67866" marT="67866" marB="67866"/>
                </a:tc>
                <a:extLst>
                  <a:ext uri="{0D108BD9-81ED-4DB2-BD59-A6C34878D82A}">
                    <a16:rowId xmlns:a16="http://schemas.microsoft.com/office/drawing/2014/main" val="10003"/>
                  </a:ext>
                </a:extLst>
              </a:tr>
              <a:tr h="370840">
                <a:tc>
                  <a:txBody>
                    <a:bodyPr/>
                    <a:lstStyle/>
                    <a:p>
                      <a:pPr fontAlgn="t"/>
                      <a:r>
                        <a:rPr lang="en-CA" dirty="0">
                          <a:effectLst/>
                        </a:rPr>
                        <a:t>Disapproves of</a:t>
                      </a:r>
                    </a:p>
                  </a:txBody>
                  <a:tcPr marL="67866" marR="67866" marT="67866" marB="67866"/>
                </a:tc>
                <a:tc>
                  <a:txBody>
                    <a:bodyPr/>
                    <a:lstStyle/>
                    <a:p>
                      <a:pPr fontAlgn="t"/>
                      <a:r>
                        <a:rPr lang="en-CA">
                          <a:effectLst/>
                        </a:rPr>
                        <a:t>Conformity</a:t>
                      </a:r>
                    </a:p>
                  </a:txBody>
                  <a:tcPr marL="67866" marR="67866" marT="67866" marB="67866"/>
                </a:tc>
                <a:tc>
                  <a:txBody>
                    <a:bodyPr/>
                    <a:lstStyle/>
                    <a:p>
                      <a:pPr fontAlgn="t"/>
                      <a:r>
                        <a:rPr lang="en-CA">
                          <a:effectLst/>
                        </a:rPr>
                        <a:t>Egotism</a:t>
                      </a:r>
                    </a:p>
                  </a:txBody>
                  <a:tcPr marL="67866" marR="67866" marT="67866" marB="67866"/>
                </a:tc>
                <a:extLst>
                  <a:ext uri="{0D108BD9-81ED-4DB2-BD59-A6C34878D82A}">
                    <a16:rowId xmlns:a16="http://schemas.microsoft.com/office/drawing/2014/main" val="10004"/>
                  </a:ext>
                </a:extLst>
              </a:tr>
              <a:tr h="370840">
                <a:tc>
                  <a:txBody>
                    <a:bodyPr/>
                    <a:lstStyle/>
                    <a:p>
                      <a:pPr fontAlgn="t"/>
                      <a:r>
                        <a:rPr lang="en-CA" dirty="0">
                          <a:effectLst/>
                        </a:rPr>
                        <a:t>Illustrative motto</a:t>
                      </a:r>
                    </a:p>
                  </a:txBody>
                  <a:tcPr marL="67866" marR="67866" marT="67866" marB="67866"/>
                </a:tc>
                <a:tc>
                  <a:txBody>
                    <a:bodyPr/>
                    <a:lstStyle/>
                    <a:p>
                      <a:pPr fontAlgn="t"/>
                      <a:r>
                        <a:rPr lang="en-US">
                          <a:effectLst/>
                        </a:rPr>
                        <a:t>“To thine own self be true”</a:t>
                      </a:r>
                    </a:p>
                  </a:txBody>
                  <a:tcPr marL="67866" marR="67866" marT="67866" marB="67866"/>
                </a:tc>
                <a:tc>
                  <a:txBody>
                    <a:bodyPr/>
                    <a:lstStyle/>
                    <a:p>
                      <a:pPr fontAlgn="t"/>
                      <a:r>
                        <a:rPr lang="en-US">
                          <a:effectLst/>
                        </a:rPr>
                        <a:t>“No one is an island”</a:t>
                      </a:r>
                    </a:p>
                  </a:txBody>
                  <a:tcPr marL="67866" marR="67866" marT="67866" marB="67866"/>
                </a:tc>
                <a:extLst>
                  <a:ext uri="{0D108BD9-81ED-4DB2-BD59-A6C34878D82A}">
                    <a16:rowId xmlns:a16="http://schemas.microsoft.com/office/drawing/2014/main" val="10005"/>
                  </a:ext>
                </a:extLst>
              </a:tr>
              <a:tr h="370840">
                <a:tc>
                  <a:txBody>
                    <a:bodyPr/>
                    <a:lstStyle/>
                    <a:p>
                      <a:pPr fontAlgn="t"/>
                      <a:r>
                        <a:rPr lang="en-CA" dirty="0">
                          <a:effectLst/>
                        </a:rPr>
                        <a:t>Cultures that support</a:t>
                      </a:r>
                    </a:p>
                  </a:txBody>
                  <a:tcPr marL="67866" marR="67866" marT="67866" marB="67866"/>
                </a:tc>
                <a:tc>
                  <a:txBody>
                    <a:bodyPr/>
                    <a:lstStyle/>
                    <a:p>
                      <a:pPr fontAlgn="t"/>
                      <a:r>
                        <a:rPr lang="en-CA">
                          <a:effectLst/>
                        </a:rPr>
                        <a:t>Individualistic Western</a:t>
                      </a:r>
                    </a:p>
                  </a:txBody>
                  <a:tcPr marL="67866" marR="67866" marT="67866" marB="67866"/>
                </a:tc>
                <a:tc>
                  <a:txBody>
                    <a:bodyPr/>
                    <a:lstStyle/>
                    <a:p>
                      <a:pPr fontAlgn="t"/>
                      <a:r>
                        <a:rPr lang="en-US" dirty="0">
                          <a:effectLst/>
                        </a:rPr>
                        <a:t>Collectivistic Asian and developing world</a:t>
                      </a:r>
                    </a:p>
                  </a:txBody>
                  <a:tcPr marL="67866" marR="67866" marT="67866" marB="67866"/>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79261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 and Culture Pt. 7</a:t>
            </a:r>
            <a:endParaRPr lang="en-CA" sz="3600" dirty="0">
              <a:solidFill>
                <a:srgbClr val="0000FF"/>
              </a:solidFill>
            </a:endParaRPr>
          </a:p>
        </p:txBody>
      </p:sp>
      <p:sp>
        <p:nvSpPr>
          <p:cNvPr id="3" name="Content Placeholder 2"/>
          <p:cNvSpPr>
            <a:spLocks noGrp="1"/>
          </p:cNvSpPr>
          <p:nvPr>
            <p:ph idx="1"/>
          </p:nvPr>
        </p:nvSpPr>
        <p:spPr>
          <a:xfrm>
            <a:off x="457200" y="1600200"/>
            <a:ext cx="3970784" cy="4525963"/>
          </a:xfrm>
        </p:spPr>
        <p:txBody>
          <a:bodyPr>
            <a:normAutofit/>
          </a:bodyPr>
          <a:lstStyle/>
          <a:p>
            <a:pPr>
              <a:buClr>
                <a:srgbClr val="0000FF"/>
              </a:buClr>
            </a:pPr>
            <a:r>
              <a:rPr lang="en-US" dirty="0"/>
              <a:t>In collectivist cultures, harmony comes from sameness  and agreement</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a:p>
        </p:txBody>
      </p:sp>
      <p:sp>
        <p:nvSpPr>
          <p:cNvPr id="6" name="AutoShape 2" descr="A line of six men unload supplies from the back of an open tru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638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16016" y="1548166"/>
            <a:ext cx="3188296" cy="4782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825542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Self-Knowledge</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Predicting behaviour</a:t>
            </a:r>
          </a:p>
          <a:p>
            <a:pPr>
              <a:buClr>
                <a:srgbClr val="0000FF"/>
              </a:buClr>
            </a:pPr>
            <a:r>
              <a:rPr lang="en-US" b="1" dirty="0"/>
              <a:t>Planning fallacy: </a:t>
            </a:r>
          </a:p>
          <a:p>
            <a:pPr lvl="1">
              <a:buClr>
                <a:srgbClr val="0000FF"/>
              </a:buClr>
            </a:pPr>
            <a:r>
              <a:rPr lang="en-US" dirty="0"/>
              <a:t>The tendency to underestimate how long it will take to complete a task</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a:p>
        </p:txBody>
      </p:sp>
    </p:spTree>
    <p:extLst>
      <p:ext uri="{BB962C8B-B14F-4D97-AF65-F5344CB8AC3E}">
        <p14:creationId xmlns:p14="http://schemas.microsoft.com/office/powerpoint/2010/main" val="33823442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Self-Knowledge</a:t>
            </a:r>
            <a:endParaRPr lang="en-CA" sz="3600" dirty="0">
              <a:solidFill>
                <a:srgbClr val="0000FF"/>
              </a:solidFill>
            </a:endParaRPr>
          </a:p>
        </p:txBody>
      </p:sp>
      <p:sp>
        <p:nvSpPr>
          <p:cNvPr id="3" name="Content Placeholder 2"/>
          <p:cNvSpPr>
            <a:spLocks noGrp="1"/>
          </p:cNvSpPr>
          <p:nvPr>
            <p:ph idx="1"/>
          </p:nvPr>
        </p:nvSpPr>
        <p:spPr>
          <a:xfrm>
            <a:off x="457200" y="1600200"/>
            <a:ext cx="8229600" cy="4709120"/>
          </a:xfrm>
        </p:spPr>
        <p:txBody>
          <a:bodyPr>
            <a:normAutofit fontScale="77500" lnSpcReduction="20000"/>
          </a:bodyPr>
          <a:lstStyle/>
          <a:p>
            <a:pPr>
              <a:buClr>
                <a:srgbClr val="0000FF"/>
              </a:buClr>
            </a:pPr>
            <a:r>
              <a:rPr lang="en-US" sz="3600" b="1" dirty="0"/>
              <a:t>Predicting behaviour</a:t>
            </a:r>
          </a:p>
          <a:p>
            <a:pPr>
              <a:buClr>
                <a:srgbClr val="0000FF"/>
              </a:buClr>
            </a:pPr>
            <a:r>
              <a:rPr lang="en-US" sz="3600" b="1" dirty="0"/>
              <a:t>Predicting feelings</a:t>
            </a:r>
          </a:p>
          <a:p>
            <a:pPr lvl="1">
              <a:buClr>
                <a:srgbClr val="0000FF"/>
              </a:buClr>
            </a:pPr>
            <a:r>
              <a:rPr lang="en-US" sz="3600" b="1" dirty="0"/>
              <a:t>Affective forecasting</a:t>
            </a:r>
          </a:p>
          <a:p>
            <a:pPr lvl="2">
              <a:buClr>
                <a:srgbClr val="0000FF"/>
              </a:buClr>
            </a:pPr>
            <a:r>
              <a:rPr lang="en-US" sz="3600" dirty="0"/>
              <a:t>Prediction about future feelings</a:t>
            </a:r>
          </a:p>
          <a:p>
            <a:pPr>
              <a:buClr>
                <a:srgbClr val="0000FF"/>
              </a:buClr>
            </a:pPr>
            <a:r>
              <a:rPr lang="en-US" sz="3600" b="1" dirty="0"/>
              <a:t>Impact bias</a:t>
            </a:r>
          </a:p>
          <a:p>
            <a:pPr lvl="1">
              <a:buClr>
                <a:srgbClr val="0000FF"/>
              </a:buClr>
            </a:pPr>
            <a:r>
              <a:rPr lang="en-US" sz="3600" dirty="0"/>
              <a:t>Overestimating the enduring impact of emotion-causing events</a:t>
            </a:r>
          </a:p>
          <a:p>
            <a:pPr>
              <a:buClr>
                <a:srgbClr val="0000FF"/>
              </a:buClr>
            </a:pPr>
            <a:r>
              <a:rPr lang="en-US" sz="3600" b="1" dirty="0"/>
              <a:t>Immune neglect</a:t>
            </a:r>
          </a:p>
          <a:p>
            <a:pPr lvl="1">
              <a:buClr>
                <a:srgbClr val="0000FF"/>
              </a:buClr>
            </a:pPr>
            <a:r>
              <a:rPr lang="en-US" sz="3600" dirty="0"/>
              <a:t>The tendency to underestimate the speed and the strength of the “psychological immune system”</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a:p>
        </p:txBody>
      </p:sp>
    </p:spTree>
    <p:extLst>
      <p:ext uri="{BB962C8B-B14F-4D97-AF65-F5344CB8AC3E}">
        <p14:creationId xmlns:p14="http://schemas.microsoft.com/office/powerpoint/2010/main" val="10147519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Self-Knowledge Pt. 2</a:t>
            </a:r>
            <a:endParaRPr lang="en-CA" sz="3600" dirty="0">
              <a:solidFill>
                <a:srgbClr val="0000FF"/>
              </a:solidFill>
            </a:endParaRPr>
          </a:p>
        </p:txBody>
      </p:sp>
      <p:sp>
        <p:nvSpPr>
          <p:cNvPr id="3" name="Content Placeholder 2"/>
          <p:cNvSpPr>
            <a:spLocks noGrp="1"/>
          </p:cNvSpPr>
          <p:nvPr>
            <p:ph idx="1"/>
          </p:nvPr>
        </p:nvSpPr>
        <p:spPr/>
        <p:txBody>
          <a:bodyPr>
            <a:normAutofit fontScale="92500" lnSpcReduction="10000"/>
          </a:bodyPr>
          <a:lstStyle/>
          <a:p>
            <a:pPr>
              <a:buClr>
                <a:srgbClr val="0000FF"/>
              </a:buClr>
            </a:pPr>
            <a:r>
              <a:rPr lang="en-US" b="1" dirty="0"/>
              <a:t>The wisdom and illusions of self-analysis</a:t>
            </a:r>
          </a:p>
          <a:p>
            <a:pPr>
              <a:buClr>
                <a:srgbClr val="0000FF"/>
              </a:buClr>
            </a:pPr>
            <a:r>
              <a:rPr lang="en-US" i="1" dirty="0"/>
              <a:t>Dual attitude system:</a:t>
            </a:r>
          </a:p>
          <a:p>
            <a:pPr>
              <a:buClr>
                <a:srgbClr val="0000FF"/>
              </a:buClr>
            </a:pPr>
            <a:r>
              <a:rPr lang="en-US" b="1" dirty="0"/>
              <a:t>Implicit (automatic) attitudes</a:t>
            </a:r>
          </a:p>
          <a:p>
            <a:pPr lvl="1">
              <a:buClr>
                <a:srgbClr val="0000FF"/>
              </a:buClr>
            </a:pPr>
            <a:r>
              <a:rPr lang="en-US" dirty="0"/>
              <a:t>Change slowly, with practice that forms new habits</a:t>
            </a:r>
          </a:p>
          <a:p>
            <a:pPr>
              <a:buClr>
                <a:srgbClr val="0000FF"/>
              </a:buClr>
            </a:pPr>
            <a:r>
              <a:rPr lang="en-US" b="1" dirty="0"/>
              <a:t>Explicit (consciously controlled) attitudes</a:t>
            </a:r>
          </a:p>
          <a:p>
            <a:pPr lvl="1">
              <a:buClr>
                <a:srgbClr val="0000FF"/>
              </a:buClr>
            </a:pPr>
            <a:r>
              <a:rPr lang="en-US" dirty="0"/>
              <a:t>May change with education and persuasion</a:t>
            </a:r>
          </a:p>
          <a:p>
            <a:pPr>
              <a:buClr>
                <a:srgbClr val="0000FF"/>
              </a:buClr>
            </a:pPr>
            <a:r>
              <a:rPr lang="en-US" b="1" dirty="0"/>
              <a:t>Practical implications:</a:t>
            </a:r>
          </a:p>
          <a:p>
            <a:pPr lvl="1">
              <a:buClr>
                <a:srgbClr val="0000FF"/>
              </a:buClr>
            </a:pPr>
            <a:r>
              <a:rPr lang="en-US" dirty="0"/>
              <a:t>Self-reports are often untrustworthy</a:t>
            </a:r>
          </a:p>
          <a:p>
            <a:pPr lvl="1">
              <a:buClr>
                <a:srgbClr val="0000FF"/>
              </a:buClr>
            </a:pPr>
            <a:r>
              <a:rPr lang="en-US" dirty="0"/>
              <a:t>Sincerity does not guarantee validity</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a:p>
        </p:txBody>
      </p:sp>
    </p:spTree>
    <p:extLst>
      <p:ext uri="{BB962C8B-B14F-4D97-AF65-F5344CB8AC3E}">
        <p14:creationId xmlns:p14="http://schemas.microsoft.com/office/powerpoint/2010/main" val="3382344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What is the Nature and Motivating Power of Self-Esteem?</a:t>
            </a:r>
            <a:br>
              <a:rPr lang="en-US" dirty="0">
                <a:solidFill>
                  <a:srgbClr val="0000FF"/>
                </a:solidFill>
              </a:rPr>
            </a:br>
            <a:r>
              <a:rPr lang="en-US" dirty="0">
                <a:solidFill>
                  <a:schemeClr val="tx1"/>
                </a:solidFill>
              </a:rPr>
              <a:t>LO3</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a:p>
        </p:txBody>
      </p:sp>
    </p:spTree>
    <p:extLst>
      <p:ext uri="{BB962C8B-B14F-4D97-AF65-F5344CB8AC3E}">
        <p14:creationId xmlns:p14="http://schemas.microsoft.com/office/powerpoint/2010/main" val="3444385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Spotlights and Illusions: </a:t>
            </a:r>
            <a:br>
              <a:rPr lang="en-US" sz="4000" dirty="0">
                <a:solidFill>
                  <a:srgbClr val="0000FF"/>
                </a:solidFill>
              </a:rPr>
            </a:br>
            <a:r>
              <a:rPr lang="en-US" sz="4000" dirty="0">
                <a:solidFill>
                  <a:srgbClr val="0000FF"/>
                </a:solidFill>
              </a:rPr>
              <a:t>What Do They Teach Us About Ourselves?</a:t>
            </a:r>
            <a:br>
              <a:rPr lang="en-CA" sz="4000" dirty="0">
                <a:solidFill>
                  <a:srgbClr val="0000FF"/>
                </a:solidFill>
              </a:rPr>
            </a:br>
            <a:r>
              <a:rPr lang="en-CA" sz="4000" dirty="0">
                <a:solidFill>
                  <a:schemeClr val="tx1"/>
                </a:solidFill>
              </a:rPr>
              <a:t>LO1</a:t>
            </a: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a:p>
        </p:txBody>
      </p:sp>
    </p:spTree>
    <p:extLst>
      <p:ext uri="{BB962C8B-B14F-4D97-AF65-F5344CB8AC3E}">
        <p14:creationId xmlns:p14="http://schemas.microsoft.com/office/powerpoint/2010/main" val="647778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Self-Esteem Motivation</a:t>
            </a:r>
            <a:endParaRPr lang="en-CA" sz="3600" dirty="0">
              <a:solidFill>
                <a:srgbClr val="0000FF"/>
              </a:solidFill>
            </a:endParaRPr>
          </a:p>
        </p:txBody>
      </p:sp>
      <p:sp>
        <p:nvSpPr>
          <p:cNvPr id="3" name="Content Placeholder 2"/>
          <p:cNvSpPr>
            <a:spLocks noGrp="1"/>
          </p:cNvSpPr>
          <p:nvPr>
            <p:ph idx="1"/>
          </p:nvPr>
        </p:nvSpPr>
        <p:spPr>
          <a:xfrm>
            <a:off x="457200" y="1600200"/>
            <a:ext cx="3970784" cy="4525963"/>
          </a:xfrm>
        </p:spPr>
        <p:txBody>
          <a:bodyPr>
            <a:normAutofit fontScale="92500" lnSpcReduction="10000"/>
          </a:bodyPr>
          <a:lstStyle/>
          <a:p>
            <a:pPr>
              <a:buClr>
                <a:srgbClr val="0000FF"/>
              </a:buClr>
            </a:pPr>
            <a:r>
              <a:rPr lang="en-US" b="1" dirty="0"/>
              <a:t>Self-Esteem</a:t>
            </a:r>
          </a:p>
          <a:p>
            <a:pPr lvl="1">
              <a:buClr>
                <a:srgbClr val="0000FF"/>
              </a:buClr>
            </a:pPr>
            <a:r>
              <a:rPr lang="en-US" sz="3000" dirty="0"/>
              <a:t>A person’s overall self-evaluation or sense of self-worth</a:t>
            </a:r>
          </a:p>
          <a:p>
            <a:pPr>
              <a:buClr>
                <a:srgbClr val="0000FF"/>
              </a:buClr>
            </a:pPr>
            <a:r>
              <a:rPr lang="en-US" dirty="0"/>
              <a:t>Self-esteem feelings as a fuel gauge</a:t>
            </a:r>
          </a:p>
          <a:p>
            <a:pPr>
              <a:buClr>
                <a:srgbClr val="0000FF"/>
              </a:buClr>
            </a:pPr>
            <a:r>
              <a:rPr lang="en-US" dirty="0"/>
              <a:t>Terror management theory</a:t>
            </a:r>
          </a:p>
          <a:p>
            <a:pPr>
              <a:buClr>
                <a:srgbClr val="0000FF"/>
              </a:buClr>
            </a:pPr>
            <a:r>
              <a:rPr lang="en-US" dirty="0"/>
              <a:t>Compassion is a route to self-esteem</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30</a:t>
            </a:fld>
            <a:endParaRPr lang="en-CA"/>
          </a:p>
        </p:txBody>
      </p:sp>
      <p:sp>
        <p:nvSpPr>
          <p:cNvPr id="6" name="AutoShape 2" descr="Two young boys sit across from each other, playing a game of ch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9459"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80350" y="1595702"/>
            <a:ext cx="3503779" cy="32409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788024" y="4869160"/>
            <a:ext cx="3888432" cy="1200329"/>
          </a:xfrm>
          <a:prstGeom prst="rect">
            <a:avLst/>
          </a:prstGeom>
        </p:spPr>
        <p:txBody>
          <a:bodyPr wrap="square">
            <a:spAutoFit/>
          </a:bodyPr>
          <a:lstStyle/>
          <a:p>
            <a:pPr algn="just"/>
            <a:r>
              <a:rPr lang="en-US" dirty="0"/>
              <a:t>Among sibling relationships, the threat to self-esteem is greatest for an older child with a highly capable younger brother or sister</a:t>
            </a:r>
            <a:endParaRPr lang="en-CA" dirty="0"/>
          </a:p>
        </p:txBody>
      </p:sp>
    </p:spTree>
    <p:extLst>
      <p:ext uri="{BB962C8B-B14F-4D97-AF65-F5344CB8AC3E}">
        <p14:creationId xmlns:p14="http://schemas.microsoft.com/office/powerpoint/2010/main" val="4161339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Trade-off of Low vs. High Self-Esteem</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Low self-esteem associated with: </a:t>
            </a:r>
          </a:p>
          <a:p>
            <a:pPr lvl="1">
              <a:buClr>
                <a:srgbClr val="0000FF"/>
              </a:buClr>
            </a:pPr>
            <a:r>
              <a:rPr lang="en-US" dirty="0"/>
              <a:t>More anxiety, loneliness, and eating disorders</a:t>
            </a:r>
          </a:p>
          <a:p>
            <a:pPr>
              <a:buClr>
                <a:srgbClr val="0000FF"/>
              </a:buClr>
            </a:pPr>
            <a:r>
              <a:rPr lang="en-US" dirty="0"/>
              <a:t>Often higher in: </a:t>
            </a:r>
          </a:p>
          <a:p>
            <a:pPr lvl="1">
              <a:buClr>
                <a:srgbClr val="0000FF"/>
              </a:buClr>
            </a:pPr>
            <a:r>
              <a:rPr lang="en-US" dirty="0"/>
              <a:t>Gang leaders</a:t>
            </a:r>
          </a:p>
          <a:p>
            <a:pPr lvl="1">
              <a:buClr>
                <a:srgbClr val="0000FF"/>
              </a:buClr>
            </a:pPr>
            <a:r>
              <a:rPr lang="en-US" dirty="0"/>
              <a:t>Terrorists</a:t>
            </a:r>
          </a:p>
          <a:p>
            <a:pPr lvl="1">
              <a:buClr>
                <a:srgbClr val="0000FF"/>
              </a:buClr>
            </a:pPr>
            <a:r>
              <a:rPr lang="en-US" dirty="0"/>
              <a:t>Imprisoned men who have committed violent crime</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31</a:t>
            </a:fld>
            <a:endParaRPr lang="en-CA"/>
          </a:p>
        </p:txBody>
      </p:sp>
    </p:spTree>
    <p:extLst>
      <p:ext uri="{BB962C8B-B14F-4D97-AF65-F5344CB8AC3E}">
        <p14:creationId xmlns:p14="http://schemas.microsoft.com/office/powerpoint/2010/main" val="23292772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the Nature and Motivating </a:t>
            </a:r>
            <a:br>
              <a:rPr lang="en-US" sz="3600" dirty="0">
                <a:solidFill>
                  <a:srgbClr val="0000FF"/>
                </a:solidFill>
              </a:rPr>
            </a:br>
            <a:r>
              <a:rPr lang="en-US" sz="3600" dirty="0">
                <a:solidFill>
                  <a:srgbClr val="0000FF"/>
                </a:solidFill>
              </a:rPr>
              <a:t>Power of Self-Esteem?</a:t>
            </a:r>
            <a:endParaRPr lang="en-CA" sz="3600" dirty="0">
              <a:solidFill>
                <a:srgbClr val="0000FF"/>
              </a:solidFill>
            </a:endParaRPr>
          </a:p>
        </p:txBody>
      </p:sp>
      <p:sp>
        <p:nvSpPr>
          <p:cNvPr id="3" name="Content Placeholder 2"/>
          <p:cNvSpPr>
            <a:spLocks noGrp="1"/>
          </p:cNvSpPr>
          <p:nvPr>
            <p:ph idx="1"/>
          </p:nvPr>
        </p:nvSpPr>
        <p:spPr>
          <a:xfrm>
            <a:off x="5004048" y="1628800"/>
            <a:ext cx="3672408" cy="4608512"/>
          </a:xfrm>
        </p:spPr>
        <p:txBody>
          <a:bodyPr>
            <a:normAutofit fontScale="77500" lnSpcReduction="20000"/>
          </a:bodyPr>
          <a:lstStyle/>
          <a:p>
            <a:pPr>
              <a:buClr>
                <a:srgbClr val="0000FF"/>
              </a:buClr>
            </a:pPr>
            <a:r>
              <a:rPr lang="en-US" b="1" dirty="0"/>
              <a:t>Figure </a:t>
            </a:r>
            <a:r>
              <a:rPr lang="en-US" dirty="0"/>
              <a:t>2–7 Narcissism, Self-Esteem, and Aggression</a:t>
            </a:r>
          </a:p>
          <a:p>
            <a:pPr>
              <a:buClr>
                <a:srgbClr val="0000FF"/>
              </a:buClr>
            </a:pPr>
            <a:r>
              <a:rPr lang="en-US" dirty="0"/>
              <a:t>Narcissism and self-esteem interact to influence aggression</a:t>
            </a:r>
          </a:p>
          <a:p>
            <a:pPr>
              <a:buClr>
                <a:srgbClr val="0000FF"/>
              </a:buClr>
            </a:pPr>
            <a:r>
              <a:rPr lang="en-US" dirty="0"/>
              <a:t>In an experiment by Brad Bushman and colleagues (2009), the recipe for retaliation against a critical classmate required both narcissism and high self-esteem</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32</a:t>
            </a:fld>
            <a:endParaRPr lang="en-CA"/>
          </a:p>
        </p:txBody>
      </p:sp>
      <p:pic>
        <p:nvPicPr>
          <p:cNvPr id="20483" name="Picture 3" descr="C:\Users\Bake\Desktop\Capture 1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75876" y="1916832"/>
            <a:ext cx="4896544" cy="3297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8364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the Nature and Motivating Power of Self-Esteem? Pt. 2</a:t>
            </a:r>
            <a:endParaRPr lang="en-CA" sz="3600" dirty="0">
              <a:solidFill>
                <a:srgbClr val="0000FF"/>
              </a:solidFill>
            </a:endParaRPr>
          </a:p>
        </p:txBody>
      </p:sp>
      <p:sp>
        <p:nvSpPr>
          <p:cNvPr id="3" name="Content Placeholder 2"/>
          <p:cNvSpPr>
            <a:spLocks noGrp="1"/>
          </p:cNvSpPr>
          <p:nvPr>
            <p:ph idx="1"/>
          </p:nvPr>
        </p:nvSpPr>
        <p:spPr>
          <a:xfrm>
            <a:off x="457200" y="1600200"/>
            <a:ext cx="3898776" cy="4525963"/>
          </a:xfrm>
        </p:spPr>
        <p:txBody>
          <a:bodyPr>
            <a:normAutofit fontScale="92500" lnSpcReduction="10000"/>
          </a:bodyPr>
          <a:lstStyle/>
          <a:p>
            <a:pPr>
              <a:buClr>
                <a:srgbClr val="0000FF"/>
              </a:buClr>
            </a:pPr>
            <a:r>
              <a:rPr lang="en-US" sz="3500" b="1" dirty="0"/>
              <a:t>Narcissism</a:t>
            </a:r>
            <a:endParaRPr lang="en-US" b="1" dirty="0"/>
          </a:p>
          <a:p>
            <a:pPr lvl="1">
              <a:buClr>
                <a:srgbClr val="0000FF"/>
              </a:buClr>
            </a:pPr>
            <a:r>
              <a:rPr lang="en-US" sz="3000" dirty="0"/>
              <a:t>Self-esteem’s conceited sister</a:t>
            </a:r>
          </a:p>
          <a:p>
            <a:pPr>
              <a:buClr>
                <a:srgbClr val="0000FF"/>
              </a:buClr>
            </a:pPr>
            <a:r>
              <a:rPr lang="en-US" sz="3000" dirty="0"/>
              <a:t>Those high in both narcissism and self-esteem tend to be more aggressive</a:t>
            </a:r>
          </a:p>
          <a:p>
            <a:pPr>
              <a:buClr>
                <a:srgbClr val="0000FF"/>
              </a:buClr>
            </a:pPr>
            <a:r>
              <a:rPr lang="en-US" sz="3000" dirty="0"/>
              <a:t>Narcissism seems to have increased over the past decades</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33</a:t>
            </a:fld>
            <a:endParaRPr lang="en-CA"/>
          </a:p>
        </p:txBody>
      </p:sp>
      <p:sp>
        <p:nvSpPr>
          <p:cNvPr id="6" name="AutoShape 2" descr="https://media.inkling.com/img?s=content%3A%2F%2F%2Fstable%2Fsn_d273%2Ftrunk%2Fhead%2Fimg%2Fchapter002%2Fmye11147_p0207.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2150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70409" y="1844824"/>
            <a:ext cx="3746107" cy="25030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751062" y="4616134"/>
            <a:ext cx="3842551" cy="1200329"/>
          </a:xfrm>
          <a:prstGeom prst="rect">
            <a:avLst/>
          </a:prstGeom>
        </p:spPr>
        <p:txBody>
          <a:bodyPr wrap="square">
            <a:spAutoFit/>
          </a:bodyPr>
          <a:lstStyle/>
          <a:p>
            <a:pPr algn="just"/>
            <a:r>
              <a:rPr lang="en-US" dirty="0"/>
              <a:t>Narcissistic people are more active and more popular on social media sites, increasing their influence in these online communities</a:t>
            </a:r>
          </a:p>
        </p:txBody>
      </p:sp>
    </p:spTree>
    <p:extLst>
      <p:ext uri="{BB962C8B-B14F-4D97-AF65-F5344CB8AC3E}">
        <p14:creationId xmlns:p14="http://schemas.microsoft.com/office/powerpoint/2010/main" val="41613391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Self-Efficacy</a:t>
            </a:r>
            <a:endParaRPr lang="en-CA" sz="3600" dirty="0">
              <a:solidFill>
                <a:srgbClr val="0000FF"/>
              </a:solidFill>
            </a:endParaRPr>
          </a:p>
        </p:txBody>
      </p:sp>
      <p:sp>
        <p:nvSpPr>
          <p:cNvPr id="3" name="Content Placeholder 2"/>
          <p:cNvSpPr>
            <a:spLocks noGrp="1"/>
          </p:cNvSpPr>
          <p:nvPr>
            <p:ph idx="1"/>
          </p:nvPr>
        </p:nvSpPr>
        <p:spPr>
          <a:xfrm>
            <a:off x="457200" y="1600200"/>
            <a:ext cx="2818656" cy="4525963"/>
          </a:xfrm>
        </p:spPr>
        <p:txBody>
          <a:bodyPr>
            <a:normAutofit/>
          </a:bodyPr>
          <a:lstStyle/>
          <a:p>
            <a:pPr>
              <a:buClr>
                <a:srgbClr val="0000FF"/>
              </a:buClr>
            </a:pPr>
            <a:r>
              <a:rPr lang="en-US" sz="2800" dirty="0"/>
              <a:t>A belief in your own competence</a:t>
            </a:r>
          </a:p>
          <a:p>
            <a:pPr>
              <a:buClr>
                <a:srgbClr val="0000FF"/>
              </a:buClr>
            </a:pPr>
            <a:r>
              <a:rPr lang="en-US" sz="2800" dirty="0"/>
              <a:t>Differs from self-esteem, which reflects how much a person likes themselves</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34</a:t>
            </a:fld>
            <a:endParaRPr lang="en-CA"/>
          </a:p>
        </p:txBody>
      </p:sp>
      <p:pic>
        <p:nvPicPr>
          <p:cNvPr id="2253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28917" y="1772815"/>
            <a:ext cx="5236545" cy="2738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566601" y="4723013"/>
            <a:ext cx="4961175" cy="1200329"/>
          </a:xfrm>
          <a:prstGeom prst="rect">
            <a:avLst/>
          </a:prstGeom>
        </p:spPr>
        <p:txBody>
          <a:bodyPr wrap="square">
            <a:spAutoFit/>
          </a:bodyPr>
          <a:lstStyle/>
          <a:p>
            <a:pPr marL="285750" indent="-285750">
              <a:buFont typeface="Arial" panose="020B0604020202020204" pitchFamily="34" charset="0"/>
              <a:buChar char="•"/>
            </a:pPr>
            <a:r>
              <a:rPr lang="en-US" dirty="0"/>
              <a:t>Someone who thinks, “If I work hard, I can swim fast,” has high self-efficacy</a:t>
            </a:r>
          </a:p>
          <a:p>
            <a:pPr marL="285750" indent="-285750">
              <a:buFont typeface="Arial" panose="020B0604020202020204" pitchFamily="34" charset="0"/>
              <a:buChar char="•"/>
            </a:pPr>
            <a:r>
              <a:rPr lang="en-US" dirty="0"/>
              <a:t>Someone who thinks, “I am a great swimmer,” has high self-esteem</a:t>
            </a:r>
            <a:endParaRPr lang="en-CA" dirty="0"/>
          </a:p>
        </p:txBody>
      </p:sp>
    </p:spTree>
    <p:extLst>
      <p:ext uri="{BB962C8B-B14F-4D97-AF65-F5344CB8AC3E}">
        <p14:creationId xmlns:p14="http://schemas.microsoft.com/office/powerpoint/2010/main" val="597562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r>
              <a:rPr lang="en-US" dirty="0">
                <a:solidFill>
                  <a:srgbClr val="0000FF"/>
                </a:solidFill>
              </a:rPr>
              <a:t>What Is Self-Serving Bias?</a:t>
            </a:r>
            <a:br>
              <a:rPr lang="en-US" dirty="0">
                <a:solidFill>
                  <a:srgbClr val="0000FF"/>
                </a:solidFill>
              </a:rPr>
            </a:br>
            <a:r>
              <a:rPr lang="en-US" dirty="0">
                <a:solidFill>
                  <a:schemeClr val="tx1"/>
                </a:solidFill>
              </a:rPr>
              <a:t>LO4</a:t>
            </a:r>
            <a:endParaRPr lang="en-CA" dirty="0">
              <a:solidFill>
                <a:schemeClr val="tx1"/>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35</a:t>
            </a:fld>
            <a:endParaRPr lang="en-CA"/>
          </a:p>
        </p:txBody>
      </p:sp>
    </p:spTree>
    <p:extLst>
      <p:ext uri="{BB962C8B-B14F-4D97-AF65-F5344CB8AC3E}">
        <p14:creationId xmlns:p14="http://schemas.microsoft.com/office/powerpoint/2010/main" val="6404012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Self-Serving Bias?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Explaining Positive and Negative Events</a:t>
            </a:r>
          </a:p>
          <a:p>
            <a:pPr>
              <a:buClr>
                <a:srgbClr val="0000FF"/>
              </a:buClr>
            </a:pPr>
            <a:r>
              <a:rPr lang="en-US" dirty="0"/>
              <a:t>The tendency to attribute personal failure to external forces and personal success to internal forces</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36</a:t>
            </a:fld>
            <a:endParaRPr lang="en-CA"/>
          </a:p>
        </p:txBody>
      </p:sp>
    </p:spTree>
    <p:extLst>
      <p:ext uri="{BB962C8B-B14F-4D97-AF65-F5344CB8AC3E}">
        <p14:creationId xmlns:p14="http://schemas.microsoft.com/office/powerpoint/2010/main" val="32310989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Explaining Positive and Negative Events</a:t>
            </a:r>
            <a:endParaRPr lang="en-CA" sz="3600" dirty="0">
              <a:solidFill>
                <a:srgbClr val="0000FF"/>
              </a:solidFill>
            </a:endParaRPr>
          </a:p>
        </p:txBody>
      </p:sp>
      <p:sp>
        <p:nvSpPr>
          <p:cNvPr id="3" name="Content Placeholder 2"/>
          <p:cNvSpPr>
            <a:spLocks noGrp="1"/>
          </p:cNvSpPr>
          <p:nvPr>
            <p:ph idx="1"/>
          </p:nvPr>
        </p:nvSpPr>
        <p:spPr>
          <a:xfrm>
            <a:off x="457200" y="1600200"/>
            <a:ext cx="3466728" cy="4525963"/>
          </a:xfrm>
        </p:spPr>
        <p:txBody>
          <a:bodyPr>
            <a:normAutofit/>
          </a:bodyPr>
          <a:lstStyle/>
          <a:p>
            <a:pPr>
              <a:buClr>
                <a:srgbClr val="0000FF"/>
              </a:buClr>
            </a:pPr>
            <a:r>
              <a:rPr lang="en-US" b="1" dirty="0"/>
              <a:t>Self-serving attributions</a:t>
            </a:r>
          </a:p>
          <a:p>
            <a:pPr lvl="1">
              <a:buClr>
                <a:srgbClr val="0000FF"/>
              </a:buClr>
            </a:pPr>
            <a:r>
              <a:rPr lang="en-US" dirty="0"/>
              <a:t>The tendency to attribute positive outcomes to yourself and negative outcomes to other factors</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37</a:t>
            </a:fld>
            <a:endParaRPr lang="en-CA"/>
          </a:p>
        </p:txBody>
      </p:sp>
      <p:pic>
        <p:nvPicPr>
          <p:cNvPr id="2355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47299" y="1484195"/>
            <a:ext cx="2808312" cy="3506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290601" y="5013176"/>
            <a:ext cx="4536504" cy="1477328"/>
          </a:xfrm>
          <a:prstGeom prst="rect">
            <a:avLst/>
          </a:prstGeom>
        </p:spPr>
        <p:txBody>
          <a:bodyPr wrap="square">
            <a:spAutoFit/>
          </a:bodyPr>
          <a:lstStyle/>
          <a:p>
            <a:r>
              <a:rPr lang="en-US" b="1" dirty="0"/>
              <a:t>Self-serving bias at work</a:t>
            </a:r>
            <a:r>
              <a:rPr lang="en-US" dirty="0"/>
              <a:t>: </a:t>
            </a:r>
          </a:p>
          <a:p>
            <a:pPr marL="285750" indent="-285750">
              <a:buFont typeface="Arial" panose="020B0604020202020204" pitchFamily="34" charset="0"/>
              <a:buChar char="•"/>
            </a:pPr>
            <a:r>
              <a:rPr lang="en-US" dirty="0"/>
              <a:t>If his team loses the game, the player getting the penalty might blame the referee's call instead of his own </a:t>
            </a:r>
            <a:r>
              <a:rPr lang="en-US" dirty="0" err="1"/>
              <a:t>lacklustre</a:t>
            </a:r>
            <a:r>
              <a:rPr lang="en-US" dirty="0"/>
              <a:t> play</a:t>
            </a:r>
            <a:endParaRPr lang="en-CA" dirty="0"/>
          </a:p>
        </p:txBody>
      </p:sp>
    </p:spTree>
    <p:extLst>
      <p:ext uri="{BB962C8B-B14F-4D97-AF65-F5344CB8AC3E}">
        <p14:creationId xmlns:p14="http://schemas.microsoft.com/office/powerpoint/2010/main" val="32310989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Self-Serving Bias?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Depression</a:t>
            </a:r>
            <a:r>
              <a:rPr lang="en-US" sz="2800" dirty="0"/>
              <a:t> is linked with a negative, pessimistic way of explaining and interpreting failures </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38</a:t>
            </a:fld>
            <a:endParaRPr lang="en-CA"/>
          </a:p>
        </p:txBody>
      </p:sp>
      <p:pic>
        <p:nvPicPr>
          <p:cNvPr id="24579" name="Picture 3" descr="C:\Users\Bake\Desktop\Capture 11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9552" y="2616437"/>
            <a:ext cx="8300683" cy="297280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771800" y="5620598"/>
            <a:ext cx="4032448" cy="369332"/>
          </a:xfrm>
          <a:prstGeom prst="rect">
            <a:avLst/>
          </a:prstGeom>
        </p:spPr>
        <p:txBody>
          <a:bodyPr wrap="square">
            <a:spAutoFit/>
          </a:bodyPr>
          <a:lstStyle/>
          <a:p>
            <a:r>
              <a:rPr lang="en-US" b="1" dirty="0"/>
              <a:t>Figure</a:t>
            </a:r>
            <a:r>
              <a:rPr lang="en-US" dirty="0"/>
              <a:t> 2–8 Depressive Explanatory Style</a:t>
            </a:r>
            <a:endParaRPr lang="en-CA" dirty="0"/>
          </a:p>
        </p:txBody>
      </p:sp>
    </p:spTree>
    <p:extLst>
      <p:ext uri="{BB962C8B-B14F-4D97-AF65-F5344CB8AC3E}">
        <p14:creationId xmlns:p14="http://schemas.microsoft.com/office/powerpoint/2010/main" val="41034403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Can We All Be Better Than Average?</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dirty="0"/>
              <a:t>Most people consider themselves better than average on a variety of dimensions</a:t>
            </a:r>
          </a:p>
          <a:p>
            <a:pPr lvl="1">
              <a:buClr>
                <a:srgbClr val="0000FF"/>
              </a:buClr>
            </a:pPr>
            <a:r>
              <a:rPr lang="en-US" dirty="0"/>
              <a:t>People rate themselves more ethical, more competent at their job, friendlier, more intelligent, less prejudiced, healthier, and more insightful than others</a:t>
            </a:r>
          </a:p>
          <a:p>
            <a:pPr>
              <a:buClr>
                <a:srgbClr val="0000FF"/>
              </a:buClr>
            </a:pPr>
            <a:r>
              <a:rPr lang="en-US" b="1" dirty="0"/>
              <a:t>Subjective behaviour dimensions </a:t>
            </a:r>
          </a:p>
          <a:p>
            <a:pPr lvl="1">
              <a:buClr>
                <a:srgbClr val="0000FF"/>
              </a:buClr>
            </a:pPr>
            <a:r>
              <a:rPr lang="en-US" dirty="0"/>
              <a:t>e.g. “discipline” -  trigger more self-serving bias than objective dimensions (e.g. “punctual”)</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39</a:t>
            </a:fld>
            <a:endParaRPr lang="en-CA"/>
          </a:p>
        </p:txBody>
      </p:sp>
    </p:spTree>
    <p:extLst>
      <p:ext uri="{BB962C8B-B14F-4D97-AF65-F5344CB8AC3E}">
        <p14:creationId xmlns:p14="http://schemas.microsoft.com/office/powerpoint/2010/main" val="1025894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rgbClr val="0000FF"/>
                </a:solidFill>
              </a:rPr>
              <a:t>Spotlights and Illusions: </a:t>
            </a:r>
            <a:br>
              <a:rPr lang="en-US" sz="3600" dirty="0">
                <a:solidFill>
                  <a:srgbClr val="0000FF"/>
                </a:solidFill>
              </a:rPr>
            </a:br>
            <a:r>
              <a:rPr lang="en-US" sz="3600" dirty="0">
                <a:solidFill>
                  <a:srgbClr val="0000FF"/>
                </a:solidFill>
              </a:rPr>
              <a:t>What Do They Teach Us About Ourselves?</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Spotlight effect</a:t>
            </a:r>
          </a:p>
          <a:p>
            <a:pPr lvl="1">
              <a:buClr>
                <a:srgbClr val="0000FF"/>
              </a:buClr>
            </a:pPr>
            <a:r>
              <a:rPr lang="en-US" dirty="0"/>
              <a:t>People see themselves as </a:t>
            </a:r>
            <a:r>
              <a:rPr lang="en-US" dirty="0" err="1"/>
              <a:t>centre</a:t>
            </a:r>
            <a:r>
              <a:rPr lang="en-US" dirty="0"/>
              <a:t> stage</a:t>
            </a:r>
          </a:p>
          <a:p>
            <a:pPr lvl="1">
              <a:buClr>
                <a:srgbClr val="0000FF"/>
              </a:buClr>
            </a:pPr>
            <a:r>
              <a:rPr lang="en-US" dirty="0"/>
              <a:t>Lawson (2010) found 40% of students predicted that other students would remember sweatshirt logo, however only 10% of students recalled the logo</a:t>
            </a: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a:p>
        </p:txBody>
      </p:sp>
    </p:spTree>
    <p:extLst>
      <p:ext uri="{BB962C8B-B14F-4D97-AF65-F5344CB8AC3E}">
        <p14:creationId xmlns:p14="http://schemas.microsoft.com/office/powerpoint/2010/main" val="21249228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Unrealistic Optimism</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Most humans are predisposed to optimism</a:t>
            </a:r>
          </a:p>
          <a:p>
            <a:pPr lvl="1">
              <a:buClr>
                <a:srgbClr val="0000FF"/>
              </a:buClr>
            </a:pPr>
            <a:r>
              <a:rPr lang="en-US" dirty="0"/>
              <a:t>Many have an unrealistic optimism about future events</a:t>
            </a:r>
          </a:p>
          <a:p>
            <a:pPr lvl="1">
              <a:buClr>
                <a:srgbClr val="0000FF"/>
              </a:buClr>
            </a:pPr>
            <a:r>
              <a:rPr lang="en-US" dirty="0"/>
              <a:t>Many support this optimism by being pessimistic about the future of others</a:t>
            </a:r>
          </a:p>
          <a:p>
            <a:pPr lvl="2">
              <a:buClr>
                <a:srgbClr val="0000FF"/>
              </a:buClr>
            </a:pPr>
            <a:r>
              <a:rPr lang="en-US" sz="2800" dirty="0"/>
              <a:t>e.g., undergraduates believe they are far more likely than their classmates to get a good job</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40</a:t>
            </a:fld>
            <a:endParaRPr lang="en-CA"/>
          </a:p>
        </p:txBody>
      </p:sp>
    </p:spTree>
    <p:extLst>
      <p:ext uri="{BB962C8B-B14F-4D97-AF65-F5344CB8AC3E}">
        <p14:creationId xmlns:p14="http://schemas.microsoft.com/office/powerpoint/2010/main" val="19899699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Unrealistic Optimism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Illusory optimism increases vulnerability</a:t>
            </a:r>
          </a:p>
          <a:p>
            <a:pPr>
              <a:buClr>
                <a:srgbClr val="0000FF"/>
              </a:buClr>
            </a:pPr>
            <a:r>
              <a:rPr lang="en-US" b="1" dirty="0"/>
              <a:t>Optimism </a:t>
            </a:r>
          </a:p>
          <a:p>
            <a:pPr lvl="1">
              <a:buClr>
                <a:srgbClr val="0000FF"/>
              </a:buClr>
            </a:pPr>
            <a:r>
              <a:rPr lang="en-US" dirty="0"/>
              <a:t>Promotes self-efficacy</a:t>
            </a:r>
          </a:p>
          <a:p>
            <a:pPr>
              <a:buClr>
                <a:srgbClr val="0000FF"/>
              </a:buClr>
            </a:pPr>
            <a:r>
              <a:rPr lang="en-US" b="1" dirty="0"/>
              <a:t>Defensive pessimism </a:t>
            </a:r>
          </a:p>
          <a:p>
            <a:pPr lvl="1">
              <a:buClr>
                <a:srgbClr val="0000FF"/>
              </a:buClr>
            </a:pPr>
            <a:r>
              <a:rPr lang="en-US" dirty="0"/>
              <a:t>Helps people prepare for problems</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41</a:t>
            </a:fld>
            <a:endParaRPr lang="en-CA"/>
          </a:p>
        </p:txBody>
      </p:sp>
    </p:spTree>
    <p:extLst>
      <p:ext uri="{BB962C8B-B14F-4D97-AF65-F5344CB8AC3E}">
        <p14:creationId xmlns:p14="http://schemas.microsoft.com/office/powerpoint/2010/main" val="21546378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False Consensus and Uniqueness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False consensus effect</a:t>
            </a:r>
          </a:p>
          <a:p>
            <a:pPr lvl="1">
              <a:buClr>
                <a:srgbClr val="0000FF"/>
              </a:buClr>
            </a:pPr>
            <a:r>
              <a:rPr lang="en-US" dirty="0"/>
              <a:t>Overestimating the commonality of one’s opinions and one’s undesirable or unsuccessful </a:t>
            </a:r>
            <a:r>
              <a:rPr lang="en-US" dirty="0" err="1"/>
              <a:t>behaviours</a:t>
            </a:r>
            <a:endParaRPr lang="en-US" dirty="0"/>
          </a:p>
          <a:p>
            <a:pPr>
              <a:buClr>
                <a:srgbClr val="0000FF"/>
              </a:buClr>
            </a:pPr>
            <a:r>
              <a:rPr lang="en-US" b="1" dirty="0"/>
              <a:t>False uniqueness effect</a:t>
            </a:r>
          </a:p>
          <a:p>
            <a:pPr lvl="1">
              <a:buClr>
                <a:srgbClr val="0000FF"/>
              </a:buClr>
            </a:pPr>
            <a:r>
              <a:rPr lang="en-US" dirty="0"/>
              <a:t>Underestimating the commonality of one’s abilities and one’s desirable or successful </a:t>
            </a:r>
            <a:r>
              <a:rPr lang="en-US" dirty="0" err="1"/>
              <a:t>behaviours</a:t>
            </a:r>
            <a:endParaRPr lang="en-US" dirty="0"/>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42</a:t>
            </a:fld>
            <a:endParaRPr lang="en-CA"/>
          </a:p>
        </p:txBody>
      </p:sp>
    </p:spTree>
    <p:extLst>
      <p:ext uri="{BB962C8B-B14F-4D97-AF65-F5344CB8AC3E}">
        <p14:creationId xmlns:p14="http://schemas.microsoft.com/office/powerpoint/2010/main" val="13852537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Temporal Comparison</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dirty="0"/>
              <a:t>Both university students and their parents believe they have improved with time</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43</a:t>
            </a:fld>
            <a:endParaRPr lang="en-CA"/>
          </a:p>
        </p:txBody>
      </p:sp>
      <p:sp>
        <p:nvSpPr>
          <p:cNvPr id="7" name="Rectangle 6"/>
          <p:cNvSpPr/>
          <p:nvPr/>
        </p:nvSpPr>
        <p:spPr>
          <a:xfrm>
            <a:off x="3046860" y="5900870"/>
            <a:ext cx="3021405" cy="369332"/>
          </a:xfrm>
          <a:prstGeom prst="rect">
            <a:avLst/>
          </a:prstGeom>
        </p:spPr>
        <p:txBody>
          <a:bodyPr wrap="none">
            <a:spAutoFit/>
          </a:bodyPr>
          <a:lstStyle/>
          <a:p>
            <a:r>
              <a:rPr lang="en-US" b="1" dirty="0"/>
              <a:t>Figure</a:t>
            </a:r>
            <a:r>
              <a:rPr lang="en-US" dirty="0"/>
              <a:t> 2–9 Better with Time?</a:t>
            </a:r>
            <a:endParaRPr lang="en-CA" dirty="0"/>
          </a:p>
        </p:txBody>
      </p:sp>
      <p:pic>
        <p:nvPicPr>
          <p:cNvPr id="25603" name="Picture 3" descr="C:\Users\Bake\Desktop\Capture 11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35696" y="2564904"/>
            <a:ext cx="5443735" cy="3333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52537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Explaining Self-Serving Bias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marL="0" indent="0">
              <a:buClr>
                <a:srgbClr val="0000FF"/>
              </a:buClr>
              <a:buNone/>
            </a:pPr>
            <a:endParaRPr lang="en-US" dirty="0">
              <a:solidFill>
                <a:srgbClr val="FF0000"/>
              </a:solidFill>
            </a:endParaRP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44</a:t>
            </a:fld>
            <a:endParaRPr lang="en-CA"/>
          </a:p>
        </p:txBody>
      </p:sp>
      <p:pic>
        <p:nvPicPr>
          <p:cNvPr id="276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71599" y="1700808"/>
            <a:ext cx="7186540" cy="3845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2483768" y="5773906"/>
            <a:ext cx="4572000" cy="369332"/>
          </a:xfrm>
          <a:prstGeom prst="rect">
            <a:avLst/>
          </a:prstGeom>
        </p:spPr>
        <p:txBody>
          <a:bodyPr>
            <a:spAutoFit/>
          </a:bodyPr>
          <a:lstStyle/>
          <a:p>
            <a:r>
              <a:rPr lang="en-US" b="1" dirty="0"/>
              <a:t>Figure</a:t>
            </a:r>
            <a:r>
              <a:rPr lang="en-US" dirty="0"/>
              <a:t> 2–10 How Self-Serving Bias Works</a:t>
            </a:r>
            <a:endParaRPr lang="en-CA" dirty="0"/>
          </a:p>
        </p:txBody>
      </p:sp>
    </p:spTree>
    <p:extLst>
      <p:ext uri="{BB962C8B-B14F-4D97-AF65-F5344CB8AC3E}">
        <p14:creationId xmlns:p14="http://schemas.microsoft.com/office/powerpoint/2010/main" val="21546378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How Do People Manage Their </a:t>
            </a:r>
            <a:br>
              <a:rPr lang="en-US" dirty="0">
                <a:solidFill>
                  <a:srgbClr val="0000FF"/>
                </a:solidFill>
              </a:rPr>
            </a:br>
            <a:r>
              <a:rPr lang="en-US" dirty="0">
                <a:solidFill>
                  <a:srgbClr val="0000FF"/>
                </a:solidFill>
              </a:rPr>
              <a:t>Self-Presentation?</a:t>
            </a:r>
            <a:br>
              <a:rPr lang="en-US" dirty="0">
                <a:solidFill>
                  <a:srgbClr val="0000FF"/>
                </a:solidFill>
              </a:rPr>
            </a:br>
            <a:r>
              <a:rPr lang="en-US" dirty="0">
                <a:solidFill>
                  <a:schemeClr val="tx1"/>
                </a:solidFill>
              </a:rPr>
              <a:t>LO5</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45</a:t>
            </a:fld>
            <a:endParaRPr lang="en-CA"/>
          </a:p>
        </p:txBody>
      </p:sp>
      <p:sp>
        <p:nvSpPr>
          <p:cNvPr id="2"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3565083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Self-Handicapping</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Protecting one’s self-image with </a:t>
            </a:r>
            <a:r>
              <a:rPr lang="en-US" dirty="0" err="1"/>
              <a:t>behaviours</a:t>
            </a:r>
            <a:r>
              <a:rPr lang="en-US" dirty="0"/>
              <a:t> that create a handy excuse for later failure:</a:t>
            </a:r>
          </a:p>
          <a:p>
            <a:pPr lvl="1">
              <a:buClr>
                <a:srgbClr val="0000FF"/>
              </a:buClr>
            </a:pPr>
            <a:r>
              <a:rPr lang="en-US" dirty="0"/>
              <a:t>e.g., partying the night before an exam</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46</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29488066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Impression Management</a:t>
            </a:r>
          </a:p>
        </p:txBody>
      </p:sp>
      <p:sp>
        <p:nvSpPr>
          <p:cNvPr id="3" name="Content Placeholder 2"/>
          <p:cNvSpPr>
            <a:spLocks noGrp="1"/>
          </p:cNvSpPr>
          <p:nvPr>
            <p:ph idx="1"/>
          </p:nvPr>
        </p:nvSpPr>
        <p:spPr>
          <a:xfrm>
            <a:off x="457200" y="1600200"/>
            <a:ext cx="3466728" cy="4525963"/>
          </a:xfrm>
        </p:spPr>
        <p:txBody>
          <a:bodyPr>
            <a:normAutofit/>
          </a:bodyPr>
          <a:lstStyle/>
          <a:p>
            <a:pPr>
              <a:buClr>
                <a:srgbClr val="0000FF"/>
              </a:buClr>
            </a:pPr>
            <a:r>
              <a:rPr lang="en-US" b="1" dirty="0"/>
              <a:t>Self-presentation</a:t>
            </a:r>
          </a:p>
          <a:p>
            <a:pPr lvl="1">
              <a:buClr>
                <a:srgbClr val="0000FF"/>
              </a:buClr>
            </a:pPr>
            <a:r>
              <a:rPr lang="en-US" dirty="0"/>
              <a:t>Wanting to present a desired image to the world</a:t>
            </a: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47</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286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0" y="1772816"/>
            <a:ext cx="3245924" cy="32655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283968" y="5089234"/>
            <a:ext cx="4104456" cy="646331"/>
          </a:xfrm>
          <a:prstGeom prst="rect">
            <a:avLst/>
          </a:prstGeom>
        </p:spPr>
        <p:txBody>
          <a:bodyPr wrap="square">
            <a:spAutoFit/>
          </a:bodyPr>
          <a:lstStyle/>
          <a:p>
            <a:pPr algn="just"/>
            <a:r>
              <a:rPr lang="en-US" dirty="0"/>
              <a:t>In the age of the selfie, self-presentation can be a nearly constant concern</a:t>
            </a:r>
            <a:endParaRPr lang="en-CA" dirty="0"/>
          </a:p>
        </p:txBody>
      </p:sp>
    </p:spTree>
    <p:extLst>
      <p:ext uri="{BB962C8B-B14F-4D97-AF65-F5344CB8AC3E}">
        <p14:creationId xmlns:p14="http://schemas.microsoft.com/office/powerpoint/2010/main" val="13722473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Impression Management Pt. 2</a:t>
            </a:r>
          </a:p>
        </p:txBody>
      </p:sp>
      <p:sp>
        <p:nvSpPr>
          <p:cNvPr id="3" name="Content Placeholder 2"/>
          <p:cNvSpPr>
            <a:spLocks noGrp="1"/>
          </p:cNvSpPr>
          <p:nvPr>
            <p:ph idx="1"/>
          </p:nvPr>
        </p:nvSpPr>
        <p:spPr>
          <a:xfrm>
            <a:off x="457200" y="1600200"/>
            <a:ext cx="3466728" cy="4525963"/>
          </a:xfrm>
        </p:spPr>
        <p:txBody>
          <a:bodyPr>
            <a:normAutofit lnSpcReduction="10000"/>
          </a:bodyPr>
          <a:lstStyle/>
          <a:p>
            <a:pPr>
              <a:buClr>
                <a:srgbClr val="0000FF"/>
              </a:buClr>
            </a:pPr>
            <a:r>
              <a:rPr lang="en-US" b="1" dirty="0"/>
              <a:t>Self-monitoring</a:t>
            </a:r>
          </a:p>
          <a:p>
            <a:pPr lvl="1">
              <a:buClr>
                <a:srgbClr val="0000FF"/>
              </a:buClr>
            </a:pPr>
            <a:r>
              <a:rPr lang="en-US" dirty="0"/>
              <a:t>Being attuned to the way one presents oneself in social situations and adjusting one’s performance to create the desired impression</a:t>
            </a: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48</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7" name="Rectangle 6"/>
          <p:cNvSpPr/>
          <p:nvPr/>
        </p:nvSpPr>
        <p:spPr>
          <a:xfrm>
            <a:off x="4262089" y="4941168"/>
            <a:ext cx="4427984" cy="923330"/>
          </a:xfrm>
          <a:prstGeom prst="rect">
            <a:avLst/>
          </a:prstGeom>
        </p:spPr>
        <p:txBody>
          <a:bodyPr wrap="square">
            <a:spAutoFit/>
          </a:bodyPr>
          <a:lstStyle/>
          <a:p>
            <a:pPr algn="just"/>
            <a:r>
              <a:rPr lang="en-US" b="1" dirty="0"/>
              <a:t>Group identity</a:t>
            </a:r>
            <a:r>
              <a:rPr lang="en-US" dirty="0"/>
              <a:t>: In Asian countries, self-presentation is restrained. Children learn to identify themselves with their groups</a:t>
            </a:r>
            <a:endParaRPr lang="en-CA" dirty="0"/>
          </a:p>
        </p:txBody>
      </p:sp>
      <p:pic>
        <p:nvPicPr>
          <p:cNvPr id="2969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52882" y="1663644"/>
            <a:ext cx="4107550" cy="3080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34386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Doubting Our Ability in Social Situations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Self-presentation theory</a:t>
            </a:r>
          </a:p>
          <a:p>
            <a:pPr lvl="1">
              <a:buClr>
                <a:srgbClr val="0000FF"/>
              </a:buClr>
            </a:pPr>
            <a:r>
              <a:rPr lang="en-US" dirty="0"/>
              <a:t>Assumes that we are eager to present ourselves in ways that make a good impression</a:t>
            </a:r>
          </a:p>
          <a:p>
            <a:pPr lvl="1">
              <a:buClr>
                <a:srgbClr val="0000FF"/>
              </a:buClr>
            </a:pPr>
            <a:r>
              <a:rPr lang="en-US" dirty="0"/>
              <a:t>Thus, we feel social anxiety when we are motivated to impress others but have self-doubts</a:t>
            </a:r>
          </a:p>
          <a:p>
            <a:pPr marL="457200" lvl="1" indent="0">
              <a:buClr>
                <a:srgbClr val="0000FF"/>
              </a:buClr>
              <a:buNone/>
            </a:pPr>
            <a:endParaRPr lang="en-US"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49</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891335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rgbClr val="0000FF"/>
                </a:solidFill>
              </a:rPr>
              <a:t>Spotlights and Illusions: </a:t>
            </a:r>
            <a:br>
              <a:rPr lang="en-US" sz="3600" dirty="0">
                <a:solidFill>
                  <a:srgbClr val="0000FF"/>
                </a:solidFill>
              </a:rPr>
            </a:br>
            <a:r>
              <a:rPr lang="en-US" sz="3600" dirty="0">
                <a:solidFill>
                  <a:srgbClr val="0000FF"/>
                </a:solidFill>
              </a:rPr>
              <a:t>What Do They Teach Us About Ourselves? Pt.</a:t>
            </a:r>
            <a:r>
              <a:rPr lang="en-US" sz="3600" baseline="0" dirty="0">
                <a:solidFill>
                  <a:srgbClr val="0000FF"/>
                </a:solidFill>
              </a:rPr>
              <a:t> 1</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Illusion of transparency</a:t>
            </a:r>
          </a:p>
          <a:p>
            <a:pPr lvl="1">
              <a:buClr>
                <a:srgbClr val="0000FF"/>
              </a:buClr>
            </a:pPr>
            <a:r>
              <a:rPr lang="en-US" dirty="0"/>
              <a:t>When we feel self-conscious we can worry about being evaluated negatively</a:t>
            </a:r>
          </a:p>
          <a:p>
            <a:pPr lvl="1">
              <a:buClr>
                <a:srgbClr val="0000FF"/>
              </a:buClr>
            </a:pPr>
            <a:r>
              <a:rPr lang="en-US" dirty="0" err="1"/>
              <a:t>Savitsky</a:t>
            </a:r>
            <a:r>
              <a:rPr lang="en-US" dirty="0"/>
              <a:t> and </a:t>
            </a:r>
            <a:r>
              <a:rPr lang="en-US" dirty="0" err="1"/>
              <a:t>Gilovich</a:t>
            </a:r>
            <a:r>
              <a:rPr lang="en-US" dirty="0"/>
              <a:t> (2003) found that knowing about the illusion can reduce the effects of being self-conscious and improve public speaking skills</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a:p>
        </p:txBody>
      </p:sp>
    </p:spTree>
    <p:extLst>
      <p:ext uri="{BB962C8B-B14F-4D97-AF65-F5344CB8AC3E}">
        <p14:creationId xmlns:p14="http://schemas.microsoft.com/office/powerpoint/2010/main" val="21249228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err="1">
                <a:solidFill>
                  <a:srgbClr val="0000FF"/>
                </a:solidFill>
              </a:rPr>
              <a:t>Overpersonalizing</a:t>
            </a:r>
            <a:r>
              <a:rPr lang="en-US" sz="3600" dirty="0">
                <a:solidFill>
                  <a:srgbClr val="0000FF"/>
                </a:solidFill>
              </a:rPr>
              <a:t> Situations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dirty="0"/>
              <a:t>Compared with outgoing people, shy, anxious, self-conscious people (whose numbers include many adolescents) </a:t>
            </a:r>
          </a:p>
          <a:p>
            <a:pPr lvl="1">
              <a:buClr>
                <a:srgbClr val="0000FF"/>
              </a:buClr>
            </a:pPr>
            <a:r>
              <a:rPr lang="en-US" dirty="0"/>
              <a:t>See incidental events as somehow relevant to themselves</a:t>
            </a:r>
          </a:p>
          <a:p>
            <a:pPr lvl="1">
              <a:buClr>
                <a:srgbClr val="0000FF"/>
              </a:buClr>
            </a:pPr>
            <a:r>
              <a:rPr lang="en-US" dirty="0"/>
              <a:t>A tendency that breeds anxious concern and, in extreme cases, paranoia</a:t>
            </a:r>
          </a:p>
          <a:p>
            <a:pPr lvl="1">
              <a:buClr>
                <a:srgbClr val="0000FF"/>
              </a:buClr>
            </a:pPr>
            <a:endParaRPr lang="en-US"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50</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5006441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err="1">
                <a:solidFill>
                  <a:srgbClr val="0000FF"/>
                </a:solidFill>
              </a:rPr>
              <a:t>Overpersonalizing</a:t>
            </a:r>
            <a:r>
              <a:rPr lang="en-US" sz="3600" dirty="0">
                <a:solidFill>
                  <a:srgbClr val="0000FF"/>
                </a:solidFill>
              </a:rPr>
              <a:t> Situations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They are especially prone to the spotlight effect</a:t>
            </a:r>
          </a:p>
          <a:p>
            <a:pPr lvl="1">
              <a:buClr>
                <a:srgbClr val="0000FF"/>
              </a:buClr>
            </a:pPr>
            <a:r>
              <a:rPr lang="en-US" dirty="0"/>
              <a:t>They overestimate the extent to which other people are watching and evaluating them</a:t>
            </a:r>
          </a:p>
          <a:p>
            <a:pPr lvl="2">
              <a:buClr>
                <a:srgbClr val="0000FF"/>
              </a:buClr>
            </a:pPr>
            <a:r>
              <a:rPr lang="en-US" sz="2800" dirty="0"/>
              <a:t>e.g., if they have a facial blemish, they assume everyone else notices and judges them accordingly</a:t>
            </a: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51</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68875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err="1">
                <a:solidFill>
                  <a:srgbClr val="0000FF"/>
                </a:solidFill>
              </a:rPr>
              <a:t>Overpersonalizing</a:t>
            </a:r>
            <a:r>
              <a:rPr lang="en-US" sz="3600" dirty="0">
                <a:solidFill>
                  <a:srgbClr val="0000FF"/>
                </a:solidFill>
              </a:rPr>
              <a:t> Situations Pt. 3</a:t>
            </a:r>
            <a:endParaRPr lang="en-CA" sz="3600" dirty="0">
              <a:solidFill>
                <a:srgbClr val="0000FF"/>
              </a:solidFill>
            </a:endParaRPr>
          </a:p>
        </p:txBody>
      </p:sp>
      <p:sp>
        <p:nvSpPr>
          <p:cNvPr id="3" name="Content Placeholder 2"/>
          <p:cNvSpPr>
            <a:spLocks noGrp="1"/>
          </p:cNvSpPr>
          <p:nvPr>
            <p:ph idx="1"/>
          </p:nvPr>
        </p:nvSpPr>
        <p:spPr>
          <a:xfrm>
            <a:off x="5580111" y="1568820"/>
            <a:ext cx="3007535" cy="4740500"/>
          </a:xfrm>
        </p:spPr>
        <p:txBody>
          <a:bodyPr>
            <a:normAutofit fontScale="85000" lnSpcReduction="20000"/>
          </a:bodyPr>
          <a:lstStyle/>
          <a:p>
            <a:pPr>
              <a:buClr>
                <a:srgbClr val="0000FF"/>
              </a:buClr>
            </a:pPr>
            <a:r>
              <a:rPr lang="en-US" sz="2800" dirty="0"/>
              <a:t>When people are intoxicated</a:t>
            </a:r>
          </a:p>
          <a:p>
            <a:pPr>
              <a:buClr>
                <a:srgbClr val="0000FF"/>
              </a:buClr>
            </a:pPr>
            <a:r>
              <a:rPr lang="en-US" sz="2800" dirty="0"/>
              <a:t>They can only focus on minimal information</a:t>
            </a:r>
          </a:p>
          <a:p>
            <a:pPr>
              <a:buClr>
                <a:srgbClr val="0000FF"/>
              </a:buClr>
            </a:pPr>
            <a:r>
              <a:rPr lang="en-US" sz="2800" dirty="0"/>
              <a:t>An effect called </a:t>
            </a:r>
            <a:r>
              <a:rPr lang="en-US" sz="2800" b="1" dirty="0"/>
              <a:t>alcohol myopia </a:t>
            </a:r>
            <a:endParaRPr lang="en-US" sz="2800" dirty="0"/>
          </a:p>
          <a:p>
            <a:pPr>
              <a:buClr>
                <a:srgbClr val="0000FF"/>
              </a:buClr>
            </a:pPr>
            <a:r>
              <a:rPr lang="en-US" sz="2800" dirty="0"/>
              <a:t>If people focus on cues that lower their inhibition, such as the short distance home, then they may be more likely to drink and drive</a:t>
            </a: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52</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3174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0309" y="2204864"/>
            <a:ext cx="5359803" cy="274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1259632" y="5181192"/>
            <a:ext cx="3826869" cy="646331"/>
          </a:xfrm>
          <a:prstGeom prst="rect">
            <a:avLst/>
          </a:prstGeom>
        </p:spPr>
        <p:txBody>
          <a:bodyPr wrap="square">
            <a:spAutoFit/>
          </a:bodyPr>
          <a:lstStyle/>
          <a:p>
            <a:r>
              <a:rPr lang="en-US" b="1" dirty="0"/>
              <a:t>Figure</a:t>
            </a:r>
            <a:r>
              <a:rPr lang="en-US" dirty="0"/>
              <a:t> 2–11 Alcohol myopia and attitudes toward drinking and driving</a:t>
            </a:r>
            <a:endParaRPr lang="en-CA" dirty="0"/>
          </a:p>
        </p:txBody>
      </p:sp>
    </p:spTree>
    <p:extLst>
      <p:ext uri="{BB962C8B-B14F-4D97-AF65-F5344CB8AC3E}">
        <p14:creationId xmlns:p14="http://schemas.microsoft.com/office/powerpoint/2010/main" val="24595921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What Does It Mean to Have Perceived Self-Control?</a:t>
            </a:r>
            <a:br>
              <a:rPr lang="en-US" dirty="0">
                <a:solidFill>
                  <a:srgbClr val="0000FF"/>
                </a:solidFill>
              </a:rPr>
            </a:br>
            <a:r>
              <a:rPr lang="en-US" dirty="0">
                <a:solidFill>
                  <a:schemeClr val="tx1"/>
                </a:solidFill>
              </a:rPr>
              <a:t>LO6</a:t>
            </a:r>
            <a:endParaRPr lang="en-CA" dirty="0">
              <a:solidFill>
                <a:schemeClr val="tx1"/>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53</a:t>
            </a:fld>
            <a:endParaRPr lang="en-CA"/>
          </a:p>
        </p:txBody>
      </p:sp>
    </p:spTree>
    <p:extLst>
      <p:ext uri="{BB962C8B-B14F-4D97-AF65-F5344CB8AC3E}">
        <p14:creationId xmlns:p14="http://schemas.microsoft.com/office/powerpoint/2010/main" val="16201234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Learn Helplessness Versus </a:t>
            </a:r>
            <a:br>
              <a:rPr lang="en-US" sz="3600" dirty="0">
                <a:solidFill>
                  <a:srgbClr val="0000FF"/>
                </a:solidFill>
              </a:rPr>
            </a:br>
            <a:r>
              <a:rPr lang="en-US" sz="3600" dirty="0">
                <a:solidFill>
                  <a:srgbClr val="0000FF"/>
                </a:solidFill>
              </a:rPr>
              <a:t>Self-Determination</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Learned helplessness </a:t>
            </a:r>
          </a:p>
          <a:p>
            <a:pPr lvl="1">
              <a:buClr>
                <a:srgbClr val="0000FF"/>
              </a:buClr>
            </a:pPr>
            <a:r>
              <a:rPr lang="en-US" dirty="0"/>
              <a:t>Occurs when a person feels like they have no control over negative events; become passive</a:t>
            </a:r>
          </a:p>
          <a:p>
            <a:pPr>
              <a:buClr>
                <a:srgbClr val="0000FF"/>
              </a:buClr>
            </a:pPr>
            <a:r>
              <a:rPr lang="en-US" b="1" dirty="0"/>
              <a:t>Self-efficacy</a:t>
            </a:r>
          </a:p>
          <a:p>
            <a:pPr lvl="1">
              <a:buClr>
                <a:srgbClr val="0000FF"/>
              </a:buClr>
            </a:pPr>
            <a:r>
              <a:rPr lang="en-US" dirty="0"/>
              <a:t>A belief in your own competence</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54</a:t>
            </a:fld>
            <a:endParaRPr lang="en-CA"/>
          </a:p>
        </p:txBody>
      </p:sp>
    </p:spTree>
    <p:extLst>
      <p:ext uri="{BB962C8B-B14F-4D97-AF65-F5344CB8AC3E}">
        <p14:creationId xmlns:p14="http://schemas.microsoft.com/office/powerpoint/2010/main" val="5691898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Learn Helplessness Versus </a:t>
            </a:r>
            <a:br>
              <a:rPr lang="en-US" sz="3600" dirty="0">
                <a:solidFill>
                  <a:srgbClr val="0000FF"/>
                </a:solidFill>
              </a:rPr>
            </a:br>
            <a:r>
              <a:rPr lang="en-US" sz="3600" dirty="0">
                <a:solidFill>
                  <a:srgbClr val="0000FF"/>
                </a:solidFill>
              </a:rPr>
              <a:t>Self-Determination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Learned helplessness</a:t>
            </a:r>
          </a:p>
          <a:p>
            <a:pPr>
              <a:buClr>
                <a:srgbClr val="0000FF"/>
              </a:buClr>
            </a:pPr>
            <a:r>
              <a:rPr lang="en-US" sz="2800" dirty="0"/>
              <a:t>When animals and people experience uncontrollable bad events, they learn to feel helpless and resigned</a:t>
            </a:r>
            <a:r>
              <a:rPr lang="en-US" sz="2800" b="1" dirty="0"/>
              <a:t> </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55</a:t>
            </a:fld>
            <a:endParaRPr lang="en-CA"/>
          </a:p>
        </p:txBody>
      </p:sp>
      <p:pic>
        <p:nvPicPr>
          <p:cNvPr id="3277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0330" y="3861048"/>
            <a:ext cx="8504844" cy="9780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900564" y="5377568"/>
            <a:ext cx="3384376" cy="369332"/>
          </a:xfrm>
          <a:prstGeom prst="rect">
            <a:avLst/>
          </a:prstGeom>
        </p:spPr>
        <p:txBody>
          <a:bodyPr wrap="square">
            <a:spAutoFit/>
          </a:bodyPr>
          <a:lstStyle/>
          <a:p>
            <a:r>
              <a:rPr lang="en-CA" b="1" dirty="0"/>
              <a:t>Figure</a:t>
            </a:r>
            <a:r>
              <a:rPr lang="en-CA" dirty="0"/>
              <a:t> 2–12 Learned Helplessness</a:t>
            </a:r>
          </a:p>
        </p:txBody>
      </p:sp>
    </p:spTree>
    <p:extLst>
      <p:ext uri="{BB962C8B-B14F-4D97-AF65-F5344CB8AC3E}">
        <p14:creationId xmlns:p14="http://schemas.microsoft.com/office/powerpoint/2010/main" val="38684925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Learn Helplessness Versus </a:t>
            </a:r>
            <a:br>
              <a:rPr lang="en-US" sz="3600" dirty="0">
                <a:solidFill>
                  <a:srgbClr val="0000FF"/>
                </a:solidFill>
              </a:rPr>
            </a:br>
            <a:r>
              <a:rPr lang="en-US" sz="3600" dirty="0">
                <a:solidFill>
                  <a:srgbClr val="0000FF"/>
                </a:solidFill>
              </a:rPr>
              <a:t>Self-Determination Pt. 3</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The costs of excess choice</a:t>
            </a:r>
          </a:p>
          <a:p>
            <a:pPr lvl="1">
              <a:buClr>
                <a:srgbClr val="0000FF"/>
              </a:buClr>
            </a:pPr>
            <a:r>
              <a:rPr lang="en-US" dirty="0"/>
              <a:t>Too much freedom and self-determination can have negative effects such as decreased life satisfaction, depression, and regret</a:t>
            </a:r>
          </a:p>
          <a:p>
            <a:pPr>
              <a:buClr>
                <a:srgbClr val="0000FF"/>
              </a:buClr>
            </a:pPr>
            <a:r>
              <a:rPr lang="en-US" dirty="0"/>
              <a:t>People tend to feel more satisfied when they have a sense that their choice was final</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56</a:t>
            </a:fld>
            <a:endParaRPr lang="en-CA"/>
          </a:p>
        </p:txBody>
      </p:sp>
      <p:sp>
        <p:nvSpPr>
          <p:cNvPr id="6" name="AutoShape 2" descr="Figure 1–4: Correlation and Caus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0258943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2: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57</a:t>
            </a:fld>
            <a:endParaRPr lang="en-CA"/>
          </a:p>
        </p:txBody>
      </p:sp>
      <p:sp>
        <p:nvSpPr>
          <p:cNvPr id="3" name="AutoShape 2" descr="https://media.inkling.com/img?s=content%3A%2F%2F%2Fstable%2Fsn_d273%2Ftrunk%2Fhead%2Fimg%2Fchapter002%2Fmye11147_co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512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95736" y="1700808"/>
            <a:ext cx="4383095"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6676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1</a:t>
            </a:r>
            <a:endParaRPr lang="en-CA" sz="3600" dirty="0">
              <a:solidFill>
                <a:srgbClr val="0000FF"/>
              </a:solidFill>
            </a:endParaRPr>
          </a:p>
        </p:txBody>
      </p:sp>
      <p:sp>
        <p:nvSpPr>
          <p:cNvPr id="3" name="Content Placeholder 2"/>
          <p:cNvSpPr>
            <a:spLocks noGrp="1"/>
          </p:cNvSpPr>
          <p:nvPr>
            <p:ph idx="1"/>
          </p:nvPr>
        </p:nvSpPr>
        <p:spPr>
          <a:xfrm>
            <a:off x="457200" y="1600200"/>
            <a:ext cx="8363272" cy="4853136"/>
          </a:xfrm>
        </p:spPr>
        <p:txBody>
          <a:bodyPr>
            <a:normAutofit/>
          </a:bodyPr>
          <a:lstStyle/>
          <a:p>
            <a:pPr>
              <a:buClr>
                <a:srgbClr val="0000FF"/>
              </a:buClr>
            </a:pPr>
            <a:r>
              <a:rPr lang="en-US" sz="2800" b="1" dirty="0"/>
              <a:t>Spotlights and Illusions: What Do They Teach Us        About Ourselves?</a:t>
            </a:r>
          </a:p>
          <a:p>
            <a:pPr>
              <a:buClr>
                <a:srgbClr val="0000FF"/>
              </a:buClr>
              <a:buFont typeface="Courier New" panose="02070309020205020404" pitchFamily="49" charset="0"/>
              <a:buChar char="o"/>
            </a:pPr>
            <a:r>
              <a:rPr lang="en-US" sz="2400" dirty="0"/>
              <a:t>Concerned with the impression we make on others, we tend to believe that others are paying more attention to us than they are (the spotlight effect) </a:t>
            </a:r>
          </a:p>
          <a:p>
            <a:pPr>
              <a:buClr>
                <a:srgbClr val="0000FF"/>
              </a:buClr>
              <a:buFont typeface="Courier New" panose="02070309020205020404" pitchFamily="49" charset="0"/>
              <a:buChar char="o"/>
            </a:pPr>
            <a:r>
              <a:rPr lang="en-US" sz="2400" dirty="0"/>
              <a:t>We also tend to believe that our emotions are more obvious than they are (the illusion of transparency)</a:t>
            </a:r>
          </a:p>
          <a:p>
            <a:endParaRPr lang="en-CA"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58</a:t>
            </a:fld>
            <a:endParaRPr lang="en-CA"/>
          </a:p>
        </p:txBody>
      </p:sp>
    </p:spTree>
    <p:extLst>
      <p:ext uri="{BB962C8B-B14F-4D97-AF65-F5344CB8AC3E}">
        <p14:creationId xmlns:p14="http://schemas.microsoft.com/office/powerpoint/2010/main" val="14757510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Self-Concept: Who Am I?</a:t>
            </a:r>
            <a:endParaRPr lang="en-CA" sz="2800" b="1" dirty="0"/>
          </a:p>
          <a:p>
            <a:pPr>
              <a:buClr>
                <a:srgbClr val="0000FF"/>
              </a:buClr>
              <a:buFont typeface="Courier New" panose="02070309020205020404" pitchFamily="49" charset="0"/>
              <a:buChar char="o"/>
            </a:pPr>
            <a:r>
              <a:rPr lang="en-US" sz="2400" dirty="0"/>
              <a:t>Our sense of self helps organize our thoughts and actions. Self-concept consists of two elements: the self-schemas that guide our processing of self-relevant information, and the possible selves that we dream of or dread. </a:t>
            </a:r>
          </a:p>
          <a:p>
            <a:pPr>
              <a:buClr>
                <a:srgbClr val="0000FF"/>
              </a:buClr>
              <a:buFont typeface="Courier New" panose="02070309020205020404" pitchFamily="49" charset="0"/>
              <a:buChar char="o"/>
            </a:pPr>
            <a:r>
              <a:rPr lang="en-US" sz="2400" dirty="0"/>
              <a:t>Cultures shape the self, too. Many people in individualistic Western cultures assume an independent self. Others, often in collectivistic cultures, assume a more interdependent self. These contrasting ideas contribute to cultural differences in social behaviour. </a:t>
            </a:r>
            <a:endParaRPr lang="en-US" sz="26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59</a:t>
            </a:fld>
            <a:endParaRPr lang="en-CA"/>
          </a:p>
        </p:txBody>
      </p:sp>
    </p:spTree>
    <p:extLst>
      <p:ext uri="{BB962C8B-B14F-4D97-AF65-F5344CB8AC3E}">
        <p14:creationId xmlns:p14="http://schemas.microsoft.com/office/powerpoint/2010/main" val="3874909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rgbClr val="0000FF"/>
                </a:solidFill>
              </a:rPr>
              <a:t>Spotlights and Illusions: </a:t>
            </a:r>
            <a:br>
              <a:rPr lang="en-US" sz="3600" dirty="0">
                <a:solidFill>
                  <a:srgbClr val="0000FF"/>
                </a:solidFill>
              </a:rPr>
            </a:br>
            <a:r>
              <a:rPr lang="en-US" sz="3600" dirty="0">
                <a:solidFill>
                  <a:srgbClr val="0000FF"/>
                </a:solidFill>
              </a:rPr>
              <a:t>What Do They Teach Us About Ourselves? Pt.</a:t>
            </a:r>
            <a:r>
              <a:rPr lang="en-US" sz="3600" baseline="0" dirty="0">
                <a:solidFill>
                  <a:srgbClr val="0000FF"/>
                </a:solidFill>
              </a:rPr>
              <a:t> 2</a:t>
            </a:r>
            <a:endParaRPr lang="en-CA" sz="3600" dirty="0">
              <a:solidFill>
                <a:srgbClr val="0000FF"/>
              </a:solidFill>
            </a:endParaRPr>
          </a:p>
        </p:txBody>
      </p:sp>
      <p:sp>
        <p:nvSpPr>
          <p:cNvPr id="3" name="Content Placeholder 2"/>
          <p:cNvSpPr>
            <a:spLocks noGrp="1"/>
          </p:cNvSpPr>
          <p:nvPr>
            <p:ph idx="1"/>
          </p:nvPr>
        </p:nvSpPr>
        <p:spPr/>
        <p:txBody>
          <a:bodyPr/>
          <a:lstStyle/>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a:p>
        </p:txBody>
      </p:sp>
      <p:graphicFrame>
        <p:nvGraphicFramePr>
          <p:cNvPr id="7" name="Table 6"/>
          <p:cNvGraphicFramePr>
            <a:graphicFrameLocks noGrp="1"/>
          </p:cNvGraphicFramePr>
          <p:nvPr>
            <p:extLst>
              <p:ext uri="{D42A27DB-BD31-4B8C-83A1-F6EECF244321}">
                <p14:modId xmlns:p14="http://schemas.microsoft.com/office/powerpoint/2010/main" val="700701307"/>
              </p:ext>
            </p:extLst>
          </p:nvPr>
        </p:nvGraphicFramePr>
        <p:xfrm>
          <a:off x="323528" y="1700808"/>
          <a:ext cx="8439220" cy="4464497"/>
        </p:xfrm>
        <a:graphic>
          <a:graphicData uri="http://schemas.openxmlformats.org/drawingml/2006/table">
            <a:tbl>
              <a:tblPr firstRow="1" bandRow="1">
                <a:tableStyleId>{7DF18680-E054-41AD-8BC1-D1AEF772440D}</a:tableStyleId>
              </a:tblPr>
              <a:tblGrid>
                <a:gridCol w="2109805">
                  <a:extLst>
                    <a:ext uri="{9D8B030D-6E8A-4147-A177-3AD203B41FA5}">
                      <a16:colId xmlns:a16="http://schemas.microsoft.com/office/drawing/2014/main" val="20000"/>
                    </a:ext>
                  </a:extLst>
                </a:gridCol>
                <a:gridCol w="2109805">
                  <a:extLst>
                    <a:ext uri="{9D8B030D-6E8A-4147-A177-3AD203B41FA5}">
                      <a16:colId xmlns:a16="http://schemas.microsoft.com/office/drawing/2014/main" val="20001"/>
                    </a:ext>
                  </a:extLst>
                </a:gridCol>
                <a:gridCol w="2109805">
                  <a:extLst>
                    <a:ext uri="{9D8B030D-6E8A-4147-A177-3AD203B41FA5}">
                      <a16:colId xmlns:a16="http://schemas.microsoft.com/office/drawing/2014/main" val="20002"/>
                    </a:ext>
                  </a:extLst>
                </a:gridCol>
                <a:gridCol w="2109805">
                  <a:extLst>
                    <a:ext uri="{9D8B030D-6E8A-4147-A177-3AD203B41FA5}">
                      <a16:colId xmlns:a16="http://schemas.microsoft.com/office/drawing/2014/main" val="20003"/>
                    </a:ext>
                  </a:extLst>
                </a:gridCol>
              </a:tblGrid>
              <a:tr h="704010">
                <a:tc gridSpan="4">
                  <a:txBody>
                    <a:bodyPr/>
                    <a:lstStyle/>
                    <a:p>
                      <a:pPr algn="l" fontAlgn="t"/>
                      <a:r>
                        <a:rPr lang="en-US" sz="2000" cap="all" dirty="0">
                          <a:solidFill>
                            <a:schemeClr val="tx1"/>
                          </a:solidFill>
                          <a:effectLst/>
                        </a:rPr>
                        <a:t>TABLE 2–1</a:t>
                      </a:r>
                    </a:p>
                    <a:p>
                      <a:pPr algn="l" fontAlgn="ctr"/>
                      <a:r>
                        <a:rPr lang="en-US" sz="2000" dirty="0">
                          <a:solidFill>
                            <a:schemeClr val="tx1"/>
                          </a:solidFill>
                          <a:effectLst/>
                        </a:rPr>
                        <a:t>Average Ratings of Speeches by Speakers and Observers on a 1 to 7</a:t>
                      </a:r>
                      <a:endParaRPr lang="en-US" sz="2000" b="1" i="0" dirty="0">
                        <a:solidFill>
                          <a:schemeClr val="tx1"/>
                        </a:solidFill>
                        <a:effectLst/>
                        <a:latin typeface="nimbus"/>
                      </a:endParaRPr>
                    </a:p>
                  </a:txBody>
                  <a:tcPr/>
                </a:tc>
                <a:tc hMerge="1">
                  <a:txBody>
                    <a:bodyPr/>
                    <a:lstStyle/>
                    <a:p>
                      <a:endParaRPr lang="en-CA" dirty="0"/>
                    </a:p>
                  </a:txBody>
                  <a:tcPr/>
                </a:tc>
                <a:tc hMerge="1">
                  <a:txBody>
                    <a:bodyPr/>
                    <a:lstStyle/>
                    <a:p>
                      <a:pPr algn="l" fontAlgn="ctr"/>
                      <a:endParaRPr lang="en-US" b="1" i="0" dirty="0">
                        <a:solidFill>
                          <a:srgbClr val="FFFFFF"/>
                        </a:solidFill>
                        <a:effectLst/>
                        <a:latin typeface="nimbus"/>
                      </a:endParaRPr>
                    </a:p>
                  </a:txBody>
                  <a:tcPr/>
                </a:tc>
                <a:tc hMerge="1">
                  <a:txBody>
                    <a:bodyPr/>
                    <a:lstStyle/>
                    <a:p>
                      <a:endParaRPr lang="en-CA" dirty="0"/>
                    </a:p>
                  </a:txBody>
                  <a:tcPr/>
                </a:tc>
                <a:extLst>
                  <a:ext uri="{0D108BD9-81ED-4DB2-BD59-A6C34878D82A}">
                    <a16:rowId xmlns:a16="http://schemas.microsoft.com/office/drawing/2014/main" val="10000"/>
                  </a:ext>
                </a:extLst>
              </a:tr>
              <a:tr h="752726">
                <a:tc>
                  <a:txBody>
                    <a:bodyPr/>
                    <a:lstStyle/>
                    <a:p>
                      <a:pPr algn="l" fontAlgn="b"/>
                      <a:r>
                        <a:rPr lang="en-CA" sz="2000" b="1" dirty="0">
                          <a:effectLst/>
                        </a:rPr>
                        <a:t>Type of Rating              </a:t>
                      </a:r>
                      <a:endParaRPr lang="en-CA" sz="2000" b="1" dirty="0">
                        <a:effectLst/>
                        <a:latin typeface="inherit"/>
                      </a:endParaRPr>
                    </a:p>
                  </a:txBody>
                  <a:tcPr marL="67866" marR="67866" marT="67866" marB="67866" anchor="b"/>
                </a:tc>
                <a:tc>
                  <a:txBody>
                    <a:bodyPr/>
                    <a:lstStyle/>
                    <a:p>
                      <a:pPr algn="ctr" fontAlgn="ctr"/>
                      <a:r>
                        <a:rPr lang="en-CA" sz="2000" b="1" dirty="0">
                          <a:effectLst/>
                        </a:rPr>
                        <a:t>Control Condition</a:t>
                      </a:r>
                      <a:endParaRPr lang="en-CA" sz="2000" b="1" dirty="0">
                        <a:effectLst/>
                        <a:latin typeface="inherit"/>
                      </a:endParaRPr>
                    </a:p>
                  </a:txBody>
                  <a:tcPr marL="67866" marR="67866" marT="67866" marB="67866" anchor="ctr"/>
                </a:tc>
                <a:tc>
                  <a:txBody>
                    <a:bodyPr/>
                    <a:lstStyle/>
                    <a:p>
                      <a:pPr algn="ctr" fontAlgn="ctr"/>
                      <a:r>
                        <a:rPr lang="en-CA" sz="2000" b="1" dirty="0">
                          <a:effectLst/>
                        </a:rPr>
                        <a:t>Reassured Condition</a:t>
                      </a:r>
                      <a:endParaRPr lang="en-CA" sz="2000" b="1" dirty="0">
                        <a:effectLst/>
                        <a:latin typeface="inherit"/>
                      </a:endParaRPr>
                    </a:p>
                  </a:txBody>
                  <a:tcPr marL="67866" marR="67866" marT="67866" marB="67866" anchor="ctr"/>
                </a:tc>
                <a:tc>
                  <a:txBody>
                    <a:bodyPr/>
                    <a:lstStyle/>
                    <a:p>
                      <a:pPr algn="ctr" fontAlgn="ctr"/>
                      <a:r>
                        <a:rPr lang="en-CA" sz="2000" b="1" dirty="0">
                          <a:effectLst/>
                        </a:rPr>
                        <a:t>Informed Condition</a:t>
                      </a:r>
                      <a:endParaRPr lang="en-CA" sz="2000" b="1" dirty="0">
                        <a:effectLst/>
                        <a:latin typeface="inherit"/>
                      </a:endParaRPr>
                    </a:p>
                  </a:txBody>
                  <a:tcPr marL="67866" marR="67866" marT="67866" marB="67866" anchor="ctr"/>
                </a:tc>
                <a:extLst>
                  <a:ext uri="{0D108BD9-81ED-4DB2-BD59-A6C34878D82A}">
                    <a16:rowId xmlns:a16="http://schemas.microsoft.com/office/drawing/2014/main" val="10001"/>
                  </a:ext>
                </a:extLst>
              </a:tr>
              <a:tr h="451007">
                <a:tc>
                  <a:txBody>
                    <a:bodyPr/>
                    <a:lstStyle/>
                    <a:p>
                      <a:pPr fontAlgn="t"/>
                      <a:r>
                        <a:rPr lang="en-CA" dirty="0">
                          <a:effectLst/>
                        </a:rPr>
                        <a:t>Speakers’ self-ratings</a:t>
                      </a:r>
                    </a:p>
                  </a:txBody>
                  <a:tcPr marL="67866" marR="67866" marT="67866" marB="67866"/>
                </a:tc>
                <a:tc>
                  <a:txBody>
                    <a:bodyPr/>
                    <a:lstStyle/>
                    <a:p>
                      <a:pPr fontAlgn="t"/>
                      <a:endParaRPr lang="en-CA">
                        <a:effectLst/>
                      </a:endParaRPr>
                    </a:p>
                  </a:txBody>
                  <a:tcPr marL="67866" marR="67866" marT="67866" marB="67866"/>
                </a:tc>
                <a:tc>
                  <a:txBody>
                    <a:bodyPr/>
                    <a:lstStyle/>
                    <a:p>
                      <a:pPr fontAlgn="t"/>
                      <a:endParaRPr lang="en-CA">
                        <a:effectLst/>
                      </a:endParaRPr>
                    </a:p>
                  </a:txBody>
                  <a:tcPr marL="67866" marR="67866" marT="67866" marB="67866"/>
                </a:tc>
                <a:tc>
                  <a:txBody>
                    <a:bodyPr/>
                    <a:lstStyle/>
                    <a:p>
                      <a:pPr fontAlgn="t"/>
                      <a:endParaRPr lang="en-CA">
                        <a:effectLst/>
                      </a:endParaRPr>
                    </a:p>
                  </a:txBody>
                  <a:tcPr marL="67866" marR="67866" marT="67866" marB="67866"/>
                </a:tc>
                <a:extLst>
                  <a:ext uri="{0D108BD9-81ED-4DB2-BD59-A6C34878D82A}">
                    <a16:rowId xmlns:a16="http://schemas.microsoft.com/office/drawing/2014/main" val="10002"/>
                  </a:ext>
                </a:extLst>
              </a:tr>
              <a:tr h="451007">
                <a:tc>
                  <a:txBody>
                    <a:bodyPr/>
                    <a:lstStyle/>
                    <a:p>
                      <a:pPr fontAlgn="t"/>
                      <a:r>
                        <a:rPr lang="en-CA" dirty="0">
                          <a:effectLst/>
                        </a:rPr>
                        <a:t>Speech quality</a:t>
                      </a:r>
                    </a:p>
                  </a:txBody>
                  <a:tcPr marL="67866" marR="67866" marT="67866" marB="67866"/>
                </a:tc>
                <a:tc>
                  <a:txBody>
                    <a:bodyPr/>
                    <a:lstStyle/>
                    <a:p>
                      <a:pPr algn="ctr" fontAlgn="t"/>
                      <a:r>
                        <a:rPr lang="en-CA">
                          <a:effectLst/>
                        </a:rPr>
                        <a:t>3.04</a:t>
                      </a:r>
                    </a:p>
                  </a:txBody>
                  <a:tcPr marL="67866" marR="67866" marT="67866" marB="67866"/>
                </a:tc>
                <a:tc>
                  <a:txBody>
                    <a:bodyPr/>
                    <a:lstStyle/>
                    <a:p>
                      <a:pPr algn="ctr" fontAlgn="t"/>
                      <a:r>
                        <a:rPr lang="en-CA">
                          <a:effectLst/>
                        </a:rPr>
                        <a:t>2.83</a:t>
                      </a:r>
                    </a:p>
                  </a:txBody>
                  <a:tcPr marL="67866" marR="67866" marT="67866" marB="67866"/>
                </a:tc>
                <a:tc>
                  <a:txBody>
                    <a:bodyPr/>
                    <a:lstStyle/>
                    <a:p>
                      <a:pPr algn="ctr" fontAlgn="t"/>
                      <a:r>
                        <a:rPr lang="en-CA">
                          <a:effectLst/>
                        </a:rPr>
                        <a:t>3.50</a:t>
                      </a:r>
                      <a:r>
                        <a:rPr lang="en-CA" u="none" strike="noStrike">
                          <a:effectLst/>
                          <a:hlinkClick r:id="rId2"/>
                        </a:rPr>
                        <a:t>*</a:t>
                      </a:r>
                      <a:endParaRPr lang="en-CA">
                        <a:effectLst/>
                      </a:endParaRPr>
                    </a:p>
                  </a:txBody>
                  <a:tcPr marL="67866" marR="67866" marT="67866" marB="67866"/>
                </a:tc>
                <a:extLst>
                  <a:ext uri="{0D108BD9-81ED-4DB2-BD59-A6C34878D82A}">
                    <a16:rowId xmlns:a16="http://schemas.microsoft.com/office/drawing/2014/main" val="10003"/>
                  </a:ext>
                </a:extLst>
              </a:tr>
              <a:tr h="451007">
                <a:tc>
                  <a:txBody>
                    <a:bodyPr/>
                    <a:lstStyle/>
                    <a:p>
                      <a:pPr fontAlgn="t"/>
                      <a:r>
                        <a:rPr lang="en-CA" dirty="0">
                          <a:effectLst/>
                        </a:rPr>
                        <a:t>Relaxed appearance</a:t>
                      </a:r>
                    </a:p>
                  </a:txBody>
                  <a:tcPr marL="67866" marR="67866" marT="67866" marB="67866"/>
                </a:tc>
                <a:tc>
                  <a:txBody>
                    <a:bodyPr/>
                    <a:lstStyle/>
                    <a:p>
                      <a:pPr algn="ctr" fontAlgn="t"/>
                      <a:r>
                        <a:rPr lang="en-CA">
                          <a:effectLst/>
                        </a:rPr>
                        <a:t>3.35</a:t>
                      </a:r>
                    </a:p>
                  </a:txBody>
                  <a:tcPr marL="67866" marR="67866" marT="67866" marB="67866"/>
                </a:tc>
                <a:tc>
                  <a:txBody>
                    <a:bodyPr/>
                    <a:lstStyle/>
                    <a:p>
                      <a:pPr algn="ctr" fontAlgn="t"/>
                      <a:r>
                        <a:rPr lang="en-CA">
                          <a:effectLst/>
                        </a:rPr>
                        <a:t>2.69</a:t>
                      </a:r>
                    </a:p>
                  </a:txBody>
                  <a:tcPr marL="67866" marR="67866" marT="67866" marB="67866"/>
                </a:tc>
                <a:tc>
                  <a:txBody>
                    <a:bodyPr/>
                    <a:lstStyle/>
                    <a:p>
                      <a:pPr algn="ctr" fontAlgn="t"/>
                      <a:r>
                        <a:rPr lang="en-CA">
                          <a:effectLst/>
                        </a:rPr>
                        <a:t>4.20</a:t>
                      </a:r>
                      <a:r>
                        <a:rPr lang="en-CA" u="none" strike="noStrike">
                          <a:effectLst/>
                          <a:hlinkClick r:id="rId2"/>
                        </a:rPr>
                        <a:t>*</a:t>
                      </a:r>
                      <a:endParaRPr lang="en-CA">
                        <a:effectLst/>
                      </a:endParaRPr>
                    </a:p>
                  </a:txBody>
                  <a:tcPr marL="67866" marR="67866" marT="67866" marB="67866"/>
                </a:tc>
                <a:extLst>
                  <a:ext uri="{0D108BD9-81ED-4DB2-BD59-A6C34878D82A}">
                    <a16:rowId xmlns:a16="http://schemas.microsoft.com/office/drawing/2014/main" val="10004"/>
                  </a:ext>
                </a:extLst>
              </a:tr>
              <a:tr h="451007">
                <a:tc>
                  <a:txBody>
                    <a:bodyPr/>
                    <a:lstStyle/>
                    <a:p>
                      <a:pPr fontAlgn="t"/>
                      <a:r>
                        <a:rPr lang="en-CA" dirty="0">
                          <a:effectLst/>
                        </a:rPr>
                        <a:t>Observers’ ratings</a:t>
                      </a:r>
                    </a:p>
                  </a:txBody>
                  <a:tcPr marL="67866" marR="67866" marT="67866" marB="67866"/>
                </a:tc>
                <a:tc>
                  <a:txBody>
                    <a:bodyPr/>
                    <a:lstStyle/>
                    <a:p>
                      <a:pPr fontAlgn="t"/>
                      <a:endParaRPr lang="en-CA">
                        <a:effectLst/>
                      </a:endParaRPr>
                    </a:p>
                  </a:txBody>
                  <a:tcPr marL="67866" marR="67866" marT="67866" marB="67866"/>
                </a:tc>
                <a:tc>
                  <a:txBody>
                    <a:bodyPr/>
                    <a:lstStyle/>
                    <a:p>
                      <a:pPr fontAlgn="t"/>
                      <a:endParaRPr lang="en-CA">
                        <a:effectLst/>
                      </a:endParaRPr>
                    </a:p>
                  </a:txBody>
                  <a:tcPr marL="67866" marR="67866" marT="67866" marB="67866"/>
                </a:tc>
                <a:tc>
                  <a:txBody>
                    <a:bodyPr/>
                    <a:lstStyle/>
                    <a:p>
                      <a:pPr fontAlgn="t"/>
                      <a:endParaRPr lang="en-CA">
                        <a:effectLst/>
                      </a:endParaRPr>
                    </a:p>
                  </a:txBody>
                  <a:tcPr marL="67866" marR="67866" marT="67866" marB="67866"/>
                </a:tc>
                <a:extLst>
                  <a:ext uri="{0D108BD9-81ED-4DB2-BD59-A6C34878D82A}">
                    <a16:rowId xmlns:a16="http://schemas.microsoft.com/office/drawing/2014/main" val="10005"/>
                  </a:ext>
                </a:extLst>
              </a:tr>
              <a:tr h="451007">
                <a:tc>
                  <a:txBody>
                    <a:bodyPr/>
                    <a:lstStyle/>
                    <a:p>
                      <a:pPr fontAlgn="t"/>
                      <a:r>
                        <a:rPr lang="en-CA" dirty="0">
                          <a:effectLst/>
                        </a:rPr>
                        <a:t>Speech quality</a:t>
                      </a:r>
                    </a:p>
                  </a:txBody>
                  <a:tcPr marL="67866" marR="67866" marT="67866" marB="67866"/>
                </a:tc>
                <a:tc>
                  <a:txBody>
                    <a:bodyPr/>
                    <a:lstStyle/>
                    <a:p>
                      <a:pPr algn="ctr" fontAlgn="t"/>
                      <a:r>
                        <a:rPr lang="en-CA">
                          <a:effectLst/>
                        </a:rPr>
                        <a:t>3.50</a:t>
                      </a:r>
                    </a:p>
                  </a:txBody>
                  <a:tcPr marL="67866" marR="67866" marT="67866" marB="67866"/>
                </a:tc>
                <a:tc>
                  <a:txBody>
                    <a:bodyPr/>
                    <a:lstStyle/>
                    <a:p>
                      <a:pPr algn="ctr" fontAlgn="t"/>
                      <a:r>
                        <a:rPr lang="en-CA">
                          <a:effectLst/>
                        </a:rPr>
                        <a:t>3.62</a:t>
                      </a:r>
                    </a:p>
                  </a:txBody>
                  <a:tcPr marL="67866" marR="67866" marT="67866" marB="67866"/>
                </a:tc>
                <a:tc>
                  <a:txBody>
                    <a:bodyPr/>
                    <a:lstStyle/>
                    <a:p>
                      <a:pPr algn="ctr" fontAlgn="t"/>
                      <a:r>
                        <a:rPr lang="en-CA">
                          <a:effectLst/>
                        </a:rPr>
                        <a:t>4.23</a:t>
                      </a:r>
                      <a:r>
                        <a:rPr lang="en-CA" u="none" strike="noStrike">
                          <a:effectLst/>
                          <a:hlinkClick r:id="rId2"/>
                        </a:rPr>
                        <a:t>*</a:t>
                      </a:r>
                      <a:endParaRPr lang="en-CA">
                        <a:effectLst/>
                      </a:endParaRPr>
                    </a:p>
                  </a:txBody>
                  <a:tcPr marL="67866" marR="67866" marT="67866" marB="67866"/>
                </a:tc>
                <a:extLst>
                  <a:ext uri="{0D108BD9-81ED-4DB2-BD59-A6C34878D82A}">
                    <a16:rowId xmlns:a16="http://schemas.microsoft.com/office/drawing/2014/main" val="10006"/>
                  </a:ext>
                </a:extLst>
              </a:tr>
              <a:tr h="752726">
                <a:tc>
                  <a:txBody>
                    <a:bodyPr/>
                    <a:lstStyle/>
                    <a:p>
                      <a:pPr fontAlgn="t"/>
                      <a:r>
                        <a:rPr lang="en-CA" dirty="0">
                          <a:effectLst/>
                        </a:rPr>
                        <a:t>Composed appearance</a:t>
                      </a:r>
                    </a:p>
                  </a:txBody>
                  <a:tcPr marL="67866" marR="67866" marT="67866" marB="67866"/>
                </a:tc>
                <a:tc>
                  <a:txBody>
                    <a:bodyPr/>
                    <a:lstStyle/>
                    <a:p>
                      <a:pPr algn="ctr" fontAlgn="t"/>
                      <a:r>
                        <a:rPr lang="en-CA">
                          <a:effectLst/>
                        </a:rPr>
                        <a:t>3.90</a:t>
                      </a:r>
                    </a:p>
                  </a:txBody>
                  <a:tcPr marL="67866" marR="67866" marT="67866" marB="67866"/>
                </a:tc>
                <a:tc>
                  <a:txBody>
                    <a:bodyPr/>
                    <a:lstStyle/>
                    <a:p>
                      <a:pPr algn="ctr" fontAlgn="t"/>
                      <a:r>
                        <a:rPr lang="en-CA">
                          <a:effectLst/>
                        </a:rPr>
                        <a:t>3.94</a:t>
                      </a:r>
                    </a:p>
                  </a:txBody>
                  <a:tcPr marL="67866" marR="67866" marT="67866" marB="67866"/>
                </a:tc>
                <a:tc>
                  <a:txBody>
                    <a:bodyPr/>
                    <a:lstStyle/>
                    <a:p>
                      <a:pPr algn="ctr" fontAlgn="t"/>
                      <a:r>
                        <a:rPr lang="en-CA" dirty="0">
                          <a:effectLst/>
                        </a:rPr>
                        <a:t>4.65</a:t>
                      </a:r>
                      <a:r>
                        <a:rPr lang="en-CA" u="none" strike="noStrike" dirty="0">
                          <a:effectLst/>
                          <a:hlinkClick r:id="rId2"/>
                        </a:rPr>
                        <a:t>*</a:t>
                      </a:r>
                      <a:endParaRPr lang="en-CA" dirty="0">
                        <a:effectLst/>
                      </a:endParaRPr>
                    </a:p>
                  </a:txBody>
                  <a:tcPr marL="67866" marR="67866" marT="67866" marB="67866"/>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249228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Chapter 2: Summing Up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3000" b="1" dirty="0"/>
              <a:t>Self-Concept: Who Am I?</a:t>
            </a:r>
            <a:endParaRPr lang="en-CA" sz="3000" b="1" dirty="0"/>
          </a:p>
          <a:p>
            <a:pPr>
              <a:buClr>
                <a:srgbClr val="0000FF"/>
              </a:buClr>
              <a:buFont typeface="Courier New" panose="02070309020205020404" pitchFamily="49" charset="0"/>
              <a:buChar char="o"/>
            </a:pPr>
            <a:r>
              <a:rPr lang="en-US" sz="2400" dirty="0"/>
              <a:t>Our self-knowledge is curiously flawed. We often do not know why we behave the way we do. When influences upon our behaviour are not conspicuous enough for any observer to see, we, too, can miss them. The unconscious, implicit processes that control our behaviour may differ from our conscious, explicit explanations of it. </a:t>
            </a:r>
          </a:p>
          <a:p>
            <a:pPr>
              <a:buClr>
                <a:srgbClr val="0000FF"/>
              </a:buClr>
              <a:buFont typeface="Courier New" panose="02070309020205020404" pitchFamily="49" charset="0"/>
              <a:buChar char="o"/>
            </a:pPr>
            <a:r>
              <a:rPr lang="en-US" sz="2400" dirty="0"/>
              <a:t>We also tend to </a:t>
            </a:r>
            <a:r>
              <a:rPr lang="en-US" sz="2400" dirty="0" err="1"/>
              <a:t>mispredict</a:t>
            </a:r>
            <a:r>
              <a:rPr lang="en-US" sz="2400" dirty="0"/>
              <a:t> our emotions. We underestimate the power of our psychological immune systems and thus tend to overestimate the durability of our emotional reactions to significant events.</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60</a:t>
            </a:fld>
            <a:endParaRPr lang="en-CA"/>
          </a:p>
        </p:txBody>
      </p:sp>
    </p:spTree>
    <p:extLst>
      <p:ext uri="{BB962C8B-B14F-4D97-AF65-F5344CB8AC3E}">
        <p14:creationId xmlns:p14="http://schemas.microsoft.com/office/powerpoint/2010/main" val="32432886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Chapter 2: Summing Up Pt. 4</a:t>
            </a:r>
            <a:endParaRPr lang="en-CA" sz="3600" dirty="0">
              <a:solidFill>
                <a:srgbClr val="0000FF"/>
              </a:solidFill>
            </a:endParaRPr>
          </a:p>
        </p:txBody>
      </p:sp>
      <p:sp>
        <p:nvSpPr>
          <p:cNvPr id="3" name="Content Placeholder 2"/>
          <p:cNvSpPr>
            <a:spLocks noGrp="1"/>
          </p:cNvSpPr>
          <p:nvPr>
            <p:ph idx="1"/>
          </p:nvPr>
        </p:nvSpPr>
        <p:spPr/>
        <p:txBody>
          <a:bodyPr>
            <a:normAutofit lnSpcReduction="10000"/>
          </a:bodyPr>
          <a:lstStyle/>
          <a:p>
            <a:pPr>
              <a:buClr>
                <a:srgbClr val="0000FF"/>
              </a:buClr>
            </a:pPr>
            <a:r>
              <a:rPr lang="en-US" sz="2800" b="1" dirty="0"/>
              <a:t>What Is the Nature and Motivating Power of Self-Esteem?</a:t>
            </a:r>
          </a:p>
          <a:p>
            <a:pPr>
              <a:buClr>
                <a:srgbClr val="0000FF"/>
              </a:buClr>
              <a:buFont typeface="Courier New" panose="02070309020205020404" pitchFamily="49" charset="0"/>
              <a:buChar char="o"/>
            </a:pPr>
            <a:r>
              <a:rPr lang="en-US" sz="2400" dirty="0"/>
              <a:t>Self-esteem is the overall sense of self-worth we use to appraise our traits and abilities. Our self-concepts are determined by multiple influences, including the roles we play, the comparisons we make, our social identities, how we perceive others appraising us, and our experiences of success and failure. </a:t>
            </a:r>
          </a:p>
          <a:p>
            <a:pPr>
              <a:buClr>
                <a:srgbClr val="0000FF"/>
              </a:buClr>
              <a:buFont typeface="Courier New" panose="02070309020205020404" pitchFamily="49" charset="0"/>
              <a:buChar char="o"/>
            </a:pPr>
            <a:r>
              <a:rPr lang="en-US" sz="2400" dirty="0"/>
              <a:t>Self-esteem motivation influences our cognitive processes: Facing failure, high-self-esteem people sustain their self-worth by perceiving other people as failing, too, and by exaggerating their superiority over others.</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61</a:t>
            </a:fld>
            <a:endParaRPr lang="en-CA"/>
          </a:p>
        </p:txBody>
      </p:sp>
    </p:spTree>
    <p:extLst>
      <p:ext uri="{BB962C8B-B14F-4D97-AF65-F5344CB8AC3E}">
        <p14:creationId xmlns:p14="http://schemas.microsoft.com/office/powerpoint/2010/main" val="33604231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Chapter 2: Summing Up Pt. 5</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What Is Self-Serving Bias?</a:t>
            </a:r>
          </a:p>
          <a:p>
            <a:pPr>
              <a:buClr>
                <a:srgbClr val="0000FF"/>
              </a:buClr>
              <a:buFont typeface="Courier New" panose="02070309020205020404" pitchFamily="49" charset="0"/>
              <a:buChar char="o"/>
            </a:pPr>
            <a:r>
              <a:rPr lang="en-US" sz="2400" dirty="0"/>
              <a:t>Contrary to the presumption that most people suffer from low self-esteem or feelings of inferiority, researchers consistently find that most people exhibit a </a:t>
            </a:r>
            <a:r>
              <a:rPr lang="en-US" sz="2400" i="1" dirty="0"/>
              <a:t>self-serving bias</a:t>
            </a:r>
            <a:r>
              <a:rPr lang="en-US" sz="2400" dirty="0"/>
              <a:t>. In experiments and everyday life, we often take credit for successes while blaming failures on the situation.</a:t>
            </a:r>
          </a:p>
          <a:p>
            <a:pPr>
              <a:buClr>
                <a:srgbClr val="0000FF"/>
              </a:buClr>
              <a:buFont typeface="Courier New" panose="02070309020205020404" pitchFamily="49" charset="0"/>
              <a:buChar char="o"/>
            </a:pPr>
            <a:r>
              <a:rPr lang="en-US" sz="2400" dirty="0"/>
              <a:t>Most people rate themselves as better than average on subjective, desirable traits and abilities. We exhibit unrealistic optimism about our futures. </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62</a:t>
            </a:fld>
            <a:endParaRPr lang="en-CA"/>
          </a:p>
        </p:txBody>
      </p:sp>
    </p:spTree>
    <p:extLst>
      <p:ext uri="{BB962C8B-B14F-4D97-AF65-F5344CB8AC3E}">
        <p14:creationId xmlns:p14="http://schemas.microsoft.com/office/powerpoint/2010/main" val="42429502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Chapter 2: Summing Up Pt. 6</a:t>
            </a:r>
            <a:endParaRPr lang="en-CA" sz="3600" dirty="0">
              <a:solidFill>
                <a:srgbClr val="0000FF"/>
              </a:solidFill>
            </a:endParaRPr>
          </a:p>
        </p:txBody>
      </p:sp>
      <p:sp>
        <p:nvSpPr>
          <p:cNvPr id="3" name="Content Placeholder 2"/>
          <p:cNvSpPr>
            <a:spLocks noGrp="1"/>
          </p:cNvSpPr>
          <p:nvPr>
            <p:ph idx="1"/>
          </p:nvPr>
        </p:nvSpPr>
        <p:spPr>
          <a:xfrm>
            <a:off x="457200" y="1600200"/>
            <a:ext cx="8229600" cy="4781128"/>
          </a:xfrm>
        </p:spPr>
        <p:txBody>
          <a:bodyPr>
            <a:normAutofit fontScale="92500" lnSpcReduction="20000"/>
          </a:bodyPr>
          <a:lstStyle/>
          <a:p>
            <a:pPr>
              <a:buClr>
                <a:srgbClr val="0000FF"/>
              </a:buClr>
            </a:pPr>
            <a:r>
              <a:rPr lang="en-US" sz="3000" b="1" dirty="0"/>
              <a:t>What Is Self-Serving Bias?</a:t>
            </a:r>
          </a:p>
          <a:p>
            <a:pPr>
              <a:buClr>
                <a:srgbClr val="0000FF"/>
              </a:buClr>
              <a:buFont typeface="Courier New" panose="02070309020205020404" pitchFamily="49" charset="0"/>
              <a:buChar char="o"/>
            </a:pPr>
            <a:r>
              <a:rPr lang="en-US" sz="2600" dirty="0"/>
              <a:t>We overestimate the commonality of our opinions and foibles (</a:t>
            </a:r>
            <a:r>
              <a:rPr lang="en-US" sz="2600" i="1" dirty="0"/>
              <a:t>false consensus</a:t>
            </a:r>
            <a:r>
              <a:rPr lang="en-US" sz="2600" dirty="0"/>
              <a:t>) while underestimating the commonality of our abilities and virtues (</a:t>
            </a:r>
            <a:r>
              <a:rPr lang="en-US" sz="2600" i="1" dirty="0"/>
              <a:t>false uniqueness</a:t>
            </a:r>
            <a:r>
              <a:rPr lang="en-US" sz="2600" dirty="0"/>
              <a:t>). </a:t>
            </a:r>
          </a:p>
          <a:p>
            <a:pPr>
              <a:buClr>
                <a:srgbClr val="0000FF"/>
              </a:buClr>
              <a:buFont typeface="Courier New" panose="02070309020205020404" pitchFamily="49" charset="0"/>
              <a:buChar char="o"/>
            </a:pPr>
            <a:r>
              <a:rPr lang="en-US" sz="2600" dirty="0"/>
              <a:t>We also remember ourselves in the past in ways that flatter the current self.</a:t>
            </a:r>
          </a:p>
          <a:p>
            <a:pPr>
              <a:buClr>
                <a:srgbClr val="0000FF"/>
              </a:buClr>
              <a:buFont typeface="Courier New" panose="02070309020205020404" pitchFamily="49" charset="0"/>
              <a:buChar char="o"/>
            </a:pPr>
            <a:r>
              <a:rPr lang="en-US" sz="2600" dirty="0"/>
              <a:t>Such perceptions arise partly from a motive to maintain and enhance—a motive that protects people from depression but contributes to misjudgment and group conflict.</a:t>
            </a:r>
          </a:p>
          <a:p>
            <a:pPr>
              <a:buClr>
                <a:srgbClr val="0000FF"/>
              </a:buClr>
              <a:buFont typeface="Courier New" panose="02070309020205020404" pitchFamily="49" charset="0"/>
              <a:buChar char="o"/>
            </a:pPr>
            <a:r>
              <a:rPr lang="en-US" sz="2600" dirty="0"/>
              <a:t>Self-serving bias can be adaptive in that it allows us to </a:t>
            </a:r>
            <a:r>
              <a:rPr lang="en-US" sz="2600" dirty="0" err="1"/>
              <a:t>savour</a:t>
            </a:r>
            <a:r>
              <a:rPr lang="en-US" sz="2600" dirty="0"/>
              <a:t> the good things that happen in our lives. When bad things happen, however, self-serving bias can have the maladaptive effect of causing us to blame others or feel cheated out of something we “deserved.”</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63</a:t>
            </a:fld>
            <a:endParaRPr lang="en-CA"/>
          </a:p>
        </p:txBody>
      </p:sp>
    </p:spTree>
    <p:extLst>
      <p:ext uri="{BB962C8B-B14F-4D97-AF65-F5344CB8AC3E}">
        <p14:creationId xmlns:p14="http://schemas.microsoft.com/office/powerpoint/2010/main" val="16315952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Chapter 2: Summing Up Pt. 7</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How Do People Manage Their Self-Presentation?</a:t>
            </a:r>
          </a:p>
          <a:p>
            <a:pPr>
              <a:buClr>
                <a:srgbClr val="0000FF"/>
              </a:buClr>
              <a:buFont typeface="Courier New" panose="02070309020205020404" pitchFamily="49" charset="0"/>
              <a:buChar char="o"/>
            </a:pPr>
            <a:r>
              <a:rPr lang="en-US" sz="2400" dirty="0"/>
              <a:t>As social animals, we adjust our words and actions to suit our audiences. To varying degrees, we self-monitor; we note our performance and adjust it to create the impressions we desire.</a:t>
            </a:r>
          </a:p>
          <a:p>
            <a:pPr>
              <a:buClr>
                <a:srgbClr val="0000FF"/>
              </a:buClr>
              <a:buFont typeface="Courier New" panose="02070309020205020404" pitchFamily="49" charset="0"/>
              <a:buChar char="o"/>
            </a:pPr>
            <a:r>
              <a:rPr lang="en-US" sz="2400" dirty="0"/>
              <a:t>Sometimes, people will even </a:t>
            </a:r>
            <a:r>
              <a:rPr lang="en-US" sz="2400" i="1" dirty="0"/>
              <a:t>self-handicap</a:t>
            </a:r>
            <a:r>
              <a:rPr lang="en-US" sz="2400" dirty="0"/>
              <a:t> with self-defeating </a:t>
            </a:r>
            <a:r>
              <a:rPr lang="en-US" sz="2400" dirty="0" err="1"/>
              <a:t>behaviours</a:t>
            </a:r>
            <a:r>
              <a:rPr lang="en-US" sz="2400" dirty="0"/>
              <a:t> that protect self-esteem by providing excuses for failure.</a:t>
            </a:r>
          </a:p>
          <a:p>
            <a:pPr>
              <a:buClr>
                <a:srgbClr val="0000FF"/>
              </a:buClr>
              <a:buFont typeface="Courier New" panose="02070309020205020404" pitchFamily="49" charset="0"/>
              <a:buChar char="o"/>
            </a:pP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64</a:t>
            </a:fld>
            <a:endParaRPr lang="en-CA"/>
          </a:p>
        </p:txBody>
      </p:sp>
    </p:spTree>
    <p:extLst>
      <p:ext uri="{BB962C8B-B14F-4D97-AF65-F5344CB8AC3E}">
        <p14:creationId xmlns:p14="http://schemas.microsoft.com/office/powerpoint/2010/main" val="1162661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Chapter 2: Summing Up Pt. 8</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How Do People Manage Their Self-Presentation?</a:t>
            </a:r>
          </a:p>
          <a:p>
            <a:pPr>
              <a:buClr>
                <a:srgbClr val="0000FF"/>
              </a:buClr>
              <a:buFont typeface="Courier New" panose="02070309020205020404" pitchFamily="49" charset="0"/>
              <a:buChar char="o"/>
            </a:pPr>
            <a:r>
              <a:rPr lang="en-US" sz="2400" i="1" dirty="0"/>
              <a:t>Self-presentation </a:t>
            </a:r>
            <a:r>
              <a:rPr lang="en-US" sz="2400" dirty="0"/>
              <a:t>refers to our wanting to present a </a:t>
            </a:r>
            <a:r>
              <a:rPr lang="en-US" sz="2400" dirty="0" err="1"/>
              <a:t>favourable</a:t>
            </a:r>
            <a:r>
              <a:rPr lang="en-US" sz="2400" dirty="0"/>
              <a:t> image both to an external audience (other people) and to an internal audience (ourselves). With regard to an external audience, those who score high on a scale of self-monitoring adjust their behaviour to each situation, whereas those low in self-monitoring may do so little social adjusting that they seem insensitive.</a:t>
            </a:r>
          </a:p>
          <a:p>
            <a:pPr>
              <a:buClr>
                <a:srgbClr val="0000FF"/>
              </a:buClr>
              <a:buFont typeface="Courier New" panose="02070309020205020404" pitchFamily="49" charset="0"/>
              <a:buChar char="o"/>
            </a:pP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65</a:t>
            </a:fld>
            <a:endParaRPr lang="en-CA"/>
          </a:p>
        </p:txBody>
      </p:sp>
    </p:spTree>
    <p:extLst>
      <p:ext uri="{BB962C8B-B14F-4D97-AF65-F5344CB8AC3E}">
        <p14:creationId xmlns:p14="http://schemas.microsoft.com/office/powerpoint/2010/main" val="1162661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Chapter 2: Summing Up Pt. 9</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What Does It Mean to Have Perceived Self-Control?</a:t>
            </a:r>
          </a:p>
          <a:p>
            <a:pPr>
              <a:buClr>
                <a:srgbClr val="0000FF"/>
              </a:buClr>
              <a:buFont typeface="Courier New" panose="02070309020205020404" pitchFamily="49" charset="0"/>
              <a:buChar char="o"/>
            </a:pPr>
            <a:r>
              <a:rPr lang="en-US" sz="2400" dirty="0"/>
              <a:t>Our sense of self helps organize our thoughts and actions.</a:t>
            </a:r>
          </a:p>
          <a:p>
            <a:pPr>
              <a:buClr>
                <a:srgbClr val="0000FF"/>
              </a:buClr>
              <a:buFont typeface="Courier New" panose="02070309020205020404" pitchFamily="49" charset="0"/>
              <a:buChar char="o"/>
            </a:pPr>
            <a:r>
              <a:rPr lang="en-US" sz="2400" dirty="0"/>
              <a:t>Learned helplessness often occurs when attempts to improve a situation have proven fruitless; self-determination, in contrast, is bolstered by experiences of successfully exercising control and improving one’s situation. </a:t>
            </a:r>
          </a:p>
          <a:p>
            <a:pPr>
              <a:buClr>
                <a:srgbClr val="0000FF"/>
              </a:buClr>
              <a:buFont typeface="Courier New" panose="02070309020205020404" pitchFamily="49" charset="0"/>
              <a:buChar char="o"/>
            </a:pPr>
            <a:r>
              <a:rPr lang="en-US" sz="2400" dirty="0"/>
              <a:t>People who believe in their own competence and effectiveness cope better and achieve more than those who have learned a helpless, pessimistic outlook.</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66</a:t>
            </a:fld>
            <a:endParaRPr lang="en-CA"/>
          </a:p>
        </p:txBody>
      </p:sp>
    </p:spTree>
    <p:extLst>
      <p:ext uri="{BB962C8B-B14F-4D97-AF65-F5344CB8AC3E}">
        <p14:creationId xmlns:p14="http://schemas.microsoft.com/office/powerpoint/2010/main" val="42429502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2 Key Terms</a:t>
            </a:r>
          </a:p>
        </p:txBody>
      </p:sp>
      <p:sp>
        <p:nvSpPr>
          <p:cNvPr id="6" name="Content Placeholder 5"/>
          <p:cNvSpPr>
            <a:spLocks noGrp="1"/>
          </p:cNvSpPr>
          <p:nvPr>
            <p:ph sz="half" idx="1"/>
          </p:nvPr>
        </p:nvSpPr>
        <p:spPr>
          <a:xfrm>
            <a:off x="457200" y="1600200"/>
            <a:ext cx="4114800" cy="4637112"/>
          </a:xfrm>
        </p:spPr>
        <p:txBody>
          <a:bodyPr>
            <a:normAutofit fontScale="77500" lnSpcReduction="20000"/>
          </a:bodyPr>
          <a:lstStyle/>
          <a:p>
            <a:pPr>
              <a:buClr>
                <a:srgbClr val="0000FF"/>
              </a:buClr>
            </a:pPr>
            <a:r>
              <a:rPr lang="en-CA" dirty="0"/>
              <a:t>Collectivism</a:t>
            </a:r>
          </a:p>
          <a:p>
            <a:pPr>
              <a:buClr>
                <a:srgbClr val="0000FF"/>
              </a:buClr>
            </a:pPr>
            <a:r>
              <a:rPr lang="en-CA" dirty="0"/>
              <a:t>Defensive Pessimism</a:t>
            </a:r>
          </a:p>
          <a:p>
            <a:pPr>
              <a:buClr>
                <a:srgbClr val="0000FF"/>
              </a:buClr>
            </a:pPr>
            <a:r>
              <a:rPr lang="en-CA" dirty="0"/>
              <a:t>Dual Attitudes</a:t>
            </a:r>
          </a:p>
          <a:p>
            <a:pPr>
              <a:buClr>
                <a:srgbClr val="0000FF"/>
              </a:buClr>
            </a:pPr>
            <a:r>
              <a:rPr lang="en-CA" dirty="0"/>
              <a:t>Explanatory Style</a:t>
            </a:r>
          </a:p>
          <a:p>
            <a:pPr>
              <a:buClr>
                <a:srgbClr val="0000FF"/>
              </a:buClr>
            </a:pPr>
            <a:r>
              <a:rPr lang="en-CA" dirty="0"/>
              <a:t>False Consensus Effect</a:t>
            </a:r>
          </a:p>
          <a:p>
            <a:pPr>
              <a:buClr>
                <a:srgbClr val="0000FF"/>
              </a:buClr>
            </a:pPr>
            <a:r>
              <a:rPr lang="en-CA" dirty="0"/>
              <a:t>False Uniqueness Effect</a:t>
            </a:r>
          </a:p>
          <a:p>
            <a:pPr>
              <a:buClr>
                <a:srgbClr val="0000FF"/>
              </a:buClr>
            </a:pPr>
            <a:r>
              <a:rPr lang="en-CA" dirty="0"/>
              <a:t>Illusion Of Transparency</a:t>
            </a:r>
          </a:p>
          <a:p>
            <a:pPr>
              <a:buClr>
                <a:srgbClr val="0000FF"/>
              </a:buClr>
            </a:pPr>
            <a:r>
              <a:rPr lang="en-CA" dirty="0"/>
              <a:t>Impact Bias</a:t>
            </a:r>
          </a:p>
          <a:p>
            <a:pPr>
              <a:buClr>
                <a:srgbClr val="0000FF"/>
              </a:buClr>
            </a:pPr>
            <a:r>
              <a:rPr lang="en-CA" dirty="0"/>
              <a:t>Independent Self</a:t>
            </a:r>
          </a:p>
          <a:p>
            <a:pPr>
              <a:buClr>
                <a:srgbClr val="0000FF"/>
              </a:buClr>
            </a:pPr>
            <a:r>
              <a:rPr lang="en-CA" dirty="0"/>
              <a:t>Individualism</a:t>
            </a:r>
          </a:p>
          <a:p>
            <a:pPr>
              <a:buClr>
                <a:srgbClr val="0000FF"/>
              </a:buClr>
            </a:pPr>
            <a:r>
              <a:rPr lang="en-CA" dirty="0"/>
              <a:t>Interdependent Self</a:t>
            </a:r>
          </a:p>
          <a:p>
            <a:pPr>
              <a:buClr>
                <a:srgbClr val="0000FF"/>
              </a:buClr>
            </a:pPr>
            <a:r>
              <a:rPr lang="en-CA" dirty="0"/>
              <a:t>Learned Helplessness</a:t>
            </a:r>
          </a:p>
          <a:p>
            <a:pPr>
              <a:buClr>
                <a:srgbClr val="0000FF"/>
              </a:buClr>
            </a:pPr>
            <a:r>
              <a:rPr lang="en-CA" dirty="0"/>
              <a:t>Planning Fallacy</a:t>
            </a:r>
          </a:p>
          <a:p>
            <a:endParaRPr lang="en-US" dirty="0"/>
          </a:p>
          <a:p>
            <a:endParaRPr lang="en-CA" b="1" dirty="0"/>
          </a:p>
        </p:txBody>
      </p:sp>
      <p:sp>
        <p:nvSpPr>
          <p:cNvPr id="3" name="Content Placeholder 2"/>
          <p:cNvSpPr>
            <a:spLocks noGrp="1"/>
          </p:cNvSpPr>
          <p:nvPr>
            <p:ph sz="half" idx="2"/>
          </p:nvPr>
        </p:nvSpPr>
        <p:spPr/>
        <p:txBody>
          <a:bodyPr>
            <a:normAutofit fontScale="77500" lnSpcReduction="20000"/>
          </a:bodyPr>
          <a:lstStyle/>
          <a:p>
            <a:pPr>
              <a:buClr>
                <a:srgbClr val="0000FF"/>
              </a:buClr>
            </a:pPr>
            <a:r>
              <a:rPr lang="en-CA" dirty="0"/>
              <a:t>Self-concept</a:t>
            </a:r>
          </a:p>
          <a:p>
            <a:pPr>
              <a:buClr>
                <a:srgbClr val="0000FF"/>
              </a:buClr>
            </a:pPr>
            <a:r>
              <a:rPr lang="en-CA" dirty="0"/>
              <a:t>Self-efficacy</a:t>
            </a:r>
            <a:endParaRPr lang="en-US" dirty="0"/>
          </a:p>
          <a:p>
            <a:pPr>
              <a:buClr>
                <a:srgbClr val="0000FF"/>
              </a:buClr>
            </a:pPr>
            <a:r>
              <a:rPr lang="en-US" dirty="0"/>
              <a:t>Self-esteem</a:t>
            </a:r>
          </a:p>
          <a:p>
            <a:pPr>
              <a:buClr>
                <a:srgbClr val="0000FF"/>
              </a:buClr>
            </a:pPr>
            <a:r>
              <a:rPr lang="en-US" dirty="0"/>
              <a:t>Self-handicapping</a:t>
            </a:r>
          </a:p>
          <a:p>
            <a:pPr>
              <a:buClr>
                <a:srgbClr val="0000FF"/>
              </a:buClr>
            </a:pPr>
            <a:r>
              <a:rPr lang="en-US" dirty="0"/>
              <a:t>Self-monitoring</a:t>
            </a:r>
          </a:p>
          <a:p>
            <a:pPr>
              <a:buClr>
                <a:srgbClr val="0000FF"/>
              </a:buClr>
            </a:pPr>
            <a:r>
              <a:rPr lang="en-US" dirty="0"/>
              <a:t>Self-presentation</a:t>
            </a:r>
          </a:p>
          <a:p>
            <a:pPr>
              <a:buClr>
                <a:srgbClr val="0000FF"/>
              </a:buClr>
            </a:pPr>
            <a:r>
              <a:rPr lang="en-US" dirty="0"/>
              <a:t>Self-schemas</a:t>
            </a:r>
          </a:p>
          <a:p>
            <a:pPr>
              <a:buClr>
                <a:srgbClr val="0000FF"/>
              </a:buClr>
            </a:pPr>
            <a:r>
              <a:rPr lang="en-US" dirty="0"/>
              <a:t>Self-serving Attributions</a:t>
            </a:r>
          </a:p>
          <a:p>
            <a:pPr>
              <a:buClr>
                <a:srgbClr val="0000FF"/>
              </a:buClr>
            </a:pPr>
            <a:r>
              <a:rPr lang="en-US" dirty="0"/>
              <a:t>Self-serving Bias</a:t>
            </a:r>
          </a:p>
          <a:p>
            <a:pPr>
              <a:buClr>
                <a:srgbClr val="0000FF"/>
              </a:buClr>
            </a:pPr>
            <a:r>
              <a:rPr lang="en-US" dirty="0"/>
              <a:t>Social Comparison</a:t>
            </a:r>
          </a:p>
          <a:p>
            <a:pPr>
              <a:buClr>
                <a:srgbClr val="0000FF"/>
              </a:buClr>
            </a:pPr>
            <a:r>
              <a:rPr lang="en-US" dirty="0"/>
              <a:t>Spotlight Effect</a:t>
            </a:r>
          </a:p>
          <a:p>
            <a:pPr>
              <a:buClr>
                <a:srgbClr val="0000FF"/>
              </a:buClr>
            </a:pPr>
            <a:r>
              <a:rPr lang="en-US" dirty="0"/>
              <a:t>Temporal Comparisons</a:t>
            </a:r>
          </a:p>
          <a:p>
            <a:pPr>
              <a:buClr>
                <a:srgbClr val="0000FF"/>
              </a:buClr>
            </a:pPr>
            <a:endParaRPr lang="en-CA" dirty="0"/>
          </a:p>
        </p:txBody>
      </p:sp>
      <p:sp>
        <p:nvSpPr>
          <p:cNvPr id="4" name="Footer Placeholder 3"/>
          <p:cNvSpPr>
            <a:spLocks noGrp="1"/>
          </p:cNvSpPr>
          <p:nvPr>
            <p:ph type="ftr" sz="quarter" idx="11"/>
          </p:nvPr>
        </p:nvSpPr>
        <p:spPr/>
        <p:txBody>
          <a:bodyPr/>
          <a:lstStyle/>
          <a:p>
            <a:r>
              <a:rPr lang="en-US">
                <a:solidFill>
                  <a:prstClr val="black">
                    <a:tint val="75000"/>
                  </a:prstClr>
                </a:solidFill>
              </a:rPr>
              <a:t>© 2021 McGraw Hill Education Limited</a:t>
            </a:r>
            <a:endParaRPr lang="en-CA">
              <a:solidFill>
                <a:prstClr val="black">
                  <a:tint val="75000"/>
                </a:prstClr>
              </a:solidFill>
            </a:endParaRP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67</a:t>
            </a:fld>
            <a:endParaRPr lang="en-CA">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010143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rgbClr val="0000FF"/>
                </a:solidFill>
              </a:rPr>
              <a:t>Spotlights and Illusions: </a:t>
            </a:r>
            <a:br>
              <a:rPr lang="en-US" sz="3600" dirty="0">
                <a:solidFill>
                  <a:srgbClr val="0000FF"/>
                </a:solidFill>
              </a:rPr>
            </a:br>
            <a:r>
              <a:rPr lang="en-US" sz="3600" dirty="0">
                <a:solidFill>
                  <a:srgbClr val="0000FF"/>
                </a:solidFill>
              </a:rPr>
              <a:t>What Do They Teach Us About Ourselves? Pt. 3</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Spotlight effect and illusion of transparency show interplay between the self and the social world</a:t>
            </a:r>
          </a:p>
          <a:p>
            <a:pPr>
              <a:buClr>
                <a:srgbClr val="0000FF"/>
              </a:buClr>
            </a:pPr>
            <a:r>
              <a:rPr lang="en-US" dirty="0"/>
              <a:t>Other examples:</a:t>
            </a:r>
          </a:p>
          <a:p>
            <a:pPr lvl="1">
              <a:buClr>
                <a:srgbClr val="0000FF"/>
              </a:buClr>
            </a:pPr>
            <a:r>
              <a:rPr lang="en-US" dirty="0"/>
              <a:t>Social surroundings affect our self-awareness</a:t>
            </a:r>
          </a:p>
          <a:p>
            <a:pPr lvl="1">
              <a:buClr>
                <a:srgbClr val="0000FF"/>
              </a:buClr>
            </a:pPr>
            <a:r>
              <a:rPr lang="en-US" dirty="0"/>
              <a:t>Self-interest </a:t>
            </a:r>
            <a:r>
              <a:rPr lang="en-US" dirty="0" err="1"/>
              <a:t>colours</a:t>
            </a:r>
            <a:r>
              <a:rPr lang="en-US" dirty="0"/>
              <a:t> our social judgment</a:t>
            </a:r>
          </a:p>
          <a:p>
            <a:pPr lvl="1">
              <a:buClr>
                <a:srgbClr val="0000FF"/>
              </a:buClr>
            </a:pPr>
            <a:r>
              <a:rPr lang="en-US" dirty="0"/>
              <a:t>Self-concern motivates our social behaviour</a:t>
            </a:r>
          </a:p>
          <a:p>
            <a:pPr lvl="1">
              <a:buClr>
                <a:srgbClr val="0000FF"/>
              </a:buClr>
            </a:pPr>
            <a:r>
              <a:rPr lang="en-US" dirty="0"/>
              <a:t>Social relationships help define the self</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a:p>
        </p:txBody>
      </p:sp>
    </p:spTree>
    <p:extLst>
      <p:ext uri="{BB962C8B-B14F-4D97-AF65-F5344CB8AC3E}">
        <p14:creationId xmlns:p14="http://schemas.microsoft.com/office/powerpoint/2010/main" val="5861820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17885" y="2708920"/>
            <a:ext cx="5835609"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en-US" sz="3600" dirty="0">
                <a:solidFill>
                  <a:srgbClr val="0000FF"/>
                </a:solidFill>
              </a:rPr>
              <a:t>The Self</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sz="2400" dirty="0"/>
              <a:t>Our sense of self enables us to remember our past, assess our present, and project our future—and, thus, enables us to behave adaptively</a:t>
            </a:r>
            <a:endParaRPr lang="en-CA" sz="2400"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a:p>
        </p:txBody>
      </p:sp>
      <p:sp>
        <p:nvSpPr>
          <p:cNvPr id="7" name="Rectangle 6"/>
          <p:cNvSpPr/>
          <p:nvPr/>
        </p:nvSpPr>
        <p:spPr>
          <a:xfrm>
            <a:off x="3491880" y="5949280"/>
            <a:ext cx="2011384" cy="369332"/>
          </a:xfrm>
          <a:prstGeom prst="rect">
            <a:avLst/>
          </a:prstGeom>
        </p:spPr>
        <p:txBody>
          <a:bodyPr wrap="none">
            <a:spAutoFit/>
          </a:bodyPr>
          <a:lstStyle/>
          <a:p>
            <a:r>
              <a:rPr lang="en-CA" b="1" dirty="0"/>
              <a:t>Figure</a:t>
            </a:r>
            <a:r>
              <a:rPr lang="en-CA" dirty="0"/>
              <a:t> 2–1 The Self</a:t>
            </a:r>
          </a:p>
        </p:txBody>
      </p:sp>
    </p:spTree>
    <p:extLst>
      <p:ext uri="{BB962C8B-B14F-4D97-AF65-F5344CB8AC3E}">
        <p14:creationId xmlns:p14="http://schemas.microsoft.com/office/powerpoint/2010/main" val="3523659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Self-Concept: Who Am I?</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a:p>
        </p:txBody>
      </p:sp>
      <p:sp>
        <p:nvSpPr>
          <p:cNvPr id="8" name="Subtitle 7"/>
          <p:cNvSpPr>
            <a:spLocks noGrp="1"/>
          </p:cNvSpPr>
          <p:nvPr>
            <p:ph type="subTitle" idx="1"/>
          </p:nvPr>
        </p:nvSpPr>
        <p:spPr/>
        <p:txBody>
          <a:bodyPr/>
          <a:lstStyle/>
          <a:p>
            <a:endParaRPr lang="en-CA"/>
          </a:p>
        </p:txBody>
      </p:sp>
    </p:spTree>
    <p:extLst>
      <p:ext uri="{BB962C8B-B14F-4D97-AF65-F5344CB8AC3E}">
        <p14:creationId xmlns:p14="http://schemas.microsoft.com/office/powerpoint/2010/main" val="40487839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502</TotalTime>
  <Words>3689</Words>
  <Application>Microsoft Office PowerPoint</Application>
  <PresentationFormat>On-screen Show (4:3)</PresentationFormat>
  <Paragraphs>527</Paragraphs>
  <Slides>67</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67</vt:i4>
      </vt:variant>
    </vt:vector>
  </HeadingPairs>
  <TitlesOfParts>
    <vt:vector size="74" baseType="lpstr">
      <vt:lpstr>Arial</vt:lpstr>
      <vt:lpstr>Calibri</vt:lpstr>
      <vt:lpstr>Courier New</vt:lpstr>
      <vt:lpstr>Garamond</vt:lpstr>
      <vt:lpstr>inherit</vt:lpstr>
      <vt:lpstr>nimbus</vt:lpstr>
      <vt:lpstr>Office Theme</vt:lpstr>
      <vt:lpstr>Chapter 2</vt:lpstr>
      <vt:lpstr>Chapter 2 Outline</vt:lpstr>
      <vt:lpstr>Spotlights and Illusions:  What Do They Teach Us About Ourselves? LO1</vt:lpstr>
      <vt:lpstr>Spotlights and Illusions:  What Do They Teach Us About Ourselves?</vt:lpstr>
      <vt:lpstr>Spotlights and Illusions:  What Do They Teach Us About Ourselves? Pt. 1</vt:lpstr>
      <vt:lpstr>Spotlights and Illusions:  What Do They Teach Us About Ourselves? Pt. 2</vt:lpstr>
      <vt:lpstr>Spotlights and Illusions:  What Do They Teach Us About Ourselves? Pt. 3</vt:lpstr>
      <vt:lpstr>The Self</vt:lpstr>
      <vt:lpstr>Self-Concept: Who Am I? LO2 </vt:lpstr>
      <vt:lpstr>At the Centre of Our Worlds:  Our Sense of Self</vt:lpstr>
      <vt:lpstr>Social Comparisons</vt:lpstr>
      <vt:lpstr>Social Comparisons Pt. 2</vt:lpstr>
      <vt:lpstr>Social Comparisons Pt. 3</vt:lpstr>
      <vt:lpstr>Social Comparisons Pt. 4</vt:lpstr>
      <vt:lpstr>Self and Culture</vt:lpstr>
      <vt:lpstr>Self and Culture Pt. 2</vt:lpstr>
      <vt:lpstr>Self and Culture Growing Individualism Within Cultures</vt:lpstr>
      <vt:lpstr>Self and Culture Culture and Cognition</vt:lpstr>
      <vt:lpstr>Self and Culture Pt. 3</vt:lpstr>
      <vt:lpstr>Self and Culture Pt. 4</vt:lpstr>
      <vt:lpstr>Self and Culture Pt. 5</vt:lpstr>
      <vt:lpstr>Self and Culture Pt. 6</vt:lpstr>
      <vt:lpstr>Self and Culture Culture and Cognition</vt:lpstr>
      <vt:lpstr>Self and Culture Culture and Cognition Pt. 2</vt:lpstr>
      <vt:lpstr>Self and Culture Pt. 7</vt:lpstr>
      <vt:lpstr>Self-Knowledge</vt:lpstr>
      <vt:lpstr>Self-Knowledge</vt:lpstr>
      <vt:lpstr>Self-Knowledge Pt. 2</vt:lpstr>
      <vt:lpstr>What is the Nature and Motivating Power of Self-Esteem? LO3</vt:lpstr>
      <vt:lpstr>Self-Esteem Motivation</vt:lpstr>
      <vt:lpstr>The Trade-off of Low vs. High Self-Esteem</vt:lpstr>
      <vt:lpstr>What is the Nature and Motivating  Power of Self-Esteem?</vt:lpstr>
      <vt:lpstr>What is the Nature and Motivating Power of Self-Esteem? Pt. 2</vt:lpstr>
      <vt:lpstr>Self-Efficacy</vt:lpstr>
      <vt:lpstr>What Is Self-Serving Bias? LO4</vt:lpstr>
      <vt:lpstr>What Is Self-Serving Bias?</vt:lpstr>
      <vt:lpstr>Explaining Positive and Negative Events</vt:lpstr>
      <vt:lpstr>What Is Self-Serving Bias? Pt. 2</vt:lpstr>
      <vt:lpstr>Can We All Be Better Than Average?</vt:lpstr>
      <vt:lpstr>Unrealistic Optimism</vt:lpstr>
      <vt:lpstr>Unrealistic Optimism Pt. 2</vt:lpstr>
      <vt:lpstr>False Consensus and Uniqueness</vt:lpstr>
      <vt:lpstr>Temporal Comparison</vt:lpstr>
      <vt:lpstr>Explaining Self-Serving Bias</vt:lpstr>
      <vt:lpstr>How Do People Manage Their  Self-Presentation? LO5</vt:lpstr>
      <vt:lpstr>Self-Handicapping</vt:lpstr>
      <vt:lpstr>Impression Management</vt:lpstr>
      <vt:lpstr>Impression Management Pt. 2</vt:lpstr>
      <vt:lpstr>Doubting Our Ability in Social Situations</vt:lpstr>
      <vt:lpstr>Overpersonalizing Situations</vt:lpstr>
      <vt:lpstr>Overpersonalizing Situations Pt. 2</vt:lpstr>
      <vt:lpstr>Overpersonalizing Situations Pt. 3</vt:lpstr>
      <vt:lpstr>What Does It Mean to Have Perceived Self-Control? LO6</vt:lpstr>
      <vt:lpstr>Learn Helplessness Versus  Self-Determination</vt:lpstr>
      <vt:lpstr>Learn Helplessness Versus  Self-Determination Pt. 2</vt:lpstr>
      <vt:lpstr>Learn Helplessness Versus  Self-Determination Pt. 3</vt:lpstr>
      <vt:lpstr>Chapter 2: Summing Up</vt:lpstr>
      <vt:lpstr>Summing Up Pt. 1</vt:lpstr>
      <vt:lpstr>Summing Up Pt. 2</vt:lpstr>
      <vt:lpstr>Chapter 2: Summing Up Pt. 3</vt:lpstr>
      <vt:lpstr>Chapter 2: Summing Up Pt. 4</vt:lpstr>
      <vt:lpstr>Chapter 2: Summing Up Pt. 5</vt:lpstr>
      <vt:lpstr>Chapter 2: Summing Up Pt. 6</vt:lpstr>
      <vt:lpstr>Chapter 2: Summing Up Pt. 7</vt:lpstr>
      <vt:lpstr>Chapter 2: Summing Up Pt. 8</vt:lpstr>
      <vt:lpstr>Chapter 2: Summing Up Pt. 9</vt:lpstr>
      <vt:lpstr>Chapter 2 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196</cp:revision>
  <dcterms:created xsi:type="dcterms:W3CDTF">2019-08-26T14:02:03Z</dcterms:created>
  <dcterms:modified xsi:type="dcterms:W3CDTF">2021-01-19T21:58:16Z</dcterms:modified>
</cp:coreProperties>
</file>