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60" r:id="rId2"/>
    <p:sldId id="285" r:id="rId3"/>
    <p:sldId id="368" r:id="rId4"/>
    <p:sldId id="297" r:id="rId5"/>
    <p:sldId id="367" r:id="rId6"/>
    <p:sldId id="423" r:id="rId7"/>
    <p:sldId id="366" r:id="rId8"/>
    <p:sldId id="403" r:id="rId9"/>
    <p:sldId id="371" r:id="rId10"/>
    <p:sldId id="422" r:id="rId11"/>
    <p:sldId id="374" r:id="rId12"/>
    <p:sldId id="404" r:id="rId13"/>
    <p:sldId id="370" r:id="rId14"/>
    <p:sldId id="373" r:id="rId15"/>
    <p:sldId id="381" r:id="rId16"/>
    <p:sldId id="405" r:id="rId17"/>
    <p:sldId id="379" r:id="rId18"/>
    <p:sldId id="378" r:id="rId19"/>
    <p:sldId id="377" r:id="rId20"/>
    <p:sldId id="376" r:id="rId21"/>
    <p:sldId id="383" r:id="rId22"/>
    <p:sldId id="384" r:id="rId23"/>
    <p:sldId id="382" r:id="rId24"/>
    <p:sldId id="375" r:id="rId25"/>
    <p:sldId id="387" r:id="rId26"/>
    <p:sldId id="386" r:id="rId27"/>
    <p:sldId id="389" r:id="rId28"/>
    <p:sldId id="390" r:id="rId29"/>
    <p:sldId id="388" r:id="rId30"/>
    <p:sldId id="424" r:id="rId31"/>
    <p:sldId id="391" r:id="rId32"/>
    <p:sldId id="385" r:id="rId33"/>
    <p:sldId id="393" r:id="rId34"/>
    <p:sldId id="394" r:id="rId35"/>
    <p:sldId id="411" r:id="rId36"/>
    <p:sldId id="408" r:id="rId37"/>
    <p:sldId id="428" r:id="rId38"/>
    <p:sldId id="427" r:id="rId39"/>
    <p:sldId id="414" r:id="rId40"/>
    <p:sldId id="426" r:id="rId41"/>
    <p:sldId id="409" r:id="rId42"/>
    <p:sldId id="401" r:id="rId43"/>
    <p:sldId id="415" r:id="rId44"/>
    <p:sldId id="400" r:id="rId45"/>
    <p:sldId id="416" r:id="rId46"/>
    <p:sldId id="396" r:id="rId47"/>
    <p:sldId id="417" r:id="rId48"/>
    <p:sldId id="418" r:id="rId49"/>
    <p:sldId id="419" r:id="rId50"/>
    <p:sldId id="420" r:id="rId51"/>
    <p:sldId id="421" r:id="rId52"/>
    <p:sldId id="326"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309" autoAdjust="0"/>
    <p:restoredTop sz="86481" autoAdjust="0"/>
  </p:normalViewPr>
  <p:slideViewPr>
    <p:cSldViewPr>
      <p:cViewPr varScale="1">
        <p:scale>
          <a:sx n="62" d="100"/>
          <a:sy n="62" d="100"/>
        </p:scale>
        <p:origin x="960" y="96"/>
      </p:cViewPr>
      <p:guideLst>
        <p:guide orient="horz" pos="2160"/>
        <p:guide pos="2880"/>
      </p:guideLst>
    </p:cSldViewPr>
  </p:slideViewPr>
  <p:outlineViewPr>
    <p:cViewPr>
      <p:scale>
        <a:sx n="33" d="100"/>
        <a:sy n="33" d="100"/>
      </p:scale>
      <p:origin x="0" y="-86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dirty="0"/>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dirty="0">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©Rawpixel.com/Shutterstock.</a:t>
            </a:r>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24</a:t>
            </a:fld>
            <a:endParaRPr lang="en-CA" dirty="0"/>
          </a:p>
        </p:txBody>
      </p:sp>
    </p:spTree>
    <p:extLst>
      <p:ext uri="{BB962C8B-B14F-4D97-AF65-F5344CB8AC3E}">
        <p14:creationId xmlns:p14="http://schemas.microsoft.com/office/powerpoint/2010/main" val="823639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@Sheila Fitzgerald/Shutterstock.</a:t>
            </a:r>
          </a:p>
        </p:txBody>
      </p:sp>
      <p:sp>
        <p:nvSpPr>
          <p:cNvPr id="4" name="Slide Number Placeholder 3"/>
          <p:cNvSpPr>
            <a:spLocks noGrp="1"/>
          </p:cNvSpPr>
          <p:nvPr>
            <p:ph type="sldNum" sz="quarter" idx="10"/>
          </p:nvPr>
        </p:nvSpPr>
        <p:spPr/>
        <p:txBody>
          <a:bodyPr/>
          <a:lstStyle/>
          <a:p>
            <a:fld id="{75DA8859-8551-4C3E-9F61-ECFA77180AB4}" type="slidenum">
              <a:rPr lang="en-CA" smtClean="0"/>
              <a:t>30</a:t>
            </a:fld>
            <a:endParaRPr lang="en-CA" dirty="0"/>
          </a:p>
        </p:txBody>
      </p:sp>
    </p:spTree>
    <p:extLst>
      <p:ext uri="{BB962C8B-B14F-4D97-AF65-F5344CB8AC3E}">
        <p14:creationId xmlns:p14="http://schemas.microsoft.com/office/powerpoint/2010/main" val="2474830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Myers/Smith, Exploring Social Psychology, Fourth Canadian Edition, Fig. 2.1, from p. 3 of Ch. 2.</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31</a:t>
            </a:fld>
            <a:endParaRPr lang="en-CA" dirty="0"/>
          </a:p>
        </p:txBody>
      </p:sp>
    </p:spTree>
    <p:extLst>
      <p:ext uri="{BB962C8B-B14F-4D97-AF65-F5344CB8AC3E}">
        <p14:creationId xmlns:p14="http://schemas.microsoft.com/office/powerpoint/2010/main" val="2492338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@169;denis_pc/iStock/360/Getty Images.</a:t>
            </a:r>
          </a:p>
        </p:txBody>
      </p:sp>
      <p:sp>
        <p:nvSpPr>
          <p:cNvPr id="4" name="Slide Number Placeholder 3"/>
          <p:cNvSpPr>
            <a:spLocks noGrp="1"/>
          </p:cNvSpPr>
          <p:nvPr>
            <p:ph type="sldNum" sz="quarter" idx="10"/>
          </p:nvPr>
        </p:nvSpPr>
        <p:spPr/>
        <p:txBody>
          <a:bodyPr/>
          <a:lstStyle/>
          <a:p>
            <a:fld id="{75DA8859-8551-4C3E-9F61-ECFA77180AB4}" type="slidenum">
              <a:rPr lang="en-CA" smtClean="0"/>
              <a:t>45</a:t>
            </a:fld>
            <a:endParaRPr lang="en-CA" dirty="0"/>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1FA5986D-6FC2-4CA5-8CC3-A26E806F950E}"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BEF5095-5CC4-4B8A-B587-4F0179B34E4C}"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8027C262-B055-418E-A850-C571A5B52B76}"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A73232C8-723C-4CCA-9E9B-6936E2D5F26C}"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5BABC3F-DF8E-49F2-AEDE-913A2025AA53}"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74493506-5A3A-46BC-96EB-9780C30CA4D9}" type="datetime1">
              <a:rPr lang="en-CA" smtClean="0"/>
              <a:t>2021-01-19</a:t>
            </a:fld>
            <a:endParaRPr lang="en-CA" dirty="0"/>
          </a:p>
        </p:txBody>
      </p:sp>
      <p:sp>
        <p:nvSpPr>
          <p:cNvPr id="6" name="Footer Placeholder 5"/>
          <p:cNvSpPr>
            <a:spLocks noGrp="1"/>
          </p:cNvSpPr>
          <p:nvPr>
            <p:ph type="ftr" sz="quarter" idx="11"/>
          </p:nvPr>
        </p:nvSpPr>
        <p:spPr/>
        <p:txBody>
          <a:bodyPr/>
          <a:lstStyle/>
          <a:p>
            <a:r>
              <a:rPr lang="en-US" dirty="0"/>
              <a:t>© 2021 McGraw Hill Education Limited</a:t>
            </a:r>
            <a:endParaRPr lang="en-CA" dirty="0"/>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D664DF5E-929F-45D3-ADD3-DDE306CE538F}" type="datetime1">
              <a:rPr lang="en-CA" smtClean="0"/>
              <a:t>2021-01-19</a:t>
            </a:fld>
            <a:endParaRPr lang="en-CA" dirty="0"/>
          </a:p>
        </p:txBody>
      </p:sp>
      <p:sp>
        <p:nvSpPr>
          <p:cNvPr id="8" name="Footer Placeholder 7"/>
          <p:cNvSpPr>
            <a:spLocks noGrp="1"/>
          </p:cNvSpPr>
          <p:nvPr>
            <p:ph type="ftr" sz="quarter" idx="11"/>
          </p:nvPr>
        </p:nvSpPr>
        <p:spPr/>
        <p:txBody>
          <a:bodyPr/>
          <a:lstStyle/>
          <a:p>
            <a:r>
              <a:rPr lang="en-US" dirty="0"/>
              <a:t>© 2021 McGraw Hill Education Limited</a:t>
            </a:r>
            <a:endParaRPr lang="en-CA" dirty="0"/>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3F1957D9-7B96-477E-AA3D-B76B1D8DAC1D}" type="datetime1">
              <a:rPr lang="en-CA" smtClean="0"/>
              <a:t>2021-01-19</a:t>
            </a:fld>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C97729-E8DD-4E3F-9415-38790EF61E94}" type="datetime1">
              <a:rPr lang="en-CA" smtClean="0"/>
              <a:t>2021-01-19</a:t>
            </a:fld>
            <a:endParaRPr lang="en-CA" dirty="0"/>
          </a:p>
        </p:txBody>
      </p:sp>
      <p:sp>
        <p:nvSpPr>
          <p:cNvPr id="3" name="Footer Placeholder 2"/>
          <p:cNvSpPr>
            <a:spLocks noGrp="1"/>
          </p:cNvSpPr>
          <p:nvPr>
            <p:ph type="ftr" sz="quarter" idx="11"/>
          </p:nvPr>
        </p:nvSpPr>
        <p:spPr/>
        <p:txBody>
          <a:bodyPr/>
          <a:lstStyle/>
          <a:p>
            <a:r>
              <a:rPr lang="en-US" dirty="0"/>
              <a:t>© 2021 McGraw Hill Education Limited</a:t>
            </a:r>
            <a:endParaRPr lang="en-CA" dirty="0"/>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BE48627-D522-40E4-A4B6-14B614A9D70D}" type="datetime1">
              <a:rPr lang="en-CA" smtClean="0"/>
              <a:t>2021-01-19</a:t>
            </a:fld>
            <a:endParaRPr lang="en-CA" dirty="0"/>
          </a:p>
        </p:txBody>
      </p:sp>
      <p:sp>
        <p:nvSpPr>
          <p:cNvPr id="6" name="Footer Placeholder 5"/>
          <p:cNvSpPr>
            <a:spLocks noGrp="1"/>
          </p:cNvSpPr>
          <p:nvPr>
            <p:ph type="ftr" sz="quarter" idx="11"/>
          </p:nvPr>
        </p:nvSpPr>
        <p:spPr/>
        <p:txBody>
          <a:bodyPr/>
          <a:lstStyle/>
          <a:p>
            <a:r>
              <a:rPr lang="en-US" dirty="0"/>
              <a:t>© 2021 McGraw Hill Education Limited</a:t>
            </a:r>
            <a:endParaRPr lang="en-CA" dirty="0"/>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D9FA7DE-E22B-4D2A-983A-402C79CB9AEA}" type="datetime1">
              <a:rPr lang="en-CA" smtClean="0"/>
              <a:t>2021-01-19</a:t>
            </a:fld>
            <a:endParaRPr lang="en-CA" dirty="0"/>
          </a:p>
        </p:txBody>
      </p:sp>
      <p:sp>
        <p:nvSpPr>
          <p:cNvPr id="6" name="Footer Placeholder 5"/>
          <p:cNvSpPr>
            <a:spLocks noGrp="1"/>
          </p:cNvSpPr>
          <p:nvPr>
            <p:ph type="ftr" sz="quarter" idx="11"/>
          </p:nvPr>
        </p:nvSpPr>
        <p:spPr/>
        <p:txBody>
          <a:bodyPr/>
          <a:lstStyle/>
          <a:p>
            <a:r>
              <a:rPr lang="en-US" dirty="0"/>
              <a:t>© 2021 McGraw Hill Education Limited</a:t>
            </a:r>
            <a:endParaRPr lang="en-CA" dirty="0"/>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529A2-6923-42A1-87BA-04E099978C2E}" type="datetime1">
              <a:rPr lang="en-CA" smtClean="0"/>
              <a:t>2021-01-19</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McGraw Hill Education Limited</a:t>
            </a:r>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dirty="0"/>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1</a:t>
            </a:r>
          </a:p>
        </p:txBody>
      </p:sp>
      <p:sp>
        <p:nvSpPr>
          <p:cNvPr id="5" name="Text Placeholder 4"/>
          <p:cNvSpPr>
            <a:spLocks noGrp="1"/>
          </p:cNvSpPr>
          <p:nvPr>
            <p:ph type="body" sz="half" idx="2"/>
          </p:nvPr>
        </p:nvSpPr>
        <p:spPr>
          <a:xfrm>
            <a:off x="482600" y="2638043"/>
            <a:ext cx="2649239" cy="3527261"/>
          </a:xfrm>
        </p:spPr>
        <p:txBody>
          <a:bodyPr vert="horz" lIns="91440" tIns="45720" rIns="91440" bIns="45720" rtlCol="0">
            <a:normAutofit/>
          </a:bodyPr>
          <a:lstStyle/>
          <a:p>
            <a:pPr>
              <a:lnSpc>
                <a:spcPct val="90000"/>
              </a:lnSpc>
            </a:pPr>
            <a:r>
              <a:rPr lang="en-US" sz="3600" dirty="0">
                <a:solidFill>
                  <a:schemeClr val="bg1"/>
                </a:solidFill>
              </a:rPr>
              <a:t>Introducing Social Psychology</a:t>
            </a:r>
            <a:endParaRPr lang="en-US" sz="3600" dirty="0"/>
          </a:p>
          <a:p>
            <a:pPr indent="-228600">
              <a:lnSpc>
                <a:spcPct val="90000"/>
              </a:lnSpc>
              <a:buFont typeface="Arial" panose="020B0604020202020204" pitchFamily="34" charset="0"/>
              <a:buChar char="•"/>
            </a:pPr>
            <a:endParaRPr lang="en-US" sz="1700" dirty="0"/>
          </a:p>
          <a:p>
            <a:pPr>
              <a:lnSpc>
                <a:spcPct val="90000"/>
              </a:lnSpc>
            </a:pPr>
            <a:endParaRPr lang="en-US" sz="2000" dirty="0"/>
          </a:p>
          <a:p>
            <a:pPr>
              <a:lnSpc>
                <a:spcPct val="90000"/>
              </a:lnSpc>
            </a:pPr>
            <a:endParaRPr lang="en-US" sz="2600" dirty="0"/>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dirty="0">
                <a:solidFill>
                  <a:schemeClr val="tx1">
                    <a:lumMod val="50000"/>
                  </a:schemeClr>
                </a:solidFill>
                <a:latin typeface="+mn-lt"/>
                <a:ea typeface="+mn-ea"/>
                <a:cs typeface="+mn-cs"/>
              </a:rPr>
              <a:t>© 2021 McGraw Hill Education Limited</a:t>
            </a: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dirty="0"/>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dirty="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What is Social Psychology?</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dirty="0"/>
          </a:p>
        </p:txBody>
      </p:sp>
      <p:sp>
        <p:nvSpPr>
          <p:cNvPr id="7" name="AutoShape 2" descr="Figure 1–1: Social Psychology I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3568" y="1520877"/>
            <a:ext cx="7452104" cy="43892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640673" y="6021288"/>
            <a:ext cx="3379964" cy="369332"/>
          </a:xfrm>
          <a:prstGeom prst="rect">
            <a:avLst/>
          </a:prstGeom>
        </p:spPr>
        <p:txBody>
          <a:bodyPr wrap="none">
            <a:spAutoFit/>
          </a:bodyPr>
          <a:lstStyle/>
          <a:p>
            <a:r>
              <a:rPr lang="en-CA" b="1" dirty="0"/>
              <a:t>Figure 1–1</a:t>
            </a:r>
            <a:r>
              <a:rPr lang="en-CA" dirty="0"/>
              <a:t> Social Psychology is …</a:t>
            </a:r>
          </a:p>
        </p:txBody>
      </p:sp>
    </p:spTree>
    <p:extLst>
      <p:ext uri="{BB962C8B-B14F-4D97-AF65-F5344CB8AC3E}">
        <p14:creationId xmlns:p14="http://schemas.microsoft.com/office/powerpoint/2010/main" val="1532607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Are the Major Themes of Social Psychology?</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dirty="0"/>
          </a:p>
        </p:txBody>
      </p:sp>
      <p:sp>
        <p:nvSpPr>
          <p:cNvPr id="8" name="Subtitle 7"/>
          <p:cNvSpPr>
            <a:spLocks noGrp="1"/>
          </p:cNvSpPr>
          <p:nvPr>
            <p:ph type="subTitle" idx="1"/>
          </p:nvPr>
        </p:nvSpPr>
        <p:spPr/>
        <p:txBody>
          <a:bodyPr/>
          <a:lstStyle/>
          <a:p>
            <a:endParaRPr lang="en-CA" dirty="0"/>
          </a:p>
        </p:txBody>
      </p:sp>
    </p:spTree>
    <p:extLst>
      <p:ext uri="{BB962C8B-B14F-4D97-AF65-F5344CB8AC3E}">
        <p14:creationId xmlns:p14="http://schemas.microsoft.com/office/powerpoint/2010/main" val="4048783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0000FF"/>
                </a:solidFill>
              </a:rPr>
              <a:t>What Are the Major Themes of </a:t>
            </a:r>
            <a:br>
              <a:rPr lang="en-US" sz="3200" dirty="0">
                <a:solidFill>
                  <a:srgbClr val="0000FF"/>
                </a:solidFill>
              </a:rPr>
            </a:br>
            <a:r>
              <a:rPr lang="en-US" sz="3200" dirty="0">
                <a:solidFill>
                  <a:srgbClr val="0000FF"/>
                </a:solidFill>
              </a:rPr>
              <a:t>Social Psychology?</a:t>
            </a:r>
            <a:endParaRPr lang="en-CA" sz="3200" dirty="0">
              <a:solidFill>
                <a:srgbClr val="0000FF"/>
              </a:solidFill>
            </a:endParaRPr>
          </a:p>
        </p:txBody>
      </p:sp>
      <p:sp>
        <p:nvSpPr>
          <p:cNvPr id="3" name="Content Placeholder 2"/>
          <p:cNvSpPr>
            <a:spLocks noGrp="1"/>
          </p:cNvSpPr>
          <p:nvPr>
            <p:ph idx="1"/>
          </p:nvPr>
        </p:nvSpPr>
        <p:spPr>
          <a:xfrm>
            <a:off x="457200" y="1600200"/>
            <a:ext cx="8229600" cy="4493096"/>
          </a:xfrm>
        </p:spPr>
        <p:txBody>
          <a:bodyPr>
            <a:normAutofit/>
          </a:bodyPr>
          <a:lstStyle/>
          <a:p>
            <a:endParaRPr lang="en-US" b="1" dirty="0"/>
          </a:p>
          <a:p>
            <a:endParaRPr lang="en-US" b="1" dirty="0"/>
          </a:p>
          <a:p>
            <a:endParaRPr lang="en-US" b="1" dirty="0"/>
          </a:p>
          <a:p>
            <a:endParaRPr lang="en-US" b="1" dirty="0"/>
          </a:p>
          <a:p>
            <a:endParaRPr lang="en-US" b="1" dirty="0"/>
          </a:p>
          <a:p>
            <a:endParaRPr lang="en-US" b="1" dirty="0"/>
          </a:p>
          <a:p>
            <a:endParaRPr lang="en-US" sz="2800" b="1" dirty="0"/>
          </a:p>
          <a:p>
            <a:endParaRPr lang="en-US" sz="2800" b="1" dirty="0"/>
          </a:p>
          <a:p>
            <a:endParaRPr lang="en-US" sz="2400" b="1"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dirty="0"/>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99592" y="1628800"/>
            <a:ext cx="7128791" cy="4386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483768" y="6021288"/>
            <a:ext cx="4484626" cy="369332"/>
          </a:xfrm>
          <a:prstGeom prst="rect">
            <a:avLst/>
          </a:prstGeom>
        </p:spPr>
        <p:txBody>
          <a:bodyPr wrap="none">
            <a:spAutoFit/>
          </a:bodyPr>
          <a:lstStyle/>
          <a:p>
            <a:r>
              <a:rPr lang="en-US" b="1" dirty="0"/>
              <a:t>Figure 1–2 </a:t>
            </a:r>
            <a:r>
              <a:rPr lang="en-US" dirty="0"/>
              <a:t>Major Themes in Social Psychology</a:t>
            </a:r>
          </a:p>
        </p:txBody>
      </p:sp>
    </p:spTree>
    <p:extLst>
      <p:ext uri="{BB962C8B-B14F-4D97-AF65-F5344CB8AC3E}">
        <p14:creationId xmlns:p14="http://schemas.microsoft.com/office/powerpoint/2010/main" val="4133485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We Construct Our Social Reality</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Humans like to explain behaviour</a:t>
            </a:r>
          </a:p>
          <a:p>
            <a:pPr>
              <a:buClr>
                <a:srgbClr val="0000FF"/>
              </a:buClr>
            </a:pPr>
            <a:r>
              <a:rPr lang="en-US" dirty="0"/>
              <a:t>Make it orderly, predictable, controllable</a:t>
            </a:r>
          </a:p>
          <a:p>
            <a:pPr>
              <a:buClr>
                <a:srgbClr val="0000FF"/>
              </a:buClr>
            </a:pPr>
            <a:r>
              <a:rPr lang="en-US" dirty="0"/>
              <a:t>Beliefs about ourselves and how we construe the world also matter</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dirty="0"/>
          </a:p>
        </p:txBody>
      </p:sp>
    </p:spTree>
    <p:extLst>
      <p:ext uri="{BB962C8B-B14F-4D97-AF65-F5344CB8AC3E}">
        <p14:creationId xmlns:p14="http://schemas.microsoft.com/office/powerpoint/2010/main" val="1757570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Our Social Intuitions Are Often Powerful But Sometimes Perilous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Intuitions shape fears</a:t>
            </a:r>
          </a:p>
          <a:p>
            <a:pPr>
              <a:buClr>
                <a:srgbClr val="0000FF"/>
              </a:buClr>
            </a:pPr>
            <a:r>
              <a:rPr lang="en-US" dirty="0"/>
              <a:t>Intuitions influence:</a:t>
            </a:r>
          </a:p>
          <a:p>
            <a:pPr lvl="1">
              <a:buClr>
                <a:srgbClr val="0000FF"/>
              </a:buClr>
            </a:pPr>
            <a:r>
              <a:rPr lang="en-US" sz="3200" dirty="0"/>
              <a:t>Leaders</a:t>
            </a:r>
          </a:p>
          <a:p>
            <a:pPr lvl="1">
              <a:buClr>
                <a:srgbClr val="0000FF"/>
              </a:buClr>
            </a:pPr>
            <a:r>
              <a:rPr lang="en-US" sz="3200" dirty="0"/>
              <a:t>Eyewitnesses</a:t>
            </a:r>
          </a:p>
          <a:p>
            <a:pPr lvl="1">
              <a:buClr>
                <a:srgbClr val="0000FF"/>
              </a:buClr>
            </a:pPr>
            <a:r>
              <a:rPr lang="en-US" sz="3200" dirty="0"/>
              <a:t>Human resource professionals</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dirty="0"/>
          </a:p>
        </p:txBody>
      </p:sp>
    </p:spTree>
    <p:extLst>
      <p:ext uri="{BB962C8B-B14F-4D97-AF65-F5344CB8AC3E}">
        <p14:creationId xmlns:p14="http://schemas.microsoft.com/office/powerpoint/2010/main" val="29851732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Our Social Intuitions Are Often Powerful But Sometimes Perilous Pt. 2</a:t>
            </a:r>
            <a:endParaRPr lang="en-CA" sz="3600" dirty="0">
              <a:solidFill>
                <a:srgbClr val="0000FF"/>
              </a:solidFill>
            </a:endParaRPr>
          </a:p>
        </p:txBody>
      </p:sp>
      <p:sp>
        <p:nvSpPr>
          <p:cNvPr id="3" name="Content Placeholder 2"/>
          <p:cNvSpPr>
            <a:spLocks noGrp="1"/>
          </p:cNvSpPr>
          <p:nvPr>
            <p:ph idx="1"/>
          </p:nvPr>
        </p:nvSpPr>
        <p:spPr>
          <a:xfrm>
            <a:off x="457200" y="1600200"/>
            <a:ext cx="8229600" cy="4637112"/>
          </a:xfrm>
        </p:spPr>
        <p:txBody>
          <a:bodyPr>
            <a:normAutofit/>
          </a:bodyPr>
          <a:lstStyle/>
          <a:p>
            <a:pPr>
              <a:buClr>
                <a:srgbClr val="0000FF"/>
              </a:buClr>
            </a:pPr>
            <a:r>
              <a:rPr lang="en-US" dirty="0"/>
              <a:t>Intuitions are often wrong:</a:t>
            </a:r>
          </a:p>
          <a:p>
            <a:pPr lvl="1">
              <a:buClr>
                <a:srgbClr val="0000FF"/>
              </a:buClr>
            </a:pPr>
            <a:r>
              <a:rPr lang="en-US" dirty="0"/>
              <a:t>We often trust our memory more than we should</a:t>
            </a:r>
          </a:p>
          <a:p>
            <a:pPr lvl="1">
              <a:buClr>
                <a:srgbClr val="0000FF"/>
              </a:buClr>
            </a:pPr>
            <a:r>
              <a:rPr lang="en-US" dirty="0"/>
              <a:t>We are poor at predicting our emotional reactions</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dirty="0"/>
          </a:p>
        </p:txBody>
      </p:sp>
    </p:spTree>
    <p:extLst>
      <p:ext uri="{BB962C8B-B14F-4D97-AF65-F5344CB8AC3E}">
        <p14:creationId xmlns:p14="http://schemas.microsoft.com/office/powerpoint/2010/main" val="2076771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Our Social Intuitions Are Often Powerful but Sometimes Perilous Pt. 3</a:t>
            </a:r>
            <a:endParaRPr lang="en-CA" sz="3600" dirty="0">
              <a:solidFill>
                <a:srgbClr val="0000FF"/>
              </a:solidFill>
            </a:endParaRPr>
          </a:p>
        </p:txBody>
      </p:sp>
      <p:sp>
        <p:nvSpPr>
          <p:cNvPr id="3" name="Content Placeholder 2"/>
          <p:cNvSpPr>
            <a:spLocks noGrp="1"/>
          </p:cNvSpPr>
          <p:nvPr>
            <p:ph idx="1"/>
          </p:nvPr>
        </p:nvSpPr>
        <p:spPr>
          <a:xfrm>
            <a:off x="457200" y="1600200"/>
            <a:ext cx="8229600" cy="4637112"/>
          </a:xfrm>
        </p:spPr>
        <p:txBody>
          <a:bodyPr>
            <a:normAutofit/>
          </a:bodyPr>
          <a:lstStyle/>
          <a:p>
            <a:pPr>
              <a:buClr>
                <a:srgbClr val="0000FF"/>
              </a:buClr>
            </a:pPr>
            <a:r>
              <a:rPr lang="en-US" dirty="0"/>
              <a:t>Social intuitions are studied for the power and their perils </a:t>
            </a:r>
          </a:p>
          <a:p>
            <a:pPr lvl="1">
              <a:buClr>
                <a:srgbClr val="0000FF"/>
              </a:buClr>
            </a:pPr>
            <a:r>
              <a:rPr lang="en-US" dirty="0"/>
              <a:t>e.g. Trump’s presidency, showed the impact of flawed logic</a:t>
            </a:r>
          </a:p>
          <a:p>
            <a:pPr lvl="2">
              <a:buClr>
                <a:srgbClr val="0000FF"/>
              </a:buClr>
            </a:pPr>
            <a:r>
              <a:rPr lang="en-US" sz="2800" dirty="0"/>
              <a:t>Constantly peppered by scandal, protests, and the widespread death and economic issues related to the COVID-19 pandemic</a:t>
            </a:r>
            <a:endParaRPr lang="en-CA" sz="28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dirty="0"/>
          </a:p>
        </p:txBody>
      </p:sp>
    </p:spTree>
    <p:extLst>
      <p:ext uri="{BB962C8B-B14F-4D97-AF65-F5344CB8AC3E}">
        <p14:creationId xmlns:p14="http://schemas.microsoft.com/office/powerpoint/2010/main" val="1615891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Influences Shape Our Behaviour </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Humans are social creatures</a:t>
            </a:r>
          </a:p>
          <a:p>
            <a:pPr lvl="1">
              <a:buClr>
                <a:srgbClr val="0000FF"/>
              </a:buClr>
            </a:pPr>
            <a:r>
              <a:rPr lang="en-US" sz="3200" dirty="0"/>
              <a:t>Respond to immediate contexts</a:t>
            </a:r>
          </a:p>
          <a:p>
            <a:pPr lvl="2">
              <a:buClr>
                <a:srgbClr val="0000FF"/>
              </a:buClr>
            </a:pPr>
            <a:r>
              <a:rPr lang="en-US" sz="2800" dirty="0"/>
              <a:t>e.g. 2020 COVID-19 pandemic inspired unprecedented generosity from Canadians</a:t>
            </a:r>
          </a:p>
          <a:p>
            <a:pPr>
              <a:buClr>
                <a:srgbClr val="0000FF"/>
              </a:buClr>
            </a:pPr>
            <a:r>
              <a:rPr lang="en-US" dirty="0"/>
              <a:t>People are heavily influenced by culture</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dirty="0"/>
          </a:p>
        </p:txBody>
      </p:sp>
    </p:spTree>
    <p:extLst>
      <p:ext uri="{BB962C8B-B14F-4D97-AF65-F5344CB8AC3E}">
        <p14:creationId xmlns:p14="http://schemas.microsoft.com/office/powerpoint/2010/main" val="1764049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Personal Attitudes and Dispositions </a:t>
            </a:r>
            <a:br>
              <a:rPr lang="en-US" sz="3600" dirty="0">
                <a:solidFill>
                  <a:srgbClr val="0000FF"/>
                </a:solidFill>
              </a:rPr>
            </a:br>
            <a:r>
              <a:rPr lang="en-US" sz="3600" dirty="0">
                <a:solidFill>
                  <a:srgbClr val="0000FF"/>
                </a:solidFill>
              </a:rPr>
              <a:t>Also Shape Behaviour</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Attitudes influence behaviour</a:t>
            </a:r>
          </a:p>
          <a:p>
            <a:pPr lvl="1">
              <a:buClr>
                <a:srgbClr val="0000FF"/>
              </a:buClr>
            </a:pPr>
            <a:r>
              <a:rPr lang="en-US" dirty="0"/>
              <a:t>e.g. attitudes about smoking affect smoking behaviour</a:t>
            </a:r>
          </a:p>
          <a:p>
            <a:pPr>
              <a:buClr>
                <a:srgbClr val="0000FF"/>
              </a:buClr>
            </a:pPr>
            <a:r>
              <a:rPr lang="en-US" dirty="0"/>
              <a:t>Personality dispositions also affect behaviour</a:t>
            </a:r>
          </a:p>
          <a:p>
            <a:pPr lvl="1">
              <a:buClr>
                <a:srgbClr val="0000FF"/>
              </a:buClr>
            </a:pPr>
            <a:r>
              <a:rPr lang="en-US" dirty="0"/>
              <a:t>e.g. different people react differently to the same situation</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dirty="0"/>
          </a:p>
        </p:txBody>
      </p:sp>
    </p:spTree>
    <p:extLst>
      <p:ext uri="{BB962C8B-B14F-4D97-AF65-F5344CB8AC3E}">
        <p14:creationId xmlns:p14="http://schemas.microsoft.com/office/powerpoint/2010/main" val="1764049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Behaviour is Biologically Rooted</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People are created from biology and experience</a:t>
            </a:r>
          </a:p>
          <a:p>
            <a:pPr>
              <a:buClr>
                <a:srgbClr val="0000FF"/>
              </a:buClr>
            </a:pPr>
            <a:r>
              <a:rPr lang="en-US" dirty="0"/>
              <a:t>Social neuroscience</a:t>
            </a:r>
          </a:p>
          <a:p>
            <a:pPr lvl="1">
              <a:buClr>
                <a:srgbClr val="0000FF"/>
              </a:buClr>
            </a:pPr>
            <a:r>
              <a:rPr lang="en-US" dirty="0"/>
              <a:t>What areas of the brain allow to experience love?</a:t>
            </a:r>
          </a:p>
          <a:p>
            <a:pPr>
              <a:buClr>
                <a:srgbClr val="0000FF"/>
              </a:buClr>
            </a:pPr>
            <a:r>
              <a:rPr lang="en-US" dirty="0"/>
              <a:t>We are a bio-psycho-social organism</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dirty="0"/>
          </a:p>
        </p:txBody>
      </p:sp>
    </p:spTree>
    <p:extLst>
      <p:ext uri="{BB962C8B-B14F-4D97-AF65-F5344CB8AC3E}">
        <p14:creationId xmlns:p14="http://schemas.microsoft.com/office/powerpoint/2010/main" val="1764049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1 Outline</a:t>
            </a:r>
            <a:endParaRPr lang="en-CA" sz="3600" b="1" dirty="0">
              <a:solidFill>
                <a:srgbClr val="0000FF"/>
              </a:solidFill>
            </a:endParaRPr>
          </a:p>
        </p:txBody>
      </p:sp>
      <p:sp>
        <p:nvSpPr>
          <p:cNvPr id="3" name="Content Placeholder 2"/>
          <p:cNvSpPr>
            <a:spLocks noGrp="1"/>
          </p:cNvSpPr>
          <p:nvPr>
            <p:ph idx="1"/>
          </p:nvPr>
        </p:nvSpPr>
        <p:spPr/>
        <p:txBody>
          <a:bodyPr/>
          <a:lstStyle/>
          <a:p>
            <a:pPr marL="514350" indent="-514350">
              <a:buClr>
                <a:srgbClr val="0000FF"/>
              </a:buClr>
              <a:buFont typeface="+mj-lt"/>
              <a:buAutoNum type="arabicPeriod"/>
            </a:pPr>
            <a:r>
              <a:rPr lang="en-US" dirty="0"/>
              <a:t>What is social psychology?</a:t>
            </a:r>
          </a:p>
          <a:p>
            <a:pPr marL="514350" indent="-514350">
              <a:buClr>
                <a:srgbClr val="0000FF"/>
              </a:buClr>
              <a:buFont typeface="+mj-lt"/>
              <a:buAutoNum type="arabicPeriod"/>
            </a:pPr>
            <a:r>
              <a:rPr lang="en-US" dirty="0"/>
              <a:t>What are the major themes of social psychology?</a:t>
            </a:r>
          </a:p>
          <a:p>
            <a:pPr marL="514350" indent="-514350">
              <a:buClr>
                <a:srgbClr val="0000FF"/>
              </a:buClr>
              <a:buFont typeface="+mj-lt"/>
              <a:buAutoNum type="arabicPeriod"/>
            </a:pPr>
            <a:r>
              <a:rPr lang="en-US" dirty="0"/>
              <a:t>How do values affect social psychology? </a:t>
            </a:r>
          </a:p>
          <a:p>
            <a:pPr marL="514350" indent="-514350">
              <a:buClr>
                <a:srgbClr val="0000FF"/>
              </a:buClr>
              <a:buFont typeface="+mj-lt"/>
              <a:buAutoNum type="arabicPeriod"/>
            </a:pPr>
            <a:r>
              <a:rPr lang="en-US" dirty="0"/>
              <a:t>Is social psychology merely common sense?</a:t>
            </a:r>
          </a:p>
          <a:p>
            <a:pPr marL="514350" indent="-514350">
              <a:buClr>
                <a:srgbClr val="0000FF"/>
              </a:buClr>
              <a:buFont typeface="+mj-lt"/>
              <a:buAutoNum type="arabicPeriod"/>
            </a:pPr>
            <a:r>
              <a:rPr lang="en-US" dirty="0"/>
              <a:t>Research methods: How do we do social psychology?</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dirty="0"/>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Relating to Others Is a Basic Need</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Relationships can be a source of stress or comfort</a:t>
            </a:r>
          </a:p>
          <a:p>
            <a:pPr>
              <a:buClr>
                <a:srgbClr val="0000FF"/>
              </a:buClr>
            </a:pPr>
            <a:r>
              <a:rPr lang="en-US" dirty="0"/>
              <a:t>Being excluded can be a source of pain</a:t>
            </a:r>
          </a:p>
          <a:p>
            <a:pPr>
              <a:buClr>
                <a:srgbClr val="0000FF"/>
              </a:buClr>
            </a:pPr>
            <a:r>
              <a:rPr lang="en-US" dirty="0"/>
              <a:t>Relationships with others may be the foundation of self-esteem</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dirty="0"/>
          </a:p>
        </p:txBody>
      </p:sp>
    </p:spTree>
    <p:extLst>
      <p:ext uri="{BB962C8B-B14F-4D97-AF65-F5344CB8AC3E}">
        <p14:creationId xmlns:p14="http://schemas.microsoft.com/office/powerpoint/2010/main" val="1764049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Psychology’s Principles Are Applicable in Everyday Life</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Principles related to all of the following affect health and well-being:</a:t>
            </a:r>
          </a:p>
          <a:p>
            <a:pPr lvl="1">
              <a:buClr>
                <a:srgbClr val="0000FF"/>
              </a:buClr>
            </a:pPr>
            <a:r>
              <a:rPr lang="en-US" sz="3200" dirty="0"/>
              <a:t>Social thinking</a:t>
            </a:r>
          </a:p>
          <a:p>
            <a:pPr lvl="1">
              <a:buClr>
                <a:srgbClr val="0000FF"/>
              </a:buClr>
            </a:pPr>
            <a:r>
              <a:rPr lang="en-US" sz="3200" dirty="0"/>
              <a:t>Social influence</a:t>
            </a:r>
          </a:p>
          <a:p>
            <a:pPr lvl="1">
              <a:buClr>
                <a:srgbClr val="0000FF"/>
              </a:buClr>
            </a:pPr>
            <a:r>
              <a:rPr lang="en-US" sz="3200" dirty="0"/>
              <a:t>Social relations </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dirty="0"/>
          </a:p>
        </p:txBody>
      </p:sp>
    </p:spTree>
    <p:extLst>
      <p:ext uri="{BB962C8B-B14F-4D97-AF65-F5344CB8AC3E}">
        <p14:creationId xmlns:p14="http://schemas.microsoft.com/office/powerpoint/2010/main" val="26220728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How Do Values Affect Social Psychology?</a:t>
            </a:r>
            <a:br>
              <a:rPr lang="en-US" dirty="0">
                <a:solidFill>
                  <a:srgbClr val="0000FF"/>
                </a:solidFill>
              </a:rPr>
            </a:br>
            <a:r>
              <a:rPr lang="en-US" dirty="0">
                <a:solidFill>
                  <a:schemeClr val="tx1"/>
                </a:solidFill>
              </a:rPr>
              <a:t>LO3</a:t>
            </a:r>
            <a:endParaRPr lang="en-CA" dirty="0">
              <a:solidFill>
                <a:schemeClr val="tx1"/>
              </a:solidFill>
            </a:endParaRP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dirty="0"/>
          </a:p>
        </p:txBody>
      </p:sp>
    </p:spTree>
    <p:extLst>
      <p:ext uri="{BB962C8B-B14F-4D97-AF65-F5344CB8AC3E}">
        <p14:creationId xmlns:p14="http://schemas.microsoft.com/office/powerpoint/2010/main" val="3444385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Obvious Ways in Which Values </a:t>
            </a:r>
            <a:br>
              <a:rPr lang="en-US" sz="3600" dirty="0">
                <a:solidFill>
                  <a:srgbClr val="0000FF"/>
                </a:solidFill>
              </a:rPr>
            </a:br>
            <a:r>
              <a:rPr lang="en-US" sz="3600" dirty="0">
                <a:solidFill>
                  <a:srgbClr val="0000FF"/>
                </a:solidFill>
              </a:rPr>
              <a:t>Enter Social Psychology</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Values influence research topics</a:t>
            </a:r>
          </a:p>
          <a:p>
            <a:pPr>
              <a:buClr>
                <a:srgbClr val="0000FF"/>
              </a:buClr>
            </a:pPr>
            <a:r>
              <a:rPr lang="en-US" dirty="0"/>
              <a:t>Values vary by time and culture:</a:t>
            </a:r>
          </a:p>
          <a:p>
            <a:pPr lvl="1">
              <a:buClr>
                <a:srgbClr val="0000FF"/>
              </a:buClr>
            </a:pPr>
            <a:r>
              <a:rPr lang="en-US" dirty="0"/>
              <a:t>e.g. European social psychologists study social identity, North American social psychologists study individuals</a:t>
            </a:r>
          </a:p>
          <a:p>
            <a:pPr>
              <a:buClr>
                <a:srgbClr val="0000FF"/>
              </a:buClr>
            </a:pPr>
            <a:r>
              <a:rPr lang="en-US" dirty="0"/>
              <a:t>Values influence the analysis of data</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dirty="0"/>
          </a:p>
        </p:txBody>
      </p:sp>
    </p:spTree>
    <p:extLst>
      <p:ext uri="{BB962C8B-B14F-4D97-AF65-F5344CB8AC3E}">
        <p14:creationId xmlns:p14="http://schemas.microsoft.com/office/powerpoint/2010/main" val="26220728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Not-So-Obvious Ways in Which Values Enter Social Psychology</a:t>
            </a:r>
            <a:endParaRPr lang="en-CA" sz="3600" dirty="0">
              <a:solidFill>
                <a:srgbClr val="0000FF"/>
              </a:solidFill>
            </a:endParaRPr>
          </a:p>
        </p:txBody>
      </p:sp>
      <p:sp>
        <p:nvSpPr>
          <p:cNvPr id="3" name="Content Placeholder 2"/>
          <p:cNvSpPr>
            <a:spLocks noGrp="1"/>
          </p:cNvSpPr>
          <p:nvPr>
            <p:ph idx="1"/>
          </p:nvPr>
        </p:nvSpPr>
        <p:spPr>
          <a:xfrm>
            <a:off x="457200" y="1600200"/>
            <a:ext cx="4402832" cy="4525963"/>
          </a:xfrm>
        </p:spPr>
        <p:txBody>
          <a:bodyPr/>
          <a:lstStyle/>
          <a:p>
            <a:pPr>
              <a:buClr>
                <a:srgbClr val="0000FF"/>
              </a:buClr>
            </a:pPr>
            <a:r>
              <a:rPr lang="en-US" dirty="0"/>
              <a:t>The subjective aspect of science</a:t>
            </a:r>
          </a:p>
          <a:p>
            <a:pPr>
              <a:buClr>
                <a:srgbClr val="0000FF"/>
              </a:buClr>
            </a:pPr>
            <a:r>
              <a:rPr lang="en-US" dirty="0"/>
              <a:t>The hidden values in psychological concepts:</a:t>
            </a:r>
          </a:p>
          <a:p>
            <a:pPr lvl="1">
              <a:buClr>
                <a:srgbClr val="0000FF"/>
              </a:buClr>
            </a:pPr>
            <a:r>
              <a:rPr lang="en-US" sz="3200" dirty="0"/>
              <a:t>Forming concepts</a:t>
            </a:r>
          </a:p>
          <a:p>
            <a:pPr lvl="1">
              <a:buClr>
                <a:srgbClr val="0000FF"/>
              </a:buClr>
            </a:pPr>
            <a:r>
              <a:rPr lang="en-US" sz="3200" dirty="0"/>
              <a:t>Labelling</a:t>
            </a:r>
          </a:p>
          <a:p>
            <a:pPr lvl="1">
              <a:buClr>
                <a:srgbClr val="0000FF"/>
              </a:buClr>
            </a:pPr>
            <a:r>
              <a:rPr lang="en-US" sz="3200" dirty="0"/>
              <a:t>Naturalistic fallacy</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dirty="0"/>
          </a:p>
        </p:txBody>
      </p:sp>
      <p:sp>
        <p:nvSpPr>
          <p:cNvPr id="6" name="AutoShape 2" descr="Several psychology books line a bookshelf."/>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
        <p:nvSpPr>
          <p:cNvPr id="7" name="AutoShape 4" descr="Several psychology books line a bookshelf."/>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
        <p:nvSpPr>
          <p:cNvPr id="8" name="AutoShape 6" descr="Several psychology books line a bookshelf."/>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pic>
        <p:nvPicPr>
          <p:cNvPr id="3079"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07743" y="2060848"/>
            <a:ext cx="3454656"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4805135" y="4653136"/>
            <a:ext cx="3960440" cy="1477328"/>
          </a:xfrm>
          <a:prstGeom prst="rect">
            <a:avLst/>
          </a:prstGeom>
        </p:spPr>
        <p:txBody>
          <a:bodyPr wrap="square">
            <a:spAutoFit/>
          </a:bodyPr>
          <a:lstStyle/>
          <a:p>
            <a:pPr marL="285750" indent="-285750">
              <a:buFont typeface="Arial" panose="020B0604020202020204" pitchFamily="34" charset="0"/>
              <a:buChar char="•"/>
            </a:pPr>
            <a:r>
              <a:rPr lang="en-US" b="1" dirty="0"/>
              <a:t>Hidden</a:t>
            </a:r>
            <a:r>
              <a:rPr lang="en-US" dirty="0"/>
              <a:t> (and not-so-hidden) values seep into psychological advice </a:t>
            </a:r>
          </a:p>
          <a:p>
            <a:pPr marL="285750" indent="-285750">
              <a:buFont typeface="Arial" panose="020B0604020202020204" pitchFamily="34" charset="0"/>
              <a:buChar char="•"/>
            </a:pPr>
            <a:r>
              <a:rPr lang="en-US" dirty="0"/>
              <a:t>They permeate popular psychology books that offer guidance on living and loving.</a:t>
            </a:r>
            <a:endParaRPr lang="en-CA" dirty="0"/>
          </a:p>
        </p:txBody>
      </p:sp>
    </p:spTree>
    <p:extLst>
      <p:ext uri="{BB962C8B-B14F-4D97-AF65-F5344CB8AC3E}">
        <p14:creationId xmlns:p14="http://schemas.microsoft.com/office/powerpoint/2010/main" val="17640497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Is Social Psychology Merely Common Sense?</a:t>
            </a:r>
            <a:br>
              <a:rPr lang="en-US" dirty="0">
                <a:solidFill>
                  <a:srgbClr val="0000FF"/>
                </a:solidFill>
              </a:rPr>
            </a:br>
            <a:r>
              <a:rPr lang="en-US" dirty="0">
                <a:solidFill>
                  <a:schemeClr val="tx1"/>
                </a:solidFill>
              </a:rPr>
              <a:t>LO4</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dirty="0"/>
          </a:p>
        </p:txBody>
      </p:sp>
    </p:spTree>
    <p:extLst>
      <p:ext uri="{BB962C8B-B14F-4D97-AF65-F5344CB8AC3E}">
        <p14:creationId xmlns:p14="http://schemas.microsoft.com/office/powerpoint/2010/main" val="640401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Is Social Psychology </a:t>
            </a:r>
            <a:br>
              <a:rPr lang="en-US" sz="3600" dirty="0">
                <a:solidFill>
                  <a:srgbClr val="0000FF"/>
                </a:solidFill>
              </a:rPr>
            </a:br>
            <a:r>
              <a:rPr lang="en-US" sz="3600" dirty="0">
                <a:solidFill>
                  <a:srgbClr val="0000FF"/>
                </a:solidFill>
              </a:rPr>
              <a:t>Merely Common Sense?</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Social psychology faces two contradictory criticisms:</a:t>
            </a:r>
          </a:p>
          <a:p>
            <a:pPr marL="971550" lvl="1" indent="-514350">
              <a:buClr>
                <a:srgbClr val="0000FF"/>
              </a:buClr>
              <a:buFont typeface="+mj-lt"/>
              <a:buAutoNum type="arabicPeriod"/>
            </a:pPr>
            <a:r>
              <a:rPr lang="en-US" dirty="0"/>
              <a:t>It is trivial because it documents the obvious</a:t>
            </a:r>
          </a:p>
          <a:p>
            <a:pPr marL="971550" lvl="1" indent="-514350">
              <a:buClr>
                <a:srgbClr val="0000FF"/>
              </a:buClr>
              <a:buFont typeface="+mj-lt"/>
              <a:buAutoNum type="arabicPeriod"/>
            </a:pPr>
            <a:r>
              <a:rPr lang="en-US" dirty="0"/>
              <a:t>It is dangerous because its findings could be used to manipulate people</a:t>
            </a:r>
          </a:p>
          <a:p>
            <a:pPr lvl="1">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dirty="0"/>
          </a:p>
        </p:txBody>
      </p:sp>
    </p:spTree>
    <p:extLst>
      <p:ext uri="{BB962C8B-B14F-4D97-AF65-F5344CB8AC3E}">
        <p14:creationId xmlns:p14="http://schemas.microsoft.com/office/powerpoint/2010/main" val="10258943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Is Social Psychology Merely </a:t>
            </a:r>
            <a:br>
              <a:rPr lang="en-US" sz="3600" dirty="0">
                <a:solidFill>
                  <a:srgbClr val="0000FF"/>
                </a:solidFill>
              </a:rPr>
            </a:br>
            <a:r>
              <a:rPr lang="en-US" sz="3600" dirty="0">
                <a:solidFill>
                  <a:srgbClr val="0000FF"/>
                </a:solidFill>
              </a:rPr>
              <a:t>Common Sense? Pt.</a:t>
            </a:r>
            <a:r>
              <a:rPr lang="en-US" sz="3600" baseline="0" dirty="0">
                <a:solidFill>
                  <a:srgbClr val="0000FF"/>
                </a:solidFill>
              </a:rPr>
              <a:t> </a:t>
            </a:r>
            <a:r>
              <a:rPr lang="en-US" sz="3600" dirty="0">
                <a:solidFill>
                  <a:srgbClr val="0000FF"/>
                </a:solidFill>
              </a:rPr>
              <a:t>2</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Common Sense, </a:t>
            </a:r>
            <a:r>
              <a:rPr lang="en-US" b="1" i="1" dirty="0"/>
              <a:t>Revisited</a:t>
            </a:r>
          </a:p>
          <a:p>
            <a:pPr lvl="1">
              <a:buClr>
                <a:srgbClr val="0000FF"/>
              </a:buClr>
            </a:pPr>
            <a:r>
              <a:rPr lang="en-US" dirty="0"/>
              <a:t>One problem with common sense is that we invoke it after we know the facts</a:t>
            </a:r>
            <a:endParaRPr lang="en-US" b="1" dirty="0"/>
          </a:p>
          <a:p>
            <a:pPr>
              <a:buClr>
                <a:srgbClr val="0000FF"/>
              </a:buClr>
            </a:pPr>
            <a:r>
              <a:rPr lang="en-US" b="1" dirty="0"/>
              <a:t>Hindsight bias:</a:t>
            </a:r>
          </a:p>
          <a:p>
            <a:pPr lvl="1">
              <a:buClr>
                <a:srgbClr val="0000FF"/>
              </a:buClr>
            </a:pPr>
            <a:r>
              <a:rPr lang="en-US" dirty="0"/>
              <a:t>The tendency to exaggerate, after learning an outcome, one’s ability to have foreseen it</a:t>
            </a:r>
          </a:p>
          <a:p>
            <a:pPr lvl="1">
              <a:buClr>
                <a:srgbClr val="0000FF"/>
              </a:buClr>
            </a:pPr>
            <a:r>
              <a:rPr lang="en-US" dirty="0"/>
              <a:t>The </a:t>
            </a:r>
            <a:r>
              <a:rPr lang="en-US" i="1" dirty="0"/>
              <a:t>I-knew-it-all-along </a:t>
            </a:r>
            <a:r>
              <a:rPr lang="en-US" dirty="0"/>
              <a:t>phenomenon</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dirty="0"/>
          </a:p>
        </p:txBody>
      </p:sp>
    </p:spTree>
    <p:extLst>
      <p:ext uri="{BB962C8B-B14F-4D97-AF65-F5344CB8AC3E}">
        <p14:creationId xmlns:p14="http://schemas.microsoft.com/office/powerpoint/2010/main" val="29488066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Research Methods: </a:t>
            </a:r>
            <a:br>
              <a:rPr lang="en-US" dirty="0">
                <a:solidFill>
                  <a:srgbClr val="0000FF"/>
                </a:solidFill>
              </a:rPr>
            </a:br>
            <a:r>
              <a:rPr lang="en-US" dirty="0">
                <a:solidFill>
                  <a:srgbClr val="0000FF"/>
                </a:solidFill>
              </a:rPr>
              <a:t>How Do We Do Social Psychology?</a:t>
            </a:r>
            <a:br>
              <a:rPr lang="en-US" dirty="0">
                <a:solidFill>
                  <a:srgbClr val="0000FF"/>
                </a:solidFill>
              </a:rPr>
            </a:br>
            <a:r>
              <a:rPr lang="en-US" dirty="0">
                <a:solidFill>
                  <a:schemeClr val="tx1"/>
                </a:solidFill>
              </a:rPr>
              <a:t>LO5</a:t>
            </a:r>
            <a:endParaRPr lang="en-CA" dirty="0">
              <a:solidFill>
                <a:schemeClr val="tx1"/>
              </a:solidFill>
            </a:endParaRP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dirty="0"/>
          </a:p>
        </p:txBody>
      </p:sp>
      <p:sp>
        <p:nvSpPr>
          <p:cNvPr id="2"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Tree>
    <p:extLst>
      <p:ext uri="{BB962C8B-B14F-4D97-AF65-F5344CB8AC3E}">
        <p14:creationId xmlns:p14="http://schemas.microsoft.com/office/powerpoint/2010/main" val="33565083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Forming and Testing Hypotheses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Theory</a:t>
            </a:r>
          </a:p>
          <a:p>
            <a:pPr lvl="1">
              <a:buClr>
                <a:srgbClr val="0000FF"/>
              </a:buClr>
            </a:pPr>
            <a:r>
              <a:rPr lang="en-US" dirty="0"/>
              <a:t>An integrated set of principles that explain and predict observed events</a:t>
            </a:r>
          </a:p>
          <a:p>
            <a:pPr>
              <a:buClr>
                <a:srgbClr val="0000FF"/>
              </a:buClr>
            </a:pPr>
            <a:r>
              <a:rPr lang="en-US" b="1" dirty="0"/>
              <a:t>Hypothesis</a:t>
            </a:r>
          </a:p>
          <a:p>
            <a:pPr lvl="1">
              <a:buClr>
                <a:srgbClr val="0000FF"/>
              </a:buClr>
            </a:pPr>
            <a:r>
              <a:rPr lang="en-US" dirty="0"/>
              <a:t>A testable proposition that describes the relationship that may exist between events</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dirty="0"/>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Tree>
    <p:extLst>
      <p:ext uri="{BB962C8B-B14F-4D97-AF65-F5344CB8AC3E}">
        <p14:creationId xmlns:p14="http://schemas.microsoft.com/office/powerpoint/2010/main" val="2948806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CA" sz="4000" dirty="0">
                <a:solidFill>
                  <a:srgbClr val="0000FF"/>
                </a:solidFill>
              </a:rPr>
              <a:t>What Is Social Psychology?</a:t>
            </a:r>
            <a:br>
              <a:rPr lang="en-CA" sz="4000" dirty="0">
                <a:solidFill>
                  <a:srgbClr val="0000FF"/>
                </a:solidFill>
              </a:rPr>
            </a:br>
            <a:r>
              <a:rPr lang="en-CA" sz="4000" dirty="0">
                <a:solidFill>
                  <a:schemeClr val="tx1"/>
                </a:solidFill>
              </a:rPr>
              <a:t>LO1</a:t>
            </a: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dirty="0"/>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Forming and Testing Hypotheses Pt. 2</a:t>
            </a:r>
          </a:p>
        </p:txBody>
      </p:sp>
      <p:sp>
        <p:nvSpPr>
          <p:cNvPr id="3" name="Content Placeholder 2"/>
          <p:cNvSpPr>
            <a:spLocks noGrp="1"/>
          </p:cNvSpPr>
          <p:nvPr>
            <p:ph idx="1"/>
          </p:nvPr>
        </p:nvSpPr>
        <p:spPr>
          <a:xfrm>
            <a:off x="457200" y="1600200"/>
            <a:ext cx="5122912" cy="4781128"/>
          </a:xfrm>
        </p:spPr>
        <p:txBody>
          <a:bodyPr>
            <a:normAutofit fontScale="92500"/>
          </a:bodyPr>
          <a:lstStyle/>
          <a:p>
            <a:pPr>
              <a:buClr>
                <a:srgbClr val="0000FF"/>
              </a:buClr>
            </a:pPr>
            <a:r>
              <a:rPr lang="en-US" b="1" dirty="0"/>
              <a:t>Correlation versus Causation</a:t>
            </a:r>
          </a:p>
          <a:p>
            <a:pPr>
              <a:buClr>
                <a:srgbClr val="0000FF"/>
              </a:buClr>
            </a:pPr>
            <a:r>
              <a:rPr lang="en-US" sz="3000" dirty="0"/>
              <a:t>The diet cola–weight gain question illustrates the most irresistible thinking error made by both amateur and professional social psychologists</a:t>
            </a:r>
          </a:p>
          <a:p>
            <a:pPr>
              <a:buClr>
                <a:srgbClr val="0000FF"/>
              </a:buClr>
            </a:pPr>
            <a:r>
              <a:rPr lang="en-US" sz="3000" dirty="0"/>
              <a:t>When two things go together, it is very tempting to conclude that one is causing the other </a:t>
            </a:r>
            <a:endParaRPr lang="en-CA" sz="30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dirty="0"/>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pic>
        <p:nvPicPr>
          <p:cNvPr id="17411" name="Picture 3"/>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414580" y="2492896"/>
            <a:ext cx="3337332" cy="238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22473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Correlational Research: </a:t>
            </a:r>
            <a:br>
              <a:rPr lang="en-US" sz="3600" dirty="0">
                <a:solidFill>
                  <a:srgbClr val="0000FF"/>
                </a:solidFill>
              </a:rPr>
            </a:br>
            <a:r>
              <a:rPr lang="en-US" sz="3600" dirty="0">
                <a:solidFill>
                  <a:srgbClr val="0000FF"/>
                </a:solidFill>
              </a:rPr>
              <a:t>Detecting Natural Associations</a:t>
            </a:r>
            <a:endParaRPr lang="en-CA" sz="3600" dirty="0">
              <a:solidFill>
                <a:srgbClr val="0000FF"/>
              </a:solidFill>
            </a:endParaRPr>
          </a:p>
        </p:txBody>
      </p:sp>
      <p:sp>
        <p:nvSpPr>
          <p:cNvPr id="3" name="Content Placeholder 2"/>
          <p:cNvSpPr>
            <a:spLocks noGrp="1"/>
          </p:cNvSpPr>
          <p:nvPr>
            <p:ph idx="1"/>
          </p:nvPr>
        </p:nvSpPr>
        <p:spPr>
          <a:xfrm>
            <a:off x="457200" y="1600200"/>
            <a:ext cx="3754760" cy="4525963"/>
          </a:xfrm>
        </p:spPr>
        <p:txBody>
          <a:bodyPr>
            <a:normAutofit/>
          </a:bodyPr>
          <a:lstStyle/>
          <a:p>
            <a:pPr>
              <a:buClr>
                <a:srgbClr val="0000FF"/>
              </a:buClr>
            </a:pPr>
            <a:r>
              <a:rPr lang="en-US" sz="2800" dirty="0"/>
              <a:t>Study of naturally occurring relationships among variables</a:t>
            </a:r>
          </a:p>
          <a:p>
            <a:pPr>
              <a:buClr>
                <a:srgbClr val="0000FF"/>
              </a:buClr>
            </a:pPr>
            <a:r>
              <a:rPr lang="en-US" sz="2800" b="1" dirty="0"/>
              <a:t>Correlation</a:t>
            </a:r>
            <a:r>
              <a:rPr lang="en-US" sz="2800" dirty="0"/>
              <a:t> </a:t>
            </a:r>
            <a:r>
              <a:rPr lang="en-US" sz="2800" i="1" dirty="0"/>
              <a:t>versus</a:t>
            </a:r>
            <a:r>
              <a:rPr lang="en-US" sz="2800" dirty="0"/>
              <a:t> </a:t>
            </a:r>
            <a:r>
              <a:rPr lang="en-US" sz="2800" b="1" dirty="0"/>
              <a:t>Causation</a:t>
            </a:r>
          </a:p>
          <a:p>
            <a:pPr>
              <a:buClr>
                <a:srgbClr val="0000FF"/>
              </a:buClr>
            </a:pPr>
            <a:r>
              <a:rPr lang="en-US" sz="2800" dirty="0"/>
              <a:t>Allows prediction; does NOT infer causation</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dirty="0"/>
          </a:p>
        </p:txBody>
      </p:sp>
      <p:pic>
        <p:nvPicPr>
          <p:cNvPr id="409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14192" y="2204864"/>
            <a:ext cx="4752528" cy="27897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227771" y="5063530"/>
            <a:ext cx="4325370" cy="1015663"/>
          </a:xfrm>
          <a:prstGeom prst="rect">
            <a:avLst/>
          </a:prstGeom>
        </p:spPr>
        <p:txBody>
          <a:bodyPr wrap="square">
            <a:spAutoFit/>
          </a:bodyPr>
          <a:lstStyle/>
          <a:p>
            <a:r>
              <a:rPr lang="en-US" b="1" dirty="0"/>
              <a:t>Figure 1–3  </a:t>
            </a:r>
            <a:r>
              <a:rPr lang="en-US" sz="2000" dirty="0"/>
              <a:t>Percentage risk of becoming overweight by type and amount of pop Cans consumed</a:t>
            </a:r>
            <a:endParaRPr lang="en-CA" sz="2000" dirty="0"/>
          </a:p>
        </p:txBody>
      </p:sp>
    </p:spTree>
    <p:extLst>
      <p:ext uri="{BB962C8B-B14F-4D97-AF65-F5344CB8AC3E}">
        <p14:creationId xmlns:p14="http://schemas.microsoft.com/office/powerpoint/2010/main" val="5691898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Correlational Research: </a:t>
            </a:r>
            <a:br>
              <a:rPr lang="en-US" sz="3600" dirty="0">
                <a:solidFill>
                  <a:srgbClr val="0000FF"/>
                </a:solidFill>
              </a:rPr>
            </a:br>
            <a:r>
              <a:rPr lang="en-US" sz="3600" dirty="0">
                <a:solidFill>
                  <a:srgbClr val="0000FF"/>
                </a:solidFill>
              </a:rPr>
              <a:t>Detecting Natural Associations Pt.</a:t>
            </a:r>
            <a:r>
              <a:rPr lang="en-US" sz="3600" baseline="0" dirty="0">
                <a:solidFill>
                  <a:srgbClr val="0000FF"/>
                </a:solidFill>
              </a:rPr>
              <a:t> 2</a:t>
            </a:r>
            <a:endParaRPr lang="en-CA" sz="3600" dirty="0">
              <a:solidFill>
                <a:srgbClr val="0000FF"/>
              </a:solidFill>
            </a:endParaRPr>
          </a:p>
        </p:txBody>
      </p:sp>
      <p:sp>
        <p:nvSpPr>
          <p:cNvPr id="3" name="Content Placeholder 2"/>
          <p:cNvSpPr>
            <a:spLocks noGrp="1"/>
          </p:cNvSpPr>
          <p:nvPr>
            <p:ph idx="1"/>
          </p:nvPr>
        </p:nvSpPr>
        <p:spPr/>
        <p:txBody>
          <a:bodyPr/>
          <a:lstStyle/>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dirty="0"/>
          </a:p>
        </p:txBody>
      </p:sp>
      <p:sp>
        <p:nvSpPr>
          <p:cNvPr id="6" name="AutoShape 2" descr="Figure 1–4: Correlation and Caus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pic>
        <p:nvPicPr>
          <p:cNvPr id="512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47664" y="1700808"/>
            <a:ext cx="5907257" cy="3739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2666591" y="5990948"/>
            <a:ext cx="3669402" cy="369332"/>
          </a:xfrm>
          <a:prstGeom prst="rect">
            <a:avLst/>
          </a:prstGeom>
        </p:spPr>
        <p:txBody>
          <a:bodyPr wrap="none">
            <a:spAutoFit/>
          </a:bodyPr>
          <a:lstStyle/>
          <a:p>
            <a:r>
              <a:rPr lang="en-US" b="1" dirty="0"/>
              <a:t>Figure 1–4 </a:t>
            </a:r>
            <a:r>
              <a:rPr lang="en-US" dirty="0"/>
              <a:t>Correlation and Causation</a:t>
            </a:r>
            <a:endParaRPr lang="en-CA" dirty="0"/>
          </a:p>
        </p:txBody>
      </p:sp>
      <p:sp>
        <p:nvSpPr>
          <p:cNvPr id="8" name="Rectangle 7"/>
          <p:cNvSpPr/>
          <p:nvPr/>
        </p:nvSpPr>
        <p:spPr>
          <a:xfrm>
            <a:off x="755576" y="5621616"/>
            <a:ext cx="7848872" cy="369332"/>
          </a:xfrm>
          <a:prstGeom prst="rect">
            <a:avLst/>
          </a:prstGeom>
        </p:spPr>
        <p:txBody>
          <a:bodyPr wrap="square">
            <a:spAutoFit/>
          </a:bodyPr>
          <a:lstStyle/>
          <a:p>
            <a:r>
              <a:rPr lang="en-US" dirty="0"/>
              <a:t>When two variables correlate, any combination of three explanations is possible</a:t>
            </a:r>
            <a:endParaRPr lang="en-CA" dirty="0"/>
          </a:p>
        </p:txBody>
      </p:sp>
    </p:spTree>
    <p:extLst>
      <p:ext uri="{BB962C8B-B14F-4D97-AF65-F5344CB8AC3E}">
        <p14:creationId xmlns:p14="http://schemas.microsoft.com/office/powerpoint/2010/main" val="10258943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Correlational Research: </a:t>
            </a:r>
            <a:br>
              <a:rPr lang="en-US" sz="3600" dirty="0">
                <a:solidFill>
                  <a:srgbClr val="0000FF"/>
                </a:solidFill>
              </a:rPr>
            </a:br>
            <a:r>
              <a:rPr lang="en-US" sz="3600" dirty="0">
                <a:solidFill>
                  <a:srgbClr val="0000FF"/>
                </a:solidFill>
              </a:rPr>
              <a:t>Detecting Natural Associations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Survey Research</a:t>
            </a:r>
          </a:p>
          <a:p>
            <a:pPr lvl="1">
              <a:buClr>
                <a:srgbClr val="0000FF"/>
              </a:buClr>
            </a:pPr>
            <a:r>
              <a:rPr lang="en-US" dirty="0"/>
              <a:t>Random samples help obtain a  representative group</a:t>
            </a:r>
          </a:p>
          <a:p>
            <a:pPr>
              <a:buClr>
                <a:srgbClr val="0000FF"/>
              </a:buClr>
            </a:pPr>
            <a:r>
              <a:rPr lang="en-US" dirty="0"/>
              <a:t>Concerns include:</a:t>
            </a:r>
          </a:p>
          <a:p>
            <a:pPr lvl="1">
              <a:buClr>
                <a:srgbClr val="0000FF"/>
              </a:buClr>
            </a:pPr>
            <a:r>
              <a:rPr lang="en-US" dirty="0"/>
              <a:t>Unrepresentative samples </a:t>
            </a:r>
          </a:p>
          <a:p>
            <a:pPr lvl="1">
              <a:buClr>
                <a:srgbClr val="0000FF"/>
              </a:buClr>
            </a:pPr>
            <a:r>
              <a:rPr lang="en-US" dirty="0"/>
              <a:t>Order of questions</a:t>
            </a:r>
          </a:p>
          <a:p>
            <a:pPr lvl="1">
              <a:buClr>
                <a:srgbClr val="0000FF"/>
              </a:buClr>
            </a:pPr>
            <a:r>
              <a:rPr lang="en-US" dirty="0"/>
              <a:t>Response bias and social desirability</a:t>
            </a:r>
          </a:p>
          <a:p>
            <a:pPr lvl="1">
              <a:buClr>
                <a:srgbClr val="0000FF"/>
              </a:buClr>
            </a:pPr>
            <a:r>
              <a:rPr lang="en-US" dirty="0"/>
              <a:t>Wording of questions</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dirty="0"/>
          </a:p>
        </p:txBody>
      </p:sp>
    </p:spTree>
    <p:extLst>
      <p:ext uri="{BB962C8B-B14F-4D97-AF65-F5344CB8AC3E}">
        <p14:creationId xmlns:p14="http://schemas.microsoft.com/office/powerpoint/2010/main" val="238143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Experimental Research: </a:t>
            </a:r>
            <a:br>
              <a:rPr lang="en-US" sz="3600" dirty="0">
                <a:solidFill>
                  <a:srgbClr val="0000FF"/>
                </a:solidFill>
              </a:rPr>
            </a:br>
            <a:r>
              <a:rPr lang="en-US" sz="3600" dirty="0">
                <a:solidFill>
                  <a:srgbClr val="0000FF"/>
                </a:solidFill>
              </a:rPr>
              <a:t>Searching for Cause and Effect</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Control</a:t>
            </a:r>
            <a:r>
              <a:rPr lang="en-US" dirty="0"/>
              <a:t>: Manipulating Variables</a:t>
            </a:r>
          </a:p>
          <a:p>
            <a:pPr>
              <a:buClr>
                <a:srgbClr val="0000FF"/>
              </a:buClr>
            </a:pPr>
            <a:r>
              <a:rPr lang="en-US" sz="2800" dirty="0"/>
              <a:t>Experimenters </a:t>
            </a:r>
          </a:p>
          <a:p>
            <a:pPr lvl="1">
              <a:buClr>
                <a:srgbClr val="0000FF"/>
              </a:buClr>
            </a:pPr>
            <a:r>
              <a:rPr lang="en-US" dirty="0"/>
              <a:t>Manipulate </a:t>
            </a:r>
            <a:r>
              <a:rPr lang="en-US" b="1" dirty="0"/>
              <a:t>the independent variable</a:t>
            </a:r>
          </a:p>
          <a:p>
            <a:pPr lvl="1">
              <a:buClr>
                <a:srgbClr val="0000FF"/>
              </a:buClr>
            </a:pPr>
            <a:r>
              <a:rPr lang="en-US" dirty="0"/>
              <a:t>Measure the </a:t>
            </a:r>
            <a:r>
              <a:rPr lang="en-US" b="1" dirty="0"/>
              <a:t>dependent variable</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dirty="0"/>
          </a:p>
        </p:txBody>
      </p:sp>
      <p:sp>
        <p:nvSpPr>
          <p:cNvPr id="6" name="AutoShape 2" descr="Figure 1–5: Two Methods of Doing Research: Correlational and Experimenta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Tree>
    <p:extLst>
      <p:ext uri="{BB962C8B-B14F-4D97-AF65-F5344CB8AC3E}">
        <p14:creationId xmlns:p14="http://schemas.microsoft.com/office/powerpoint/2010/main" val="26372298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Experimental Research: </a:t>
            </a:r>
            <a:br>
              <a:rPr lang="en-US" sz="3600" dirty="0">
                <a:solidFill>
                  <a:srgbClr val="0000FF"/>
                </a:solidFill>
              </a:rPr>
            </a:br>
            <a:r>
              <a:rPr lang="en-US" sz="3600" dirty="0">
                <a:solidFill>
                  <a:srgbClr val="0000FF"/>
                </a:solidFill>
              </a:rPr>
              <a:t>Searching for Cause and Effect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35</a:t>
            </a:fld>
            <a:endParaRPr lang="en-CA" dirty="0"/>
          </a:p>
        </p:txBody>
      </p:sp>
      <p:sp>
        <p:nvSpPr>
          <p:cNvPr id="6" name="AutoShape 2" descr="Figure 1–5: Two Methods of Doing Research: Correlational and Experimenta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pic>
        <p:nvPicPr>
          <p:cNvPr id="614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4303" y="2029734"/>
            <a:ext cx="8203756" cy="3199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872170" y="5589240"/>
            <a:ext cx="7388022" cy="369332"/>
          </a:xfrm>
          <a:prstGeom prst="rect">
            <a:avLst/>
          </a:prstGeom>
        </p:spPr>
        <p:txBody>
          <a:bodyPr wrap="square">
            <a:spAutoFit/>
          </a:bodyPr>
          <a:lstStyle/>
          <a:p>
            <a:r>
              <a:rPr lang="en-US" b="1" dirty="0"/>
              <a:t>Figure 1–5 </a:t>
            </a:r>
            <a:r>
              <a:rPr lang="en-US" dirty="0"/>
              <a:t>Two Methods of doing research: correlational and experimental</a:t>
            </a:r>
            <a:endParaRPr lang="en-CA" dirty="0"/>
          </a:p>
        </p:txBody>
      </p:sp>
    </p:spTree>
    <p:extLst>
      <p:ext uri="{BB962C8B-B14F-4D97-AF65-F5344CB8AC3E}">
        <p14:creationId xmlns:p14="http://schemas.microsoft.com/office/powerpoint/2010/main" val="42021786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Experimental Research: </a:t>
            </a:r>
            <a:br>
              <a:rPr lang="en-US" sz="3600" dirty="0">
                <a:solidFill>
                  <a:srgbClr val="0000FF"/>
                </a:solidFill>
              </a:rPr>
            </a:br>
            <a:r>
              <a:rPr lang="en-US" sz="3600" dirty="0">
                <a:solidFill>
                  <a:srgbClr val="0000FF"/>
                </a:solidFill>
              </a:rPr>
              <a:t>Searching for Cause and Effect Pt. 3</a:t>
            </a:r>
            <a:endParaRPr lang="en-CA" sz="3600" dirty="0">
              <a:solidFill>
                <a:srgbClr val="0000FF"/>
              </a:solidFill>
            </a:endParaRPr>
          </a:p>
        </p:txBody>
      </p:sp>
      <p:sp>
        <p:nvSpPr>
          <p:cNvPr id="3" name="Content Placeholder 2"/>
          <p:cNvSpPr>
            <a:spLocks noGrp="1"/>
          </p:cNvSpPr>
          <p:nvPr>
            <p:ph idx="1"/>
          </p:nvPr>
        </p:nvSpPr>
        <p:spPr>
          <a:xfrm>
            <a:off x="457200" y="1600200"/>
            <a:ext cx="4186808" cy="4637112"/>
          </a:xfrm>
        </p:spPr>
        <p:txBody>
          <a:bodyPr>
            <a:normAutofit/>
          </a:bodyPr>
          <a:lstStyle/>
          <a:p>
            <a:r>
              <a:rPr lang="en-US" sz="2800" dirty="0"/>
              <a:t>Correlational and experimental studies of TV violence viewing</a:t>
            </a:r>
          </a:p>
          <a:p>
            <a:pPr lvl="1"/>
            <a:r>
              <a:rPr lang="en-US" dirty="0"/>
              <a:t>Social psychologists have brought TV viewing into the laboratory</a:t>
            </a:r>
          </a:p>
          <a:p>
            <a:pPr lvl="1"/>
            <a:r>
              <a:rPr lang="en-US" dirty="0"/>
              <a:t>Control the amount of violence children see</a:t>
            </a:r>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36</a:t>
            </a:fld>
            <a:endParaRPr lang="en-CA" dirty="0"/>
          </a:p>
        </p:txBody>
      </p:sp>
      <p:sp>
        <p:nvSpPr>
          <p:cNvPr id="6" name="AutoShape 2" descr="Figure 1–5: Two Methods of Doing Research: Correlational and Experimenta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
        <p:nvSpPr>
          <p:cNvPr id="9" name="AutoShape 2" descr="A boy leans over a couch arm watching Terminator 2. The boy clasps both hands together and extends both index fingers out, making a gun gestur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pic>
        <p:nvPicPr>
          <p:cNvPr id="717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79553" y="1916832"/>
            <a:ext cx="3680478" cy="2311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5059631" y="4365104"/>
            <a:ext cx="3600400" cy="1200329"/>
          </a:xfrm>
          <a:prstGeom prst="rect">
            <a:avLst/>
          </a:prstGeom>
        </p:spPr>
        <p:txBody>
          <a:bodyPr wrap="square">
            <a:spAutoFit/>
          </a:bodyPr>
          <a:lstStyle/>
          <a:p>
            <a:r>
              <a:rPr lang="en-US" dirty="0"/>
              <a:t>Experiments suggest that viewing violence on TV or in other media leads to imitation, especially among children</a:t>
            </a:r>
            <a:endParaRPr lang="en-CA" dirty="0"/>
          </a:p>
        </p:txBody>
      </p:sp>
    </p:spTree>
    <p:extLst>
      <p:ext uri="{BB962C8B-B14F-4D97-AF65-F5344CB8AC3E}">
        <p14:creationId xmlns:p14="http://schemas.microsoft.com/office/powerpoint/2010/main" val="38709142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Experimental Research: </a:t>
            </a:r>
            <a:br>
              <a:rPr lang="en-US" sz="3600" dirty="0">
                <a:solidFill>
                  <a:srgbClr val="0000FF"/>
                </a:solidFill>
              </a:rPr>
            </a:br>
            <a:r>
              <a:rPr lang="en-US" sz="3600" dirty="0">
                <a:solidFill>
                  <a:srgbClr val="0000FF"/>
                </a:solidFill>
              </a:rPr>
              <a:t>Searching for Cause and Effect</a:t>
            </a:r>
            <a:r>
              <a:rPr lang="en-US" sz="3600" baseline="0" dirty="0">
                <a:solidFill>
                  <a:srgbClr val="0000FF"/>
                </a:solidFill>
              </a:rPr>
              <a:t> Pt. 4</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Experimental Research: </a:t>
            </a:r>
          </a:p>
          <a:p>
            <a:pPr>
              <a:buClr>
                <a:srgbClr val="0000FF"/>
              </a:buClr>
            </a:pPr>
            <a:r>
              <a:rPr lang="en-US" dirty="0"/>
              <a:t>Searching for Cause and Effect</a:t>
            </a:r>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37</a:t>
            </a:fld>
            <a:endParaRPr lang="en-CA" dirty="0"/>
          </a:p>
        </p:txBody>
      </p:sp>
    </p:spTree>
    <p:extLst>
      <p:ext uri="{BB962C8B-B14F-4D97-AF65-F5344CB8AC3E}">
        <p14:creationId xmlns:p14="http://schemas.microsoft.com/office/powerpoint/2010/main" val="11345345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Random assignment: The great equalizer </a:t>
            </a:r>
            <a:endParaRPr lang="en-CA" sz="3600" dirty="0">
              <a:solidFill>
                <a:srgbClr val="0000FF"/>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58130571"/>
              </p:ext>
            </p:extLst>
          </p:nvPr>
        </p:nvGraphicFramePr>
        <p:xfrm>
          <a:off x="251520" y="1556792"/>
          <a:ext cx="8568952" cy="4746312"/>
        </p:xfrm>
        <a:graphic>
          <a:graphicData uri="http://schemas.openxmlformats.org/drawingml/2006/table">
            <a:tbl>
              <a:tblPr firstRow="1" bandRow="1">
                <a:tableStyleId>{7DF18680-E054-41AD-8BC1-D1AEF772440D}</a:tableStyleId>
              </a:tblPr>
              <a:tblGrid>
                <a:gridCol w="3149273">
                  <a:extLst>
                    <a:ext uri="{9D8B030D-6E8A-4147-A177-3AD203B41FA5}">
                      <a16:colId xmlns:a16="http://schemas.microsoft.com/office/drawing/2014/main" val="20000"/>
                    </a:ext>
                  </a:extLst>
                </a:gridCol>
                <a:gridCol w="2107311">
                  <a:extLst>
                    <a:ext uri="{9D8B030D-6E8A-4147-A177-3AD203B41FA5}">
                      <a16:colId xmlns:a16="http://schemas.microsoft.com/office/drawing/2014/main" val="20001"/>
                    </a:ext>
                  </a:extLst>
                </a:gridCol>
                <a:gridCol w="1847590">
                  <a:extLst>
                    <a:ext uri="{9D8B030D-6E8A-4147-A177-3AD203B41FA5}">
                      <a16:colId xmlns:a16="http://schemas.microsoft.com/office/drawing/2014/main" val="20002"/>
                    </a:ext>
                  </a:extLst>
                </a:gridCol>
                <a:gridCol w="1464778">
                  <a:extLst>
                    <a:ext uri="{9D8B030D-6E8A-4147-A177-3AD203B41FA5}">
                      <a16:colId xmlns:a16="http://schemas.microsoft.com/office/drawing/2014/main" val="20003"/>
                    </a:ext>
                  </a:extLst>
                </a:gridCol>
              </a:tblGrid>
              <a:tr h="370840">
                <a:tc>
                  <a:txBody>
                    <a:bodyPr/>
                    <a:lstStyle/>
                    <a:p>
                      <a:r>
                        <a:rPr lang="en-US" sz="2000" dirty="0">
                          <a:solidFill>
                            <a:schemeClr val="tx1"/>
                          </a:solidFill>
                        </a:rPr>
                        <a:t>TABLE 1–1	</a:t>
                      </a:r>
                      <a:endParaRPr lang="en-CA" sz="2000" dirty="0">
                        <a:solidFill>
                          <a:schemeClr val="tx1"/>
                        </a:solidFill>
                      </a:endParaRPr>
                    </a:p>
                  </a:txBody>
                  <a:tcPr/>
                </a:tc>
                <a:tc gridSpan="3">
                  <a:txBody>
                    <a:bodyPr/>
                    <a:lstStyle/>
                    <a:p>
                      <a:r>
                        <a:rPr lang="en-US" sz="2000" dirty="0">
                          <a:solidFill>
                            <a:schemeClr val="tx1"/>
                          </a:solidFill>
                        </a:rPr>
                        <a:t>Recognizing Correlations and Experimental Research</a:t>
                      </a:r>
                      <a:endParaRPr lang="en-CA" sz="2000" dirty="0">
                        <a:solidFill>
                          <a:schemeClr val="tx1"/>
                        </a:solidFill>
                      </a:endParaRPr>
                    </a:p>
                  </a:txBody>
                  <a:tcPr/>
                </a:tc>
                <a:tc hMerge="1">
                  <a:txBody>
                    <a:bodyPr/>
                    <a:lstStyle/>
                    <a:p>
                      <a:endParaRPr lang="en-CA" dirty="0"/>
                    </a:p>
                  </a:txBody>
                  <a:tcPr/>
                </a:tc>
                <a:tc hMerge="1">
                  <a:txBody>
                    <a:bodyPr/>
                    <a:lstStyle/>
                    <a:p>
                      <a:endParaRPr lang="en-CA" dirty="0"/>
                    </a:p>
                  </a:txBody>
                  <a:tcPr/>
                </a:tc>
                <a:extLst>
                  <a:ext uri="{0D108BD9-81ED-4DB2-BD59-A6C34878D82A}">
                    <a16:rowId xmlns:a16="http://schemas.microsoft.com/office/drawing/2014/main" val="10000"/>
                  </a:ext>
                </a:extLst>
              </a:tr>
              <a:tr h="370840">
                <a:tc>
                  <a:txBody>
                    <a:bodyPr/>
                    <a:lstStyle/>
                    <a:p>
                      <a:pPr algn="l" fontAlgn="ctr"/>
                      <a:r>
                        <a:rPr lang="en-US" sz="1600" dirty="0">
                          <a:effectLst/>
                        </a:rPr>
                        <a:t>Can participants be randomly assigned to condition?</a:t>
                      </a:r>
                      <a:endParaRPr lang="en-US" sz="1600" b="1" dirty="0">
                        <a:effectLst/>
                        <a:latin typeface="inherit"/>
                      </a:endParaRPr>
                    </a:p>
                  </a:txBody>
                  <a:tcPr marL="67866" marR="67866" marT="67866" marB="67866" anchor="ctr"/>
                </a:tc>
                <a:tc>
                  <a:txBody>
                    <a:bodyPr/>
                    <a:lstStyle/>
                    <a:p>
                      <a:pPr algn="l" fontAlgn="b"/>
                      <a:r>
                        <a:rPr lang="en-CA" sz="1600" dirty="0">
                          <a:effectLst/>
                        </a:rPr>
                        <a:t>Independent variable</a:t>
                      </a:r>
                      <a:endParaRPr lang="en-CA" sz="1600" b="1" dirty="0">
                        <a:effectLst/>
                        <a:latin typeface="inherit"/>
                      </a:endParaRPr>
                    </a:p>
                  </a:txBody>
                  <a:tcPr marL="67866" marR="67866" marT="67866" marB="67866" anchor="b"/>
                </a:tc>
                <a:tc>
                  <a:txBody>
                    <a:bodyPr/>
                    <a:lstStyle/>
                    <a:p>
                      <a:pPr algn="l" fontAlgn="b"/>
                      <a:r>
                        <a:rPr lang="en-CA" sz="1600" dirty="0">
                          <a:effectLst/>
                        </a:rPr>
                        <a:t>Dependent variable</a:t>
                      </a:r>
                      <a:endParaRPr lang="en-CA" sz="1600" b="1" dirty="0">
                        <a:effectLst/>
                        <a:latin typeface="inherit"/>
                      </a:endParaRPr>
                    </a:p>
                  </a:txBody>
                  <a:tcPr marL="67866" marR="67866" marT="67866" marB="67866" anchor="b"/>
                </a:tc>
                <a:tc>
                  <a:txBody>
                    <a:bodyPr/>
                    <a:lstStyle/>
                    <a:p>
                      <a:endParaRPr lang="en-CA" sz="1600" dirty="0"/>
                    </a:p>
                  </a:txBody>
                  <a:tcPr/>
                </a:tc>
                <a:extLst>
                  <a:ext uri="{0D108BD9-81ED-4DB2-BD59-A6C34878D82A}">
                    <a16:rowId xmlns:a16="http://schemas.microsoft.com/office/drawing/2014/main" val="10001"/>
                  </a:ext>
                </a:extLst>
              </a:tr>
              <a:tr h="370840">
                <a:tc>
                  <a:txBody>
                    <a:bodyPr/>
                    <a:lstStyle/>
                    <a:p>
                      <a:pPr fontAlgn="t"/>
                      <a:r>
                        <a:rPr lang="en-US" dirty="0">
                          <a:effectLst/>
                        </a:rPr>
                        <a:t>Are early maturing children more confident?</a:t>
                      </a:r>
                    </a:p>
                  </a:txBody>
                  <a:tcPr marL="67866" marR="67866" marT="67866" marB="67866"/>
                </a:tc>
                <a:tc>
                  <a:txBody>
                    <a:bodyPr/>
                    <a:lstStyle/>
                    <a:p>
                      <a:pPr fontAlgn="t"/>
                      <a:r>
                        <a:rPr lang="en-CA" dirty="0">
                          <a:effectLst/>
                        </a:rPr>
                        <a:t>No → Correlational</a:t>
                      </a:r>
                    </a:p>
                  </a:txBody>
                  <a:tcPr marL="67866" marR="67866" marT="67866" marB="67866"/>
                </a:tc>
                <a:tc>
                  <a:txBody>
                    <a:bodyPr/>
                    <a:lstStyle/>
                    <a:p>
                      <a:pPr fontAlgn="t"/>
                      <a:endParaRPr lang="en-CA" dirty="0">
                        <a:effectLst/>
                      </a:endParaRPr>
                    </a:p>
                  </a:txBody>
                  <a:tcPr marL="67866" marR="67866" marT="67866" marB="67866"/>
                </a:tc>
                <a:tc>
                  <a:txBody>
                    <a:bodyPr/>
                    <a:lstStyle/>
                    <a:p>
                      <a:pPr fontAlgn="t"/>
                      <a:endParaRPr lang="en-CA" dirty="0">
                        <a:effectLst/>
                      </a:endParaRPr>
                    </a:p>
                  </a:txBody>
                  <a:tcPr marL="67866" marR="67866" marT="67866" marB="67866"/>
                </a:tc>
                <a:extLst>
                  <a:ext uri="{0D108BD9-81ED-4DB2-BD59-A6C34878D82A}">
                    <a16:rowId xmlns:a16="http://schemas.microsoft.com/office/drawing/2014/main" val="10002"/>
                  </a:ext>
                </a:extLst>
              </a:tr>
              <a:tr h="370840">
                <a:tc>
                  <a:txBody>
                    <a:bodyPr/>
                    <a:lstStyle/>
                    <a:p>
                      <a:pPr fontAlgn="t"/>
                      <a:r>
                        <a:rPr lang="en-US" dirty="0">
                          <a:effectLst/>
                        </a:rPr>
                        <a:t>Do students learn more in online or classroom courses?</a:t>
                      </a:r>
                    </a:p>
                  </a:txBody>
                  <a:tcPr marL="67866" marR="67866" marT="67866" marB="67866"/>
                </a:tc>
                <a:tc>
                  <a:txBody>
                    <a:bodyPr/>
                    <a:lstStyle/>
                    <a:p>
                      <a:pPr fontAlgn="t"/>
                      <a:r>
                        <a:rPr lang="en-CA" dirty="0">
                          <a:effectLst/>
                        </a:rPr>
                        <a:t>Yes → Experimental</a:t>
                      </a:r>
                    </a:p>
                  </a:txBody>
                  <a:tcPr marL="67866" marR="67866" marT="67866" marB="67866"/>
                </a:tc>
                <a:tc>
                  <a:txBody>
                    <a:bodyPr/>
                    <a:lstStyle/>
                    <a:p>
                      <a:pPr fontAlgn="t"/>
                      <a:r>
                        <a:rPr lang="en-US" dirty="0">
                          <a:effectLst/>
                        </a:rPr>
                        <a:t>Take class online or in classroom</a:t>
                      </a:r>
                    </a:p>
                  </a:txBody>
                  <a:tcPr marL="67866" marR="67866" marT="67866" marB="67866"/>
                </a:tc>
                <a:tc>
                  <a:txBody>
                    <a:bodyPr/>
                    <a:lstStyle/>
                    <a:p>
                      <a:pPr fontAlgn="t"/>
                      <a:r>
                        <a:rPr lang="en-CA" sz="1600" dirty="0">
                          <a:effectLst/>
                        </a:rPr>
                        <a:t>Learning</a:t>
                      </a:r>
                    </a:p>
                  </a:txBody>
                  <a:tcPr marL="67866" marR="67866" marT="67866" marB="67866"/>
                </a:tc>
                <a:extLst>
                  <a:ext uri="{0D108BD9-81ED-4DB2-BD59-A6C34878D82A}">
                    <a16:rowId xmlns:a16="http://schemas.microsoft.com/office/drawing/2014/main" val="10003"/>
                  </a:ext>
                </a:extLst>
              </a:tr>
              <a:tr h="370840">
                <a:tc>
                  <a:txBody>
                    <a:bodyPr/>
                    <a:lstStyle/>
                    <a:p>
                      <a:pPr fontAlgn="t"/>
                      <a:r>
                        <a:rPr lang="en-US" dirty="0">
                          <a:effectLst/>
                        </a:rPr>
                        <a:t>Do school grades predict vocational success?</a:t>
                      </a:r>
                    </a:p>
                  </a:txBody>
                  <a:tcPr marL="67866" marR="67866" marT="67866" marB="67866"/>
                </a:tc>
                <a:tc>
                  <a:txBody>
                    <a:bodyPr/>
                    <a:lstStyle/>
                    <a:p>
                      <a:pPr fontAlgn="t"/>
                      <a:r>
                        <a:rPr lang="en-CA" dirty="0">
                          <a:effectLst/>
                        </a:rPr>
                        <a:t>No → Correlational</a:t>
                      </a:r>
                    </a:p>
                  </a:txBody>
                  <a:tcPr marL="67866" marR="67866" marT="67866" marB="67866"/>
                </a:tc>
                <a:tc>
                  <a:txBody>
                    <a:bodyPr/>
                    <a:lstStyle/>
                    <a:p>
                      <a:pPr fontAlgn="t"/>
                      <a:endParaRPr lang="en-CA" dirty="0">
                        <a:effectLst/>
                      </a:endParaRPr>
                    </a:p>
                  </a:txBody>
                  <a:tcPr marL="67866" marR="67866" marT="67866" marB="67866"/>
                </a:tc>
                <a:tc>
                  <a:txBody>
                    <a:bodyPr/>
                    <a:lstStyle/>
                    <a:p>
                      <a:pPr fontAlgn="t"/>
                      <a:endParaRPr lang="en-CA" sz="1600" dirty="0">
                        <a:effectLst/>
                      </a:endParaRPr>
                    </a:p>
                  </a:txBody>
                  <a:tcPr marL="67866" marR="67866" marT="67866" marB="67866"/>
                </a:tc>
                <a:extLst>
                  <a:ext uri="{0D108BD9-81ED-4DB2-BD59-A6C34878D82A}">
                    <a16:rowId xmlns:a16="http://schemas.microsoft.com/office/drawing/2014/main" val="10004"/>
                  </a:ext>
                </a:extLst>
              </a:tr>
              <a:tr h="370840">
                <a:tc>
                  <a:txBody>
                    <a:bodyPr/>
                    <a:lstStyle/>
                    <a:p>
                      <a:pPr fontAlgn="t"/>
                      <a:r>
                        <a:rPr lang="en-US" dirty="0">
                          <a:effectLst/>
                        </a:rPr>
                        <a:t>Does playing violent video games increase aggressiveness?</a:t>
                      </a:r>
                    </a:p>
                  </a:txBody>
                  <a:tcPr marL="67866" marR="67866" marT="67866" marB="67866"/>
                </a:tc>
                <a:tc>
                  <a:txBody>
                    <a:bodyPr/>
                    <a:lstStyle/>
                    <a:p>
                      <a:pPr fontAlgn="t"/>
                      <a:r>
                        <a:rPr lang="en-CA" dirty="0">
                          <a:effectLst/>
                        </a:rPr>
                        <a:t>Yes → Experimental</a:t>
                      </a:r>
                    </a:p>
                  </a:txBody>
                  <a:tcPr marL="67866" marR="67866" marT="67866" marB="67866"/>
                </a:tc>
                <a:tc>
                  <a:txBody>
                    <a:bodyPr/>
                    <a:lstStyle/>
                    <a:p>
                      <a:pPr fontAlgn="t"/>
                      <a:r>
                        <a:rPr lang="en-US" dirty="0">
                          <a:effectLst/>
                        </a:rPr>
                        <a:t>Play violent or nonviolent game</a:t>
                      </a:r>
                    </a:p>
                  </a:txBody>
                  <a:tcPr marL="67866" marR="67866" marT="67866" marB="67866"/>
                </a:tc>
                <a:tc>
                  <a:txBody>
                    <a:bodyPr/>
                    <a:lstStyle/>
                    <a:p>
                      <a:pPr fontAlgn="t"/>
                      <a:r>
                        <a:rPr lang="en-CA" sz="1600" dirty="0">
                          <a:effectLst/>
                        </a:rPr>
                        <a:t>Aggressiveness</a:t>
                      </a:r>
                    </a:p>
                  </a:txBody>
                  <a:tcPr marL="67866" marR="67866" marT="67866" marB="67866"/>
                </a:tc>
                <a:extLst>
                  <a:ext uri="{0D108BD9-81ED-4DB2-BD59-A6C34878D82A}">
                    <a16:rowId xmlns:a16="http://schemas.microsoft.com/office/drawing/2014/main" val="10005"/>
                  </a:ext>
                </a:extLst>
              </a:tr>
              <a:tr h="370840">
                <a:tc>
                  <a:txBody>
                    <a:bodyPr/>
                    <a:lstStyle/>
                    <a:p>
                      <a:pPr fontAlgn="t"/>
                      <a:r>
                        <a:rPr lang="en-US" dirty="0">
                          <a:effectLst/>
                        </a:rPr>
                        <a:t>Do people find comedy funnier when alone or with others?</a:t>
                      </a:r>
                    </a:p>
                  </a:txBody>
                  <a:tcPr marL="67866" marR="67866" marT="67866" marB="67866"/>
                </a:tc>
                <a:tc>
                  <a:txBody>
                    <a:bodyPr/>
                    <a:lstStyle/>
                    <a:p>
                      <a:pPr fontAlgn="t"/>
                      <a:r>
                        <a:rPr lang="en-CA" dirty="0">
                          <a:effectLst/>
                        </a:rPr>
                        <a:t>(you answer)</a:t>
                      </a:r>
                    </a:p>
                  </a:txBody>
                  <a:tcPr marL="67866" marR="67866" marT="67866" marB="67866"/>
                </a:tc>
                <a:tc>
                  <a:txBody>
                    <a:bodyPr/>
                    <a:lstStyle/>
                    <a:p>
                      <a:pPr fontAlgn="t"/>
                      <a:endParaRPr lang="en-CA" dirty="0">
                        <a:effectLst/>
                      </a:endParaRPr>
                    </a:p>
                  </a:txBody>
                  <a:tcPr marL="67866" marR="67866" marT="67866" marB="67866"/>
                </a:tc>
                <a:tc>
                  <a:txBody>
                    <a:bodyPr/>
                    <a:lstStyle/>
                    <a:p>
                      <a:pPr fontAlgn="t"/>
                      <a:endParaRPr lang="en-CA" dirty="0">
                        <a:effectLst/>
                      </a:endParaRPr>
                    </a:p>
                  </a:txBody>
                  <a:tcPr marL="67866" marR="67866" marT="67866" marB="67866"/>
                </a:tc>
                <a:extLst>
                  <a:ext uri="{0D108BD9-81ED-4DB2-BD59-A6C34878D82A}">
                    <a16:rowId xmlns:a16="http://schemas.microsoft.com/office/drawing/2014/main" val="10006"/>
                  </a:ext>
                </a:extLst>
              </a:tr>
            </a:tbl>
          </a:graphicData>
        </a:graphic>
      </p:graphicFrame>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38</a:t>
            </a:fld>
            <a:endParaRPr lang="en-CA" dirty="0"/>
          </a:p>
        </p:txBody>
      </p:sp>
    </p:spTree>
    <p:extLst>
      <p:ext uri="{BB962C8B-B14F-4D97-AF65-F5344CB8AC3E}">
        <p14:creationId xmlns:p14="http://schemas.microsoft.com/office/powerpoint/2010/main" val="10060277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Experimental Research: </a:t>
            </a:r>
            <a:br>
              <a:rPr lang="en-US" sz="3600" dirty="0">
                <a:solidFill>
                  <a:srgbClr val="0000FF"/>
                </a:solidFill>
              </a:rPr>
            </a:br>
            <a:r>
              <a:rPr lang="en-US" sz="3600" dirty="0">
                <a:solidFill>
                  <a:srgbClr val="0000FF"/>
                </a:solidFill>
              </a:rPr>
              <a:t>Searching for Cause and Effect</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Random Assignment - </a:t>
            </a:r>
            <a:r>
              <a:rPr lang="en-US" i="1" dirty="0"/>
              <a:t>The Great Equalizer</a:t>
            </a:r>
          </a:p>
          <a:p>
            <a:pPr lvl="1">
              <a:buClr>
                <a:srgbClr val="0000FF"/>
              </a:buClr>
            </a:pPr>
            <a:r>
              <a:rPr lang="en-US" dirty="0"/>
              <a:t>Each person has an equal likelihood of being put in each condition of the experiment</a:t>
            </a:r>
          </a:p>
          <a:p>
            <a:pPr lvl="1">
              <a:buClr>
                <a:srgbClr val="0000FF"/>
              </a:buClr>
            </a:pPr>
            <a:r>
              <a:rPr lang="en-US" dirty="0"/>
              <a:t>Creates equivalent groups</a:t>
            </a:r>
          </a:p>
          <a:p>
            <a:pPr lvl="1">
              <a:buClr>
                <a:srgbClr val="0000FF"/>
              </a:buClr>
            </a:pPr>
            <a:r>
              <a:rPr lang="en-US" dirty="0"/>
              <a:t>Can conclude that observed effects are not due to extraneous factors</a:t>
            </a:r>
          </a:p>
          <a:p>
            <a:pPr>
              <a:buClr>
                <a:srgbClr val="0000FF"/>
              </a:buClr>
            </a:pPr>
            <a:r>
              <a:rPr lang="en-US" sz="2800" dirty="0"/>
              <a:t>When manipulation is not possible researchers use observational research methods instead</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39</a:t>
            </a:fld>
            <a:endParaRPr lang="en-CA" dirty="0"/>
          </a:p>
        </p:txBody>
      </p:sp>
    </p:spTree>
    <p:extLst>
      <p:ext uri="{BB962C8B-B14F-4D97-AF65-F5344CB8AC3E}">
        <p14:creationId xmlns:p14="http://schemas.microsoft.com/office/powerpoint/2010/main" val="363045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What is Social Psychology?</a:t>
            </a:r>
          </a:p>
        </p:txBody>
      </p:sp>
      <p:sp>
        <p:nvSpPr>
          <p:cNvPr id="3" name="Content Placeholder 2"/>
          <p:cNvSpPr>
            <a:spLocks noGrp="1"/>
          </p:cNvSpPr>
          <p:nvPr>
            <p:ph idx="1"/>
          </p:nvPr>
        </p:nvSpPr>
        <p:spPr/>
        <p:txBody>
          <a:bodyPr/>
          <a:lstStyle/>
          <a:p>
            <a:pPr>
              <a:buClr>
                <a:srgbClr val="0000FF"/>
              </a:buClr>
            </a:pPr>
            <a:r>
              <a:rPr lang="fr-FR" dirty="0"/>
              <a:t>Social Psychology vs. </a:t>
            </a:r>
            <a:r>
              <a:rPr lang="en-GB" dirty="0"/>
              <a:t>Sociology</a:t>
            </a:r>
          </a:p>
          <a:p>
            <a:pPr>
              <a:buClr>
                <a:srgbClr val="0000FF"/>
              </a:buClr>
            </a:pPr>
            <a:r>
              <a:rPr lang="fr-FR" dirty="0"/>
              <a:t>Social Psychology vs. Personality Psychology</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dirty="0"/>
          </a:p>
        </p:txBody>
      </p:sp>
    </p:spTree>
    <p:extLst>
      <p:ext uri="{BB962C8B-B14F-4D97-AF65-F5344CB8AC3E}">
        <p14:creationId xmlns:p14="http://schemas.microsoft.com/office/powerpoint/2010/main" val="36590617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Experimental Research: </a:t>
            </a:r>
            <a:br>
              <a:rPr lang="en-US" sz="3600" dirty="0">
                <a:solidFill>
                  <a:srgbClr val="0000FF"/>
                </a:solidFill>
              </a:rPr>
            </a:br>
            <a:r>
              <a:rPr lang="en-US" sz="3600" dirty="0">
                <a:solidFill>
                  <a:srgbClr val="0000FF"/>
                </a:solidFill>
              </a:rPr>
              <a:t>Searching for Cause and Effect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 Random Assignment</a:t>
            </a:r>
          </a:p>
          <a:p>
            <a:pPr>
              <a:buClr>
                <a:srgbClr val="0000FF"/>
              </a:buClr>
            </a:pPr>
            <a:r>
              <a:rPr lang="en-US" sz="2800" b="1" dirty="0"/>
              <a:t> </a:t>
            </a:r>
            <a:r>
              <a:rPr lang="en-US" sz="2800" dirty="0"/>
              <a:t>Experiments randomly assign people either to </a:t>
            </a:r>
          </a:p>
          <a:p>
            <a:pPr lvl="1">
              <a:buClr>
                <a:srgbClr val="0000FF"/>
              </a:buClr>
            </a:pPr>
            <a:r>
              <a:rPr lang="en-US" dirty="0"/>
              <a:t>A condition that receives the experimental treatment </a:t>
            </a:r>
            <a:r>
              <a:rPr lang="en-US" i="1" dirty="0"/>
              <a:t>or </a:t>
            </a:r>
          </a:p>
          <a:p>
            <a:pPr lvl="1">
              <a:buClr>
                <a:srgbClr val="0000FF"/>
              </a:buClr>
            </a:pPr>
            <a:r>
              <a:rPr lang="en-US" dirty="0"/>
              <a:t>A control condition that does not</a:t>
            </a:r>
          </a:p>
          <a:p>
            <a:pPr>
              <a:buClr>
                <a:srgbClr val="0000FF"/>
              </a:buClr>
            </a:pPr>
            <a:r>
              <a:rPr lang="en-US" sz="2800" dirty="0"/>
              <a:t>This gives the researcher confidence that any later difference is somehow caused by the treatment</a:t>
            </a:r>
          </a:p>
          <a:p>
            <a:pPr>
              <a:buClr>
                <a:srgbClr val="0000FF"/>
              </a:buClr>
            </a:pPr>
            <a:endParaRPr lang="en-US" sz="2800" dirty="0"/>
          </a:p>
          <a:p>
            <a:pPr>
              <a:buClr>
                <a:srgbClr val="0000FF"/>
              </a:buClr>
            </a:pPr>
            <a:r>
              <a:rPr lang="en-US" sz="2400" dirty="0"/>
              <a:t>See </a:t>
            </a:r>
            <a:r>
              <a:rPr lang="en-US" sz="2400" b="1" dirty="0"/>
              <a:t>Figure 1–6 </a:t>
            </a:r>
            <a:r>
              <a:rPr lang="en-US" sz="2400" dirty="0"/>
              <a:t>Random Assignment</a:t>
            </a:r>
          </a:p>
          <a:p>
            <a:pPr>
              <a:buClr>
                <a:srgbClr val="0000FF"/>
              </a:buClr>
            </a:pPr>
            <a:endParaRPr lang="en-US" sz="2800" dirty="0"/>
          </a:p>
          <a:p>
            <a:pPr>
              <a:buClr>
                <a:srgbClr val="0000FF"/>
              </a:buClr>
            </a:pPr>
            <a:endParaRPr lang="en-US" sz="2800" dirty="0"/>
          </a:p>
          <a:p>
            <a:pPr>
              <a:buClr>
                <a:srgbClr val="0000FF"/>
              </a:buClr>
            </a:pPr>
            <a:endParaRPr lang="en-US" sz="28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40</a:t>
            </a:fld>
            <a:endParaRPr lang="en-CA" dirty="0"/>
          </a:p>
        </p:txBody>
      </p:sp>
      <p:sp>
        <p:nvSpPr>
          <p:cNvPr id="6" name="AutoShape 2" descr="Figure 1–5: Two Methods of Doing Research: Correlational and Experimenta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Tree>
    <p:extLst>
      <p:ext uri="{BB962C8B-B14F-4D97-AF65-F5344CB8AC3E}">
        <p14:creationId xmlns:p14="http://schemas.microsoft.com/office/powerpoint/2010/main" val="42911055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Random Assignment: The Great Equalizer</a:t>
            </a:r>
            <a:endParaRPr lang="en-CA" sz="3600" dirty="0">
              <a:solidFill>
                <a:srgbClr val="0000FF"/>
              </a:solidFill>
            </a:endParaRP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41</a:t>
            </a:fld>
            <a:endParaRPr lang="en-CA" dirty="0"/>
          </a:p>
        </p:txBody>
      </p:sp>
      <p:sp>
        <p:nvSpPr>
          <p:cNvPr id="6" name="AutoShape 2" descr="Figure 1–6: Random Assignm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pic>
        <p:nvPicPr>
          <p:cNvPr id="9219" name="Picture 3"/>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460375" y="1844824"/>
            <a:ext cx="8229600" cy="3555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3347864" y="5643932"/>
            <a:ext cx="3198440" cy="369332"/>
          </a:xfrm>
          <a:prstGeom prst="rect">
            <a:avLst/>
          </a:prstGeom>
        </p:spPr>
        <p:txBody>
          <a:bodyPr wrap="none">
            <a:spAutoFit/>
          </a:bodyPr>
          <a:lstStyle/>
          <a:p>
            <a:r>
              <a:rPr lang="en-CA" b="1" dirty="0"/>
              <a:t>Figure 1–6 </a:t>
            </a:r>
            <a:r>
              <a:rPr lang="en-CA" dirty="0"/>
              <a:t>Random Assignment</a:t>
            </a:r>
          </a:p>
        </p:txBody>
      </p:sp>
    </p:spTree>
    <p:extLst>
      <p:ext uri="{BB962C8B-B14F-4D97-AF65-F5344CB8AC3E}">
        <p14:creationId xmlns:p14="http://schemas.microsoft.com/office/powerpoint/2010/main" val="24621566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Experimental Research: </a:t>
            </a:r>
            <a:br>
              <a:rPr lang="en-US" sz="3600" dirty="0">
                <a:solidFill>
                  <a:srgbClr val="0000FF"/>
                </a:solidFill>
              </a:rPr>
            </a:br>
            <a:r>
              <a:rPr lang="en-US" sz="3600" dirty="0">
                <a:solidFill>
                  <a:srgbClr val="0000FF"/>
                </a:solidFill>
              </a:rPr>
              <a:t>Searching for Cause and Effect Pt. 3</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The Ethics Of Experimentation</a:t>
            </a:r>
          </a:p>
          <a:p>
            <a:pPr lvl="1">
              <a:buClr>
                <a:srgbClr val="0000FF"/>
              </a:buClr>
            </a:pPr>
            <a:r>
              <a:rPr lang="en-US" dirty="0"/>
              <a:t>Social psychology experiments often operate in the ‘grey area’ between harmless and risky</a:t>
            </a:r>
          </a:p>
          <a:p>
            <a:pPr>
              <a:buClr>
                <a:srgbClr val="0000FF"/>
              </a:buClr>
            </a:pPr>
            <a:r>
              <a:rPr lang="en-US" dirty="0"/>
              <a:t>Mundane realism is not needed</a:t>
            </a:r>
          </a:p>
          <a:p>
            <a:pPr>
              <a:buClr>
                <a:srgbClr val="0000FF"/>
              </a:buClr>
            </a:pPr>
            <a:r>
              <a:rPr lang="en-US" dirty="0"/>
              <a:t>Experimental realism is very important</a:t>
            </a:r>
          </a:p>
          <a:p>
            <a:pPr>
              <a:buClr>
                <a:srgbClr val="0000FF"/>
              </a:buClr>
            </a:pPr>
            <a:r>
              <a:rPr lang="en-US" dirty="0"/>
              <a:t>Must minimize demand characteristics</a:t>
            </a:r>
          </a:p>
          <a:p>
            <a:pPr>
              <a:buClr>
                <a:srgbClr val="0000FF"/>
              </a:buClr>
            </a:pPr>
            <a:r>
              <a:rPr lang="en-US" dirty="0"/>
              <a:t>Must obtain informed consent</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42</a:t>
            </a:fld>
            <a:endParaRPr lang="en-CA" dirty="0"/>
          </a:p>
        </p:txBody>
      </p:sp>
    </p:spTree>
    <p:extLst>
      <p:ext uri="{BB962C8B-B14F-4D97-AF65-F5344CB8AC3E}">
        <p14:creationId xmlns:p14="http://schemas.microsoft.com/office/powerpoint/2010/main" val="20130337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Generalizing from Laboratory to Life</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Social psychology mixes everyday experience and laboratory analysis</a:t>
            </a:r>
            <a:endParaRPr lang="en-CA" dirty="0"/>
          </a:p>
          <a:p>
            <a:pPr>
              <a:buClr>
                <a:srgbClr val="0000FF"/>
              </a:buClr>
            </a:pPr>
            <a:r>
              <a:rPr lang="en-US" dirty="0"/>
              <a:t>Hunches gained from everyday experience</a:t>
            </a:r>
          </a:p>
          <a:p>
            <a:pPr lvl="1">
              <a:buClr>
                <a:srgbClr val="0000FF"/>
              </a:buClr>
            </a:pPr>
            <a:r>
              <a:rPr lang="en-US" dirty="0"/>
              <a:t>Often inspire laboratory research, which deepens our understanding of our experience</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43</a:t>
            </a:fld>
            <a:endParaRPr lang="en-CA" dirty="0"/>
          </a:p>
        </p:txBody>
      </p:sp>
    </p:spTree>
    <p:extLst>
      <p:ext uri="{BB962C8B-B14F-4D97-AF65-F5344CB8AC3E}">
        <p14:creationId xmlns:p14="http://schemas.microsoft.com/office/powerpoint/2010/main" val="24577780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Generalizing from Laboratory to Life Pt. 2</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The laboratory is a simple controlled reality</a:t>
            </a:r>
          </a:p>
          <a:p>
            <a:pPr lvl="1">
              <a:buClr>
                <a:srgbClr val="0000FF"/>
              </a:buClr>
            </a:pPr>
            <a:r>
              <a:rPr lang="en-US" dirty="0"/>
              <a:t>Same effect may NOT be observed in a complex real world scenario</a:t>
            </a:r>
          </a:p>
          <a:p>
            <a:pPr>
              <a:buClr>
                <a:srgbClr val="0000FF"/>
              </a:buClr>
            </a:pPr>
            <a:r>
              <a:rPr lang="en-US" dirty="0"/>
              <a:t>Participants in most studies are university students</a:t>
            </a:r>
          </a:p>
          <a:p>
            <a:pPr lvl="1">
              <a:buClr>
                <a:srgbClr val="0000FF"/>
              </a:buClr>
            </a:pPr>
            <a:r>
              <a:rPr lang="en-US" dirty="0"/>
              <a:t>Thus, would we get similar results with people of different ages, educational levels, and cultures?</a:t>
            </a:r>
          </a:p>
          <a:p>
            <a:pPr lvl="1">
              <a:buClr>
                <a:srgbClr val="0000FF"/>
              </a:buClr>
            </a:pPr>
            <a:r>
              <a:rPr lang="en-US" dirty="0"/>
              <a:t>This is always an open question</a:t>
            </a:r>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44</a:t>
            </a:fld>
            <a:endParaRPr lang="en-CA" dirty="0"/>
          </a:p>
        </p:txBody>
      </p:sp>
    </p:spTree>
    <p:extLst>
      <p:ext uri="{BB962C8B-B14F-4D97-AF65-F5344CB8AC3E}">
        <p14:creationId xmlns:p14="http://schemas.microsoft.com/office/powerpoint/2010/main" val="20130337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1: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45</a:t>
            </a:fld>
            <a:endParaRPr lang="en-CA" dirty="0"/>
          </a:p>
        </p:txBody>
      </p:sp>
      <p:pic>
        <p:nvPicPr>
          <p:cNvPr id="6"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99791" y="1556792"/>
            <a:ext cx="3724857" cy="4522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a:t>
            </a:r>
            <a:endParaRPr lang="en-CA" sz="3600" dirty="0">
              <a:solidFill>
                <a:srgbClr val="0000FF"/>
              </a:solidFill>
            </a:endParaRPr>
          </a:p>
        </p:txBody>
      </p:sp>
      <p:sp>
        <p:nvSpPr>
          <p:cNvPr id="3" name="Content Placeholder 2"/>
          <p:cNvSpPr>
            <a:spLocks noGrp="1"/>
          </p:cNvSpPr>
          <p:nvPr>
            <p:ph idx="1"/>
          </p:nvPr>
        </p:nvSpPr>
        <p:spPr>
          <a:xfrm>
            <a:off x="457200" y="1600200"/>
            <a:ext cx="8363272" cy="4853136"/>
          </a:xfrm>
        </p:spPr>
        <p:txBody>
          <a:bodyPr>
            <a:normAutofit fontScale="62500" lnSpcReduction="20000"/>
          </a:bodyPr>
          <a:lstStyle/>
          <a:p>
            <a:pPr>
              <a:buClr>
                <a:srgbClr val="0000FF"/>
              </a:buClr>
            </a:pPr>
            <a:r>
              <a:rPr lang="en-US" sz="4500" b="1" dirty="0"/>
              <a:t>What Is Social Psychology?</a:t>
            </a:r>
          </a:p>
          <a:p>
            <a:pPr>
              <a:buClr>
                <a:srgbClr val="0000FF"/>
              </a:buClr>
              <a:buFont typeface="Courier New" panose="02070309020205020404" pitchFamily="49" charset="0"/>
              <a:buChar char="o"/>
            </a:pPr>
            <a:r>
              <a:rPr lang="en-US" sz="3800" dirty="0"/>
              <a:t>Is the scientific study of how people think about, influence, and relate to one another </a:t>
            </a:r>
            <a:endParaRPr lang="en-US" b="1" dirty="0"/>
          </a:p>
          <a:p>
            <a:pPr>
              <a:buClr>
                <a:srgbClr val="0000FF"/>
              </a:buClr>
            </a:pPr>
            <a:r>
              <a:rPr lang="en-US" sz="4500" b="1" dirty="0"/>
              <a:t>What Are the Major Themes of Social Psychology?</a:t>
            </a:r>
          </a:p>
          <a:p>
            <a:pPr>
              <a:buClr>
                <a:srgbClr val="0000FF"/>
              </a:buClr>
              <a:buFont typeface="Courier New" panose="02070309020205020404" pitchFamily="49" charset="0"/>
              <a:buChar char="o"/>
            </a:pPr>
            <a:r>
              <a:rPr lang="en-US" sz="3800" dirty="0"/>
              <a:t>We construct our social reality</a:t>
            </a:r>
          </a:p>
          <a:p>
            <a:pPr>
              <a:buClr>
                <a:srgbClr val="0000FF"/>
              </a:buClr>
              <a:buFont typeface="Courier New" panose="02070309020205020404" pitchFamily="49" charset="0"/>
              <a:buChar char="o"/>
            </a:pPr>
            <a:r>
              <a:rPr lang="en-US" sz="3800" dirty="0"/>
              <a:t>Our social intuitions are often powerful but sometimes perilous</a:t>
            </a:r>
          </a:p>
          <a:p>
            <a:pPr>
              <a:buClr>
                <a:srgbClr val="0000FF"/>
              </a:buClr>
              <a:buFont typeface="Courier New" panose="02070309020205020404" pitchFamily="49" charset="0"/>
              <a:buChar char="o"/>
            </a:pPr>
            <a:r>
              <a:rPr lang="en-US" sz="3800" dirty="0"/>
              <a:t>Social influences shape our behaviour</a:t>
            </a:r>
          </a:p>
          <a:p>
            <a:pPr>
              <a:buClr>
                <a:srgbClr val="0000FF"/>
              </a:buClr>
              <a:buFont typeface="Courier New" panose="02070309020205020404" pitchFamily="49" charset="0"/>
              <a:buChar char="o"/>
            </a:pPr>
            <a:r>
              <a:rPr lang="en-US" sz="3800" dirty="0"/>
              <a:t>Personal attitudes and dispositions also shape behaviour</a:t>
            </a:r>
          </a:p>
          <a:p>
            <a:pPr>
              <a:buClr>
                <a:srgbClr val="0000FF"/>
              </a:buClr>
              <a:buFont typeface="Courier New" panose="02070309020205020404" pitchFamily="49" charset="0"/>
              <a:buChar char="o"/>
            </a:pPr>
            <a:r>
              <a:rPr lang="en-US" sz="3800" dirty="0"/>
              <a:t>Social behaviour is biologically rooted</a:t>
            </a:r>
          </a:p>
          <a:p>
            <a:pPr>
              <a:buClr>
                <a:srgbClr val="0000FF"/>
              </a:buClr>
              <a:buFont typeface="Courier New" panose="02070309020205020404" pitchFamily="49" charset="0"/>
              <a:buChar char="o"/>
            </a:pPr>
            <a:r>
              <a:rPr lang="en-US" sz="3800" dirty="0"/>
              <a:t>Relating to others is a basic need</a:t>
            </a:r>
          </a:p>
          <a:p>
            <a:pPr>
              <a:buClr>
                <a:srgbClr val="0000FF"/>
              </a:buClr>
              <a:buFont typeface="Courier New" panose="02070309020205020404" pitchFamily="49" charset="0"/>
              <a:buChar char="o"/>
            </a:pPr>
            <a:r>
              <a:rPr lang="en-US" sz="3800" dirty="0"/>
              <a:t>Social psychology’s principles are applicable in everyday life</a:t>
            </a:r>
          </a:p>
          <a:p>
            <a:endParaRPr lang="en-CA" b="1"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46</a:t>
            </a:fld>
            <a:endParaRPr lang="en-CA" dirty="0"/>
          </a:p>
        </p:txBody>
      </p:sp>
    </p:spTree>
    <p:extLst>
      <p:ext uri="{BB962C8B-B14F-4D97-AF65-F5344CB8AC3E}">
        <p14:creationId xmlns:p14="http://schemas.microsoft.com/office/powerpoint/2010/main" val="14757510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2</a:t>
            </a:r>
            <a:endParaRPr lang="en-CA" sz="3600" dirty="0">
              <a:solidFill>
                <a:srgbClr val="0000FF"/>
              </a:solidFill>
            </a:endParaRPr>
          </a:p>
        </p:txBody>
      </p:sp>
      <p:sp>
        <p:nvSpPr>
          <p:cNvPr id="3" name="Content Placeholder 2"/>
          <p:cNvSpPr>
            <a:spLocks noGrp="1"/>
          </p:cNvSpPr>
          <p:nvPr>
            <p:ph idx="1"/>
          </p:nvPr>
        </p:nvSpPr>
        <p:spPr/>
        <p:txBody>
          <a:bodyPr>
            <a:normAutofit fontScale="92500"/>
          </a:bodyPr>
          <a:lstStyle/>
          <a:p>
            <a:pPr>
              <a:buClr>
                <a:srgbClr val="0000FF"/>
              </a:buClr>
            </a:pPr>
            <a:r>
              <a:rPr lang="en-US" sz="3000" b="1" dirty="0"/>
              <a:t>How Do Values Affect Social Psychology?</a:t>
            </a:r>
            <a:endParaRPr lang="en-CA" sz="3000" b="1" dirty="0"/>
          </a:p>
          <a:p>
            <a:pPr>
              <a:buClr>
                <a:srgbClr val="0000FF"/>
              </a:buClr>
              <a:buFont typeface="Courier New" panose="02070309020205020404" pitchFamily="49" charset="0"/>
              <a:buChar char="o"/>
            </a:pPr>
            <a:r>
              <a:rPr lang="en-US" sz="2600" dirty="0"/>
              <a:t>Social psychologists’ values penetrate their work in obvious ways, such as their choice of research topics and the types of people who are attracted to various fields of study </a:t>
            </a:r>
          </a:p>
          <a:p>
            <a:pPr>
              <a:buClr>
                <a:srgbClr val="0000FF"/>
              </a:buClr>
              <a:buFont typeface="Courier New" panose="02070309020205020404" pitchFamily="49" charset="0"/>
              <a:buChar char="o"/>
            </a:pPr>
            <a:r>
              <a:rPr lang="en-US" sz="2600" dirty="0"/>
              <a:t>Done in subtler ways, such as their hidden assumptions when forming concepts, choosing labels, and giving advice </a:t>
            </a:r>
          </a:p>
          <a:p>
            <a:pPr>
              <a:buClr>
                <a:srgbClr val="0000FF"/>
              </a:buClr>
              <a:buFont typeface="Courier New" panose="02070309020205020404" pitchFamily="49" charset="0"/>
              <a:buChar char="o"/>
            </a:pPr>
            <a:r>
              <a:rPr lang="en-US" sz="2600" dirty="0"/>
              <a:t>This penetration of values into science is not a reason to fault social psychology or any other science. That human thinking is seldom dispassionate is precisely why we need systematic observation and experimentation if we are to check our cherished ideas against reality</a:t>
            </a:r>
            <a:endParaRPr lang="en-CA" sz="26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47</a:t>
            </a:fld>
            <a:endParaRPr lang="en-CA" dirty="0"/>
          </a:p>
        </p:txBody>
      </p:sp>
    </p:spTree>
    <p:extLst>
      <p:ext uri="{BB962C8B-B14F-4D97-AF65-F5344CB8AC3E}">
        <p14:creationId xmlns:p14="http://schemas.microsoft.com/office/powerpoint/2010/main" val="38749094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a:t>
            </a:r>
            <a:r>
              <a:rPr lang="en-US" sz="3600" baseline="0" dirty="0">
                <a:solidFill>
                  <a:srgbClr val="0000FF"/>
                </a:solidFill>
              </a:rPr>
              <a:t>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Is Social Psychology Merely Common Sense?</a:t>
            </a:r>
            <a:endParaRPr lang="en-CA" sz="2800" b="1" dirty="0"/>
          </a:p>
          <a:p>
            <a:pPr>
              <a:buClr>
                <a:srgbClr val="0000FF"/>
              </a:buClr>
              <a:buFont typeface="Courier New" panose="02070309020205020404" pitchFamily="49" charset="0"/>
              <a:buChar char="o"/>
            </a:pPr>
            <a:r>
              <a:rPr lang="en-US" sz="2400" dirty="0"/>
              <a:t>Social psychology is criticized for being trivial because it documents things that seem obvious</a:t>
            </a:r>
          </a:p>
          <a:p>
            <a:pPr>
              <a:buClr>
                <a:srgbClr val="0000FF"/>
              </a:buClr>
              <a:buFont typeface="Courier New" panose="02070309020205020404" pitchFamily="49" charset="0"/>
              <a:buChar char="o"/>
            </a:pPr>
            <a:r>
              <a:rPr lang="en-US" sz="2400" dirty="0"/>
              <a:t>Experiments, however, reveal that outcomes are more “obvious” after the facts are known</a:t>
            </a:r>
          </a:p>
          <a:p>
            <a:pPr>
              <a:buClr>
                <a:srgbClr val="0000FF"/>
              </a:buClr>
              <a:buFont typeface="Courier New" panose="02070309020205020404" pitchFamily="49" charset="0"/>
              <a:buChar char="o"/>
            </a:pPr>
            <a:r>
              <a:rPr lang="en-US" sz="2400" dirty="0"/>
              <a:t>This hindsight bias (the I-knew-it-all-along phenomenon) often makes people overconfident about the validity of their judgments and predictions</a:t>
            </a:r>
            <a:endParaRPr lang="en-CA" sz="24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48</a:t>
            </a:fld>
            <a:endParaRPr lang="en-CA" dirty="0"/>
          </a:p>
        </p:txBody>
      </p:sp>
    </p:spTree>
    <p:extLst>
      <p:ext uri="{BB962C8B-B14F-4D97-AF65-F5344CB8AC3E}">
        <p14:creationId xmlns:p14="http://schemas.microsoft.com/office/powerpoint/2010/main" val="23574058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4</a:t>
            </a:r>
            <a:endParaRPr lang="en-CA" sz="3600" dirty="0">
              <a:solidFill>
                <a:srgbClr val="0000FF"/>
              </a:solidFill>
            </a:endParaRPr>
          </a:p>
        </p:txBody>
      </p:sp>
      <p:sp>
        <p:nvSpPr>
          <p:cNvPr id="3" name="Content Placeholder 2"/>
          <p:cNvSpPr>
            <a:spLocks noGrp="1"/>
          </p:cNvSpPr>
          <p:nvPr>
            <p:ph idx="1"/>
          </p:nvPr>
        </p:nvSpPr>
        <p:spPr>
          <a:xfrm>
            <a:off x="457200" y="1600200"/>
            <a:ext cx="8291264" cy="4781128"/>
          </a:xfrm>
        </p:spPr>
        <p:txBody>
          <a:bodyPr>
            <a:normAutofit fontScale="62500" lnSpcReduction="20000"/>
          </a:bodyPr>
          <a:lstStyle/>
          <a:p>
            <a:pPr>
              <a:buClr>
                <a:srgbClr val="0000FF"/>
              </a:buClr>
            </a:pPr>
            <a:r>
              <a:rPr lang="en-US" sz="4500" b="1" dirty="0"/>
              <a:t>Research Methods: How Do We Do Social Psychology?</a:t>
            </a:r>
            <a:endParaRPr lang="en-CA" sz="4500" b="1" dirty="0"/>
          </a:p>
          <a:p>
            <a:pPr>
              <a:buClr>
                <a:srgbClr val="0000FF"/>
              </a:buClr>
              <a:buFont typeface="Courier New" panose="02070309020205020404" pitchFamily="49" charset="0"/>
              <a:buChar char="o"/>
            </a:pPr>
            <a:r>
              <a:rPr lang="en-US" sz="3800" dirty="0"/>
              <a:t>Social psychologists (SP) organize their ideas and findings into theories. A good theory distills an array of facts into a much shorter list of predictive principles. SP can use those predictions to confirm or modify the theory, to generate new research, and to suggest practical application</a:t>
            </a:r>
          </a:p>
          <a:p>
            <a:pPr>
              <a:buClr>
                <a:srgbClr val="0000FF"/>
              </a:buClr>
              <a:buFont typeface="Courier New" panose="02070309020205020404" pitchFamily="49" charset="0"/>
              <a:buChar char="o"/>
            </a:pPr>
            <a:r>
              <a:rPr lang="en-US" sz="3800" dirty="0"/>
              <a:t>Most social-psychological research is either correlational or experimental. Correlational studies, sometimes conducted with systematic survey methods, discern the relationship between variables, such as between amount of education and amount of income. Knowing that two things are naturally related is valuable information, but it is not a reliable indicator of what is causing what—or whether a third variable is involved</a:t>
            </a:r>
            <a:endParaRPr lang="en-CA" sz="38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49</a:t>
            </a:fld>
            <a:endParaRPr lang="en-CA" dirty="0"/>
          </a:p>
        </p:txBody>
      </p:sp>
    </p:spTree>
    <p:extLst>
      <p:ext uri="{BB962C8B-B14F-4D97-AF65-F5344CB8AC3E}">
        <p14:creationId xmlns:p14="http://schemas.microsoft.com/office/powerpoint/2010/main" val="1927866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Much Of Our Social World </a:t>
            </a:r>
            <a:br>
              <a:rPr lang="en-US" sz="3600" dirty="0">
                <a:solidFill>
                  <a:srgbClr val="0000FF"/>
                </a:solidFill>
              </a:rPr>
            </a:br>
            <a:r>
              <a:rPr lang="en-US" sz="3600" dirty="0">
                <a:solidFill>
                  <a:srgbClr val="0000FF"/>
                </a:solidFill>
              </a:rPr>
              <a:t>Is Just in Our Heads?</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Social behaviours </a:t>
            </a:r>
          </a:p>
          <a:p>
            <a:pPr lvl="1">
              <a:buClr>
                <a:srgbClr val="0000FF"/>
              </a:buClr>
            </a:pPr>
            <a:r>
              <a:rPr lang="en-US" dirty="0"/>
              <a:t>Varies with how we construe the situation</a:t>
            </a:r>
          </a:p>
          <a:p>
            <a:pPr>
              <a:buClr>
                <a:srgbClr val="0000FF"/>
              </a:buClr>
            </a:pPr>
            <a:r>
              <a:rPr lang="en-US" sz="3200" b="1" dirty="0"/>
              <a:t>Social beliefs </a:t>
            </a:r>
          </a:p>
          <a:p>
            <a:pPr lvl="1">
              <a:buClr>
                <a:srgbClr val="0000FF"/>
              </a:buClr>
            </a:pPr>
            <a:r>
              <a:rPr lang="en-US" dirty="0"/>
              <a:t>C</a:t>
            </a:r>
            <a:r>
              <a:rPr lang="en-US" sz="2800" dirty="0"/>
              <a:t>an be self-fulfilling</a:t>
            </a:r>
          </a:p>
          <a:p>
            <a:pPr lvl="2">
              <a:buClr>
                <a:srgbClr val="0000FF"/>
              </a:buClr>
            </a:pPr>
            <a:r>
              <a:rPr lang="en-US" sz="2800" dirty="0"/>
              <a:t>Happy spouses attribute their spouse’s anger to external factors while, </a:t>
            </a:r>
          </a:p>
          <a:p>
            <a:pPr lvl="2">
              <a:buClr>
                <a:srgbClr val="0000FF"/>
              </a:buClr>
            </a:pPr>
            <a:r>
              <a:rPr lang="en-US" sz="2800" dirty="0"/>
              <a:t>Unhappy spouses attribute their spouse’s anger to internal factors</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dirty="0"/>
          </a:p>
        </p:txBody>
      </p:sp>
    </p:spTree>
    <p:extLst>
      <p:ext uri="{BB962C8B-B14F-4D97-AF65-F5344CB8AC3E}">
        <p14:creationId xmlns:p14="http://schemas.microsoft.com/office/powerpoint/2010/main" val="192687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5 </a:t>
            </a:r>
            <a:endParaRPr lang="en-CA" sz="3600" dirty="0">
              <a:solidFill>
                <a:srgbClr val="0000FF"/>
              </a:solidFill>
            </a:endParaRPr>
          </a:p>
        </p:txBody>
      </p:sp>
      <p:sp>
        <p:nvSpPr>
          <p:cNvPr id="3" name="Content Placeholder 2"/>
          <p:cNvSpPr>
            <a:spLocks noGrp="1"/>
          </p:cNvSpPr>
          <p:nvPr>
            <p:ph idx="1"/>
          </p:nvPr>
        </p:nvSpPr>
        <p:spPr>
          <a:xfrm>
            <a:off x="457200" y="1600200"/>
            <a:ext cx="8435280" cy="4853136"/>
          </a:xfrm>
        </p:spPr>
        <p:txBody>
          <a:bodyPr>
            <a:normAutofit/>
          </a:bodyPr>
          <a:lstStyle/>
          <a:p>
            <a:pPr>
              <a:buClr>
                <a:srgbClr val="0000FF"/>
              </a:buClr>
            </a:pPr>
            <a:r>
              <a:rPr lang="en-US" sz="2800" b="1" dirty="0"/>
              <a:t>Research Methods: How Do We Do Social Psychology?</a:t>
            </a:r>
            <a:endParaRPr lang="en-CA" sz="2800" b="1" dirty="0"/>
          </a:p>
          <a:p>
            <a:pPr>
              <a:buClr>
                <a:srgbClr val="0000FF"/>
              </a:buClr>
              <a:buFont typeface="Courier New" panose="02070309020205020404" pitchFamily="49" charset="0"/>
              <a:buChar char="o"/>
            </a:pPr>
            <a:r>
              <a:rPr lang="en-US" sz="2400" dirty="0"/>
              <a:t>Social psychologists (SP) prefer to conduct experiments that explore cause and effect. By constructing a miniature reality that is under their control, experimenters can vary one thing and then another and discover how those things, separately or in combination, affect behaviour. </a:t>
            </a:r>
          </a:p>
          <a:p>
            <a:pPr>
              <a:buClr>
                <a:srgbClr val="0000FF"/>
              </a:buClr>
              <a:buFont typeface="Courier New" panose="02070309020205020404" pitchFamily="49" charset="0"/>
              <a:buChar char="o"/>
            </a:pPr>
            <a:r>
              <a:rPr lang="en-US" sz="2400" dirty="0"/>
              <a:t>SP </a:t>
            </a:r>
            <a:r>
              <a:rPr lang="en-US" sz="2400" i="1" dirty="0"/>
              <a:t>randomly assign</a:t>
            </a:r>
            <a:r>
              <a:rPr lang="en-US" sz="2400" dirty="0"/>
              <a:t> participants to an experimental condition, which receives the experimental treatment, or to a control condition, which does not. SP can then attribute any resulting difference between the two conditions to the </a:t>
            </a:r>
            <a:r>
              <a:rPr lang="en-US" sz="2400" i="1" dirty="0"/>
              <a:t>independent variable.</a:t>
            </a:r>
            <a:endParaRPr lang="en-US" sz="24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50</a:t>
            </a:fld>
            <a:endParaRPr lang="en-CA" dirty="0"/>
          </a:p>
        </p:txBody>
      </p:sp>
    </p:spTree>
    <p:extLst>
      <p:ext uri="{BB962C8B-B14F-4D97-AF65-F5344CB8AC3E}">
        <p14:creationId xmlns:p14="http://schemas.microsoft.com/office/powerpoint/2010/main" val="36327687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6</a:t>
            </a:r>
            <a:endParaRPr lang="en-CA" sz="3600" dirty="0">
              <a:solidFill>
                <a:srgbClr val="0000FF"/>
              </a:solidFill>
            </a:endParaRPr>
          </a:p>
        </p:txBody>
      </p:sp>
      <p:sp>
        <p:nvSpPr>
          <p:cNvPr id="3" name="Content Placeholder 2"/>
          <p:cNvSpPr>
            <a:spLocks noGrp="1"/>
          </p:cNvSpPr>
          <p:nvPr>
            <p:ph idx="1"/>
          </p:nvPr>
        </p:nvSpPr>
        <p:spPr>
          <a:xfrm>
            <a:off x="457200" y="1600200"/>
            <a:ext cx="8229600" cy="4853136"/>
          </a:xfrm>
        </p:spPr>
        <p:txBody>
          <a:bodyPr>
            <a:normAutofit/>
          </a:bodyPr>
          <a:lstStyle/>
          <a:p>
            <a:pPr>
              <a:buClr>
                <a:srgbClr val="0000FF"/>
              </a:buClr>
            </a:pPr>
            <a:r>
              <a:rPr lang="en-US" sz="2800" b="1" dirty="0"/>
              <a:t>Research Methods: How Do We Do Social Psychology?</a:t>
            </a:r>
            <a:endParaRPr lang="en-CA" sz="2800" b="1" dirty="0"/>
          </a:p>
          <a:p>
            <a:pPr>
              <a:buClr>
                <a:srgbClr val="0000FF"/>
              </a:buClr>
              <a:buFont typeface="Courier New" panose="02070309020205020404" pitchFamily="49" charset="0"/>
              <a:buChar char="o"/>
            </a:pPr>
            <a:r>
              <a:rPr lang="en-US" sz="2400" dirty="0"/>
              <a:t>In creating experiments, SC sometimes stage situations that engage people’s emotions. In doing so, they are obliged to follow professional ethical guidelines, such as obtaining people’s </a:t>
            </a:r>
            <a:r>
              <a:rPr lang="en-US" sz="2400" i="1" dirty="0"/>
              <a:t>informed consent,</a:t>
            </a:r>
            <a:r>
              <a:rPr lang="en-US" sz="2400" dirty="0"/>
              <a:t> protecting them from harm, and afterward, fully disclosing any temporary deceptions. Laboratory experiments enable SP to test ideas gleaned from life experience and then apply the principles and findings to the real world</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51</a:t>
            </a:fld>
            <a:endParaRPr lang="en-CA" dirty="0"/>
          </a:p>
        </p:txBody>
      </p:sp>
    </p:spTree>
    <p:extLst>
      <p:ext uri="{BB962C8B-B14F-4D97-AF65-F5344CB8AC3E}">
        <p14:creationId xmlns:p14="http://schemas.microsoft.com/office/powerpoint/2010/main" val="17482881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Key Terms</a:t>
            </a:r>
          </a:p>
        </p:txBody>
      </p:sp>
      <p:sp>
        <p:nvSpPr>
          <p:cNvPr id="6" name="Content Placeholder 5"/>
          <p:cNvSpPr>
            <a:spLocks noGrp="1"/>
          </p:cNvSpPr>
          <p:nvPr>
            <p:ph sz="half" idx="1"/>
          </p:nvPr>
        </p:nvSpPr>
        <p:spPr/>
        <p:txBody>
          <a:bodyPr>
            <a:normAutofit fontScale="92500" lnSpcReduction="20000"/>
          </a:bodyPr>
          <a:lstStyle/>
          <a:p>
            <a:r>
              <a:rPr lang="en-US" dirty="0"/>
              <a:t>Correlational Research</a:t>
            </a:r>
          </a:p>
          <a:p>
            <a:r>
              <a:rPr lang="en-US" dirty="0"/>
              <a:t>Culture</a:t>
            </a:r>
          </a:p>
          <a:p>
            <a:r>
              <a:rPr lang="en-US" dirty="0"/>
              <a:t>Demand Characteristics</a:t>
            </a:r>
          </a:p>
          <a:p>
            <a:r>
              <a:rPr lang="en-US" dirty="0"/>
              <a:t>Dependent Variable</a:t>
            </a:r>
          </a:p>
          <a:p>
            <a:r>
              <a:rPr lang="en-US" dirty="0"/>
              <a:t>Experimental Realism</a:t>
            </a:r>
          </a:p>
          <a:p>
            <a:r>
              <a:rPr lang="en-US" dirty="0"/>
              <a:t>Experimental Research</a:t>
            </a:r>
          </a:p>
          <a:p>
            <a:r>
              <a:rPr lang="en-US" dirty="0"/>
              <a:t>Field Research</a:t>
            </a:r>
          </a:p>
          <a:p>
            <a:r>
              <a:rPr lang="en-US" dirty="0"/>
              <a:t>Hindsight Bias</a:t>
            </a:r>
          </a:p>
          <a:p>
            <a:r>
              <a:rPr lang="en-US" dirty="0"/>
              <a:t>Hypotheses</a:t>
            </a:r>
          </a:p>
          <a:p>
            <a:r>
              <a:rPr lang="en-CA" dirty="0"/>
              <a:t>Independent Variables</a:t>
            </a:r>
          </a:p>
          <a:p>
            <a:endParaRPr lang="en-US" dirty="0"/>
          </a:p>
          <a:p>
            <a:endParaRPr lang="en-CA" b="1" dirty="0"/>
          </a:p>
        </p:txBody>
      </p:sp>
      <p:sp>
        <p:nvSpPr>
          <p:cNvPr id="3" name="Content Placeholder 2"/>
          <p:cNvSpPr>
            <a:spLocks noGrp="1"/>
          </p:cNvSpPr>
          <p:nvPr>
            <p:ph sz="half" idx="2"/>
          </p:nvPr>
        </p:nvSpPr>
        <p:spPr/>
        <p:txBody>
          <a:bodyPr>
            <a:normAutofit fontScale="92500" lnSpcReduction="20000"/>
          </a:bodyPr>
          <a:lstStyle/>
          <a:p>
            <a:r>
              <a:rPr lang="en-CA" dirty="0"/>
              <a:t>Informed Consent</a:t>
            </a:r>
          </a:p>
          <a:p>
            <a:r>
              <a:rPr lang="en-CA" dirty="0"/>
              <a:t>Mundane Realism</a:t>
            </a:r>
          </a:p>
          <a:p>
            <a:r>
              <a:rPr lang="en-CA" dirty="0"/>
              <a:t>Naturalistic Fallacy</a:t>
            </a:r>
          </a:p>
          <a:p>
            <a:r>
              <a:rPr lang="en-CA" dirty="0"/>
              <a:t>Observational Research Methods</a:t>
            </a:r>
          </a:p>
          <a:p>
            <a:r>
              <a:rPr lang="en-CA" dirty="0"/>
              <a:t>Random Assignment</a:t>
            </a:r>
          </a:p>
          <a:p>
            <a:r>
              <a:rPr lang="en-CA" dirty="0"/>
              <a:t>Random Sample</a:t>
            </a:r>
          </a:p>
          <a:p>
            <a:r>
              <a:rPr lang="en-CA" dirty="0"/>
              <a:t>Social Neuroscience</a:t>
            </a:r>
          </a:p>
          <a:p>
            <a:r>
              <a:rPr lang="en-CA" dirty="0"/>
              <a:t>Social Psychology</a:t>
            </a:r>
          </a:p>
          <a:p>
            <a:r>
              <a:rPr lang="en-CA" dirty="0"/>
              <a:t>Social Representations</a:t>
            </a:r>
          </a:p>
          <a:p>
            <a:r>
              <a:rPr lang="en-CA" dirty="0"/>
              <a:t>Theory</a:t>
            </a:r>
          </a:p>
          <a:p>
            <a:endParaRPr lang="en-CA" dirty="0"/>
          </a:p>
        </p:txBody>
      </p:sp>
      <p:sp>
        <p:nvSpPr>
          <p:cNvPr id="4" name="Footer Placeholder 3"/>
          <p:cNvSpPr>
            <a:spLocks noGrp="1"/>
          </p:cNvSpPr>
          <p:nvPr>
            <p:ph type="ftr" sz="quarter" idx="11"/>
          </p:nvPr>
        </p:nvSpPr>
        <p:spPr/>
        <p:txBody>
          <a:bodyPr/>
          <a:lstStyle/>
          <a:p>
            <a:r>
              <a:rPr lang="en-US" dirty="0">
                <a:solidFill>
                  <a:prstClr val="black">
                    <a:tint val="75000"/>
                  </a:prstClr>
                </a:solidFill>
              </a:rPr>
              <a:t>© 2021 McGraw Hill Education Limited</a:t>
            </a:r>
            <a:endParaRPr lang="en-CA"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52</a:t>
            </a:fld>
            <a:endParaRPr lang="en-CA" dirty="0">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Tree>
    <p:extLst>
      <p:ext uri="{BB962C8B-B14F-4D97-AF65-F5344CB8AC3E}">
        <p14:creationId xmlns:p14="http://schemas.microsoft.com/office/powerpoint/2010/main" val="1010143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If You Were Ordered to Be Cruel, </a:t>
            </a:r>
            <a:br>
              <a:rPr lang="en-US" sz="3600" dirty="0">
                <a:solidFill>
                  <a:srgbClr val="0000FF"/>
                </a:solidFill>
              </a:rPr>
            </a:br>
            <a:r>
              <a:rPr lang="en-US" sz="3600" dirty="0">
                <a:solidFill>
                  <a:srgbClr val="0000FF"/>
                </a:solidFill>
              </a:rPr>
              <a:t>Would You Comply?</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Ordinary people have committed atrocious acts</a:t>
            </a:r>
          </a:p>
          <a:p>
            <a:pPr lvl="1">
              <a:buClr>
                <a:srgbClr val="0000FF"/>
              </a:buClr>
            </a:pPr>
            <a:r>
              <a:rPr lang="en-US" dirty="0"/>
              <a:t>History is filled with unconscionable acts of genocide: in Nazi Germany, Rwanda, Sudan, and  Syria</a:t>
            </a:r>
          </a:p>
          <a:p>
            <a:pPr lvl="1">
              <a:buClr>
                <a:srgbClr val="0000FF"/>
              </a:buClr>
            </a:pPr>
            <a:r>
              <a:rPr lang="en-US" dirty="0"/>
              <a:t>Canada -  against Indigenous peoples</a:t>
            </a:r>
          </a:p>
          <a:p>
            <a:pPr>
              <a:buClr>
                <a:srgbClr val="0000FF"/>
              </a:buClr>
            </a:pPr>
            <a:r>
              <a:rPr lang="en-US" sz="3000" dirty="0"/>
              <a:t>Unspeakable acts occurred because thousands of people followed orders</a:t>
            </a:r>
          </a:p>
          <a:p>
            <a:pPr marL="0" indent="0">
              <a:buClr>
                <a:srgbClr val="0000FF"/>
              </a:buClr>
              <a:buNone/>
            </a:pPr>
            <a:r>
              <a:rPr lang="en-US" sz="3000" dirty="0"/>
              <a:t> </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dirty="0"/>
          </a:p>
        </p:txBody>
      </p:sp>
    </p:spTree>
    <p:extLst>
      <p:ext uri="{BB962C8B-B14F-4D97-AF65-F5344CB8AC3E}">
        <p14:creationId xmlns:p14="http://schemas.microsoft.com/office/powerpoint/2010/main" val="2079266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If You Were Ordered to Be Cruel, </a:t>
            </a:r>
            <a:br>
              <a:rPr lang="en-US" sz="3600" dirty="0">
                <a:solidFill>
                  <a:srgbClr val="0000FF"/>
                </a:solidFill>
              </a:rPr>
            </a:br>
            <a:r>
              <a:rPr lang="en-US" sz="3600" dirty="0">
                <a:solidFill>
                  <a:srgbClr val="0000FF"/>
                </a:solidFill>
              </a:rPr>
              <a:t>Would You Comply?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Stanley Milgram (1974) conducted experiments to explain why:</a:t>
            </a:r>
          </a:p>
          <a:p>
            <a:pPr lvl="1">
              <a:buClr>
                <a:srgbClr val="0000FF"/>
              </a:buClr>
            </a:pPr>
            <a:r>
              <a:rPr lang="en-US" dirty="0"/>
              <a:t>Milgram’s experiments are discussed in Chapter 6</a:t>
            </a:r>
          </a:p>
          <a:p>
            <a:pPr lvl="1">
              <a:buClr>
                <a:srgbClr val="0000FF"/>
              </a:buClr>
            </a:pPr>
            <a:r>
              <a:rPr lang="en-US" dirty="0"/>
              <a:t>Many people are disturbed by the results</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dirty="0"/>
          </a:p>
        </p:txBody>
      </p:sp>
    </p:spTree>
    <p:extLst>
      <p:ext uri="{BB962C8B-B14F-4D97-AF65-F5344CB8AC3E}">
        <p14:creationId xmlns:p14="http://schemas.microsoft.com/office/powerpoint/2010/main" val="19268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Would You Help Others? </a:t>
            </a:r>
            <a:br>
              <a:rPr lang="en-US" sz="3600" dirty="0">
                <a:solidFill>
                  <a:srgbClr val="0000FF"/>
                </a:solidFill>
              </a:rPr>
            </a:br>
            <a:r>
              <a:rPr lang="en-US" sz="3600" dirty="0">
                <a:solidFill>
                  <a:srgbClr val="0000FF"/>
                </a:solidFill>
              </a:rPr>
              <a:t>Or Help Yourself?</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Many people exhibit helping behaviours</a:t>
            </a:r>
          </a:p>
          <a:p>
            <a:pPr lvl="1">
              <a:buClr>
                <a:srgbClr val="0000FF"/>
              </a:buClr>
            </a:pPr>
            <a:r>
              <a:rPr lang="en-US" dirty="0"/>
              <a:t>e.g. Returning found money</a:t>
            </a:r>
          </a:p>
          <a:p>
            <a:pPr lvl="1">
              <a:buClr>
                <a:srgbClr val="0000FF"/>
              </a:buClr>
            </a:pPr>
            <a:r>
              <a:rPr lang="en-US" dirty="0"/>
              <a:t>e.g. Several videos of 2020 Black Lives Matter protests show BLM protesters caring for and rescuing injured counter-protesters</a:t>
            </a:r>
          </a:p>
          <a:p>
            <a:pPr>
              <a:buClr>
                <a:srgbClr val="0000FF"/>
              </a:buClr>
            </a:pPr>
            <a:r>
              <a:rPr lang="en-US" dirty="0"/>
              <a:t>Many people also exhibit greedy behaviour,</a:t>
            </a:r>
          </a:p>
          <a:p>
            <a:pPr lvl="1">
              <a:buClr>
                <a:srgbClr val="0000FF"/>
              </a:buClr>
            </a:pPr>
            <a:r>
              <a:rPr lang="en-US" dirty="0"/>
              <a:t>e.g. Keeping found money</a:t>
            </a:r>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dirty="0"/>
          </a:p>
        </p:txBody>
      </p:sp>
    </p:spTree>
    <p:extLst>
      <p:ext uri="{BB962C8B-B14F-4D97-AF65-F5344CB8AC3E}">
        <p14:creationId xmlns:p14="http://schemas.microsoft.com/office/powerpoint/2010/main" val="3070999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Would You Help Others? </a:t>
            </a:r>
            <a:br>
              <a:rPr lang="en-US" sz="3600" dirty="0">
                <a:solidFill>
                  <a:srgbClr val="0000FF"/>
                </a:solidFill>
              </a:rPr>
            </a:br>
            <a:r>
              <a:rPr lang="en-US" sz="3600" dirty="0">
                <a:solidFill>
                  <a:srgbClr val="0000FF"/>
                </a:solidFill>
              </a:rPr>
              <a:t>Or Help Yourself?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Social psychology asks which situations trigger helping and greedy behaviour</a:t>
            </a:r>
          </a:p>
          <a:p>
            <a:pPr>
              <a:buClr>
                <a:srgbClr val="0000FF"/>
              </a:buClr>
            </a:pPr>
            <a:r>
              <a:rPr lang="en-US" dirty="0"/>
              <a:t>Social psychologists study attitudes and beliefs, conformity and independence, love and hate</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dirty="0"/>
          </a:p>
        </p:txBody>
      </p:sp>
    </p:spTree>
    <p:extLst>
      <p:ext uri="{BB962C8B-B14F-4D97-AF65-F5344CB8AC3E}">
        <p14:creationId xmlns:p14="http://schemas.microsoft.com/office/powerpoint/2010/main" val="17575704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339</TotalTime>
  <Words>2551</Words>
  <Application>Microsoft Office PowerPoint</Application>
  <PresentationFormat>On-screen Show (4:3)</PresentationFormat>
  <Paragraphs>385</Paragraphs>
  <Slides>52</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Calibri</vt:lpstr>
      <vt:lpstr>Courier New</vt:lpstr>
      <vt:lpstr>Garamond</vt:lpstr>
      <vt:lpstr>inherit</vt:lpstr>
      <vt:lpstr>Office Theme</vt:lpstr>
      <vt:lpstr>Chapter 1</vt:lpstr>
      <vt:lpstr>Chapter 1 Outline</vt:lpstr>
      <vt:lpstr>What Is Social Psychology? LO1</vt:lpstr>
      <vt:lpstr>What is Social Psychology?</vt:lpstr>
      <vt:lpstr>How Much Of Our Social World  Is Just in Our Heads?</vt:lpstr>
      <vt:lpstr>If You Were Ordered to Be Cruel,  Would You Comply?</vt:lpstr>
      <vt:lpstr>If You Were Ordered to Be Cruel,  Would You Comply? Pt 2</vt:lpstr>
      <vt:lpstr>Would You Help Others?  Or Help Yourself?</vt:lpstr>
      <vt:lpstr>Would You Help Others?  Or Help Yourself? Pt. 2</vt:lpstr>
      <vt:lpstr>What is Social Psychology?</vt:lpstr>
      <vt:lpstr>What Are the Major Themes of Social Psychology? LO2 </vt:lpstr>
      <vt:lpstr>What Are the Major Themes of  Social Psychology?</vt:lpstr>
      <vt:lpstr>We Construct Our Social Reality</vt:lpstr>
      <vt:lpstr>Our Social Intuitions Are Often Powerful But Sometimes Perilous</vt:lpstr>
      <vt:lpstr>Our Social Intuitions Are Often Powerful But Sometimes Perilous Pt. 2</vt:lpstr>
      <vt:lpstr>Our Social Intuitions Are Often Powerful but Sometimes Perilous Pt. 3</vt:lpstr>
      <vt:lpstr>Social Influences Shape Our Behaviour </vt:lpstr>
      <vt:lpstr>Personal Attitudes and Dispositions  Also Shape Behaviour</vt:lpstr>
      <vt:lpstr>Social Behaviour is Biologically Rooted</vt:lpstr>
      <vt:lpstr>Relating to Others Is a Basic Need</vt:lpstr>
      <vt:lpstr>Social Psychology’s Principles Are Applicable in Everyday Life</vt:lpstr>
      <vt:lpstr>How Do Values Affect Social Psychology? LO3</vt:lpstr>
      <vt:lpstr>Obvious Ways in Which Values  Enter Social Psychology</vt:lpstr>
      <vt:lpstr>Not-So-Obvious Ways in Which Values Enter Social Psychology</vt:lpstr>
      <vt:lpstr>Is Social Psychology Merely Common Sense? LO4</vt:lpstr>
      <vt:lpstr>Is Social Psychology  Merely Common Sense?</vt:lpstr>
      <vt:lpstr>Is Social Psychology Merely  Common Sense? Pt. 2</vt:lpstr>
      <vt:lpstr>Research Methods:  How Do We Do Social Psychology? LO5</vt:lpstr>
      <vt:lpstr>Forming and Testing Hypotheses</vt:lpstr>
      <vt:lpstr>Forming and Testing Hypotheses Pt. 2</vt:lpstr>
      <vt:lpstr>Correlational Research:  Detecting Natural Associations</vt:lpstr>
      <vt:lpstr>Correlational Research:  Detecting Natural Associations Pt. 2</vt:lpstr>
      <vt:lpstr>Correlational Research:  Detecting Natural Associations Pt. 3</vt:lpstr>
      <vt:lpstr>Experimental Research:  Searching for Cause and Effect</vt:lpstr>
      <vt:lpstr>Experimental Research:  Searching for Cause and Effect Pt. 2</vt:lpstr>
      <vt:lpstr>Experimental Research:  Searching for Cause and Effect Pt. 3</vt:lpstr>
      <vt:lpstr>Experimental Research:  Searching for Cause and Effect Pt. 4</vt:lpstr>
      <vt:lpstr>Random assignment: The great equalizer </vt:lpstr>
      <vt:lpstr>Experimental Research:  Searching for Cause and Effect</vt:lpstr>
      <vt:lpstr>Experimental Research:  Searching for Cause and Effect Pt. 2</vt:lpstr>
      <vt:lpstr>Random Assignment: The Great Equalizer</vt:lpstr>
      <vt:lpstr>Experimental Research:  Searching for Cause and Effect Pt. 3</vt:lpstr>
      <vt:lpstr>Generalizing from Laboratory to Life</vt:lpstr>
      <vt:lpstr>Generalizing from Laboratory to Life Pt. 2</vt:lpstr>
      <vt:lpstr>Chapter 1: Summing Up</vt:lpstr>
      <vt:lpstr>Summing Up</vt:lpstr>
      <vt:lpstr>Summing Up Pt. 2</vt:lpstr>
      <vt:lpstr>Summing Up Pt. 3</vt:lpstr>
      <vt:lpstr>Summing Up Pt. 4</vt:lpstr>
      <vt:lpstr>Summing Up Pt. 5 </vt:lpstr>
      <vt:lpstr>Summing Up Pt. 6</vt:lpstr>
      <vt:lpstr>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116</cp:revision>
  <dcterms:created xsi:type="dcterms:W3CDTF">2019-08-26T14:02:03Z</dcterms:created>
  <dcterms:modified xsi:type="dcterms:W3CDTF">2021-01-19T21:57:48Z</dcterms:modified>
</cp:coreProperties>
</file>