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17"/>
  </p:notesMasterIdLst>
  <p:sldIdLst>
    <p:sldId id="286" r:id="rId3"/>
    <p:sldId id="257" r:id="rId4"/>
    <p:sldId id="258" r:id="rId5"/>
    <p:sldId id="259" r:id="rId6"/>
    <p:sldId id="260" r:id="rId7"/>
    <p:sldId id="261" r:id="rId8"/>
    <p:sldId id="262" r:id="rId9"/>
    <p:sldId id="284" r:id="rId10"/>
    <p:sldId id="264" r:id="rId11"/>
    <p:sldId id="265" r:id="rId12"/>
    <p:sldId id="266" r:id="rId13"/>
    <p:sldId id="267" r:id="rId14"/>
    <p:sldId id="281" r:id="rId15"/>
    <p:sldId id="287" r:id="rId1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50B3C"/>
    <a:srgbClr val="5C5C5C"/>
    <a:srgbClr val="00607A"/>
    <a:srgbClr val="9208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94670" autoAdjust="0"/>
  </p:normalViewPr>
  <p:slideViewPr>
    <p:cSldViewPr>
      <p:cViewPr varScale="1">
        <p:scale>
          <a:sx n="85" d="100"/>
          <a:sy n="85" d="100"/>
        </p:scale>
        <p:origin x="930" y="102"/>
      </p:cViewPr>
      <p:guideLst>
        <p:guide orient="horz" pos="3072"/>
        <p:guide pos="4096"/>
      </p:guideLst>
    </p:cSldViewPr>
  </p:slideViewPr>
  <p:outlineViewPr>
    <p:cViewPr>
      <p:scale>
        <a:sx n="33" d="100"/>
        <a:sy n="33" d="100"/>
      </p:scale>
      <p:origin x="0" y="-537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484382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
        <p:nvSpPr>
          <p:cNvPr id="3" name="Content Placeholder 2"/>
          <p:cNvSpPr>
            <a:spLocks noGrp="1"/>
          </p:cNvSpPr>
          <p:nvPr>
            <p:ph sz="quarter" idx="14"/>
          </p:nvPr>
        </p:nvSpPr>
        <p:spPr>
          <a:xfrm>
            <a:off x="2844800" y="9188450"/>
            <a:ext cx="8610600" cy="355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141342521"/>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reserve="1">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3614333073"/>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4544509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263725599"/>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396827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9671875"/>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8800256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324071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2959512"/>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15230241"/>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3734861"/>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732580"/>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074017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5191988"/>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8316305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268914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4095534"/>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318496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709983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a:t>Title text</a:t>
            </a:r>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45924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1.jp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077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077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218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370368"/>
            <a:ext cx="2384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spcBef>
                <a:spcPts val="600"/>
              </a:spcBef>
            </a:pPr>
            <a:r>
              <a:rPr lang="en-US" altLang="en-US" sz="1200" i="0" dirty="0">
                <a:solidFill>
                  <a:schemeClr val="tx1">
                    <a:lumMod val="50000"/>
                  </a:schemeClr>
                </a:solidFill>
                <a:latin typeface="Calibri" panose="020F0502020204030204" pitchFamily="34" charset="0"/>
                <a:ea typeface="Verdana" pitchFamily="34" charset="0"/>
                <a:cs typeface="Verdana" pitchFamily="34" charset="0"/>
              </a:rPr>
              <a:t>©2019 McGraw-Hill Education.</a:t>
            </a:r>
          </a:p>
        </p:txBody>
      </p:sp>
      <p:pic>
        <p:nvPicPr>
          <p:cNvPr id="6" name="Picture 5"/>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1" r:id="rId5"/>
    <p:sldLayoutId id="2147483662" r:id="rId6"/>
    <p:sldLayoutId id="2147483663" r:id="rId7"/>
    <p:sldLayoutId id="2147483664" r:id="rId8"/>
    <p:sldLayoutId id="2147483655" r:id="rId9"/>
    <p:sldLayoutId id="2147483656" r:id="rId10"/>
    <p:sldLayoutId id="2147483657" r:id="rId11"/>
    <p:sldLayoutId id="2147483658" r:id="rId12"/>
    <p:sldLayoutId id="2147483659" r:id="rId13"/>
    <p:sldLayoutId id="2147483660" r:id="rId14"/>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83900" cy="7239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83900" cy="72263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980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extLst>
      <p:ext uri="{BB962C8B-B14F-4D97-AF65-F5344CB8AC3E}">
        <p14:creationId xmlns:p14="http://schemas.microsoft.com/office/powerpoint/2010/main" val="17484043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2.t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qbo.intuit.com/redir/testdrive"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78657" y="615548"/>
            <a:ext cx="9738543" cy="2658982"/>
          </a:xfrm>
        </p:spPr>
        <p:txBody>
          <a:bodyPr>
            <a:noAutofit/>
          </a:bodyPr>
          <a:lstStyle/>
          <a:p>
            <a:pPr>
              <a:lnSpc>
                <a:spcPct val="100000"/>
              </a:lnSpc>
            </a:pPr>
            <a:r>
              <a:rPr lang="en-IN" sz="7200" b="1" cap="none" dirty="0">
                <a:solidFill>
                  <a:srgbClr val="C50B3C"/>
                </a:solidFill>
                <a:latin typeface="Calibri" panose="020F0502020204030204" pitchFamily="34" charset="0"/>
              </a:rPr>
              <a:t>Computer Accounting With Quickbooks Online</a:t>
            </a:r>
            <a:endParaRPr lang="en-IN" sz="7200" dirty="0">
              <a:latin typeface="Calibri" panose="020F0502020204030204" pitchFamily="34" charset="0"/>
            </a:endParaRPr>
          </a:p>
        </p:txBody>
      </p:sp>
      <p:sp>
        <p:nvSpPr>
          <p:cNvPr id="12" name="Text Placeholder 11"/>
          <p:cNvSpPr>
            <a:spLocks noGrp="1"/>
          </p:cNvSpPr>
          <p:nvPr>
            <p:ph type="body" sz="half" idx="1"/>
          </p:nvPr>
        </p:nvSpPr>
        <p:spPr>
          <a:xfrm>
            <a:off x="1092451" y="3962400"/>
            <a:ext cx="9803142" cy="762000"/>
          </a:xfrm>
        </p:spPr>
        <p:txBody>
          <a:bodyPr>
            <a:normAutofit lnSpcReduction="10000"/>
          </a:bodyPr>
          <a:lstStyle/>
          <a:p>
            <a:pPr>
              <a:lnSpc>
                <a:spcPct val="100000"/>
              </a:lnSpc>
            </a:pPr>
            <a:r>
              <a:rPr lang="en-IN" sz="4400" i="0" dirty="0">
                <a:solidFill>
                  <a:srgbClr val="00607A"/>
                </a:solidFill>
                <a:latin typeface="Calibri" panose="020F0502020204030204" pitchFamily="34" charset="0"/>
              </a:rPr>
              <a:t>Donna Kay</a:t>
            </a:r>
          </a:p>
        </p:txBody>
      </p:sp>
      <p:sp>
        <p:nvSpPr>
          <p:cNvPr id="14" name="Text Placeholder 12"/>
          <p:cNvSpPr>
            <a:spLocks noGrp="1"/>
          </p:cNvSpPr>
          <p:nvPr>
            <p:ph type="body" sz="quarter" idx="4294967295"/>
          </p:nvPr>
        </p:nvSpPr>
        <p:spPr>
          <a:xfrm>
            <a:off x="1059296" y="6324600"/>
            <a:ext cx="9755909" cy="838200"/>
          </a:xfrm>
        </p:spPr>
        <p:txBody>
          <a:bodyPr>
            <a:normAutofit/>
          </a:bodyPr>
          <a:lstStyle/>
          <a:p>
            <a:pPr marL="0" indent="0" algn="ctr">
              <a:buNone/>
            </a:pPr>
            <a:r>
              <a:rPr lang="en-IN" sz="3500" dirty="0">
                <a:solidFill>
                  <a:srgbClr val="C50B3C"/>
                </a:solidFill>
                <a:latin typeface="Calibri" panose="020F0502020204030204" pitchFamily="34" charset="0"/>
              </a:rPr>
              <a:t>Chapter </a:t>
            </a:r>
            <a:r>
              <a:rPr lang="en-US" sz="3500" dirty="0">
                <a:solidFill>
                  <a:srgbClr val="C50B3C"/>
                </a:solidFill>
                <a:latin typeface="Calibri" panose="020F0502020204030204" pitchFamily="34" charset="0"/>
              </a:rPr>
              <a:t>9 Q</a:t>
            </a:r>
            <a:r>
              <a:rPr lang="en-US" sz="100" dirty="0">
                <a:solidFill>
                  <a:srgbClr val="C50B3C"/>
                </a:solidFill>
                <a:latin typeface="Calibri" panose="020F0502020204030204" pitchFamily="34" charset="0"/>
              </a:rPr>
              <a:t> </a:t>
            </a:r>
            <a:r>
              <a:rPr lang="en-US" sz="3500" dirty="0">
                <a:solidFill>
                  <a:srgbClr val="C50B3C"/>
                </a:solidFill>
                <a:latin typeface="Calibri" panose="020F0502020204030204" pitchFamily="34" charset="0"/>
              </a:rPr>
              <a:t>B</a:t>
            </a:r>
            <a:r>
              <a:rPr lang="en-US" sz="100" dirty="0">
                <a:solidFill>
                  <a:srgbClr val="C50B3C"/>
                </a:solidFill>
                <a:latin typeface="Calibri" panose="020F0502020204030204" pitchFamily="34" charset="0"/>
              </a:rPr>
              <a:t> </a:t>
            </a:r>
            <a:r>
              <a:rPr lang="en-US" sz="3500" dirty="0">
                <a:solidFill>
                  <a:srgbClr val="C50B3C"/>
                </a:solidFill>
                <a:latin typeface="Calibri" panose="020F0502020204030204" pitchFamily="34" charset="0"/>
              </a:rPr>
              <a:t>O Adjustments</a:t>
            </a:r>
          </a:p>
        </p:txBody>
      </p:sp>
      <p:sp>
        <p:nvSpPr>
          <p:cNvPr id="13" name="Text Placeholder 13"/>
          <p:cNvSpPr>
            <a:spLocks noGrp="1"/>
          </p:cNvSpPr>
          <p:nvPr>
            <p:ph sz="quarter" idx="14"/>
          </p:nvPr>
        </p:nvSpPr>
        <p:spPr>
          <a:xfrm>
            <a:off x="482600" y="9204096"/>
            <a:ext cx="10883900" cy="473304"/>
          </a:xfrm>
        </p:spPr>
        <p:txBody>
          <a:bodyPr>
            <a:noAutofit/>
          </a:bodyPr>
          <a:lstStyle/>
          <a:p>
            <a:pPr marL="0" indent="0">
              <a:buNone/>
            </a:pPr>
            <a:r>
              <a:rPr lang="en-IN" sz="12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8740142"/>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9.6 to 9.10 Types of Adjusting Entries</a:t>
            </a:r>
          </a:p>
        </p:txBody>
      </p:sp>
      <p:sp>
        <p:nvSpPr>
          <p:cNvPr id="4" name="Text Placeholder 3"/>
          <p:cNvSpPr>
            <a:spLocks noGrp="1"/>
          </p:cNvSpPr>
          <p:nvPr>
            <p:ph type="body" idx="1"/>
          </p:nvPr>
        </p:nvSpPr>
        <p:spPr>
          <a:xfrm>
            <a:off x="571500" y="1803400"/>
            <a:ext cx="9436100" cy="3606800"/>
          </a:xfrm>
        </p:spPr>
        <p:txBody>
          <a:bodyPr>
            <a:normAutofit/>
          </a:bodyPr>
          <a:lstStyle/>
          <a:p>
            <a:pPr marL="0" indent="0">
              <a:buNone/>
            </a:pPr>
            <a:r>
              <a:rPr lang="en-US" dirty="0">
                <a:solidFill>
                  <a:srgbClr val="000000"/>
                </a:solidFill>
              </a:rPr>
              <a:t>If the accrual basis is used to calculate profits, the following types of adjusting entries may be necessary:</a:t>
            </a:r>
          </a:p>
          <a:p>
            <a:pPr marL="457200" indent="-457200">
              <a:buFont typeface="+mj-lt"/>
              <a:buAutoNum type="arabicPeriod"/>
            </a:pPr>
            <a:r>
              <a:rPr lang="en-US" dirty="0">
                <a:solidFill>
                  <a:srgbClr val="000000"/>
                </a:solidFill>
              </a:rPr>
              <a:t>Prepaid Items.</a:t>
            </a:r>
          </a:p>
          <a:p>
            <a:pPr marL="457200" indent="-457200">
              <a:buFont typeface="+mj-lt"/>
              <a:buAutoNum type="arabicPeriod"/>
            </a:pPr>
            <a:r>
              <a:rPr lang="en-US" dirty="0">
                <a:solidFill>
                  <a:srgbClr val="000000"/>
                </a:solidFill>
              </a:rPr>
              <a:t>Unearned Items.</a:t>
            </a:r>
          </a:p>
          <a:p>
            <a:pPr marL="457200" indent="-457200">
              <a:buFont typeface="+mj-lt"/>
              <a:buAutoNum type="arabicPeriod"/>
            </a:pPr>
            <a:r>
              <a:rPr lang="en-US" dirty="0">
                <a:solidFill>
                  <a:srgbClr val="000000"/>
                </a:solidFill>
              </a:rPr>
              <a:t>Accrued Expenses.</a:t>
            </a:r>
          </a:p>
          <a:p>
            <a:pPr marL="457200" indent="-457200">
              <a:buFont typeface="+mj-lt"/>
              <a:buAutoNum type="arabicPeriod"/>
            </a:pPr>
            <a:r>
              <a:rPr lang="en-US" dirty="0">
                <a:solidFill>
                  <a:srgbClr val="000000"/>
                </a:solidFill>
              </a:rPr>
              <a:t>Accrued Revenues.</a:t>
            </a:r>
          </a:p>
        </p:txBody>
      </p:sp>
      <p:sp>
        <p:nvSpPr>
          <p:cNvPr id="2" name="Text Placeholder 1"/>
          <p:cNvSpPr>
            <a:spLocks noGrp="1"/>
          </p:cNvSpPr>
          <p:nvPr>
            <p:ph type="body" idx="10"/>
          </p:nvPr>
        </p:nvSpPr>
        <p:spPr>
          <a:xfrm>
            <a:off x="571500" y="7912100"/>
            <a:ext cx="8978900" cy="660400"/>
          </a:xfrm>
        </p:spPr>
        <p:txBody>
          <a:bodyPr/>
          <a:lstStyle/>
          <a:p>
            <a:pPr marL="0" indent="0">
              <a:buNone/>
            </a:pPr>
            <a:r>
              <a:rPr lang="en-US" dirty="0">
                <a:solidFill>
                  <a:srgbClr val="000000"/>
                </a:solidFill>
              </a:rPr>
              <a:t>(See text Sections 9.6 to 9.10 for more information)</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9.11 Accounting Essentials Adjustments</a:t>
            </a:r>
          </a:p>
        </p:txBody>
      </p:sp>
      <p:sp>
        <p:nvSpPr>
          <p:cNvPr id="3" name="Text Placeholder 1"/>
          <p:cNvSpPr>
            <a:spLocks noGrp="1"/>
          </p:cNvSpPr>
          <p:nvPr>
            <p:ph type="body" idx="1"/>
          </p:nvPr>
        </p:nvSpPr>
        <p:spPr>
          <a:xfrm>
            <a:off x="571500" y="1803400"/>
            <a:ext cx="10502900" cy="4292600"/>
          </a:xfrm>
        </p:spPr>
        <p:txBody>
          <a:bodyPr>
            <a:normAutofit lnSpcReduction="10000"/>
          </a:bodyPr>
          <a:lstStyle/>
          <a:p>
            <a:pPr marL="0" indent="0">
              <a:buNone/>
            </a:pPr>
            <a:r>
              <a:rPr lang="en-US" dirty="0">
                <a:solidFill>
                  <a:srgbClr val="000000"/>
                </a:solidFill>
              </a:rPr>
              <a:t>Adjusting entries are often necessary when the accrual basis of accounting is used.</a:t>
            </a:r>
          </a:p>
          <a:p>
            <a:pPr marL="0" indent="0">
              <a:buNone/>
            </a:pPr>
            <a:r>
              <a:rPr lang="en-US" dirty="0">
                <a:solidFill>
                  <a:srgbClr val="000000"/>
                </a:solidFill>
              </a:rPr>
              <a:t>The Accrual basis:</a:t>
            </a:r>
          </a:p>
          <a:p>
            <a:r>
              <a:rPr lang="en-US" dirty="0">
                <a:solidFill>
                  <a:srgbClr val="000000"/>
                </a:solidFill>
              </a:rPr>
              <a:t>Records revenue (income) when it is earned (when products and services are provided to customers) regardless of when the cash is received from customers.</a:t>
            </a:r>
          </a:p>
          <a:p>
            <a:r>
              <a:rPr lang="en-US" dirty="0">
                <a:solidFill>
                  <a:srgbClr val="000000"/>
                </a:solidFill>
              </a:rPr>
              <a:t>Records expense when they are incurred (the benefits have expired) regardless of when the cash is paid.</a:t>
            </a:r>
          </a:p>
        </p:txBody>
      </p:sp>
      <p:sp>
        <p:nvSpPr>
          <p:cNvPr id="2" name="Text Placeholder 2"/>
          <p:cNvSpPr>
            <a:spLocks noGrp="1"/>
          </p:cNvSpPr>
          <p:nvPr>
            <p:ph type="body" idx="10"/>
          </p:nvPr>
        </p:nvSpPr>
        <p:spPr>
          <a:xfrm>
            <a:off x="571500" y="7912099"/>
            <a:ext cx="9207500" cy="1143001"/>
          </a:xfrm>
        </p:spPr>
        <p:txBody>
          <a:bodyPr>
            <a:normAutofit/>
          </a:bodyPr>
          <a:lstStyle/>
          <a:p>
            <a:pPr marL="0" indent="0">
              <a:buNone/>
            </a:pPr>
            <a:r>
              <a:rPr lang="en-US" dirty="0">
                <a:solidFill>
                  <a:srgbClr val="000000"/>
                </a:solidFill>
              </a:rPr>
              <a:t>(See text Section 9.11 Accounting Essentials for more information)</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itle 1"/>
          <p:cNvSpPr txBox="1">
            <a:spLocks noGrp="1"/>
          </p:cNvSpPr>
          <p:nvPr>
            <p:ph type="title"/>
          </p:nvPr>
        </p:nvSpPr>
        <p:spPr>
          <a:prstGeom prst="rect">
            <a:avLst/>
          </a:prstGeom>
        </p:spPr>
        <p:txBody>
          <a:bodyPr>
            <a:noAutofit/>
          </a:bodyPr>
          <a:lstStyle>
            <a:lvl1pPr defTabSz="455675">
              <a:spcBef>
                <a:spcPts val="1700"/>
              </a:spcBef>
              <a:defRPr sz="4055">
                <a:solidFill>
                  <a:srgbClr val="F20F4B"/>
                </a:solidFill>
              </a:defRPr>
            </a:lvl1pPr>
          </a:lstStyle>
          <a:p>
            <a:r>
              <a:rPr lang="en-US" sz="4060" dirty="0">
                <a:solidFill>
                  <a:srgbClr val="C50B3C"/>
                </a:solidFill>
              </a:rPr>
              <a:t>Exercises</a:t>
            </a:r>
          </a:p>
        </p:txBody>
      </p:sp>
      <p:sp>
        <p:nvSpPr>
          <p:cNvPr id="4" name="Text Placeholder 3"/>
          <p:cNvSpPr>
            <a:spLocks noGrp="1"/>
          </p:cNvSpPr>
          <p:nvPr>
            <p:ph type="body" idx="1"/>
          </p:nvPr>
        </p:nvSpPr>
        <p:spPr>
          <a:xfrm>
            <a:off x="571500" y="1803400"/>
            <a:ext cx="10198100" cy="1854200"/>
          </a:xfrm>
        </p:spPr>
        <p:txBody>
          <a:bodyPr>
            <a:noAutofit/>
          </a:bodyPr>
          <a:lstStyle/>
          <a:p>
            <a:pPr marL="0" indent="0">
              <a:buNone/>
            </a:pPr>
            <a:r>
              <a:rPr lang="en-US" dirty="0">
                <a:solidFill>
                  <a:srgbClr val="000000"/>
                </a:solidFill>
              </a:rPr>
              <a:t>Exercises at the end of Chapter 9 provide you with practice. The Sample Company resets each time it is reopened so any errors do not carry forward to future chapters.</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a:t>Project 9.1</a:t>
            </a:r>
          </a:p>
        </p:txBody>
      </p:sp>
      <p:sp>
        <p:nvSpPr>
          <p:cNvPr id="7" name="Text Placeholder 6"/>
          <p:cNvSpPr>
            <a:spLocks noGrp="1"/>
          </p:cNvSpPr>
          <p:nvPr>
            <p:ph type="body" idx="1"/>
          </p:nvPr>
        </p:nvSpPr>
        <p:spPr>
          <a:xfrm>
            <a:off x="571500" y="1803400"/>
            <a:ext cx="10426700" cy="2616200"/>
          </a:xfrm>
        </p:spPr>
        <p:txBody>
          <a:bodyPr>
            <a:normAutofit/>
          </a:bodyPr>
          <a:lstStyle/>
          <a:p>
            <a:pPr marL="0" indent="0">
              <a:buNone/>
            </a:pPr>
            <a:r>
              <a:rPr lang="en-US" dirty="0">
                <a:solidFill>
                  <a:srgbClr val="000000"/>
                </a:solidFill>
              </a:rPr>
              <a:t>Project 9.1 involves entering adjusting entries for your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Company.</a:t>
            </a:r>
          </a:p>
          <a:p>
            <a:r>
              <a:rPr lang="en-US" dirty="0">
                <a:solidFill>
                  <a:srgbClr val="000000"/>
                </a:solidFill>
              </a:rPr>
              <a:t>Use the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Access with your text to access and start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a:t>
            </a:r>
          </a:p>
          <a:p>
            <a:r>
              <a:rPr lang="en-US" dirty="0">
                <a:solidFill>
                  <a:srgbClr val="000000"/>
                </a:solidFill>
              </a:rPr>
              <a:t>Follow instructions in your text for Project 9.1.</a:t>
            </a:r>
          </a:p>
        </p:txBody>
      </p:sp>
    </p:spTree>
    <p:extLst>
      <p:ext uri="{BB962C8B-B14F-4D97-AF65-F5344CB8AC3E}">
        <p14:creationId xmlns:p14="http://schemas.microsoft.com/office/powerpoint/2010/main" val="2469616022"/>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9.1 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 Satnav </a:t>
            </a:r>
            <a:r>
              <a:rPr lang="en-IN" sz="1000" b="0" dirty="0">
                <a:solidFill>
                  <a:srgbClr val="C50B3C"/>
                </a:solidFill>
              </a:rPr>
              <a:t>2 </a:t>
            </a:r>
            <a:r>
              <a:rPr lang="en-IN" sz="4060" dirty="0">
                <a:solidFill>
                  <a:srgbClr val="C50B3C"/>
                </a:solidFill>
              </a:rPr>
              <a:t>Long Description</a:t>
            </a:r>
            <a:endParaRPr sz="4060" dirty="0">
              <a:solidFill>
                <a:srgbClr val="C50B3C"/>
              </a:solidFill>
            </a:endParaRPr>
          </a:p>
        </p:txBody>
      </p:sp>
      <p:sp>
        <p:nvSpPr>
          <p:cNvPr id="6" name="Text Placeholder 5"/>
          <p:cNvSpPr>
            <a:spLocks noGrp="1"/>
          </p:cNvSpPr>
          <p:nvPr>
            <p:ph type="body" idx="1"/>
          </p:nvPr>
        </p:nvSpPr>
        <p:spPr>
          <a:xfrm>
            <a:off x="571500" y="1803400"/>
            <a:ext cx="10274300" cy="6197600"/>
          </a:xfrm>
        </p:spPr>
        <p:txBody>
          <a:bodyPr>
            <a:noAutofit/>
          </a:bodyPr>
          <a:lstStyle/>
          <a:p>
            <a:pPr marL="0" indent="0">
              <a:buNone/>
            </a:pPr>
            <a:r>
              <a:rPr lang="en-US" dirty="0">
                <a:solidFill>
                  <a:srgbClr val="000000"/>
                </a:solidFill>
              </a:rPr>
              <a:t>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SatNav divides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into three processes:</a:t>
            </a:r>
          </a:p>
          <a:p>
            <a:pPr marL="514350" indent="-514350">
              <a:buFont typeface="+mj-lt"/>
              <a:buAutoNum type="arabicPeriod"/>
            </a:pPr>
            <a:r>
              <a:rPr lang="en-US" dirty="0">
                <a:solidFill>
                  <a:srgbClr val="000000"/>
                </a:solidFill>
              </a:rPr>
              <a:t>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Settings: These processes include Company Settings and the Company Chart of Accounts.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Settings are covered in Chapters 1 and 2.</a:t>
            </a:r>
          </a:p>
          <a:p>
            <a:pPr marL="514350" indent="-514350">
              <a:buFont typeface="+mj-lt"/>
              <a:buAutoNum type="arabicPeriod"/>
            </a:pPr>
            <a:r>
              <a:rPr lang="en-US" dirty="0">
                <a:solidFill>
                  <a:srgbClr val="000000"/>
                </a:solidFill>
              </a:rPr>
              <a:t>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Transactions: These processes include recording transactions in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Transaction types can be categorized as Banking, Customers &amp; Sales, Vendors &amp; Expenses and Employees &amp; Payroll.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Transactions are covered in Chapters 3, 4, 5, 6, 7, and 8. </a:t>
            </a:r>
          </a:p>
          <a:p>
            <a:pPr marL="514350" indent="-514350">
              <a:buFont typeface="+mj-lt"/>
              <a:buAutoNum type="arabicPeriod"/>
            </a:pPr>
            <a:r>
              <a:rPr lang="en-US" dirty="0">
                <a:solidFill>
                  <a:srgbClr val="000000"/>
                </a:solidFill>
              </a:rPr>
              <a:t>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Reports: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reports are the output of the system.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Reports are covered in Chapters 9 and 10.</a:t>
            </a:r>
          </a:p>
        </p:txBody>
      </p:sp>
      <p:sp>
        <p:nvSpPr>
          <p:cNvPr id="4" name="Text Placeholder 3"/>
          <p:cNvSpPr>
            <a:spLocks noGrp="1"/>
          </p:cNvSpPr>
          <p:nvPr>
            <p:ph type="body" idx="10"/>
          </p:nvPr>
        </p:nvSpPr>
        <p:spPr>
          <a:xfrm>
            <a:off x="5054600" y="9093200"/>
            <a:ext cx="2133450" cy="227781"/>
          </a:xfrm>
        </p:spPr>
        <p:txBody>
          <a:bodyPr>
            <a:normAutofit lnSpcReduction="10000"/>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410541742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cap="none" dirty="0">
                <a:solidFill>
                  <a:srgbClr val="C50B3C"/>
                </a:solidFill>
                <a:latin typeface="Calibri" panose="020F0502020204030204" pitchFamily="34" charset="0"/>
              </a:rPr>
              <a:t>Effective Learning Strategy XPM</a:t>
            </a:r>
          </a:p>
        </p:txBody>
      </p:sp>
      <p:sp>
        <p:nvSpPr>
          <p:cNvPr id="139" name="Text Placeholder 5"/>
          <p:cNvSpPr txBox="1">
            <a:spLocks noGrp="1"/>
          </p:cNvSpPr>
          <p:nvPr>
            <p:ph type="body" idx="1"/>
          </p:nvPr>
        </p:nvSpPr>
        <p:spPr>
          <a:xfrm>
            <a:off x="571500" y="1803400"/>
            <a:ext cx="10769600" cy="4673600"/>
          </a:xfrm>
          <a:prstGeom prst="rect">
            <a:avLst/>
          </a:prstGeom>
        </p:spPr>
        <p:txBody>
          <a:bodyPr>
            <a:normAutofit/>
          </a:bodyPr>
          <a:lstStyle/>
          <a:p>
            <a:pPr>
              <a:lnSpc>
                <a:spcPct val="90000"/>
              </a:lnSpc>
              <a:buClr>
                <a:srgbClr val="000000"/>
              </a:buClr>
              <a:defRPr b="1"/>
            </a:pPr>
            <a:r>
              <a:rPr b="0" dirty="0">
                <a:solidFill>
                  <a:srgbClr val="C50B3C"/>
                </a:solidFill>
                <a:latin typeface="Calibri" panose="020F0502020204030204" pitchFamily="34" charset="0"/>
              </a:rPr>
              <a:t>eXplore</a:t>
            </a:r>
            <a:r>
              <a:rPr b="0" dirty="0">
                <a:latin typeface="Calibri" panose="020F0502020204030204" pitchFamily="34" charset="0"/>
              </a:rPr>
              <a:t> </a:t>
            </a:r>
            <a:r>
              <a:rPr b="0" dirty="0">
                <a:solidFill>
                  <a:srgbClr val="000000"/>
                </a:solidFill>
                <a:latin typeface="Calibri" panose="020F0502020204030204" pitchFamily="34" charset="0"/>
              </a:rPr>
              <a:t>QuickBooks Online using the chapter with walk through screen captures. Don</a:t>
            </a:r>
            <a:r>
              <a:rPr lang="en-IN" b="0" dirty="0">
                <a:solidFill>
                  <a:srgbClr val="000000"/>
                </a:solidFill>
                <a:latin typeface="Calibri" panose="020F0502020204030204" pitchFamily="34" charset="0"/>
              </a:rPr>
              <a:t>‘</a:t>
            </a:r>
            <a:r>
              <a:rPr b="0" dirty="0">
                <a:solidFill>
                  <a:srgbClr val="000000"/>
                </a:solidFill>
                <a:latin typeface="Calibri" panose="020F0502020204030204" pitchFamily="34" charset="0"/>
              </a:rPr>
              <a:t>t worry about making mistakes while we eXplore, letting us focus on learning how to navigate and use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a:t>
            </a:r>
          </a:p>
          <a:p>
            <a:pPr>
              <a:lnSpc>
                <a:spcPct val="90000"/>
              </a:lnSpc>
              <a:buClr>
                <a:srgbClr val="000000"/>
              </a:buClr>
              <a:defRPr b="1"/>
            </a:pPr>
            <a:r>
              <a:rPr b="0" dirty="0">
                <a:solidFill>
                  <a:srgbClr val="C50B3C"/>
                </a:solidFill>
                <a:latin typeface="Calibri" panose="020F0502020204030204" pitchFamily="34" charset="0"/>
              </a:rPr>
              <a:t>Practice</a:t>
            </a:r>
            <a:r>
              <a:rPr b="0" dirty="0">
                <a:latin typeface="Calibri" panose="020F0502020204030204" pitchFamily="34" charset="0"/>
              </a:rPr>
              <a:t> </a:t>
            </a:r>
            <a:r>
              <a:rPr b="0" dirty="0">
                <a:solidFill>
                  <a:srgbClr val="000000"/>
                </a:solidFill>
                <a:latin typeface="Calibri" panose="020F0502020204030204" pitchFamily="34" charset="0"/>
              </a:rPr>
              <a:t>entering information and transactions into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with</a:t>
            </a:r>
            <a:r>
              <a:rPr b="0" dirty="0">
                <a:latin typeface="Calibri" panose="020F0502020204030204" pitchFamily="34" charset="0"/>
              </a:rPr>
              <a:t> </a:t>
            </a:r>
            <a:r>
              <a:rPr b="0" dirty="0">
                <a:solidFill>
                  <a:srgbClr val="000000"/>
                </a:solidFill>
                <a:latin typeface="Calibri" panose="020F0502020204030204" pitchFamily="34" charset="0"/>
              </a:rPr>
              <a:t>end-of-chapter exercises.</a:t>
            </a:r>
          </a:p>
          <a:p>
            <a:pPr>
              <a:lnSpc>
                <a:spcPct val="90000"/>
              </a:lnSpc>
              <a:buClr>
                <a:srgbClr val="000000"/>
              </a:buClr>
              <a:defRPr b="1"/>
            </a:pPr>
            <a:r>
              <a:rPr b="0" dirty="0">
                <a:solidFill>
                  <a:srgbClr val="C50B3C"/>
                </a:solidFill>
                <a:latin typeface="Calibri" panose="020F0502020204030204" pitchFamily="34" charset="0"/>
              </a:rPr>
              <a:t>Master</a:t>
            </a:r>
            <a:r>
              <a:rPr b="0" dirty="0">
                <a:latin typeface="Calibri" panose="020F0502020204030204" pitchFamily="34" charset="0"/>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with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projects. The projects cover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tasks from setting up a new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company and entering transactions to generating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latin typeface="Calibri" panose="020F0502020204030204" pitchFamily="34" charset="0"/>
              </a:rPr>
              <a:t> reports.</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a:solidFill>
                  <a:srgbClr val="C50B3C"/>
                </a:solidFill>
              </a:rPr>
              <a:t>9</a:t>
            </a:r>
            <a:r>
              <a:rPr sz="4060" dirty="0">
                <a:solidFill>
                  <a:srgbClr val="C50B3C"/>
                </a:solidFill>
              </a:rPr>
              <a:t>.1 Q</a:t>
            </a:r>
            <a:r>
              <a:rPr lang="en-IN" sz="100" dirty="0">
                <a:solidFill>
                  <a:srgbClr val="C50B3C"/>
                </a:solidFill>
              </a:rPr>
              <a:t> </a:t>
            </a:r>
            <a:r>
              <a:rPr sz="4060" dirty="0">
                <a:solidFill>
                  <a:srgbClr val="C50B3C"/>
                </a:solidFill>
              </a:rPr>
              <a:t>B</a:t>
            </a:r>
            <a:r>
              <a:rPr lang="en-IN" sz="100" dirty="0">
                <a:solidFill>
                  <a:srgbClr val="C50B3C"/>
                </a:solidFill>
              </a:rPr>
              <a:t> </a:t>
            </a:r>
            <a:r>
              <a:rPr sz="4060" dirty="0">
                <a:solidFill>
                  <a:srgbClr val="C50B3C"/>
                </a:solidFill>
              </a:rPr>
              <a:t>O Sat</a:t>
            </a:r>
            <a:r>
              <a:rPr lang="en-IN" sz="4060" dirty="0">
                <a:solidFill>
                  <a:srgbClr val="C50B3C"/>
                </a:solidFill>
              </a:rPr>
              <a:t>nav </a:t>
            </a:r>
            <a:r>
              <a:rPr lang="en-IN" sz="1000" b="0" dirty="0">
                <a:solidFill>
                  <a:srgbClr val="C50B3C"/>
                </a:solidFill>
              </a:rPr>
              <a:t>1</a:t>
            </a:r>
            <a:endParaRPr sz="1000" b="0" dirty="0">
              <a:solidFill>
                <a:srgbClr val="C50B3C"/>
              </a:solidFill>
            </a:endParaRPr>
          </a:p>
        </p:txBody>
      </p:sp>
      <p:sp>
        <p:nvSpPr>
          <p:cNvPr id="147" name="Text Placeholder 1"/>
          <p:cNvSpPr txBox="1">
            <a:spLocks noGrp="1"/>
          </p:cNvSpPr>
          <p:nvPr>
            <p:ph type="body" idx="1"/>
          </p:nvPr>
        </p:nvSpPr>
        <p:spPr>
          <a:xfrm>
            <a:off x="571500" y="1803400"/>
            <a:ext cx="10198100" cy="5283200"/>
          </a:xfrm>
          <a:prstGeom prst="rect">
            <a:avLst/>
          </a:prstGeom>
        </p:spPr>
        <p:txBody>
          <a:bodyPr>
            <a:noAutofit/>
          </a:bodyPr>
          <a:lstStyle/>
          <a:p>
            <a:pPr marL="0" indent="0">
              <a:spcAft>
                <a:spcPts val="500"/>
              </a:spcAft>
              <a:buClrTx/>
              <a:buSzTx/>
              <a:buFontTx/>
              <a:buNone/>
              <a:defRPr b="1"/>
            </a:pPr>
            <a:r>
              <a:rPr b="0" dirty="0">
                <a:solidFill>
                  <a:srgbClr val="000000"/>
                </a:solidFill>
              </a:rPr>
              <a:t>Q</a:t>
            </a:r>
            <a:r>
              <a:rPr lang="en-IN" sz="100" b="0" dirty="0">
                <a:solidFill>
                  <a:srgbClr val="000000"/>
                </a:solidFill>
              </a:rPr>
              <a:t> </a:t>
            </a:r>
            <a:r>
              <a:rPr b="0" dirty="0">
                <a:solidFill>
                  <a:srgbClr val="000000"/>
                </a:solidFill>
              </a:rPr>
              <a:t>B</a:t>
            </a:r>
            <a:r>
              <a:rPr lang="en-IN" sz="100" b="0" dirty="0">
                <a:solidFill>
                  <a:srgbClr val="000000"/>
                </a:solidFill>
              </a:rPr>
              <a:t> </a:t>
            </a:r>
            <a:r>
              <a:rPr b="0" dirty="0">
                <a:solidFill>
                  <a:srgbClr val="000000"/>
                </a:solidFill>
              </a:rPr>
              <a:t>O Sat</a:t>
            </a:r>
            <a:r>
              <a:rPr lang="en-IN" b="0" dirty="0">
                <a:solidFill>
                  <a:srgbClr val="000000"/>
                </a:solidFill>
              </a:rPr>
              <a:t>n</a:t>
            </a:r>
            <a:r>
              <a:rPr b="0" dirty="0">
                <a:solidFill>
                  <a:srgbClr val="000000"/>
                </a:solidFill>
              </a:rPr>
              <a:t>av divides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into three processes:</a:t>
            </a: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Settings.</a:t>
            </a:r>
            <a:r>
              <a:rPr b="0" dirty="0">
                <a:solidFill>
                  <a:srgbClr val="F20F4B"/>
                </a:solidFill>
              </a:rPr>
              <a:t> </a:t>
            </a:r>
            <a:r>
              <a:rPr b="0" dirty="0">
                <a:solidFill>
                  <a:srgbClr val="000000"/>
                </a:solidFill>
              </a:rPr>
              <a:t>This includes Company Settings and the Company Chart of Accounts.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Settings are covered in Chapters 1 and 2.</a:t>
            </a: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Transactions</a:t>
            </a:r>
            <a:r>
              <a:rPr b="0" dirty="0">
                <a:solidFill>
                  <a:srgbClr val="5C5C5C"/>
                </a:solidFill>
              </a:rPr>
              <a:t>. </a:t>
            </a:r>
            <a:r>
              <a:rPr b="0" dirty="0">
                <a:solidFill>
                  <a:srgbClr val="000000"/>
                </a:solidFill>
              </a:rPr>
              <a:t>This includes recording transactions in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Transactions are covered in Chapters 3 through 8.</a:t>
            </a:r>
            <a:endParaRPr b="0" i="1" dirty="0">
              <a:solidFill>
                <a:srgbClr val="000000"/>
              </a:solidFill>
            </a:endParaRPr>
          </a:p>
          <a:p>
            <a:pPr marL="457200" indent="-457200">
              <a:buClr>
                <a:srgbClr val="000000"/>
              </a:buClr>
              <a:buSzTx/>
              <a:buFont typeface="+mj-lt"/>
              <a:buAutoNum type="arabicPeriod"/>
              <a:defRPr b="1"/>
            </a:pPr>
            <a:r>
              <a:rPr lang="en-IN" b="0" dirty="0">
                <a:solidFill>
                  <a:srgbClr val="C50B3C"/>
                </a:solidFill>
              </a:rPr>
              <a:t>Q</a:t>
            </a:r>
            <a:r>
              <a:rPr lang="en-IN" sz="100" b="0" dirty="0">
                <a:solidFill>
                  <a:srgbClr val="C50B3C"/>
                </a:solidFill>
              </a:rPr>
              <a:t> </a:t>
            </a:r>
            <a:r>
              <a:rPr lang="en-IN" b="0" dirty="0">
                <a:solidFill>
                  <a:srgbClr val="C50B3C"/>
                </a:solidFill>
              </a:rPr>
              <a:t>B</a:t>
            </a:r>
            <a:r>
              <a:rPr lang="en-IN" sz="100" b="0" dirty="0">
                <a:solidFill>
                  <a:srgbClr val="C50B3C"/>
                </a:solidFill>
              </a:rPr>
              <a:t> </a:t>
            </a:r>
            <a:r>
              <a:rPr lang="en-IN" b="0" dirty="0">
                <a:solidFill>
                  <a:srgbClr val="C50B3C"/>
                </a:solidFill>
              </a:rPr>
              <a:t>O</a:t>
            </a:r>
            <a:r>
              <a:rPr b="0" dirty="0">
                <a:solidFill>
                  <a:srgbClr val="C50B3C"/>
                </a:solidFill>
              </a:rPr>
              <a:t> Reports.</a:t>
            </a:r>
            <a:r>
              <a:rPr b="0" dirty="0"/>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reports are the output of the system.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Reports are covered in Chapters 9 and 10.</a:t>
            </a:r>
          </a:p>
        </p:txBody>
      </p:sp>
      <p:sp>
        <p:nvSpPr>
          <p:cNvPr id="3" name="Text Placeholder 2"/>
          <p:cNvSpPr>
            <a:spLocks noGrp="1"/>
          </p:cNvSpPr>
          <p:nvPr>
            <p:ph type="body" idx="10"/>
          </p:nvPr>
        </p:nvSpPr>
        <p:spPr>
          <a:xfrm>
            <a:off x="571500" y="7772400"/>
            <a:ext cx="7378700" cy="614947"/>
          </a:xfrm>
        </p:spPr>
        <p:txBody>
          <a:bodyPr/>
          <a:lstStyle/>
          <a:p>
            <a:pPr marL="0" indent="0">
              <a:buNone/>
            </a:pPr>
            <a:r>
              <a:rPr lang="en-IN" b="0" dirty="0">
                <a:solidFill>
                  <a:srgbClr val="000000"/>
                </a:solidFill>
              </a:rPr>
              <a:t>(See text Section </a:t>
            </a:r>
            <a:r>
              <a:rPr lang="en-IN" dirty="0">
                <a:solidFill>
                  <a:srgbClr val="000000"/>
                </a:solidFill>
              </a:rPr>
              <a:t>9</a:t>
            </a:r>
            <a:r>
              <a:rPr lang="en-IN" b="0" dirty="0">
                <a:solidFill>
                  <a:srgbClr val="000000"/>
                </a:solidFill>
              </a:rPr>
              <a:t>.1 for more information)</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9.1 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 Satnav </a:t>
            </a:r>
            <a:r>
              <a:rPr lang="en-IN" sz="1000" b="0" dirty="0">
                <a:solidFill>
                  <a:srgbClr val="C50B3C"/>
                </a:solidFill>
              </a:rPr>
              <a:t>2</a:t>
            </a:r>
            <a:endParaRPr sz="1000" b="0" dirty="0">
              <a:solidFill>
                <a:srgbClr val="C50B3C"/>
              </a:solidFill>
            </a:endParaRPr>
          </a:p>
        </p:txBody>
      </p:sp>
      <p:sp>
        <p:nvSpPr>
          <p:cNvPr id="5" name="Text Placeholder 4"/>
          <p:cNvSpPr>
            <a:spLocks noGrp="1"/>
          </p:cNvSpPr>
          <p:nvPr>
            <p:ph type="body" idx="1"/>
          </p:nvPr>
        </p:nvSpPr>
        <p:spPr>
          <a:xfrm>
            <a:off x="571500" y="1676400"/>
            <a:ext cx="10807700" cy="1022674"/>
          </a:xfrm>
        </p:spPr>
        <p:txBody>
          <a:bodyPr>
            <a:noAutofit/>
          </a:bodyPr>
          <a:lstStyle/>
          <a:p>
            <a:pPr marL="0" indent="0">
              <a:buNone/>
            </a:pPr>
            <a:r>
              <a:rPr lang="en-US" b="0" dirty="0">
                <a:solidFill>
                  <a:srgbClr val="000000"/>
                </a:solidFill>
              </a:rPr>
              <a:t>Chapter 9 covers adjustments required to ensure we have reliable reports.</a:t>
            </a:r>
          </a:p>
        </p:txBody>
      </p:sp>
      <p:pic>
        <p:nvPicPr>
          <p:cNvPr id="7" name="Picture 1" descr="QBO SatNav chart with Reports highlighted in the QBO Reports section."/>
          <p:cNvPicPr>
            <a:picLocks noChangeAspect="1"/>
          </p:cNvPicPr>
          <p:nvPr/>
        </p:nvPicPr>
        <p:blipFill>
          <a:blip r:embed="rId2">
            <a:extLst/>
          </a:blip>
          <a:stretch>
            <a:fillRect/>
          </a:stretch>
        </p:blipFill>
        <p:spPr>
          <a:xfrm>
            <a:off x="4021428" y="2971800"/>
            <a:ext cx="4429003" cy="4996131"/>
          </a:xfrm>
          <a:prstGeom prst="rect">
            <a:avLst/>
          </a:prstGeom>
          <a:ln w="12700">
            <a:miter lim="400000"/>
          </a:ln>
        </p:spPr>
      </p:pic>
      <p:sp>
        <p:nvSpPr>
          <p:cNvPr id="6" name="Text Placeholder 5"/>
          <p:cNvSpPr>
            <a:spLocks noGrp="1"/>
          </p:cNvSpPr>
          <p:nvPr>
            <p:ph type="body" idx="11"/>
          </p:nvPr>
        </p:nvSpPr>
        <p:spPr>
          <a:xfrm>
            <a:off x="571500" y="8202649"/>
            <a:ext cx="7531100" cy="592931"/>
          </a:xfrm>
        </p:spPr>
        <p:txBody>
          <a:bodyPr>
            <a:noAutofit/>
          </a:bodyPr>
          <a:lstStyle/>
          <a:p>
            <a:pPr marL="0" indent="0">
              <a:buNone/>
            </a:pPr>
            <a:r>
              <a:rPr lang="en-IN" b="0" dirty="0">
                <a:solidFill>
                  <a:srgbClr val="000000"/>
                </a:solidFill>
              </a:rPr>
              <a:t>(See text Section 9.1 for more information)</a:t>
            </a:r>
          </a:p>
        </p:txBody>
      </p:sp>
      <p:sp>
        <p:nvSpPr>
          <p:cNvPr id="9" name="Text Placeholder 8"/>
          <p:cNvSpPr>
            <a:spLocks noGrp="1"/>
          </p:cNvSpPr>
          <p:nvPr>
            <p:ph type="body" idx="12"/>
          </p:nvPr>
        </p:nvSpPr>
        <p:spPr>
          <a:xfrm>
            <a:off x="4957035" y="9080500"/>
            <a:ext cx="2002565" cy="239876"/>
          </a:xfrm>
        </p:spPr>
        <p:txBody>
          <a:bodyPr>
            <a:noAutofit/>
          </a:bodyPr>
          <a:lstStyle/>
          <a:p>
            <a:pPr marL="0" indent="0" algn="ctr">
              <a:buNone/>
            </a:pPr>
            <a:r>
              <a:rPr lang="en-IN" sz="900" b="0" dirty="0">
                <a:solidFill>
                  <a:srgbClr val="000000"/>
                </a:solidFill>
                <a:hlinkClick r:id="rId3" action="ppaction://hlinksldjump"/>
              </a:rPr>
              <a:t>Access the long </a:t>
            </a:r>
            <a:r>
              <a:rPr lang="en-IN" sz="900" b="0">
                <a:solidFill>
                  <a:srgbClr val="000000"/>
                </a:solidFill>
                <a:hlinkClick r:id="rId3" action="ppaction://hlinksldjump"/>
              </a:rPr>
              <a:t>description</a:t>
            </a:r>
            <a:r>
              <a:rPr lang="en-IN" sz="900" b="0" dirty="0">
                <a:solidFill>
                  <a:srgbClr val="000000"/>
                </a:solidFill>
                <a:hlinkClick r:id="rId3" action="ppaction://hlinksldjump"/>
              </a:rPr>
              <a:t> slide.</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a:solidFill>
                  <a:srgbClr val="C50B3C"/>
                </a:solidFill>
              </a:rPr>
              <a:t>9</a:t>
            </a:r>
            <a:r>
              <a:rPr sz="4060" dirty="0">
                <a:solidFill>
                  <a:srgbClr val="C50B3C"/>
                </a:solidFill>
              </a:rPr>
              <a:t>.2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sz="4060" dirty="0">
                <a:solidFill>
                  <a:srgbClr val="C50B3C"/>
                </a:solidFill>
              </a:rPr>
              <a:t> Sample Company</a:t>
            </a:r>
            <a:r>
              <a:rPr lang="en-IN" sz="4060" dirty="0">
                <a:solidFill>
                  <a:srgbClr val="C50B3C"/>
                </a:solidFill>
              </a:rPr>
              <a:t> </a:t>
            </a:r>
            <a:r>
              <a:rPr lang="en-IN" sz="1000" b="0" dirty="0">
                <a:solidFill>
                  <a:srgbClr val="C50B3C"/>
                </a:solidFill>
              </a:rPr>
              <a:t>1</a:t>
            </a:r>
            <a:endParaRPr sz="1000" b="0" dirty="0">
              <a:solidFill>
                <a:srgbClr val="C50B3C"/>
              </a:solidFill>
            </a:endParaRPr>
          </a:p>
        </p:txBody>
      </p:sp>
      <p:sp>
        <p:nvSpPr>
          <p:cNvPr id="164" name="Text Placeholder 5"/>
          <p:cNvSpPr txBox="1">
            <a:spLocks noGrp="1"/>
          </p:cNvSpPr>
          <p:nvPr>
            <p:ph type="body" idx="1"/>
          </p:nvPr>
        </p:nvSpPr>
        <p:spPr>
          <a:xfrm>
            <a:off x="571500" y="1803400"/>
            <a:ext cx="10350500" cy="3683000"/>
          </a:xfrm>
          <a:prstGeom prst="rect">
            <a:avLst/>
          </a:prstGeom>
        </p:spPr>
        <p:txBody>
          <a:bodyPr>
            <a:normAutofit/>
          </a:bodyPr>
          <a:lstStyle/>
          <a:p>
            <a:pPr marL="0" indent="0">
              <a:spcAft>
                <a:spcPts val="800"/>
              </a:spcAft>
              <a:buClrTx/>
              <a:buSzTx/>
              <a:buFontTx/>
              <a:buNone/>
              <a:defRPr b="1"/>
            </a:pPr>
            <a:r>
              <a:rPr b="0" dirty="0">
                <a:solidFill>
                  <a:srgbClr val="000000"/>
                </a:solidFill>
              </a:rPr>
              <a:t>To access the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a:solidFill>
                  <a:srgbClr val="000000"/>
                </a:solidFill>
              </a:rPr>
              <a:t> Sample Company, complete the following steps.</a:t>
            </a:r>
          </a:p>
          <a:p>
            <a:pPr marL="457200" indent="-457200">
              <a:buClr>
                <a:srgbClr val="000000"/>
              </a:buClr>
              <a:buSzPct val="100000"/>
              <a:buFontTx/>
              <a:buAutoNum type="arabicPeriod"/>
              <a:defRPr b="1"/>
            </a:pPr>
            <a:r>
              <a:rPr b="0" dirty="0">
                <a:solidFill>
                  <a:srgbClr val="000000"/>
                </a:solidFill>
              </a:rPr>
              <a:t>Open a web browser. (Note: Intuit recommends using Google Chrome.)</a:t>
            </a:r>
          </a:p>
          <a:p>
            <a:pPr marL="457200" indent="-457200">
              <a:buClr>
                <a:srgbClr val="000000"/>
              </a:buClr>
              <a:buFontTx/>
              <a:buAutoNum type="arabicPeriod"/>
              <a:defRPr b="1"/>
            </a:pPr>
            <a:r>
              <a:rPr b="0" dirty="0">
                <a:solidFill>
                  <a:srgbClr val="000000"/>
                </a:solidFill>
              </a:rPr>
              <a:t>Go to the </a:t>
            </a:r>
            <a:r>
              <a:rPr lang="en-US" b="0" u="sng" dirty="0">
                <a:hlinkClick r:id="rId2"/>
              </a:rPr>
              <a:t>QBO.intuit.com</a:t>
            </a:r>
            <a:r>
              <a:rPr lang="en-US" b="0" dirty="0">
                <a:solidFill>
                  <a:srgbClr val="000000"/>
                </a:solidFill>
              </a:rPr>
              <a:t>.</a:t>
            </a:r>
            <a:endParaRPr b="0" dirty="0">
              <a:solidFill>
                <a:srgbClr val="000000"/>
              </a:solidFill>
              <a:hlinkClick r:id="rId2"/>
            </a:endParaRPr>
          </a:p>
          <a:p>
            <a:pPr marL="457200" indent="-457200">
              <a:buClr>
                <a:srgbClr val="000000"/>
              </a:buClr>
              <a:buSzPct val="100000"/>
              <a:buFontTx/>
              <a:buAutoNum type="arabicPeriod"/>
              <a:defRPr b="1"/>
            </a:pPr>
            <a:r>
              <a:rPr b="0" dirty="0">
                <a:solidFill>
                  <a:srgbClr val="000000"/>
                </a:solidFill>
              </a:rPr>
              <a:t>Follow onscreen instructions for security verification</a:t>
            </a:r>
            <a:r>
              <a:rPr lang="en-IN" b="0" dirty="0">
                <a:solidFill>
                  <a:srgbClr val="000000"/>
                </a:solidFill>
              </a:rPr>
              <a:t>.</a:t>
            </a:r>
            <a:endParaRPr b="0" dirty="0">
              <a:solidFill>
                <a:srgbClr val="000000"/>
              </a:solidFill>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9.2 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 Sample Company </a:t>
            </a:r>
            <a:r>
              <a:rPr lang="en-IN" sz="1000" b="0" dirty="0">
                <a:solidFill>
                  <a:srgbClr val="C50B3C"/>
                </a:solidFill>
              </a:rPr>
              <a:t>2</a:t>
            </a:r>
          </a:p>
        </p:txBody>
      </p:sp>
      <p:sp>
        <p:nvSpPr>
          <p:cNvPr id="2" name="Text Placeholder 1"/>
          <p:cNvSpPr>
            <a:spLocks noGrp="1"/>
          </p:cNvSpPr>
          <p:nvPr>
            <p:ph type="body" idx="1"/>
          </p:nvPr>
        </p:nvSpPr>
        <p:spPr>
          <a:xfrm>
            <a:off x="571500" y="1803400"/>
            <a:ext cx="10807700" cy="3911600"/>
          </a:xfrm>
        </p:spPr>
        <p:txBody>
          <a:bodyPr>
            <a:normAutofit/>
          </a:bodyPr>
          <a:lstStyle/>
          <a:p>
            <a:r>
              <a:rPr lang="en-US" b="0" dirty="0">
                <a:solidFill>
                  <a:srgbClr val="000000"/>
                </a:solidFill>
              </a:rPr>
              <a:t>The sample company will reset each time it is reopened.</a:t>
            </a:r>
          </a:p>
          <a:p>
            <a:r>
              <a:rPr lang="en-US" b="0" dirty="0">
                <a:solidFill>
                  <a:srgbClr val="000000"/>
                </a:solidFill>
              </a:rPr>
              <a:t>So make certain to allow enough time to complete all chapter activities before closing the sample company. Otherwise, you will lose the work you have entered when you reopen the Sample Company.</a:t>
            </a:r>
          </a:p>
          <a:p>
            <a:r>
              <a:rPr lang="en-US" b="0" dirty="0">
                <a:solidFill>
                  <a:srgbClr val="000000"/>
                </a:solidFill>
              </a:rPr>
              <a:t>The sample company is used for the Chapter activities and Exercises.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itle 1"/>
          <p:cNvSpPr txBox="1">
            <a:spLocks noGrp="1"/>
          </p:cNvSpPr>
          <p:nvPr>
            <p:ph type="title"/>
          </p:nvPr>
        </p:nvSpPr>
        <p:spPr>
          <a:prstGeom prst="rect">
            <a:avLst/>
          </a:prstGeom>
        </p:spPr>
        <p:txBody>
          <a:bodyPr>
            <a:noAutofit/>
          </a:bodyPr>
          <a:lstStyle>
            <a:lvl1pPr defTabSz="455675">
              <a:spcBef>
                <a:spcPts val="1700"/>
              </a:spcBef>
              <a:defRPr sz="4055">
                <a:solidFill>
                  <a:srgbClr val="F20F4B"/>
                </a:solidFill>
              </a:defRPr>
            </a:lvl1pPr>
          </a:lstStyle>
          <a:p>
            <a:r>
              <a:rPr lang="en-US" sz="4060" dirty="0">
                <a:solidFill>
                  <a:srgbClr val="C50B3C"/>
                </a:solidFill>
              </a:rPr>
              <a:t>Section 9.3 Accounting Cycle</a:t>
            </a:r>
            <a:endParaRPr lang="en-US" sz="4060" b="0" dirty="0">
              <a:solidFill>
                <a:srgbClr val="C50B3C"/>
              </a:solidFill>
            </a:endParaRPr>
          </a:p>
        </p:txBody>
      </p:sp>
      <p:sp>
        <p:nvSpPr>
          <p:cNvPr id="4" name="Text Placeholder 3"/>
          <p:cNvSpPr>
            <a:spLocks noGrp="1"/>
          </p:cNvSpPr>
          <p:nvPr>
            <p:ph type="body" idx="1"/>
          </p:nvPr>
        </p:nvSpPr>
        <p:spPr>
          <a:xfrm>
            <a:off x="571500" y="1879600"/>
            <a:ext cx="10807700" cy="5588000"/>
          </a:xfrm>
        </p:spPr>
        <p:txBody>
          <a:bodyPr>
            <a:normAutofit/>
          </a:bodyPr>
          <a:lstStyle/>
          <a:p>
            <a:pPr marL="0" indent="0">
              <a:buNone/>
            </a:pPr>
            <a:r>
              <a:rPr lang="en-US" dirty="0">
                <a:solidFill>
                  <a:srgbClr val="000000"/>
                </a:solidFill>
              </a:rPr>
              <a:t>The Accounting Cycle is a series of accounting activities that a business performs each accounting period.</a:t>
            </a:r>
          </a:p>
          <a:p>
            <a:pPr marL="0" indent="0">
              <a:buNone/>
            </a:pPr>
            <a:r>
              <a:rPr lang="en-US" dirty="0">
                <a:solidFill>
                  <a:srgbClr val="000000"/>
                </a:solidFill>
              </a:rPr>
              <a:t>The Accounting Cycle usually consists of the following:</a:t>
            </a:r>
          </a:p>
          <a:p>
            <a:r>
              <a:rPr lang="en-US" dirty="0">
                <a:solidFill>
                  <a:srgbClr val="000000"/>
                </a:solidFill>
              </a:rPr>
              <a:t>Chart of Accounts.</a:t>
            </a:r>
          </a:p>
          <a:p>
            <a:r>
              <a:rPr lang="en-US" dirty="0">
                <a:solidFill>
                  <a:srgbClr val="000000"/>
                </a:solidFill>
              </a:rPr>
              <a:t>Transactions.</a:t>
            </a:r>
          </a:p>
          <a:p>
            <a:r>
              <a:rPr lang="en-US" dirty="0">
                <a:solidFill>
                  <a:srgbClr val="000000"/>
                </a:solidFill>
              </a:rPr>
              <a:t>Trial Balance.</a:t>
            </a:r>
          </a:p>
          <a:p>
            <a:r>
              <a:rPr lang="en-US" dirty="0">
                <a:solidFill>
                  <a:srgbClr val="000000"/>
                </a:solidFill>
              </a:rPr>
              <a:t>Adjustments.</a:t>
            </a:r>
          </a:p>
          <a:p>
            <a:r>
              <a:rPr lang="en-US" dirty="0">
                <a:solidFill>
                  <a:srgbClr val="000000"/>
                </a:solidFill>
              </a:rPr>
              <a:t>Adjusted Trial Balance.</a:t>
            </a:r>
          </a:p>
          <a:p>
            <a:r>
              <a:rPr lang="en-US" dirty="0">
                <a:solidFill>
                  <a:srgbClr val="000000"/>
                </a:solidFill>
              </a:rPr>
              <a:t>Financial Statements.</a:t>
            </a:r>
          </a:p>
        </p:txBody>
      </p:sp>
      <p:sp>
        <p:nvSpPr>
          <p:cNvPr id="6" name="Text Placeholder 5"/>
          <p:cNvSpPr>
            <a:spLocks noGrp="1"/>
          </p:cNvSpPr>
          <p:nvPr>
            <p:ph type="body" idx="10"/>
          </p:nvPr>
        </p:nvSpPr>
        <p:spPr>
          <a:xfrm>
            <a:off x="571500" y="7962900"/>
            <a:ext cx="7378700" cy="587568"/>
          </a:xfrm>
        </p:spPr>
        <p:txBody>
          <a:bodyPr>
            <a:normAutofit lnSpcReduction="10000"/>
          </a:bodyPr>
          <a:lstStyle/>
          <a:p>
            <a:pPr marL="0" indent="0">
              <a:buNone/>
            </a:pPr>
            <a:r>
              <a:rPr lang="en-US" dirty="0">
                <a:solidFill>
                  <a:srgbClr val="000000"/>
                </a:solidFill>
              </a:rPr>
              <a:t>(See text Section 9.3 for more information)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a:t>Section 9.4 Adjusting Entries</a:t>
            </a:r>
          </a:p>
        </p:txBody>
      </p:sp>
      <p:sp>
        <p:nvSpPr>
          <p:cNvPr id="6" name="Text Placeholder 5"/>
          <p:cNvSpPr>
            <a:spLocks noGrp="1"/>
          </p:cNvSpPr>
          <p:nvPr>
            <p:ph type="body" idx="1"/>
          </p:nvPr>
        </p:nvSpPr>
        <p:spPr>
          <a:xfrm>
            <a:off x="571500" y="1803400"/>
            <a:ext cx="10198100" cy="2387600"/>
          </a:xfrm>
        </p:spPr>
        <p:txBody>
          <a:bodyPr>
            <a:normAutofit/>
          </a:bodyPr>
          <a:lstStyle/>
          <a:p>
            <a:r>
              <a:rPr lang="en-US" dirty="0">
                <a:solidFill>
                  <a:srgbClr val="000000"/>
                </a:solidFill>
              </a:rPr>
              <a:t>Adjusting entries are required to bring accounts up to date at the end of an accounting period.</a:t>
            </a:r>
          </a:p>
          <a:p>
            <a:r>
              <a:rPr lang="en-US" dirty="0">
                <a:solidFill>
                  <a:srgbClr val="000000"/>
                </a:solidFill>
              </a:rPr>
              <a:t>Adjusting entries can be made in the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Journal using debits and credits.</a:t>
            </a:r>
          </a:p>
        </p:txBody>
      </p:sp>
      <p:sp>
        <p:nvSpPr>
          <p:cNvPr id="3" name="Text Placeholder 2"/>
          <p:cNvSpPr>
            <a:spLocks noGrp="1"/>
          </p:cNvSpPr>
          <p:nvPr>
            <p:ph type="body" idx="10"/>
          </p:nvPr>
        </p:nvSpPr>
        <p:spPr>
          <a:xfrm>
            <a:off x="571500" y="7910945"/>
            <a:ext cx="7454900" cy="623455"/>
          </a:xfrm>
        </p:spPr>
        <p:txBody>
          <a:bodyPr/>
          <a:lstStyle/>
          <a:p>
            <a:pPr marL="0" indent="0">
              <a:buNone/>
            </a:pPr>
            <a:r>
              <a:rPr lang="en-US" dirty="0">
                <a:solidFill>
                  <a:srgbClr val="000000"/>
                </a:solidFill>
              </a:rPr>
              <a:t>(See text Section 9.4 for more information)</a:t>
            </a:r>
            <a:endParaRPr lang="en-US" sz="1200" dirty="0">
              <a:solidFill>
                <a:srgbClr val="000000"/>
              </a:solidFill>
            </a:endParaRPr>
          </a:p>
        </p:txBody>
      </p:sp>
    </p:spTree>
    <p:extLst>
      <p:ext uri="{BB962C8B-B14F-4D97-AF65-F5344CB8AC3E}">
        <p14:creationId xmlns:p14="http://schemas.microsoft.com/office/powerpoint/2010/main" val="286303105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9.5 Using Q</a:t>
            </a:r>
            <a:r>
              <a:rPr lang="en-US" sz="100" dirty="0">
                <a:solidFill>
                  <a:srgbClr val="C50B3C"/>
                </a:solidFill>
              </a:rPr>
              <a:t> </a:t>
            </a:r>
            <a:r>
              <a:rPr lang="en-US" sz="4060" dirty="0">
                <a:solidFill>
                  <a:srgbClr val="C50B3C"/>
                </a:solidFill>
              </a:rPr>
              <a:t>B</a:t>
            </a:r>
            <a:r>
              <a:rPr lang="en-US" sz="100" dirty="0">
                <a:solidFill>
                  <a:srgbClr val="C50B3C"/>
                </a:solidFill>
              </a:rPr>
              <a:t> </a:t>
            </a:r>
            <a:r>
              <a:rPr lang="en-US" sz="4060" dirty="0">
                <a:solidFill>
                  <a:srgbClr val="C50B3C"/>
                </a:solidFill>
              </a:rPr>
              <a:t>O To Make Adjusting Entries</a:t>
            </a:r>
            <a:endParaRPr lang="en-IN" sz="4060" dirty="0">
              <a:solidFill>
                <a:srgbClr val="C50B3C"/>
              </a:solidFill>
            </a:endParaRPr>
          </a:p>
        </p:txBody>
      </p:sp>
      <p:sp>
        <p:nvSpPr>
          <p:cNvPr id="2" name="Text Placeholder 1"/>
          <p:cNvSpPr>
            <a:spLocks noGrp="1"/>
          </p:cNvSpPr>
          <p:nvPr>
            <p:ph type="body" idx="1"/>
          </p:nvPr>
        </p:nvSpPr>
        <p:spPr>
          <a:xfrm>
            <a:off x="571500" y="1803400"/>
            <a:ext cx="10426700" cy="3225800"/>
          </a:xfrm>
        </p:spPr>
        <p:txBody>
          <a:bodyPr>
            <a:noAutofit/>
          </a:bodyPr>
          <a:lstStyle/>
          <a:p>
            <a:pPr marL="0" indent="0">
              <a:buNone/>
            </a:pPr>
            <a:r>
              <a:rPr lang="en-US" dirty="0">
                <a:solidFill>
                  <a:srgbClr val="000000"/>
                </a:solidFill>
              </a:rPr>
              <a:t>To make adjusting entries using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a:t>
            </a:r>
          </a:p>
          <a:p>
            <a:r>
              <a:rPr lang="en-US" dirty="0">
                <a:solidFill>
                  <a:srgbClr val="000000"/>
                </a:solidFill>
              </a:rPr>
              <a:t>Select the Create (+) icon.</a:t>
            </a:r>
          </a:p>
          <a:p>
            <a:r>
              <a:rPr lang="en-US" dirty="0">
                <a:solidFill>
                  <a:srgbClr val="000000"/>
                </a:solidFill>
              </a:rPr>
              <a:t>Select Journal Entry.</a:t>
            </a:r>
          </a:p>
          <a:p>
            <a:r>
              <a:rPr lang="en-US" dirty="0">
                <a:solidFill>
                  <a:srgbClr val="000000"/>
                </a:solidFill>
              </a:rPr>
              <a:t>Enter the adjusting entry in the Q</a:t>
            </a:r>
            <a:r>
              <a:rPr lang="en-US" sz="100" dirty="0">
                <a:solidFill>
                  <a:srgbClr val="000000"/>
                </a:solidFill>
              </a:rPr>
              <a:t> </a:t>
            </a:r>
            <a:r>
              <a:rPr lang="en-US" dirty="0">
                <a:solidFill>
                  <a:srgbClr val="000000"/>
                </a:solidFill>
              </a:rPr>
              <a:t>B</a:t>
            </a:r>
            <a:r>
              <a:rPr lang="en-US" sz="100" dirty="0">
                <a:solidFill>
                  <a:srgbClr val="000000"/>
                </a:solidFill>
              </a:rPr>
              <a:t> </a:t>
            </a:r>
            <a:r>
              <a:rPr lang="en-US" dirty="0">
                <a:solidFill>
                  <a:srgbClr val="000000"/>
                </a:solidFill>
              </a:rPr>
              <a:t>O Journal using debits and credits.</a:t>
            </a:r>
            <a:endParaRPr lang="en-IN" b="0" dirty="0">
              <a:solidFill>
                <a:srgbClr val="000000"/>
              </a:solidFill>
            </a:endParaRPr>
          </a:p>
        </p:txBody>
      </p:sp>
      <p:sp>
        <p:nvSpPr>
          <p:cNvPr id="4" name="Text Placeholder 3"/>
          <p:cNvSpPr>
            <a:spLocks noGrp="1"/>
          </p:cNvSpPr>
          <p:nvPr>
            <p:ph type="body" idx="10"/>
          </p:nvPr>
        </p:nvSpPr>
        <p:spPr>
          <a:xfrm>
            <a:off x="571500" y="7912100"/>
            <a:ext cx="3797300" cy="596900"/>
          </a:xfrm>
        </p:spPr>
        <p:txBody>
          <a:bodyPr/>
          <a:lstStyle/>
          <a:p>
            <a:pPr marL="0" indent="0">
              <a:buNone/>
            </a:pPr>
            <a:r>
              <a:rPr lang="en-US" dirty="0">
                <a:solidFill>
                  <a:srgbClr val="000000"/>
                </a:solidFill>
              </a:rPr>
              <a:t>(See text Section 9.5)</a:t>
            </a:r>
          </a:p>
        </p:txBody>
      </p:sp>
    </p:spTree>
  </p:cSld>
  <p:clrMapOvr>
    <a:masterClrMapping/>
  </p:clrMapOvr>
  <p:transition spd="med"/>
</p:sld>
</file>

<file path=ppt/theme/theme1.xml><?xml version="1.0" encoding="utf-8"?>
<a:theme xmlns:a="http://schemas.openxmlformats.org/drawingml/2006/main" name="New_Template9">
  <a:themeElements>
    <a:clrScheme name="Custom 8">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00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573</TotalTime>
  <Words>906</Words>
  <Application>Microsoft Office PowerPoint</Application>
  <PresentationFormat>Custom</PresentationFormat>
  <Paragraphs>72</Paragraphs>
  <Slides>14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Calibri</vt:lpstr>
      <vt:lpstr>Proxima Nova</vt:lpstr>
      <vt:lpstr>Proxima Nova ScOsf Extra Conden</vt:lpstr>
      <vt:lpstr>Verdana</vt:lpstr>
      <vt:lpstr>New_Template9</vt:lpstr>
      <vt:lpstr>1_New_Template9</vt:lpstr>
      <vt:lpstr>Computer Accounting With Quickbooks Online</vt:lpstr>
      <vt:lpstr>Effective Learning Strategy XPM</vt:lpstr>
      <vt:lpstr>Section 9.1 Q B O Satnav 1</vt:lpstr>
      <vt:lpstr>Section 9.1 Q B O Satnav 2</vt:lpstr>
      <vt:lpstr>Section 9.2 Q B O Sample Company 1</vt:lpstr>
      <vt:lpstr>Section 9.2 Q B O Sample Company 2</vt:lpstr>
      <vt:lpstr>Section 9.3 Accounting Cycle</vt:lpstr>
      <vt:lpstr>Section 9.4 Adjusting Entries</vt:lpstr>
      <vt:lpstr>Section 9.5 Using Q B O To Make Adjusting Entries</vt:lpstr>
      <vt:lpstr>Section 9.6 to 9.10 Types of Adjusting Entries</vt:lpstr>
      <vt:lpstr>Section 9.11 Accounting Essentials Adjustments</vt:lpstr>
      <vt:lpstr>Exercises</vt:lpstr>
      <vt:lpstr>Project 9.1</vt:lpstr>
      <vt:lpstr>Section 9.1 Q B O Satnav 2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 1e</dc:title>
  <dc:creator>Donna Kay</dc:creator>
  <cp:lastModifiedBy>CE</cp:lastModifiedBy>
  <cp:revision>158</cp:revision>
  <dcterms:modified xsi:type="dcterms:W3CDTF">2018-09-12T15:21:02Z</dcterms:modified>
</cp:coreProperties>
</file>