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22"/>
  </p:notesMasterIdLst>
  <p:sldIdLst>
    <p:sldId id="293" r:id="rId3"/>
    <p:sldId id="257" r:id="rId4"/>
    <p:sldId id="258" r:id="rId5"/>
    <p:sldId id="289" r:id="rId6"/>
    <p:sldId id="260" r:id="rId7"/>
    <p:sldId id="261" r:id="rId8"/>
    <p:sldId id="262" r:id="rId9"/>
    <p:sldId id="283" r:id="rId10"/>
    <p:sldId id="284" r:id="rId11"/>
    <p:sldId id="285" r:id="rId12"/>
    <p:sldId id="266" r:id="rId13"/>
    <p:sldId id="286" r:id="rId14"/>
    <p:sldId id="287" r:id="rId15"/>
    <p:sldId id="288" r:id="rId16"/>
    <p:sldId id="290" r:id="rId17"/>
    <p:sldId id="291" r:id="rId18"/>
    <p:sldId id="274" r:id="rId19"/>
    <p:sldId id="275" r:id="rId20"/>
    <p:sldId id="292" r:id="rId2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50B3C"/>
    <a:srgbClr val="00607A"/>
    <a:srgbClr val="9208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94670" autoAdjust="0"/>
  </p:normalViewPr>
  <p:slideViewPr>
    <p:cSldViewPr>
      <p:cViewPr varScale="1">
        <p:scale>
          <a:sx n="85" d="100"/>
          <a:sy n="85" d="100"/>
        </p:scale>
        <p:origin x="930" y="102"/>
      </p:cViewPr>
      <p:guideLst>
        <p:guide orient="horz" pos="3072"/>
        <p:guide pos="4096"/>
      </p:guideLst>
    </p:cSldViewPr>
  </p:slideViewPr>
  <p:outlineViewPr>
    <p:cViewPr>
      <p:scale>
        <a:sx n="33" d="100"/>
        <a:sy n="33" d="100"/>
      </p:scale>
      <p:origin x="0" y="-792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36484382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
        <p:nvSpPr>
          <p:cNvPr id="3" name="Content Placeholder 2"/>
          <p:cNvSpPr>
            <a:spLocks noGrp="1"/>
          </p:cNvSpPr>
          <p:nvPr>
            <p:ph sz="quarter" idx="14"/>
          </p:nvPr>
        </p:nvSpPr>
        <p:spPr>
          <a:xfrm>
            <a:off x="2844800" y="9188450"/>
            <a:ext cx="8610600" cy="355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14134252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3614333073"/>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4544509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26372559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53968274"/>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5967187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88002567"/>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3240713"/>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2959512"/>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15230241"/>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3734861"/>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732580"/>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0740175"/>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519198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8316305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268914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5409553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3184964"/>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7099839"/>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945924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077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077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218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370368"/>
            <a:ext cx="23842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spcBef>
                <a:spcPts val="600"/>
              </a:spcBef>
            </a:pPr>
            <a:r>
              <a:rPr lang="en-US" altLang="en-US" sz="1200" i="0" dirty="0">
                <a:solidFill>
                  <a:schemeClr val="tx1">
                    <a:lumMod val="50000"/>
                  </a:schemeClr>
                </a:solidFill>
                <a:latin typeface="Calibri" panose="020F0502020204030204" pitchFamily="34" charset="0"/>
                <a:ea typeface="Verdana" pitchFamily="34" charset="0"/>
                <a:cs typeface="Verdana" pitchFamily="34" charset="0"/>
              </a:rPr>
              <a:t>©2019 McGraw-Hill Education.</a:t>
            </a:r>
          </a:p>
        </p:txBody>
      </p:sp>
      <p:pic>
        <p:nvPicPr>
          <p:cNvPr id="6" name="Picture 5"/>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61" r:id="rId6"/>
    <p:sldLayoutId id="2147483662" r:id="rId7"/>
    <p:sldLayoutId id="2147483663" r:id="rId8"/>
    <p:sldLayoutId id="2147483664" r:id="rId9"/>
    <p:sldLayoutId id="2147483655" r:id="rId10"/>
    <p:sldLayoutId id="2147483656" r:id="rId11"/>
    <p:sldLayoutId id="2147483657" r:id="rId12"/>
    <p:sldLayoutId id="2147483658" r:id="rId13"/>
    <p:sldLayoutId id="2147483659" r:id="rId14"/>
    <p:sldLayoutId id="2147483660" r:id="rId15"/>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839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839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980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extLst>
      <p:ext uri="{BB962C8B-B14F-4D97-AF65-F5344CB8AC3E}">
        <p14:creationId xmlns:p14="http://schemas.microsoft.com/office/powerpoint/2010/main" val="174840431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ti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78657" y="615548"/>
            <a:ext cx="9738543" cy="2658982"/>
          </a:xfrm>
        </p:spPr>
        <p:txBody>
          <a:bodyPr>
            <a:noAutofit/>
          </a:bodyPr>
          <a:lstStyle/>
          <a:p>
            <a:pPr>
              <a:lnSpc>
                <a:spcPct val="100000"/>
              </a:lnSpc>
            </a:pPr>
            <a:r>
              <a:rPr lang="en-IN" sz="7200" b="1" cap="none" dirty="0">
                <a:solidFill>
                  <a:srgbClr val="C50B3C"/>
                </a:solidFill>
                <a:latin typeface="Calibri" panose="020F0502020204030204" pitchFamily="34" charset="0"/>
              </a:rPr>
              <a:t>Computer Accounting With Quickbooks Online</a:t>
            </a:r>
            <a:endParaRPr lang="en-IN" sz="7200" dirty="0">
              <a:latin typeface="Calibri" panose="020F0502020204030204" pitchFamily="34" charset="0"/>
            </a:endParaRPr>
          </a:p>
        </p:txBody>
      </p:sp>
      <p:sp>
        <p:nvSpPr>
          <p:cNvPr id="12" name="Text Placeholder 11"/>
          <p:cNvSpPr>
            <a:spLocks noGrp="1"/>
          </p:cNvSpPr>
          <p:nvPr>
            <p:ph type="body" sz="half" idx="1"/>
          </p:nvPr>
        </p:nvSpPr>
        <p:spPr>
          <a:xfrm>
            <a:off x="1092451" y="3962400"/>
            <a:ext cx="9803142" cy="762000"/>
          </a:xfrm>
        </p:spPr>
        <p:txBody>
          <a:bodyPr>
            <a:normAutofit lnSpcReduction="10000"/>
          </a:bodyPr>
          <a:lstStyle/>
          <a:p>
            <a:pPr>
              <a:lnSpc>
                <a:spcPct val="100000"/>
              </a:lnSpc>
            </a:pPr>
            <a:r>
              <a:rPr lang="en-IN" sz="4400" i="0" dirty="0">
                <a:solidFill>
                  <a:srgbClr val="00607A"/>
                </a:solidFill>
                <a:latin typeface="Calibri" panose="020F0502020204030204" pitchFamily="34" charset="0"/>
              </a:rPr>
              <a:t>Donna Kay</a:t>
            </a:r>
          </a:p>
        </p:txBody>
      </p:sp>
      <p:sp>
        <p:nvSpPr>
          <p:cNvPr id="14" name="Text Placeholder 12"/>
          <p:cNvSpPr>
            <a:spLocks noGrp="1"/>
          </p:cNvSpPr>
          <p:nvPr>
            <p:ph type="body" sz="quarter" idx="4294967295"/>
          </p:nvPr>
        </p:nvSpPr>
        <p:spPr>
          <a:xfrm>
            <a:off x="1059296" y="6324600"/>
            <a:ext cx="9755909" cy="838200"/>
          </a:xfrm>
        </p:spPr>
        <p:txBody>
          <a:bodyPr>
            <a:normAutofit/>
          </a:bodyPr>
          <a:lstStyle/>
          <a:p>
            <a:pPr marL="0" indent="0" algn="ctr">
              <a:buNone/>
            </a:pPr>
            <a:r>
              <a:rPr lang="en-IN" sz="3500" dirty="0">
                <a:solidFill>
                  <a:srgbClr val="C50B3C"/>
                </a:solidFill>
                <a:latin typeface="Calibri" panose="020F0502020204030204" pitchFamily="34" charset="0"/>
              </a:rPr>
              <a:t>Chapter </a:t>
            </a:r>
            <a:r>
              <a:rPr lang="en-US" sz="3500" dirty="0">
                <a:solidFill>
                  <a:srgbClr val="C50B3C"/>
                </a:solidFill>
                <a:latin typeface="Calibri" panose="020F0502020204030204" pitchFamily="34" charset="0"/>
                <a:cs typeface="Calibri" panose="020F0502020204030204" pitchFamily="34" charset="0"/>
              </a:rPr>
              <a:t>8 Employees And Payroll</a:t>
            </a:r>
          </a:p>
        </p:txBody>
      </p:sp>
      <p:sp>
        <p:nvSpPr>
          <p:cNvPr id="13" name="Text Placeholder 13"/>
          <p:cNvSpPr>
            <a:spLocks noGrp="1"/>
          </p:cNvSpPr>
          <p:nvPr>
            <p:ph sz="quarter" idx="14"/>
          </p:nvPr>
        </p:nvSpPr>
        <p:spPr>
          <a:xfrm>
            <a:off x="482600" y="9204096"/>
            <a:ext cx="10883900" cy="473304"/>
          </a:xfrm>
        </p:spPr>
        <p:txBody>
          <a:bodyPr>
            <a:noAutofit/>
          </a:bodyPr>
          <a:lstStyle/>
          <a:p>
            <a:pPr marL="0" indent="0">
              <a:buNone/>
            </a:pPr>
            <a:r>
              <a:rPr lang="en-IN" sz="12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62131244"/>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Title 1"/>
          <p:cNvSpPr txBox="1">
            <a:spLocks noGrp="1"/>
          </p:cNvSpPr>
          <p:nvPr>
            <p:ph type="title"/>
          </p:nvPr>
        </p:nvSpPr>
        <p:spPr>
          <a:xfrm>
            <a:off x="571500" y="723900"/>
            <a:ext cx="10655300" cy="800100"/>
          </a:xfrm>
          <a:prstGeom prst="rect">
            <a:avLst/>
          </a:prstGeom>
        </p:spPr>
        <p:txBody>
          <a:bodyPr>
            <a:normAutofit/>
          </a:bodyPr>
          <a:lstStyle>
            <a:lvl1pPr defTabSz="455675">
              <a:spcBef>
                <a:spcPts val="1700"/>
              </a:spcBef>
              <a:defRPr sz="4055">
                <a:solidFill>
                  <a:srgbClr val="F20F4B"/>
                </a:solidFill>
              </a:defRPr>
            </a:lvl1pPr>
          </a:lstStyle>
          <a:p>
            <a:r>
              <a:rPr lang="en-US" sz="4060" dirty="0">
                <a:solidFill>
                  <a:srgbClr val="C50B3C"/>
                </a:solidFill>
              </a:rPr>
              <a:t>Section 8.4 Employees List</a:t>
            </a:r>
          </a:p>
        </p:txBody>
      </p:sp>
      <p:sp>
        <p:nvSpPr>
          <p:cNvPr id="2" name="Text Placeholder 1"/>
          <p:cNvSpPr>
            <a:spLocks noGrp="1"/>
          </p:cNvSpPr>
          <p:nvPr>
            <p:ph type="body" idx="1"/>
          </p:nvPr>
        </p:nvSpPr>
        <p:spPr>
          <a:xfrm>
            <a:off x="571500" y="1866900"/>
            <a:ext cx="10655300" cy="1854200"/>
          </a:xfrm>
        </p:spPr>
        <p:txBody>
          <a:bodyPr/>
          <a:lstStyle/>
          <a:p>
            <a:r>
              <a:rPr lang="en-US" dirty="0">
                <a:solidFill>
                  <a:srgbClr val="000000"/>
                </a:solidFill>
              </a:rPr>
              <a:t>The Employees List contains employee information that can be re-used as needed. </a:t>
            </a:r>
          </a:p>
          <a:p>
            <a:r>
              <a:rPr lang="en-US" dirty="0">
                <a:solidFill>
                  <a:srgbClr val="000000"/>
                </a:solidFill>
              </a:rPr>
              <a:t>The Employees List is accessed from the Navigation Bar.</a:t>
            </a:r>
          </a:p>
        </p:txBody>
      </p:sp>
      <p:sp>
        <p:nvSpPr>
          <p:cNvPr id="5" name="Text Placeholder 2"/>
          <p:cNvSpPr>
            <a:spLocks noGrp="1"/>
          </p:cNvSpPr>
          <p:nvPr>
            <p:ph type="body" idx="10"/>
          </p:nvPr>
        </p:nvSpPr>
        <p:spPr>
          <a:xfrm>
            <a:off x="571500" y="7449553"/>
            <a:ext cx="7759700" cy="614947"/>
          </a:xfrm>
        </p:spPr>
        <p:txBody>
          <a:bodyPr>
            <a:noAutofit/>
          </a:bodyPr>
          <a:lstStyle/>
          <a:p>
            <a:pPr marL="0" indent="0">
              <a:buNone/>
            </a:pPr>
            <a:r>
              <a:rPr lang="en-IN" b="0" dirty="0">
                <a:solidFill>
                  <a:srgbClr val="000000"/>
                </a:solidFill>
              </a:rPr>
              <a:t>(See text Section </a:t>
            </a:r>
            <a:r>
              <a:rPr lang="en-IN" dirty="0">
                <a:solidFill>
                  <a:srgbClr val="000000"/>
                </a:solidFill>
              </a:rPr>
              <a:t>8</a:t>
            </a:r>
            <a:r>
              <a:rPr lang="en-IN" b="0" dirty="0">
                <a:solidFill>
                  <a:srgbClr val="000000"/>
                </a:solidFill>
              </a:rPr>
              <a:t>.4</a:t>
            </a:r>
            <a:r>
              <a:rPr lang="en-US" b="0" dirty="0">
                <a:solidFill>
                  <a:srgbClr val="000000"/>
                </a:solidFill>
              </a:rPr>
              <a:t> for more information)</a:t>
            </a:r>
            <a:endParaRPr lang="en-IN" b="0" dirty="0">
              <a:solidFill>
                <a:srgbClr val="000000"/>
              </a:solidFill>
            </a:endParaRPr>
          </a:p>
        </p:txBody>
      </p:sp>
    </p:spTree>
    <p:extLst>
      <p:ext uri="{BB962C8B-B14F-4D97-AF65-F5344CB8AC3E}">
        <p14:creationId xmlns:p14="http://schemas.microsoft.com/office/powerpoint/2010/main" val="87314276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sz="4060" dirty="0">
                <a:solidFill>
                  <a:srgbClr val="C50B3C"/>
                </a:solidFill>
              </a:rPr>
              <a:t>Section </a:t>
            </a:r>
            <a:r>
              <a:rPr lang="en-IN" sz="4060" dirty="0">
                <a:solidFill>
                  <a:srgbClr val="C50B3C"/>
                </a:solidFill>
              </a:rPr>
              <a:t>8.5 </a:t>
            </a:r>
            <a:r>
              <a:rPr lang="en-US" sz="4060" dirty="0">
                <a:solidFill>
                  <a:srgbClr val="C50B3C"/>
                </a:solidFill>
              </a:rPr>
              <a:t>Time Tracking</a:t>
            </a:r>
            <a:endParaRPr sz="4060" dirty="0">
              <a:solidFill>
                <a:srgbClr val="C50B3C"/>
              </a:solidFill>
            </a:endParaRPr>
          </a:p>
        </p:txBody>
      </p:sp>
      <p:sp>
        <p:nvSpPr>
          <p:cNvPr id="3" name="Text Placeholder 1"/>
          <p:cNvSpPr>
            <a:spLocks noGrp="1"/>
          </p:cNvSpPr>
          <p:nvPr>
            <p:ph type="body" idx="1"/>
          </p:nvPr>
        </p:nvSpPr>
        <p:spPr>
          <a:xfrm>
            <a:off x="571500" y="1803400"/>
            <a:ext cx="10502900" cy="3302000"/>
          </a:xfrm>
        </p:spPr>
        <p:txBody>
          <a:bodyPr>
            <a:normAutofit lnSpcReduction="10000"/>
          </a:bodyPr>
          <a:lstStyle/>
          <a:p>
            <a:pPr marL="0" indent="0">
              <a:buNone/>
            </a:pPr>
            <a:r>
              <a:rPr lang="en-US" dirty="0">
                <a:solidFill>
                  <a:srgbClr val="000000"/>
                </a:solidFill>
              </a:rPr>
              <a:t>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time tracking permits us to track the amount of time worked.</a:t>
            </a:r>
          </a:p>
          <a:p>
            <a:pPr marL="0" indent="0">
              <a:buNone/>
            </a:pPr>
            <a:r>
              <a:rPr lang="en-US" dirty="0">
                <a:solidFill>
                  <a:srgbClr val="000000"/>
                </a:solidFill>
              </a:rPr>
              <a:t>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can use time tracked to:</a:t>
            </a:r>
          </a:p>
          <a:p>
            <a:r>
              <a:rPr lang="en-US" dirty="0">
                <a:solidFill>
                  <a:srgbClr val="000000"/>
                </a:solidFill>
              </a:rPr>
              <a:t>Calculate employee paychecks.</a:t>
            </a:r>
          </a:p>
          <a:p>
            <a:r>
              <a:rPr lang="en-US" dirty="0">
                <a:solidFill>
                  <a:srgbClr val="000000"/>
                </a:solidFill>
              </a:rPr>
              <a:t>Transfer time to sales invoices to bills customers for work performed.</a:t>
            </a:r>
          </a:p>
        </p:txBody>
      </p:sp>
      <p:sp>
        <p:nvSpPr>
          <p:cNvPr id="6" name="Text Placeholder 2"/>
          <p:cNvSpPr>
            <a:spLocks noGrp="1"/>
          </p:cNvSpPr>
          <p:nvPr>
            <p:ph type="body" idx="10"/>
          </p:nvPr>
        </p:nvSpPr>
        <p:spPr>
          <a:xfrm>
            <a:off x="571500" y="7454900"/>
            <a:ext cx="8369300" cy="614947"/>
          </a:xfrm>
        </p:spPr>
        <p:txBody>
          <a:bodyPr>
            <a:noAutofit/>
          </a:bodyPr>
          <a:lstStyle/>
          <a:p>
            <a:pPr marL="0" indent="0">
              <a:buNone/>
            </a:pPr>
            <a:r>
              <a:rPr lang="en-IN" b="0" dirty="0">
                <a:solidFill>
                  <a:srgbClr val="000000"/>
                </a:solidFill>
              </a:rPr>
              <a:t>(See text Section 8.5 </a:t>
            </a:r>
            <a:r>
              <a:rPr lang="en-US" dirty="0">
                <a:solidFill>
                  <a:srgbClr val="000000"/>
                </a:solidFill>
              </a:rPr>
              <a:t>for more information)</a:t>
            </a:r>
            <a:endParaRPr lang="en-IN" b="0" dirty="0">
              <a:solidFill>
                <a:srgbClr val="000000"/>
              </a:solidFill>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itle 1"/>
          <p:cNvSpPr txBox="1">
            <a:spLocks noGrp="1"/>
          </p:cNvSpPr>
          <p:nvPr>
            <p:ph type="title"/>
          </p:nvPr>
        </p:nvSpPr>
        <p:spPr>
          <a:xfrm>
            <a:off x="571500" y="723900"/>
            <a:ext cx="10807700" cy="876300"/>
          </a:xfrm>
          <a:prstGeom prst="rect">
            <a:avLst/>
          </a:prstGeom>
        </p:spPr>
        <p:txBody>
          <a:bodyPr>
            <a:noAutofit/>
          </a:bodyPr>
          <a:lstStyle>
            <a:lvl1pPr defTabSz="455675">
              <a:spcBef>
                <a:spcPts val="1700"/>
              </a:spcBef>
              <a:defRPr sz="4055">
                <a:solidFill>
                  <a:srgbClr val="F20F4B"/>
                </a:solidFill>
              </a:defRPr>
            </a:lvl1pPr>
          </a:lstStyle>
          <a:p>
            <a:r>
              <a:rPr sz="4060" dirty="0">
                <a:solidFill>
                  <a:srgbClr val="C50B3C"/>
                </a:solidFill>
              </a:rPr>
              <a:t>Section</a:t>
            </a:r>
            <a:r>
              <a:rPr lang="en-US" sz="4060" dirty="0">
                <a:solidFill>
                  <a:srgbClr val="C50B3C"/>
                </a:solidFill>
              </a:rPr>
              <a:t> 8.6 Set Up Payroll</a:t>
            </a:r>
            <a:endParaRPr sz="4060" dirty="0">
              <a:solidFill>
                <a:srgbClr val="C50B3C"/>
              </a:solidFill>
            </a:endParaRPr>
          </a:p>
        </p:txBody>
      </p:sp>
      <p:sp>
        <p:nvSpPr>
          <p:cNvPr id="2" name="Text Placeholder 1"/>
          <p:cNvSpPr>
            <a:spLocks noGrp="1"/>
          </p:cNvSpPr>
          <p:nvPr>
            <p:ph type="body" idx="1"/>
          </p:nvPr>
        </p:nvSpPr>
        <p:spPr>
          <a:xfrm>
            <a:off x="571500" y="1879600"/>
            <a:ext cx="10807700" cy="1168400"/>
          </a:xfrm>
        </p:spPr>
        <p:txBody>
          <a:bodyPr/>
          <a:lstStyle/>
          <a:p>
            <a:r>
              <a:rPr lang="en-US" dirty="0">
                <a:solidFill>
                  <a:srgbClr val="000000"/>
                </a:solidFill>
              </a:rPr>
              <a:t>To use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payroll, a subscription to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payroll service is required.</a:t>
            </a:r>
          </a:p>
        </p:txBody>
      </p:sp>
      <p:sp>
        <p:nvSpPr>
          <p:cNvPr id="6" name="Text Placeholder 2"/>
          <p:cNvSpPr>
            <a:spLocks noGrp="1"/>
          </p:cNvSpPr>
          <p:nvPr>
            <p:ph type="body" idx="10"/>
          </p:nvPr>
        </p:nvSpPr>
        <p:spPr>
          <a:xfrm>
            <a:off x="571500" y="7454900"/>
            <a:ext cx="7759700" cy="614947"/>
          </a:xfrm>
        </p:spPr>
        <p:txBody>
          <a:bodyPr>
            <a:noAutofit/>
          </a:bodyPr>
          <a:lstStyle/>
          <a:p>
            <a:pPr marL="0" indent="0">
              <a:buNone/>
            </a:pPr>
            <a:r>
              <a:rPr lang="en-IN" b="0" dirty="0">
                <a:solidFill>
                  <a:srgbClr val="000000"/>
                </a:solidFill>
              </a:rPr>
              <a:t>(See text Section </a:t>
            </a:r>
            <a:r>
              <a:rPr lang="en-IN" dirty="0">
                <a:solidFill>
                  <a:srgbClr val="000000"/>
                </a:solidFill>
              </a:rPr>
              <a:t>8.6</a:t>
            </a:r>
            <a:r>
              <a:rPr lang="en-US" b="0" dirty="0">
                <a:solidFill>
                  <a:srgbClr val="000000"/>
                </a:solidFill>
              </a:rPr>
              <a:t> for more information)</a:t>
            </a:r>
            <a:endParaRPr lang="en-IN" b="0" dirty="0">
              <a:solidFill>
                <a:srgbClr val="000000"/>
              </a:solidFill>
            </a:endParaRPr>
          </a:p>
        </p:txBody>
      </p:sp>
    </p:spTree>
    <p:extLst>
      <p:ext uri="{BB962C8B-B14F-4D97-AF65-F5344CB8AC3E}">
        <p14:creationId xmlns:p14="http://schemas.microsoft.com/office/powerpoint/2010/main" val="312664204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60" dirty="0"/>
              <a:t>Section 8.7 Pay Employees</a:t>
            </a:r>
          </a:p>
        </p:txBody>
      </p:sp>
      <p:sp>
        <p:nvSpPr>
          <p:cNvPr id="4" name="Text Placeholder 1"/>
          <p:cNvSpPr>
            <a:spLocks noGrp="1"/>
          </p:cNvSpPr>
          <p:nvPr>
            <p:ph type="body" idx="1"/>
          </p:nvPr>
        </p:nvSpPr>
        <p:spPr>
          <a:xfrm>
            <a:off x="571500" y="1879600"/>
            <a:ext cx="10807700" cy="2844800"/>
          </a:xfrm>
        </p:spPr>
        <p:txBody>
          <a:bodyPr>
            <a:normAutofit/>
          </a:bodyPr>
          <a:lstStyle/>
          <a:p>
            <a:r>
              <a:rPr lang="en-US" dirty="0">
                <a:solidFill>
                  <a:srgbClr val="000000"/>
                </a:solidFill>
              </a:rPr>
              <a:t>After entering time worked and setting up payroll,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payroll can be used to pay employees.</a:t>
            </a:r>
          </a:p>
          <a:p>
            <a:r>
              <a:rPr lang="en-US" dirty="0">
                <a:solidFill>
                  <a:srgbClr val="000000"/>
                </a:solidFill>
              </a:rPr>
              <a:t>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also offers a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Mobile Payroll App that can be used to pay employees using a mobile device.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Mobile Payroll then syncs with QuickBooks Online.</a:t>
            </a:r>
          </a:p>
        </p:txBody>
      </p:sp>
      <p:sp>
        <p:nvSpPr>
          <p:cNvPr id="8" name="Text Placeholder 2"/>
          <p:cNvSpPr>
            <a:spLocks noGrp="1"/>
          </p:cNvSpPr>
          <p:nvPr>
            <p:ph type="body" idx="10"/>
          </p:nvPr>
        </p:nvSpPr>
        <p:spPr>
          <a:xfrm>
            <a:off x="571500" y="7449553"/>
            <a:ext cx="7759700" cy="614947"/>
          </a:xfrm>
        </p:spPr>
        <p:txBody>
          <a:bodyPr>
            <a:noAutofit/>
          </a:bodyPr>
          <a:lstStyle/>
          <a:p>
            <a:pPr marL="0" indent="0">
              <a:buNone/>
            </a:pPr>
            <a:r>
              <a:rPr lang="en-IN" b="0" dirty="0">
                <a:solidFill>
                  <a:srgbClr val="000000"/>
                </a:solidFill>
              </a:rPr>
              <a:t>(See text Section 8.7</a:t>
            </a:r>
            <a:r>
              <a:rPr lang="en-US" b="0" dirty="0">
                <a:solidFill>
                  <a:srgbClr val="000000"/>
                </a:solidFill>
              </a:rPr>
              <a:t> for more information)</a:t>
            </a:r>
            <a:endParaRPr lang="en-IN" b="0" dirty="0">
              <a:solidFill>
                <a:srgbClr val="000000"/>
              </a:solidFill>
            </a:endParaRPr>
          </a:p>
        </p:txBody>
      </p:sp>
    </p:spTree>
    <p:extLst>
      <p:ext uri="{BB962C8B-B14F-4D97-AF65-F5344CB8AC3E}">
        <p14:creationId xmlns:p14="http://schemas.microsoft.com/office/powerpoint/2010/main" val="335677228"/>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23900"/>
            <a:ext cx="10807700" cy="800100"/>
          </a:xfrm>
        </p:spPr>
        <p:txBody>
          <a:bodyPr>
            <a:normAutofit/>
          </a:bodyPr>
          <a:lstStyle/>
          <a:p>
            <a:r>
              <a:rPr lang="en-US" sz="4060" dirty="0"/>
              <a:t>Section 8.8 Pay Payroll Liabilities</a:t>
            </a:r>
          </a:p>
        </p:txBody>
      </p:sp>
      <p:sp>
        <p:nvSpPr>
          <p:cNvPr id="3" name="Text Placeholder 1"/>
          <p:cNvSpPr>
            <a:spLocks noGrp="1"/>
          </p:cNvSpPr>
          <p:nvPr>
            <p:ph type="body" idx="1"/>
          </p:nvPr>
        </p:nvSpPr>
        <p:spPr>
          <a:xfrm>
            <a:off x="571500" y="1828800"/>
            <a:ext cx="10198100" cy="3657600"/>
          </a:xfrm>
        </p:spPr>
        <p:txBody>
          <a:bodyPr>
            <a:normAutofit/>
          </a:bodyPr>
          <a:lstStyle/>
          <a:p>
            <a:pPr marL="0" indent="0">
              <a:buNone/>
            </a:pPr>
            <a:r>
              <a:rPr lang="en-US" dirty="0">
                <a:solidFill>
                  <a:srgbClr val="000000"/>
                </a:solidFill>
              </a:rPr>
              <a:t>Payroll Liabilities include amounts for:</a:t>
            </a:r>
          </a:p>
          <a:p>
            <a:r>
              <a:rPr lang="en-US" dirty="0">
                <a:solidFill>
                  <a:srgbClr val="000000"/>
                </a:solidFill>
              </a:rPr>
              <a:t>Federal income taxes withheld from employee paychecks.</a:t>
            </a:r>
          </a:p>
          <a:p>
            <a:r>
              <a:rPr lang="en-US" dirty="0">
                <a:solidFill>
                  <a:srgbClr val="000000"/>
                </a:solidFill>
              </a:rPr>
              <a:t>State income taxes withheld from employee paychecks.</a:t>
            </a:r>
          </a:p>
          <a:p>
            <a:r>
              <a:rPr lang="en-US" dirty="0">
                <a:solidFill>
                  <a:srgbClr val="000000"/>
                </a:solidFill>
              </a:rPr>
              <a:t>F</a:t>
            </a:r>
            <a:r>
              <a:rPr lang="en-US" sz="100" dirty="0">
                <a:solidFill>
                  <a:srgbClr val="000000"/>
                </a:solidFill>
              </a:rPr>
              <a:t> </a:t>
            </a:r>
            <a:r>
              <a:rPr lang="en-US" dirty="0">
                <a:solidFill>
                  <a:srgbClr val="000000"/>
                </a:solidFill>
              </a:rPr>
              <a:t>I</a:t>
            </a:r>
            <a:r>
              <a:rPr lang="en-US" sz="100" dirty="0">
                <a:solidFill>
                  <a:srgbClr val="000000"/>
                </a:solidFill>
              </a:rPr>
              <a:t> </a:t>
            </a:r>
            <a:r>
              <a:rPr lang="en-US" dirty="0">
                <a:solidFill>
                  <a:srgbClr val="000000"/>
                </a:solidFill>
              </a:rPr>
              <a:t>C</a:t>
            </a:r>
            <a:r>
              <a:rPr lang="en-US" sz="100" dirty="0">
                <a:solidFill>
                  <a:srgbClr val="000000"/>
                </a:solidFill>
              </a:rPr>
              <a:t> </a:t>
            </a:r>
            <a:r>
              <a:rPr lang="en-US" dirty="0">
                <a:solidFill>
                  <a:srgbClr val="000000"/>
                </a:solidFill>
              </a:rPr>
              <a:t>A (Social Security and Medicare, both employee and employer portions.)</a:t>
            </a:r>
          </a:p>
          <a:p>
            <a:r>
              <a:rPr lang="en-US" dirty="0">
                <a:solidFill>
                  <a:srgbClr val="000000"/>
                </a:solidFill>
              </a:rPr>
              <a:t>Unemployment taxes.</a:t>
            </a:r>
          </a:p>
        </p:txBody>
      </p:sp>
      <p:sp>
        <p:nvSpPr>
          <p:cNvPr id="5" name="Text Placeholder 2"/>
          <p:cNvSpPr>
            <a:spLocks noGrp="1"/>
          </p:cNvSpPr>
          <p:nvPr>
            <p:ph type="body" idx="10"/>
          </p:nvPr>
        </p:nvSpPr>
        <p:spPr>
          <a:xfrm>
            <a:off x="571500" y="7449553"/>
            <a:ext cx="7454900" cy="614947"/>
          </a:xfrm>
        </p:spPr>
        <p:txBody>
          <a:bodyPr>
            <a:noAutofit/>
          </a:bodyPr>
          <a:lstStyle/>
          <a:p>
            <a:pPr marL="0" indent="0">
              <a:buNone/>
            </a:pPr>
            <a:r>
              <a:rPr lang="en-IN" b="0" dirty="0">
                <a:solidFill>
                  <a:srgbClr val="000000"/>
                </a:solidFill>
              </a:rPr>
              <a:t>(See text Section 8.8 </a:t>
            </a:r>
            <a:r>
              <a:rPr lang="en-US" b="0" dirty="0">
                <a:solidFill>
                  <a:srgbClr val="000000"/>
                </a:solidFill>
              </a:rPr>
              <a:t>for more information)</a:t>
            </a:r>
            <a:endParaRPr lang="en-IN" b="0" dirty="0">
              <a:solidFill>
                <a:srgbClr val="000000"/>
              </a:solidFill>
            </a:endParaRPr>
          </a:p>
        </p:txBody>
      </p:sp>
    </p:spTree>
    <p:extLst>
      <p:ext uri="{BB962C8B-B14F-4D97-AF65-F5344CB8AC3E}">
        <p14:creationId xmlns:p14="http://schemas.microsoft.com/office/powerpoint/2010/main" val="47483407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23900"/>
            <a:ext cx="10807700" cy="876300"/>
          </a:xfrm>
        </p:spPr>
        <p:txBody>
          <a:bodyPr>
            <a:normAutofit/>
          </a:bodyPr>
          <a:lstStyle/>
          <a:p>
            <a:r>
              <a:rPr lang="en-US" sz="4060" dirty="0"/>
              <a:t>Section 8.9 File Payroll Forms</a:t>
            </a:r>
          </a:p>
        </p:txBody>
      </p:sp>
      <p:sp>
        <p:nvSpPr>
          <p:cNvPr id="4" name="Text Placeholder 1"/>
          <p:cNvSpPr>
            <a:spLocks noGrp="1"/>
          </p:cNvSpPr>
          <p:nvPr>
            <p:ph type="body" idx="1"/>
          </p:nvPr>
        </p:nvSpPr>
        <p:spPr>
          <a:xfrm>
            <a:off x="571500" y="1803400"/>
            <a:ext cx="10655300" cy="5283200"/>
          </a:xfrm>
        </p:spPr>
        <p:txBody>
          <a:bodyPr>
            <a:noAutofit/>
          </a:bodyPr>
          <a:lstStyle/>
          <a:p>
            <a:pPr marL="0" indent="0">
              <a:buNone/>
            </a:pPr>
            <a:r>
              <a:rPr lang="en-US" dirty="0">
                <a:solidFill>
                  <a:srgbClr val="000000"/>
                </a:solidFill>
              </a:rPr>
              <a:t>Payroll Forms summarize the amount of payroll withholdings that have been collected and remitted. QB Online Full Service Payroll offers e-filing of payroll forms.</a:t>
            </a:r>
          </a:p>
          <a:p>
            <a:pPr marL="0" indent="0">
              <a:buNone/>
            </a:pPr>
            <a:r>
              <a:rPr lang="en-US" dirty="0">
                <a:solidFill>
                  <a:srgbClr val="000000"/>
                </a:solidFill>
              </a:rPr>
              <a:t>Payroll Tax Forms include:</a:t>
            </a:r>
          </a:p>
          <a:p>
            <a:r>
              <a:rPr lang="en-US" dirty="0">
                <a:solidFill>
                  <a:srgbClr val="000000"/>
                </a:solidFill>
              </a:rPr>
              <a:t>Federal Form 940.</a:t>
            </a:r>
          </a:p>
          <a:p>
            <a:r>
              <a:rPr lang="en-US" dirty="0">
                <a:solidFill>
                  <a:srgbClr val="000000"/>
                </a:solidFill>
              </a:rPr>
              <a:t>Federal Form 941.</a:t>
            </a:r>
          </a:p>
          <a:p>
            <a:r>
              <a:rPr lang="en-US" dirty="0">
                <a:solidFill>
                  <a:srgbClr val="000000"/>
                </a:solidFill>
              </a:rPr>
              <a:t>Federal Form 944.</a:t>
            </a:r>
          </a:p>
          <a:p>
            <a:r>
              <a:rPr lang="en-US" dirty="0">
                <a:solidFill>
                  <a:srgbClr val="000000"/>
                </a:solidFill>
              </a:rPr>
              <a:t>Form W-2.</a:t>
            </a:r>
          </a:p>
          <a:p>
            <a:r>
              <a:rPr lang="en-US" dirty="0">
                <a:solidFill>
                  <a:srgbClr val="000000"/>
                </a:solidFill>
              </a:rPr>
              <a:t>Form W-3.</a:t>
            </a:r>
          </a:p>
        </p:txBody>
      </p:sp>
      <p:sp>
        <p:nvSpPr>
          <p:cNvPr id="5" name="Text Placeholder 2"/>
          <p:cNvSpPr>
            <a:spLocks noGrp="1"/>
          </p:cNvSpPr>
          <p:nvPr>
            <p:ph type="body" idx="10"/>
          </p:nvPr>
        </p:nvSpPr>
        <p:spPr>
          <a:xfrm>
            <a:off x="571500" y="7449553"/>
            <a:ext cx="7531100" cy="614947"/>
          </a:xfrm>
        </p:spPr>
        <p:txBody>
          <a:bodyPr>
            <a:noAutofit/>
          </a:bodyPr>
          <a:lstStyle/>
          <a:p>
            <a:pPr marL="0" indent="0">
              <a:buNone/>
            </a:pPr>
            <a:r>
              <a:rPr lang="en-IN" b="0" dirty="0">
                <a:solidFill>
                  <a:srgbClr val="000000"/>
                </a:solidFill>
              </a:rPr>
              <a:t>(See text Section 8.9 </a:t>
            </a:r>
            <a:r>
              <a:rPr lang="en-US" b="0" dirty="0">
                <a:solidFill>
                  <a:srgbClr val="000000"/>
                </a:solidFill>
              </a:rPr>
              <a:t>for more information)</a:t>
            </a:r>
            <a:endParaRPr lang="en-IN" b="0" dirty="0">
              <a:solidFill>
                <a:srgbClr val="000000"/>
              </a:solidFill>
            </a:endParaRPr>
          </a:p>
        </p:txBody>
      </p:sp>
    </p:spTree>
    <p:extLst>
      <p:ext uri="{BB962C8B-B14F-4D97-AF65-F5344CB8AC3E}">
        <p14:creationId xmlns:p14="http://schemas.microsoft.com/office/powerpoint/2010/main" val="355280458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23900"/>
            <a:ext cx="10807700" cy="800100"/>
          </a:xfrm>
        </p:spPr>
        <p:txBody>
          <a:bodyPr>
            <a:normAutofit/>
          </a:bodyPr>
          <a:lstStyle/>
          <a:p>
            <a:r>
              <a:rPr lang="en-US" sz="4060" dirty="0"/>
              <a:t>Section 8.10 Accounting Essentials Payroll</a:t>
            </a:r>
          </a:p>
        </p:txBody>
      </p:sp>
      <p:sp>
        <p:nvSpPr>
          <p:cNvPr id="4" name="Text Placeholder 3"/>
          <p:cNvSpPr>
            <a:spLocks noGrp="1"/>
          </p:cNvSpPr>
          <p:nvPr>
            <p:ph type="body" idx="1"/>
          </p:nvPr>
        </p:nvSpPr>
        <p:spPr>
          <a:xfrm>
            <a:off x="571500" y="1803400"/>
            <a:ext cx="10655300" cy="2463800"/>
          </a:xfrm>
        </p:spPr>
        <p:txBody>
          <a:bodyPr>
            <a:noAutofit/>
          </a:bodyPr>
          <a:lstStyle/>
          <a:p>
            <a:pPr marL="0" indent="0">
              <a:buNone/>
            </a:pPr>
            <a:r>
              <a:rPr lang="en-US" dirty="0">
                <a:solidFill>
                  <a:srgbClr val="000000"/>
                </a:solidFill>
              </a:rPr>
              <a:t>Payroll Liabilities include two types of amounts:</a:t>
            </a:r>
          </a:p>
          <a:p>
            <a:pPr marL="514350" indent="-514350">
              <a:buFont typeface="+mj-lt"/>
              <a:buAutoNum type="arabicPeriod"/>
            </a:pPr>
            <a:r>
              <a:rPr lang="en-US" dirty="0">
                <a:solidFill>
                  <a:srgbClr val="000000"/>
                </a:solidFill>
              </a:rPr>
              <a:t>Amounts withheld from employee paychecks that must be paid to third parties.</a:t>
            </a:r>
          </a:p>
          <a:p>
            <a:pPr marL="514350" indent="-514350">
              <a:buFont typeface="+mj-lt"/>
              <a:buAutoNum type="arabicPeriod"/>
            </a:pPr>
            <a:r>
              <a:rPr lang="en-US" dirty="0">
                <a:solidFill>
                  <a:srgbClr val="000000"/>
                </a:solidFill>
              </a:rPr>
              <a:t>Payroll tax expenses owed by the business.</a:t>
            </a:r>
          </a:p>
        </p:txBody>
      </p:sp>
      <p:sp>
        <p:nvSpPr>
          <p:cNvPr id="5" name="Text Placeholder 2"/>
          <p:cNvSpPr>
            <a:spLocks noGrp="1"/>
          </p:cNvSpPr>
          <p:nvPr>
            <p:ph type="body" idx="10"/>
          </p:nvPr>
        </p:nvSpPr>
        <p:spPr>
          <a:xfrm>
            <a:off x="571500" y="7454900"/>
            <a:ext cx="9512300" cy="1148347"/>
          </a:xfrm>
        </p:spPr>
        <p:txBody>
          <a:bodyPr>
            <a:noAutofit/>
          </a:bodyPr>
          <a:lstStyle/>
          <a:p>
            <a:pPr marL="0" indent="0">
              <a:buNone/>
            </a:pPr>
            <a:r>
              <a:rPr lang="en-IN" b="0" dirty="0">
                <a:solidFill>
                  <a:srgbClr val="000000"/>
                </a:solidFill>
              </a:rPr>
              <a:t>(See text Section 8.10 </a:t>
            </a:r>
            <a:r>
              <a:rPr lang="en-US" dirty="0">
                <a:solidFill>
                  <a:srgbClr val="000000"/>
                </a:solidFill>
              </a:rPr>
              <a:t>Accounting Essentials </a:t>
            </a:r>
            <a:r>
              <a:rPr lang="en-US" b="0" dirty="0">
                <a:solidFill>
                  <a:srgbClr val="000000"/>
                </a:solidFill>
              </a:rPr>
              <a:t>for more information)</a:t>
            </a:r>
            <a:endParaRPr lang="en-IN" b="0" dirty="0">
              <a:solidFill>
                <a:srgbClr val="000000"/>
              </a:solidFill>
            </a:endParaRPr>
          </a:p>
        </p:txBody>
      </p:sp>
    </p:spTree>
    <p:extLst>
      <p:ext uri="{BB962C8B-B14F-4D97-AF65-F5344CB8AC3E}">
        <p14:creationId xmlns:p14="http://schemas.microsoft.com/office/powerpoint/2010/main" val="1560324271"/>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dirty="0">
                <a:solidFill>
                  <a:srgbClr val="C50B3C"/>
                </a:solidFill>
              </a:rPr>
              <a:t>Exercises</a:t>
            </a:r>
          </a:p>
        </p:txBody>
      </p:sp>
      <p:sp>
        <p:nvSpPr>
          <p:cNvPr id="283" name="Text Placeholder 2"/>
          <p:cNvSpPr txBox="1">
            <a:spLocks noGrp="1"/>
          </p:cNvSpPr>
          <p:nvPr>
            <p:ph type="body" idx="1"/>
          </p:nvPr>
        </p:nvSpPr>
        <p:spPr>
          <a:xfrm>
            <a:off x="571500" y="1803400"/>
            <a:ext cx="10274300" cy="1778000"/>
          </a:xfrm>
          <a:prstGeom prst="rect">
            <a:avLst/>
          </a:prstGeom>
        </p:spPr>
        <p:txBody>
          <a:bodyPr/>
          <a:lstStyle>
            <a:lvl1pPr marL="0" indent="0">
              <a:buClrTx/>
              <a:buSzTx/>
              <a:buFontTx/>
              <a:buNone/>
              <a:defRPr b="1"/>
            </a:lvl1pPr>
          </a:lstStyle>
          <a:p>
            <a:r>
              <a:rPr b="0" dirty="0">
                <a:solidFill>
                  <a:srgbClr val="000000"/>
                </a:solidFill>
              </a:rPr>
              <a:t>Exercises at the end of Chapter </a:t>
            </a:r>
            <a:r>
              <a:rPr lang="en-US" b="0" dirty="0">
                <a:solidFill>
                  <a:srgbClr val="000000"/>
                </a:solidFill>
              </a:rPr>
              <a:t>8</a:t>
            </a:r>
            <a:r>
              <a:rPr b="0" dirty="0">
                <a:solidFill>
                  <a:srgbClr val="000000"/>
                </a:solidFill>
              </a:rPr>
              <a:t> provide you with practice. The Sample Company resets each time it is reopened so any errors do not carry forward to future chapters.</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dirty="0">
                <a:solidFill>
                  <a:srgbClr val="C50B3C"/>
                </a:solidFill>
              </a:rPr>
              <a:t>P</a:t>
            </a:r>
            <a:r>
              <a:rPr dirty="0">
                <a:solidFill>
                  <a:srgbClr val="C50B3C"/>
                </a:solidFill>
              </a:rPr>
              <a:t>roject </a:t>
            </a:r>
            <a:r>
              <a:rPr lang="en-US" dirty="0">
                <a:solidFill>
                  <a:srgbClr val="C50B3C"/>
                </a:solidFill>
              </a:rPr>
              <a:t>8</a:t>
            </a:r>
            <a:r>
              <a:rPr dirty="0">
                <a:solidFill>
                  <a:srgbClr val="C50B3C"/>
                </a:solidFill>
              </a:rPr>
              <a:t>.1</a:t>
            </a:r>
          </a:p>
        </p:txBody>
      </p:sp>
      <p:sp>
        <p:nvSpPr>
          <p:cNvPr id="291" name="Text Placeholder 2"/>
          <p:cNvSpPr txBox="1">
            <a:spLocks noGrp="1"/>
          </p:cNvSpPr>
          <p:nvPr>
            <p:ph type="body" idx="1"/>
          </p:nvPr>
        </p:nvSpPr>
        <p:spPr>
          <a:xfrm>
            <a:off x="571500" y="1803400"/>
            <a:ext cx="10579100" cy="2768600"/>
          </a:xfrm>
          <a:prstGeom prst="rect">
            <a:avLst/>
          </a:prstGeom>
        </p:spPr>
        <p:txBody>
          <a:bodyPr/>
          <a:lstStyle/>
          <a:p>
            <a:pPr marL="0" indent="0">
              <a:buSzTx/>
              <a:buNone/>
              <a:defRPr b="1"/>
            </a:pPr>
            <a:r>
              <a:rPr b="0" dirty="0">
                <a:solidFill>
                  <a:srgbClr val="000000"/>
                </a:solidFill>
              </a:rPr>
              <a:t>Project </a:t>
            </a:r>
            <a:r>
              <a:rPr lang="en-US" b="0" dirty="0">
                <a:solidFill>
                  <a:srgbClr val="000000"/>
                </a:solidFill>
              </a:rPr>
              <a:t>8</a:t>
            </a:r>
            <a:r>
              <a:rPr b="0" dirty="0">
                <a:solidFill>
                  <a:srgbClr val="000000"/>
                </a:solidFill>
              </a:rPr>
              <a:t>.1 involves </a:t>
            </a:r>
            <a:r>
              <a:rPr lang="en-US" b="0" dirty="0">
                <a:solidFill>
                  <a:srgbClr val="000000"/>
                </a:solidFill>
              </a:rPr>
              <a:t>using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time tracking features for your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Company.</a:t>
            </a:r>
          </a:p>
          <a:p>
            <a:pPr>
              <a:buSzTx/>
              <a:defRPr b="1"/>
            </a:pPr>
            <a:r>
              <a:rPr lang="en-US" b="0" dirty="0">
                <a:solidFill>
                  <a:srgbClr val="000000"/>
                </a:solidFill>
              </a:rPr>
              <a:t>Use the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Access with your text to access and start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a:t>
            </a:r>
          </a:p>
          <a:p>
            <a:pPr>
              <a:buSzTx/>
              <a:defRPr b="1"/>
            </a:pPr>
            <a:r>
              <a:rPr lang="en-US" b="0" dirty="0">
                <a:solidFill>
                  <a:srgbClr val="000000"/>
                </a:solidFill>
              </a:rPr>
              <a:t>Follow instructions in your text for Project 8.1.</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060" dirty="0"/>
              <a:t>Section 8.1 Q</a:t>
            </a:r>
            <a:r>
              <a:rPr lang="en-IN" sz="100" dirty="0"/>
              <a:t> </a:t>
            </a:r>
            <a:r>
              <a:rPr lang="en-IN" sz="4060" dirty="0"/>
              <a:t>B</a:t>
            </a:r>
            <a:r>
              <a:rPr lang="en-IN" sz="100" dirty="0"/>
              <a:t> </a:t>
            </a:r>
            <a:r>
              <a:rPr lang="en-IN" sz="4060" dirty="0"/>
              <a:t>O Satnav </a:t>
            </a:r>
            <a:r>
              <a:rPr lang="en-IN" sz="1000" b="0" dirty="0"/>
              <a:t>2</a:t>
            </a:r>
            <a:r>
              <a:rPr lang="en-IN" sz="4060" b="0" dirty="0"/>
              <a:t> </a:t>
            </a:r>
            <a:r>
              <a:rPr lang="en-IN" sz="4060" dirty="0"/>
              <a:t>Long Description</a:t>
            </a:r>
            <a:endParaRPr lang="en-US" sz="4060" dirty="0"/>
          </a:p>
        </p:txBody>
      </p:sp>
      <p:sp>
        <p:nvSpPr>
          <p:cNvPr id="3" name="Text Placeholder 2"/>
          <p:cNvSpPr>
            <a:spLocks noGrp="1"/>
          </p:cNvSpPr>
          <p:nvPr>
            <p:ph type="body" idx="1"/>
          </p:nvPr>
        </p:nvSpPr>
        <p:spPr>
          <a:xfrm>
            <a:off x="571500" y="1803400"/>
            <a:ext cx="10121900" cy="4978400"/>
          </a:xfrm>
        </p:spPr>
        <p:txBody>
          <a:bodyPr>
            <a:normAutofit/>
          </a:bodyPr>
          <a:lstStyle/>
          <a:p>
            <a:pPr marL="0" indent="0">
              <a:buNone/>
            </a:pPr>
            <a:r>
              <a:rPr lang="en-US" b="0" dirty="0">
                <a:solidFill>
                  <a:srgbClr val="000000"/>
                </a:solidFill>
              </a:rPr>
              <a:t>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SatNav divides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into three processes:</a:t>
            </a:r>
            <a:endParaRPr lang="en-US" dirty="0">
              <a:solidFill>
                <a:srgbClr val="000000"/>
              </a:solidFill>
            </a:endParaRPr>
          </a:p>
          <a:p>
            <a:pPr marL="457200" indent="-457200">
              <a:buFont typeface="+mj-lt"/>
              <a:buAutoNum type="arabicPeriod"/>
            </a:pPr>
            <a:r>
              <a:rPr lang="en-US" b="0" dirty="0">
                <a:solidFill>
                  <a:srgbClr val="000000"/>
                </a:solidFill>
              </a:rPr>
              <a:t>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Settings: These processes include Company Settings and the Company Chart of Accounts.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Settings are covered in Chapters 1 and 2.</a:t>
            </a:r>
            <a:endParaRPr lang="en-US" dirty="0">
              <a:solidFill>
                <a:srgbClr val="000000"/>
              </a:solidFill>
            </a:endParaRPr>
          </a:p>
          <a:p>
            <a:pPr marL="457200" indent="-457200">
              <a:buFont typeface="+mj-lt"/>
              <a:buAutoNum type="arabicPeriod"/>
            </a:pPr>
            <a:r>
              <a:rPr lang="en-US" b="0" dirty="0">
                <a:solidFill>
                  <a:srgbClr val="000000"/>
                </a:solidFill>
              </a:rPr>
              <a:t>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Transactions: These processes include recording transactions in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Transaction types can be categorized as Banking, Customers &amp; Sales, Vendors &amp; Expenses and Employees &amp; Payroll.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Transactions are covered in Chapters 3, 4, 5, 6, 7, and 8.</a:t>
            </a:r>
          </a:p>
        </p:txBody>
      </p:sp>
      <p:sp>
        <p:nvSpPr>
          <p:cNvPr id="6" name="Text Placeholder 5"/>
          <p:cNvSpPr>
            <a:spLocks noGrp="1"/>
          </p:cNvSpPr>
          <p:nvPr>
            <p:ph type="body" idx="10"/>
          </p:nvPr>
        </p:nvSpPr>
        <p:spPr>
          <a:xfrm>
            <a:off x="4597400" y="8975834"/>
            <a:ext cx="2581474" cy="275615"/>
          </a:xfrm>
        </p:spPr>
        <p:txBody>
          <a:bodyPr>
            <a:normAutofit/>
          </a:bodyPr>
          <a:lstStyle/>
          <a:p>
            <a:pPr marL="0" indent="0" algn="ctr">
              <a:buNone/>
            </a:pPr>
            <a:r>
              <a:rPr lang="en-IN" sz="900">
                <a:hlinkClick r:id="rId2" action="ppaction://hlinksldjump"/>
              </a:rPr>
              <a:t>Return to slide containing original image.</a:t>
            </a:r>
            <a:endParaRPr lang="en-IN" sz="900" dirty="0">
              <a:hlinkClick r:id="rId2" action="ppaction://hlinksldjump"/>
            </a:endParaRPr>
          </a:p>
        </p:txBody>
      </p:sp>
    </p:spTree>
    <p:extLst>
      <p:ext uri="{BB962C8B-B14F-4D97-AF65-F5344CB8AC3E}">
        <p14:creationId xmlns:p14="http://schemas.microsoft.com/office/powerpoint/2010/main" val="244501489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cap="none" dirty="0">
                <a:solidFill>
                  <a:srgbClr val="C50B3C"/>
                </a:solidFill>
                <a:latin typeface="Calibri" panose="020F0502020204030204" pitchFamily="34" charset="0"/>
              </a:rPr>
              <a:t>Effective Learning Strategy XPM</a:t>
            </a:r>
          </a:p>
        </p:txBody>
      </p:sp>
      <p:sp>
        <p:nvSpPr>
          <p:cNvPr id="139" name="Text Placeholder 1"/>
          <p:cNvSpPr txBox="1">
            <a:spLocks noGrp="1"/>
          </p:cNvSpPr>
          <p:nvPr>
            <p:ph type="body" idx="1"/>
          </p:nvPr>
        </p:nvSpPr>
        <p:spPr>
          <a:xfrm>
            <a:off x="571500" y="1803400"/>
            <a:ext cx="10807700" cy="4673600"/>
          </a:xfrm>
          <a:prstGeom prst="rect">
            <a:avLst/>
          </a:prstGeom>
        </p:spPr>
        <p:txBody>
          <a:bodyPr>
            <a:normAutofit/>
          </a:bodyPr>
          <a:lstStyle/>
          <a:p>
            <a:pPr>
              <a:lnSpc>
                <a:spcPct val="90000"/>
              </a:lnSpc>
              <a:buClr>
                <a:srgbClr val="000000"/>
              </a:buClr>
              <a:defRPr b="1"/>
            </a:pPr>
            <a:r>
              <a:rPr b="0" dirty="0">
                <a:solidFill>
                  <a:srgbClr val="C50B3C"/>
                </a:solidFill>
                <a:latin typeface="Calibri" panose="020F0502020204030204" pitchFamily="34" charset="0"/>
              </a:rPr>
              <a:t>eXplore</a:t>
            </a:r>
            <a:r>
              <a:rPr b="0" dirty="0">
                <a:latin typeface="Calibri" panose="020F0502020204030204" pitchFamily="34" charset="0"/>
              </a:rPr>
              <a:t> </a:t>
            </a:r>
            <a:r>
              <a:rPr b="0" dirty="0">
                <a:solidFill>
                  <a:srgbClr val="000000"/>
                </a:solidFill>
                <a:latin typeface="Calibri" panose="020F0502020204030204" pitchFamily="34" charset="0"/>
              </a:rPr>
              <a:t>QuickBooks Online using the chapter with walk through screen captures. Don</a:t>
            </a:r>
            <a:r>
              <a:rPr lang="en-IN" b="0" dirty="0">
                <a:solidFill>
                  <a:srgbClr val="000000"/>
                </a:solidFill>
                <a:latin typeface="Calibri" panose="020F0502020204030204" pitchFamily="34" charset="0"/>
              </a:rPr>
              <a:t>‘</a:t>
            </a:r>
            <a:r>
              <a:rPr b="0" dirty="0">
                <a:solidFill>
                  <a:srgbClr val="000000"/>
                </a:solidFill>
                <a:latin typeface="Calibri" panose="020F0502020204030204" pitchFamily="34" charset="0"/>
              </a:rPr>
              <a:t>t worry about making mistakes while we eXplore, letting us focus on learning how to navigate and use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a:t>
            </a:r>
          </a:p>
          <a:p>
            <a:pPr>
              <a:lnSpc>
                <a:spcPct val="90000"/>
              </a:lnSpc>
              <a:buClr>
                <a:srgbClr val="000000"/>
              </a:buClr>
              <a:defRPr b="1"/>
            </a:pPr>
            <a:r>
              <a:rPr b="0" dirty="0">
                <a:solidFill>
                  <a:srgbClr val="C50B3C"/>
                </a:solidFill>
                <a:latin typeface="Calibri" panose="020F0502020204030204" pitchFamily="34" charset="0"/>
              </a:rPr>
              <a:t>Practice</a:t>
            </a:r>
            <a:r>
              <a:rPr b="0" dirty="0">
                <a:latin typeface="Calibri" panose="020F0502020204030204" pitchFamily="34" charset="0"/>
              </a:rPr>
              <a:t> </a:t>
            </a:r>
            <a:r>
              <a:rPr b="0" dirty="0">
                <a:solidFill>
                  <a:srgbClr val="000000"/>
                </a:solidFill>
                <a:latin typeface="Calibri" panose="020F0502020204030204" pitchFamily="34" charset="0"/>
              </a:rPr>
              <a:t>entering information and transactions into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with</a:t>
            </a:r>
            <a:r>
              <a:rPr b="0" dirty="0">
                <a:latin typeface="Calibri" panose="020F0502020204030204" pitchFamily="34" charset="0"/>
              </a:rPr>
              <a:t> </a:t>
            </a:r>
            <a:r>
              <a:rPr b="0" dirty="0">
                <a:solidFill>
                  <a:srgbClr val="000000"/>
                </a:solidFill>
                <a:latin typeface="Calibri" panose="020F0502020204030204" pitchFamily="34" charset="0"/>
              </a:rPr>
              <a:t>end-of-chapter exercises.</a:t>
            </a:r>
          </a:p>
          <a:p>
            <a:pPr>
              <a:lnSpc>
                <a:spcPct val="90000"/>
              </a:lnSpc>
              <a:buClr>
                <a:srgbClr val="000000"/>
              </a:buClr>
              <a:defRPr b="1"/>
            </a:pPr>
            <a:r>
              <a:rPr b="0" dirty="0">
                <a:solidFill>
                  <a:srgbClr val="C50B3C"/>
                </a:solidFill>
                <a:latin typeface="Calibri" panose="020F0502020204030204" pitchFamily="34" charset="0"/>
              </a:rPr>
              <a:t>Master</a:t>
            </a:r>
            <a:r>
              <a:rPr b="0" dirty="0">
                <a:latin typeface="Calibri" panose="020F0502020204030204" pitchFamily="34" charset="0"/>
              </a:rPr>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with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projects. The projects cover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tasks from setting up a new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company and entering transactions to generating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reports.</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sz="4060" dirty="0">
                <a:solidFill>
                  <a:srgbClr val="C50B3C"/>
                </a:solidFill>
              </a:rPr>
              <a:t>Section </a:t>
            </a:r>
            <a:r>
              <a:rPr lang="en-US" sz="4060" dirty="0">
                <a:solidFill>
                  <a:srgbClr val="C50B3C"/>
                </a:solidFill>
              </a:rPr>
              <a:t>8</a:t>
            </a:r>
            <a:r>
              <a:rPr sz="4060" dirty="0">
                <a:solidFill>
                  <a:srgbClr val="C50B3C"/>
                </a:solidFill>
              </a:rPr>
              <a:t>.1 Q</a:t>
            </a:r>
            <a:r>
              <a:rPr lang="en-IN" sz="100" dirty="0">
                <a:solidFill>
                  <a:srgbClr val="C50B3C"/>
                </a:solidFill>
              </a:rPr>
              <a:t> </a:t>
            </a:r>
            <a:r>
              <a:rPr sz="4060" dirty="0">
                <a:solidFill>
                  <a:srgbClr val="C50B3C"/>
                </a:solidFill>
              </a:rPr>
              <a:t>B</a:t>
            </a:r>
            <a:r>
              <a:rPr lang="en-IN" sz="100" dirty="0">
                <a:solidFill>
                  <a:srgbClr val="C50B3C"/>
                </a:solidFill>
              </a:rPr>
              <a:t> </a:t>
            </a:r>
            <a:r>
              <a:rPr sz="4060" dirty="0">
                <a:solidFill>
                  <a:srgbClr val="C50B3C"/>
                </a:solidFill>
              </a:rPr>
              <a:t>O Sat</a:t>
            </a:r>
            <a:r>
              <a:rPr lang="en-IN" sz="4060" dirty="0">
                <a:solidFill>
                  <a:srgbClr val="C50B3C"/>
                </a:solidFill>
              </a:rPr>
              <a:t>nav </a:t>
            </a:r>
            <a:r>
              <a:rPr lang="en-IN" sz="1000" b="0" dirty="0">
                <a:solidFill>
                  <a:srgbClr val="C50B3C"/>
                </a:solidFill>
              </a:rPr>
              <a:t>1</a:t>
            </a:r>
            <a:endParaRPr sz="1000" b="0" dirty="0">
              <a:solidFill>
                <a:srgbClr val="C50B3C"/>
              </a:solidFill>
            </a:endParaRPr>
          </a:p>
        </p:txBody>
      </p:sp>
      <p:sp>
        <p:nvSpPr>
          <p:cNvPr id="147" name="Text Placeholder 1"/>
          <p:cNvSpPr txBox="1">
            <a:spLocks noGrp="1"/>
          </p:cNvSpPr>
          <p:nvPr>
            <p:ph type="body" idx="1"/>
          </p:nvPr>
        </p:nvSpPr>
        <p:spPr>
          <a:xfrm>
            <a:off x="571500" y="1803400"/>
            <a:ext cx="9969500" cy="5283200"/>
          </a:xfrm>
          <a:prstGeom prst="rect">
            <a:avLst/>
          </a:prstGeom>
        </p:spPr>
        <p:txBody>
          <a:bodyPr>
            <a:noAutofit/>
          </a:bodyPr>
          <a:lstStyle/>
          <a:p>
            <a:pPr marL="0" indent="0">
              <a:spcAft>
                <a:spcPts val="500"/>
              </a:spcAft>
              <a:buClrTx/>
              <a:buSzTx/>
              <a:buFontTx/>
              <a:buNone/>
              <a:defRPr b="1"/>
            </a:pPr>
            <a:r>
              <a:rPr b="0" dirty="0">
                <a:solidFill>
                  <a:srgbClr val="000000"/>
                </a:solidFill>
              </a:rPr>
              <a:t>Q</a:t>
            </a:r>
            <a:r>
              <a:rPr lang="en-IN" sz="100" b="0" dirty="0">
                <a:solidFill>
                  <a:srgbClr val="000000"/>
                </a:solidFill>
              </a:rPr>
              <a:t> </a:t>
            </a:r>
            <a:r>
              <a:rPr b="0" dirty="0">
                <a:solidFill>
                  <a:srgbClr val="000000"/>
                </a:solidFill>
              </a:rPr>
              <a:t>B</a:t>
            </a:r>
            <a:r>
              <a:rPr lang="en-IN" sz="100" b="0" dirty="0">
                <a:solidFill>
                  <a:srgbClr val="000000"/>
                </a:solidFill>
              </a:rPr>
              <a:t> </a:t>
            </a:r>
            <a:r>
              <a:rPr b="0" dirty="0">
                <a:solidFill>
                  <a:srgbClr val="000000"/>
                </a:solidFill>
              </a:rPr>
              <a:t>O Sat</a:t>
            </a:r>
            <a:r>
              <a:rPr lang="en-IN" b="0" dirty="0">
                <a:solidFill>
                  <a:srgbClr val="000000"/>
                </a:solidFill>
              </a:rPr>
              <a:t>n</a:t>
            </a:r>
            <a:r>
              <a:rPr b="0" dirty="0">
                <a:solidFill>
                  <a:srgbClr val="000000"/>
                </a:solidFill>
              </a:rPr>
              <a:t>av divides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into three processes:</a:t>
            </a:r>
          </a:p>
          <a:p>
            <a:pPr marL="457200" indent="-457200">
              <a:buClr>
                <a:srgbClr val="000000"/>
              </a:buClr>
              <a:buSzTx/>
              <a:buFont typeface="+mj-lt"/>
              <a:buAutoNum type="arabicPeriod"/>
              <a:defRPr b="1"/>
            </a:pPr>
            <a:r>
              <a:rPr lang="en-IN" b="0" dirty="0">
                <a:solidFill>
                  <a:srgbClr val="C50B3C"/>
                </a:solidFill>
              </a:rPr>
              <a:t>Q</a:t>
            </a:r>
            <a:r>
              <a:rPr lang="en-IN" sz="100" b="0" dirty="0">
                <a:solidFill>
                  <a:srgbClr val="C50B3C"/>
                </a:solidFill>
              </a:rPr>
              <a:t> </a:t>
            </a:r>
            <a:r>
              <a:rPr lang="en-IN" b="0" dirty="0">
                <a:solidFill>
                  <a:srgbClr val="C50B3C"/>
                </a:solidFill>
              </a:rPr>
              <a:t>B</a:t>
            </a:r>
            <a:r>
              <a:rPr lang="en-IN" sz="100" b="0" dirty="0">
                <a:solidFill>
                  <a:srgbClr val="C50B3C"/>
                </a:solidFill>
              </a:rPr>
              <a:t> </a:t>
            </a:r>
            <a:r>
              <a:rPr lang="en-IN" b="0" dirty="0">
                <a:solidFill>
                  <a:srgbClr val="C50B3C"/>
                </a:solidFill>
              </a:rPr>
              <a:t>O</a:t>
            </a:r>
            <a:r>
              <a:rPr b="0" dirty="0">
                <a:solidFill>
                  <a:srgbClr val="C50B3C"/>
                </a:solidFill>
              </a:rPr>
              <a:t> Settings.</a:t>
            </a:r>
            <a:r>
              <a:rPr b="0" dirty="0">
                <a:solidFill>
                  <a:srgbClr val="F20F4B"/>
                </a:solidFill>
              </a:rPr>
              <a:t> </a:t>
            </a:r>
            <a:r>
              <a:rPr b="0" dirty="0">
                <a:solidFill>
                  <a:srgbClr val="000000"/>
                </a:solidFill>
              </a:rPr>
              <a:t>This includes Company Settings and the Company Chart of Accounts.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Settings are covered in Chapters 1 and 2.</a:t>
            </a:r>
          </a:p>
          <a:p>
            <a:pPr marL="457200" indent="-457200">
              <a:buClr>
                <a:srgbClr val="000000"/>
              </a:buClr>
              <a:buSzTx/>
              <a:buFont typeface="+mj-lt"/>
              <a:buAutoNum type="arabicPeriod"/>
              <a:defRPr b="1"/>
            </a:pPr>
            <a:r>
              <a:rPr lang="en-IN" b="0" dirty="0">
                <a:solidFill>
                  <a:srgbClr val="C50B3C"/>
                </a:solidFill>
              </a:rPr>
              <a:t>Q</a:t>
            </a:r>
            <a:r>
              <a:rPr lang="en-IN" sz="100" b="0" dirty="0">
                <a:solidFill>
                  <a:srgbClr val="C50B3C"/>
                </a:solidFill>
              </a:rPr>
              <a:t> </a:t>
            </a:r>
            <a:r>
              <a:rPr lang="en-IN" b="0" dirty="0">
                <a:solidFill>
                  <a:srgbClr val="C50B3C"/>
                </a:solidFill>
              </a:rPr>
              <a:t>B</a:t>
            </a:r>
            <a:r>
              <a:rPr lang="en-IN" sz="100" b="0" dirty="0">
                <a:solidFill>
                  <a:srgbClr val="C50B3C"/>
                </a:solidFill>
              </a:rPr>
              <a:t> </a:t>
            </a:r>
            <a:r>
              <a:rPr lang="en-IN" b="0" dirty="0">
                <a:solidFill>
                  <a:srgbClr val="C50B3C"/>
                </a:solidFill>
              </a:rPr>
              <a:t>O</a:t>
            </a:r>
            <a:r>
              <a:rPr b="0" dirty="0">
                <a:solidFill>
                  <a:srgbClr val="C50B3C"/>
                </a:solidFill>
              </a:rPr>
              <a:t> Transactions.</a:t>
            </a:r>
            <a:r>
              <a:rPr b="0" dirty="0"/>
              <a:t> </a:t>
            </a:r>
            <a:r>
              <a:rPr b="0" dirty="0">
                <a:solidFill>
                  <a:srgbClr val="000000"/>
                </a:solidFill>
              </a:rPr>
              <a:t>This includes recording transactions in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Transactions are covered in Chapters 3 through 8.</a:t>
            </a:r>
            <a:endParaRPr b="0" i="1" dirty="0">
              <a:solidFill>
                <a:srgbClr val="000000"/>
              </a:solidFill>
            </a:endParaRPr>
          </a:p>
          <a:p>
            <a:pPr marL="457200" indent="-457200">
              <a:buClr>
                <a:srgbClr val="000000"/>
              </a:buClr>
              <a:buSzTx/>
              <a:buFont typeface="+mj-lt"/>
              <a:buAutoNum type="arabicPeriod"/>
              <a:defRPr b="1"/>
            </a:pPr>
            <a:r>
              <a:rPr lang="en-IN" b="0" dirty="0">
                <a:solidFill>
                  <a:srgbClr val="C50B3C"/>
                </a:solidFill>
              </a:rPr>
              <a:t>Q</a:t>
            </a:r>
            <a:r>
              <a:rPr lang="en-IN" sz="100" b="0" dirty="0">
                <a:solidFill>
                  <a:srgbClr val="C50B3C"/>
                </a:solidFill>
              </a:rPr>
              <a:t> </a:t>
            </a:r>
            <a:r>
              <a:rPr lang="en-IN" b="0" dirty="0">
                <a:solidFill>
                  <a:srgbClr val="C50B3C"/>
                </a:solidFill>
              </a:rPr>
              <a:t>B</a:t>
            </a:r>
            <a:r>
              <a:rPr lang="en-IN" sz="100" b="0" dirty="0">
                <a:solidFill>
                  <a:srgbClr val="C50B3C"/>
                </a:solidFill>
              </a:rPr>
              <a:t> </a:t>
            </a:r>
            <a:r>
              <a:rPr lang="en-IN" b="0" dirty="0">
                <a:solidFill>
                  <a:srgbClr val="C50B3C"/>
                </a:solidFill>
              </a:rPr>
              <a:t>O</a:t>
            </a:r>
            <a:r>
              <a:rPr b="0" dirty="0">
                <a:solidFill>
                  <a:srgbClr val="C50B3C"/>
                </a:solidFill>
              </a:rPr>
              <a:t> Reports.</a:t>
            </a:r>
            <a:r>
              <a:rPr b="0" dirty="0"/>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reports are the output of the system.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Reports are covered in Chapters 9 and 10.</a:t>
            </a:r>
          </a:p>
        </p:txBody>
      </p:sp>
      <p:sp>
        <p:nvSpPr>
          <p:cNvPr id="3" name="Text Placeholder 2"/>
          <p:cNvSpPr>
            <a:spLocks noGrp="1"/>
          </p:cNvSpPr>
          <p:nvPr>
            <p:ph type="body" idx="10"/>
          </p:nvPr>
        </p:nvSpPr>
        <p:spPr>
          <a:xfrm>
            <a:off x="571500" y="7772400"/>
            <a:ext cx="7378700" cy="614947"/>
          </a:xfrm>
        </p:spPr>
        <p:txBody>
          <a:bodyPr/>
          <a:lstStyle/>
          <a:p>
            <a:pPr marL="0" indent="0">
              <a:buNone/>
            </a:pPr>
            <a:r>
              <a:rPr lang="en-IN" b="0" dirty="0">
                <a:solidFill>
                  <a:srgbClr val="000000"/>
                </a:solidFill>
              </a:rPr>
              <a:t>(See text Section </a:t>
            </a:r>
            <a:r>
              <a:rPr lang="en-IN" dirty="0">
                <a:solidFill>
                  <a:srgbClr val="000000"/>
                </a:solidFill>
              </a:rPr>
              <a:t>8</a:t>
            </a:r>
            <a:r>
              <a:rPr lang="en-IN" b="0" dirty="0">
                <a:solidFill>
                  <a:srgbClr val="000000"/>
                </a:solidFill>
              </a:rPr>
              <a:t>.1 for more information)</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8.1 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 Satnav </a:t>
            </a:r>
            <a:r>
              <a:rPr lang="en-IN" sz="1000" b="0" dirty="0">
                <a:solidFill>
                  <a:srgbClr val="C50B3C"/>
                </a:solidFill>
              </a:rPr>
              <a:t>2</a:t>
            </a:r>
            <a:endParaRPr sz="1000" b="0" dirty="0">
              <a:solidFill>
                <a:srgbClr val="C50B3C"/>
              </a:solidFill>
            </a:endParaRPr>
          </a:p>
        </p:txBody>
      </p:sp>
      <p:sp>
        <p:nvSpPr>
          <p:cNvPr id="2" name="Text Placeholder 1"/>
          <p:cNvSpPr>
            <a:spLocks noGrp="1"/>
          </p:cNvSpPr>
          <p:nvPr>
            <p:ph type="body" idx="1"/>
          </p:nvPr>
        </p:nvSpPr>
        <p:spPr>
          <a:xfrm>
            <a:off x="571500" y="1676400"/>
            <a:ext cx="8597900" cy="649885"/>
          </a:xfrm>
        </p:spPr>
        <p:txBody>
          <a:bodyPr/>
          <a:lstStyle/>
          <a:p>
            <a:pPr marL="0" indent="0">
              <a:buSzTx/>
              <a:buNone/>
              <a:defRPr b="1"/>
            </a:pPr>
            <a:r>
              <a:rPr lang="en-IN" b="0" dirty="0">
                <a:solidFill>
                  <a:srgbClr val="000000"/>
                </a:solidFill>
              </a:rPr>
              <a:t>Chapter 8 focuses on Employees and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p>
        </p:txBody>
      </p:sp>
      <p:pic>
        <p:nvPicPr>
          <p:cNvPr id="7" name="Picture 1" descr="QBO SatNav chart with Employees &amp; Payroll highlighted in the QBO Transactions section."/>
          <p:cNvPicPr>
            <a:picLocks noChangeAspect="1"/>
          </p:cNvPicPr>
          <p:nvPr/>
        </p:nvPicPr>
        <p:blipFill>
          <a:blip r:embed="rId2">
            <a:extLst/>
          </a:blip>
          <a:stretch>
            <a:fillRect/>
          </a:stretch>
        </p:blipFill>
        <p:spPr>
          <a:xfrm>
            <a:off x="3207365" y="2514600"/>
            <a:ext cx="5590391" cy="5511468"/>
          </a:xfrm>
          <a:prstGeom prst="rect">
            <a:avLst/>
          </a:prstGeom>
          <a:ln w="12700">
            <a:miter lim="400000"/>
          </a:ln>
        </p:spPr>
      </p:pic>
      <p:sp>
        <p:nvSpPr>
          <p:cNvPr id="3" name="Text Placeholder 2"/>
          <p:cNvSpPr>
            <a:spLocks noGrp="1"/>
          </p:cNvSpPr>
          <p:nvPr>
            <p:ph type="body" idx="10"/>
          </p:nvPr>
        </p:nvSpPr>
        <p:spPr>
          <a:xfrm>
            <a:off x="571500" y="8224253"/>
            <a:ext cx="7454900" cy="564147"/>
          </a:xfrm>
        </p:spPr>
        <p:txBody>
          <a:bodyPr>
            <a:normAutofit lnSpcReduction="10000"/>
          </a:bodyPr>
          <a:lstStyle/>
          <a:p>
            <a:pPr marL="0" indent="0">
              <a:buNone/>
            </a:pPr>
            <a:r>
              <a:rPr lang="en-US" b="0" dirty="0">
                <a:solidFill>
                  <a:srgbClr val="000000"/>
                </a:solidFill>
              </a:rPr>
              <a:t>(See text Section 8.1 for more information)</a:t>
            </a:r>
          </a:p>
        </p:txBody>
      </p:sp>
      <p:sp>
        <p:nvSpPr>
          <p:cNvPr id="6" name="Text Placeholder 5"/>
          <p:cNvSpPr>
            <a:spLocks noGrp="1"/>
          </p:cNvSpPr>
          <p:nvPr>
            <p:ph type="body" idx="11"/>
          </p:nvPr>
        </p:nvSpPr>
        <p:spPr>
          <a:xfrm>
            <a:off x="4978400" y="8960067"/>
            <a:ext cx="2011680" cy="310055"/>
          </a:xfrm>
        </p:spPr>
        <p:txBody>
          <a:bodyPr>
            <a:noAutofit/>
          </a:bodyPr>
          <a:lstStyle/>
          <a:p>
            <a:pPr marL="0" indent="0" algn="ctr">
              <a:buNone/>
            </a:pPr>
            <a:r>
              <a:rPr lang="en-IN" sz="900" b="0" dirty="0">
                <a:hlinkClick r:id="rId3" action="ppaction://hlinksldjump"/>
              </a:rPr>
              <a:t>Access the long description slide.</a:t>
            </a:r>
          </a:p>
        </p:txBody>
      </p:sp>
    </p:spTree>
    <p:extLst>
      <p:ext uri="{BB962C8B-B14F-4D97-AF65-F5344CB8AC3E}">
        <p14:creationId xmlns:p14="http://schemas.microsoft.com/office/powerpoint/2010/main" val="301947406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sz="4060" dirty="0">
                <a:solidFill>
                  <a:srgbClr val="C50B3C"/>
                </a:solidFill>
              </a:rPr>
              <a:t>Section </a:t>
            </a:r>
            <a:r>
              <a:rPr lang="en-US" sz="4060" dirty="0">
                <a:solidFill>
                  <a:srgbClr val="C50B3C"/>
                </a:solidFill>
              </a:rPr>
              <a:t>8</a:t>
            </a:r>
            <a:r>
              <a:rPr sz="4060" dirty="0">
                <a:solidFill>
                  <a:srgbClr val="C50B3C"/>
                </a:solidFill>
              </a:rPr>
              <a:t>.2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sz="4060" dirty="0">
                <a:solidFill>
                  <a:srgbClr val="C50B3C"/>
                </a:solidFill>
              </a:rPr>
              <a:t> Sample Company</a:t>
            </a:r>
            <a:r>
              <a:rPr lang="en-IN" sz="4060" dirty="0">
                <a:solidFill>
                  <a:srgbClr val="C50B3C"/>
                </a:solidFill>
              </a:rPr>
              <a:t> </a:t>
            </a:r>
            <a:r>
              <a:rPr lang="en-IN" sz="1000" b="0" dirty="0">
                <a:solidFill>
                  <a:srgbClr val="C50B3C"/>
                </a:solidFill>
              </a:rPr>
              <a:t>1</a:t>
            </a:r>
            <a:endParaRPr sz="1000" b="0" dirty="0">
              <a:solidFill>
                <a:srgbClr val="C50B3C"/>
              </a:solidFill>
            </a:endParaRPr>
          </a:p>
        </p:txBody>
      </p:sp>
      <p:sp>
        <p:nvSpPr>
          <p:cNvPr id="164" name="Text Placeholder 1"/>
          <p:cNvSpPr txBox="1">
            <a:spLocks noGrp="1"/>
          </p:cNvSpPr>
          <p:nvPr>
            <p:ph type="body" idx="1"/>
          </p:nvPr>
        </p:nvSpPr>
        <p:spPr>
          <a:xfrm>
            <a:off x="571500" y="1803400"/>
            <a:ext cx="10350500" cy="4216400"/>
          </a:xfrm>
          <a:prstGeom prst="rect">
            <a:avLst/>
          </a:prstGeom>
        </p:spPr>
        <p:txBody>
          <a:bodyPr>
            <a:normAutofit/>
          </a:bodyPr>
          <a:lstStyle/>
          <a:p>
            <a:pPr marL="0" indent="0">
              <a:spcAft>
                <a:spcPts val="800"/>
              </a:spcAft>
              <a:buClrTx/>
              <a:buSzTx/>
              <a:buFontTx/>
              <a:buNone/>
              <a:defRPr b="1"/>
            </a:pPr>
            <a:r>
              <a:rPr b="0" dirty="0">
                <a:solidFill>
                  <a:srgbClr val="000000"/>
                </a:solidFill>
              </a:rPr>
              <a:t>To access the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Sample Company, complete the following steps.</a:t>
            </a:r>
          </a:p>
          <a:p>
            <a:pPr marL="457200" indent="-457200">
              <a:buClr>
                <a:srgbClr val="000000"/>
              </a:buClr>
              <a:buSzPct val="100000"/>
              <a:buFontTx/>
              <a:buAutoNum type="arabicPeriod"/>
              <a:defRPr b="1"/>
            </a:pPr>
            <a:r>
              <a:rPr b="0" dirty="0">
                <a:solidFill>
                  <a:srgbClr val="000000"/>
                </a:solidFill>
              </a:rPr>
              <a:t>Open a web browser. (Note: Intuit recommends using Google Chrome.)</a:t>
            </a:r>
          </a:p>
          <a:p>
            <a:pPr marL="457200" indent="-457200">
              <a:buClr>
                <a:srgbClr val="000000"/>
              </a:buClr>
              <a:buSzPct val="100000"/>
              <a:buFontTx/>
              <a:buAutoNum type="arabicPeriod"/>
              <a:defRPr b="1"/>
            </a:pPr>
            <a:r>
              <a:rPr b="0" dirty="0">
                <a:solidFill>
                  <a:srgbClr val="000000"/>
                </a:solidFill>
              </a:rPr>
              <a:t>Go to the </a:t>
            </a:r>
            <a:r>
              <a:rPr lang="en-IN" b="0" u="sng" dirty="0">
                <a:solidFill>
                  <a:srgbClr val="000000"/>
                </a:solidFill>
                <a:hlinkClick r:id="rId2"/>
              </a:rPr>
              <a:t>QBO.intuit.com</a:t>
            </a:r>
            <a:r>
              <a:rPr lang="en-IN" b="0" dirty="0">
                <a:solidFill>
                  <a:srgbClr val="000000"/>
                </a:solidFill>
              </a:rPr>
              <a:t>.</a:t>
            </a:r>
            <a:endParaRPr b="0" dirty="0">
              <a:solidFill>
                <a:srgbClr val="000000"/>
              </a:solidFill>
              <a:hlinkClick r:id="rId2"/>
            </a:endParaRPr>
          </a:p>
          <a:p>
            <a:pPr marL="457200" indent="-457200">
              <a:buClr>
                <a:srgbClr val="000000"/>
              </a:buClr>
              <a:buSzPct val="100000"/>
              <a:buFontTx/>
              <a:buAutoNum type="arabicPeriod"/>
              <a:defRPr b="1"/>
            </a:pPr>
            <a:r>
              <a:rPr b="0" dirty="0">
                <a:solidFill>
                  <a:srgbClr val="000000"/>
                </a:solidFill>
              </a:rPr>
              <a:t>Follow onscreen instructions for security verification</a:t>
            </a:r>
            <a:r>
              <a:rPr lang="en-IN" b="0" dirty="0">
                <a:solidFill>
                  <a:srgbClr val="000000"/>
                </a:solidFill>
              </a:rPr>
              <a:t>.</a:t>
            </a:r>
            <a:endParaRPr b="0" dirty="0">
              <a:solidFill>
                <a:srgbClr val="000000"/>
              </a:solidFill>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8.2 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 Sample Company </a:t>
            </a:r>
            <a:r>
              <a:rPr lang="en-IN" sz="1000" b="0" dirty="0">
                <a:solidFill>
                  <a:srgbClr val="C50B3C"/>
                </a:solidFill>
              </a:rPr>
              <a:t>2</a:t>
            </a:r>
          </a:p>
        </p:txBody>
      </p:sp>
      <p:sp>
        <p:nvSpPr>
          <p:cNvPr id="172" name="Text Placeholder 1"/>
          <p:cNvSpPr txBox="1">
            <a:spLocks noGrp="1"/>
          </p:cNvSpPr>
          <p:nvPr>
            <p:ph type="body" idx="1"/>
          </p:nvPr>
        </p:nvSpPr>
        <p:spPr>
          <a:xfrm>
            <a:off x="571500" y="1803400"/>
            <a:ext cx="10731500" cy="3911600"/>
          </a:xfrm>
          <a:prstGeom prst="rect">
            <a:avLst/>
          </a:prstGeom>
        </p:spPr>
        <p:txBody>
          <a:bodyPr/>
          <a:lstStyle/>
          <a:p>
            <a:pPr>
              <a:defRPr sz="3300" b="1"/>
            </a:pPr>
            <a:r>
              <a:rPr b="0" dirty="0">
                <a:solidFill>
                  <a:srgbClr val="000000"/>
                </a:solidFill>
              </a:rPr>
              <a:t>The sample company will reset each time it is reopened.</a:t>
            </a:r>
          </a:p>
          <a:p>
            <a:pPr>
              <a:defRPr sz="3300" b="1"/>
            </a:pPr>
            <a:r>
              <a:rPr b="0" dirty="0">
                <a:solidFill>
                  <a:srgbClr val="000000"/>
                </a:solidFill>
              </a:rPr>
              <a:t>So make certain to allow enough time to complete all chapter activities before closing the sample company. Otherwise, you will lose the work you have entered when you reopen the Sample Company.</a:t>
            </a:r>
          </a:p>
          <a:p>
            <a:pPr>
              <a:defRPr sz="3300" b="1"/>
            </a:pPr>
            <a:r>
              <a:rPr b="0" dirty="0">
                <a:solidFill>
                  <a:srgbClr val="000000"/>
                </a:solidFill>
              </a:rPr>
              <a:t>The sample company is used for the Chapter activities and Exercises.</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itle 1"/>
          <p:cNvSpPr txBox="1">
            <a:spLocks noGrp="1"/>
          </p:cNvSpPr>
          <p:nvPr>
            <p:ph type="title"/>
          </p:nvPr>
        </p:nvSpPr>
        <p:spPr>
          <a:xfrm>
            <a:off x="571500" y="723900"/>
            <a:ext cx="10655300" cy="952500"/>
          </a:xfrm>
          <a:prstGeom prst="rect">
            <a:avLst/>
          </a:prstGeom>
        </p:spPr>
        <p:txBody>
          <a:bodyPr>
            <a:noAutofit/>
          </a:bodyPr>
          <a:lstStyle>
            <a:lvl1pPr defTabSz="455675">
              <a:spcBef>
                <a:spcPts val="1700"/>
              </a:spcBef>
              <a:defRPr sz="4055">
                <a:solidFill>
                  <a:srgbClr val="F20F4B"/>
                </a:solidFill>
              </a:defRPr>
            </a:lvl1pPr>
          </a:lstStyle>
          <a:p>
            <a:r>
              <a:rPr sz="4060" dirty="0">
                <a:solidFill>
                  <a:srgbClr val="C50B3C"/>
                </a:solidFill>
              </a:rPr>
              <a:t>Section</a:t>
            </a:r>
            <a:r>
              <a:rPr lang="en-US" sz="4060" dirty="0">
                <a:solidFill>
                  <a:srgbClr val="C50B3C"/>
                </a:solidFill>
              </a:rPr>
              <a:t> 8</a:t>
            </a:r>
            <a:r>
              <a:rPr sz="4060" dirty="0">
                <a:solidFill>
                  <a:srgbClr val="C50B3C"/>
                </a:solidFill>
              </a:rPr>
              <a:t>.3 </a:t>
            </a:r>
            <a:r>
              <a:rPr lang="en-US" sz="4060" dirty="0">
                <a:solidFill>
                  <a:srgbClr val="C50B3C"/>
                </a:solidFill>
              </a:rPr>
              <a:t>Navigating Employee</a:t>
            </a:r>
            <a:r>
              <a:rPr lang="en-US" sz="4060" dirty="0"/>
              <a:t> </a:t>
            </a:r>
            <a:r>
              <a:rPr lang="en-US" sz="4060" dirty="0">
                <a:solidFill>
                  <a:srgbClr val="C50B3C"/>
                </a:solidFill>
              </a:rPr>
              <a:t>Transactions</a:t>
            </a:r>
            <a:endParaRPr lang="en-US" sz="4060" b="0" dirty="0">
              <a:solidFill>
                <a:srgbClr val="C50B3C"/>
              </a:solidFill>
            </a:endParaRPr>
          </a:p>
        </p:txBody>
      </p:sp>
      <p:sp>
        <p:nvSpPr>
          <p:cNvPr id="4" name="Text Placeholder 1"/>
          <p:cNvSpPr>
            <a:spLocks noGrp="1"/>
          </p:cNvSpPr>
          <p:nvPr>
            <p:ph type="body" idx="1"/>
          </p:nvPr>
        </p:nvSpPr>
        <p:spPr>
          <a:xfrm>
            <a:off x="571500" y="1803400"/>
            <a:ext cx="10655300" cy="2286000"/>
          </a:xfrm>
        </p:spPr>
        <p:txBody>
          <a:bodyPr>
            <a:noAutofit/>
          </a:bodyPr>
          <a:lstStyle/>
          <a:p>
            <a:pPr marL="0" indent="0">
              <a:buNone/>
            </a:pPr>
            <a:r>
              <a:rPr lang="en-US" sz="3040" b="0" dirty="0">
                <a:solidFill>
                  <a:srgbClr val="000000"/>
                </a:solidFill>
              </a:rPr>
              <a:t>Two main aspects to using Q</a:t>
            </a:r>
            <a:r>
              <a:rPr lang="en-US" sz="100" b="0" dirty="0">
                <a:solidFill>
                  <a:srgbClr val="000000"/>
                </a:solidFill>
              </a:rPr>
              <a:t> </a:t>
            </a:r>
            <a:r>
              <a:rPr lang="en-US" sz="3040" b="0" dirty="0">
                <a:solidFill>
                  <a:srgbClr val="000000"/>
                </a:solidFill>
              </a:rPr>
              <a:t>B</a:t>
            </a:r>
            <a:r>
              <a:rPr lang="en-US" sz="100" b="0" dirty="0">
                <a:solidFill>
                  <a:srgbClr val="000000"/>
                </a:solidFill>
              </a:rPr>
              <a:t> </a:t>
            </a:r>
            <a:r>
              <a:rPr lang="en-US" sz="3040" b="0" dirty="0">
                <a:solidFill>
                  <a:srgbClr val="000000"/>
                </a:solidFill>
              </a:rPr>
              <a:t>O for Employee and Payroll purposes: </a:t>
            </a:r>
          </a:p>
          <a:p>
            <a:r>
              <a:rPr lang="en-US" sz="3040" b="0" dirty="0">
                <a:solidFill>
                  <a:srgbClr val="000000"/>
                </a:solidFill>
              </a:rPr>
              <a:t>Payroll Setup.</a:t>
            </a:r>
          </a:p>
          <a:p>
            <a:r>
              <a:rPr lang="en-US" sz="3040" b="0" dirty="0">
                <a:solidFill>
                  <a:srgbClr val="000000"/>
                </a:solidFill>
              </a:rPr>
              <a:t>Payroll Processing.</a:t>
            </a:r>
          </a:p>
        </p:txBody>
      </p:sp>
      <p:sp>
        <p:nvSpPr>
          <p:cNvPr id="2" name="Text Placeholder 2"/>
          <p:cNvSpPr>
            <a:spLocks noGrp="1"/>
          </p:cNvSpPr>
          <p:nvPr>
            <p:ph type="body" idx="10"/>
          </p:nvPr>
        </p:nvSpPr>
        <p:spPr>
          <a:xfrm>
            <a:off x="571500" y="7454657"/>
            <a:ext cx="7531100" cy="559043"/>
          </a:xfrm>
        </p:spPr>
        <p:txBody>
          <a:bodyPr>
            <a:noAutofit/>
          </a:bodyPr>
          <a:lstStyle/>
          <a:p>
            <a:pPr marL="0" indent="0">
              <a:buNone/>
            </a:pPr>
            <a:r>
              <a:rPr lang="en-IN" b="0" dirty="0">
                <a:solidFill>
                  <a:srgbClr val="000000"/>
                </a:solidFill>
              </a:rPr>
              <a:t>(See text Section 8.3 for more information)</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dirty="0">
                <a:solidFill>
                  <a:srgbClr val="C50B3C"/>
                </a:solidFill>
              </a:rPr>
              <a:t>Section 8.3 </a:t>
            </a:r>
            <a:r>
              <a:rPr lang="en-US" sz="4060" dirty="0">
                <a:solidFill>
                  <a:srgbClr val="C50B3C"/>
                </a:solidFill>
              </a:rPr>
              <a:t>Payroll Setup</a:t>
            </a:r>
            <a:endParaRPr lang="en-IN" sz="4060" b="0" cap="none" dirty="0">
              <a:solidFill>
                <a:srgbClr val="C50B3C"/>
              </a:solidFill>
            </a:endParaRPr>
          </a:p>
        </p:txBody>
      </p:sp>
      <p:sp>
        <p:nvSpPr>
          <p:cNvPr id="4" name="Text Placeholder 1"/>
          <p:cNvSpPr>
            <a:spLocks noGrp="1"/>
          </p:cNvSpPr>
          <p:nvPr>
            <p:ph type="body" idx="1"/>
          </p:nvPr>
        </p:nvSpPr>
        <p:spPr>
          <a:xfrm>
            <a:off x="571500" y="1803400"/>
            <a:ext cx="7454900" cy="2844800"/>
          </a:xfrm>
        </p:spPr>
        <p:txBody>
          <a:bodyPr>
            <a:normAutofit/>
          </a:bodyPr>
          <a:lstStyle/>
          <a:p>
            <a:pPr marL="0" indent="0">
              <a:buNone/>
            </a:pPr>
            <a:r>
              <a:rPr lang="en-US" dirty="0">
                <a:solidFill>
                  <a:srgbClr val="000000"/>
                </a:solidFill>
              </a:rPr>
              <a:t>Payroll Setup requires:</a:t>
            </a:r>
          </a:p>
          <a:p>
            <a:pPr marL="457200" indent="-457200">
              <a:buFont typeface="+mj-lt"/>
              <a:buAutoNum type="arabicPeriod"/>
            </a:pPr>
            <a:r>
              <a:rPr lang="en-US" dirty="0">
                <a:solidFill>
                  <a:srgbClr val="000000"/>
                </a:solidFill>
              </a:rPr>
              <a:t>Set up Employees List.</a:t>
            </a:r>
          </a:p>
          <a:p>
            <a:pPr marL="457200" indent="-457200">
              <a:buFont typeface="+mj-lt"/>
              <a:buAutoNum type="arabicPeriod"/>
            </a:pPr>
            <a:r>
              <a:rPr lang="en-US" dirty="0">
                <a:solidFill>
                  <a:srgbClr val="000000"/>
                </a:solidFill>
              </a:rPr>
              <a:t>Turn on Time Tracking preference. </a:t>
            </a:r>
          </a:p>
          <a:p>
            <a:pPr marL="457200" indent="-457200">
              <a:buFont typeface="+mj-lt"/>
              <a:buAutoNum type="arabicPeriod"/>
            </a:pPr>
            <a:r>
              <a:rPr lang="en-US" dirty="0">
                <a:solidFill>
                  <a:srgbClr val="000000"/>
                </a:solidFill>
              </a:rPr>
              <a:t>Turn on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Payroll.</a:t>
            </a:r>
          </a:p>
        </p:txBody>
      </p:sp>
      <p:sp>
        <p:nvSpPr>
          <p:cNvPr id="2" name="Text Placeholder 2"/>
          <p:cNvSpPr>
            <a:spLocks noGrp="1"/>
          </p:cNvSpPr>
          <p:nvPr>
            <p:ph type="body" idx="10"/>
          </p:nvPr>
        </p:nvSpPr>
        <p:spPr>
          <a:xfrm>
            <a:off x="571500" y="7454900"/>
            <a:ext cx="7378700" cy="622300"/>
          </a:xfrm>
        </p:spPr>
        <p:txBody>
          <a:bodyPr>
            <a:noAutofit/>
          </a:bodyPr>
          <a:lstStyle/>
          <a:p>
            <a:pPr marL="0" indent="0">
              <a:buNone/>
            </a:pPr>
            <a:r>
              <a:rPr lang="en-IN" b="0" dirty="0">
                <a:solidFill>
                  <a:srgbClr val="000000"/>
                </a:solidFill>
              </a:rPr>
              <a:t>(See text Section </a:t>
            </a:r>
            <a:r>
              <a:rPr lang="en-IN" dirty="0">
                <a:solidFill>
                  <a:srgbClr val="000000"/>
                </a:solidFill>
              </a:rPr>
              <a:t>8</a:t>
            </a:r>
            <a:r>
              <a:rPr lang="en-IN" b="0" dirty="0">
                <a:solidFill>
                  <a:srgbClr val="000000"/>
                </a:solidFill>
              </a:rPr>
              <a:t>.3 </a:t>
            </a:r>
            <a:r>
              <a:rPr lang="en-US" b="0" dirty="0">
                <a:solidFill>
                  <a:srgbClr val="000000"/>
                </a:solidFill>
              </a:rPr>
              <a:t>for more information</a:t>
            </a:r>
            <a:r>
              <a:rPr lang="en-IN" b="0" dirty="0">
                <a:solidFill>
                  <a:srgbClr val="000000"/>
                </a:solidFill>
              </a:rPr>
              <a:t>)</a:t>
            </a:r>
          </a:p>
        </p:txBody>
      </p:sp>
    </p:spTree>
    <p:extLst>
      <p:ext uri="{BB962C8B-B14F-4D97-AF65-F5344CB8AC3E}">
        <p14:creationId xmlns:p14="http://schemas.microsoft.com/office/powerpoint/2010/main" val="51579136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Title 1"/>
          <p:cNvSpPr txBox="1">
            <a:spLocks noGrp="1"/>
          </p:cNvSpPr>
          <p:nvPr>
            <p:ph type="title"/>
          </p:nvPr>
        </p:nvSpPr>
        <p:spPr>
          <a:xfrm>
            <a:off x="571500" y="723900"/>
            <a:ext cx="10807700" cy="863600"/>
          </a:xfrm>
          <a:prstGeom prst="rect">
            <a:avLst/>
          </a:prstGeom>
        </p:spPr>
        <p:txBody>
          <a:bodyPr>
            <a:normAutofit/>
          </a:bodyPr>
          <a:lstStyle>
            <a:lvl1pPr defTabSz="455675">
              <a:spcBef>
                <a:spcPts val="1700"/>
              </a:spcBef>
              <a:defRPr sz="4055">
                <a:solidFill>
                  <a:srgbClr val="F20F4B"/>
                </a:solidFill>
              </a:defRPr>
            </a:lvl1pPr>
          </a:lstStyle>
          <a:p>
            <a:r>
              <a:rPr lang="en-IN" sz="4060" dirty="0">
                <a:solidFill>
                  <a:srgbClr val="C50B3C"/>
                </a:solidFill>
              </a:rPr>
              <a:t>Section 8.3 </a:t>
            </a:r>
            <a:r>
              <a:rPr lang="en-US" sz="4060" dirty="0">
                <a:solidFill>
                  <a:srgbClr val="C50B3C"/>
                </a:solidFill>
              </a:rPr>
              <a:t>Payroll Processing</a:t>
            </a:r>
            <a:endParaRPr lang="en-IN" sz="4060" dirty="0">
              <a:solidFill>
                <a:srgbClr val="C50B3C"/>
              </a:solidFill>
            </a:endParaRPr>
          </a:p>
        </p:txBody>
      </p:sp>
      <p:sp>
        <p:nvSpPr>
          <p:cNvPr id="4" name="Text Placeholder 1"/>
          <p:cNvSpPr>
            <a:spLocks noGrp="1"/>
          </p:cNvSpPr>
          <p:nvPr>
            <p:ph type="body" idx="1"/>
          </p:nvPr>
        </p:nvSpPr>
        <p:spPr>
          <a:xfrm>
            <a:off x="571500" y="1803400"/>
            <a:ext cx="10198100" cy="3606800"/>
          </a:xfrm>
        </p:spPr>
        <p:txBody>
          <a:bodyPr>
            <a:normAutofit/>
          </a:bodyPr>
          <a:lstStyle/>
          <a:p>
            <a:pPr marL="0" indent="0">
              <a:buNone/>
            </a:pPr>
            <a:r>
              <a:rPr lang="en-US" dirty="0">
                <a:solidFill>
                  <a:srgbClr val="000000"/>
                </a:solidFill>
              </a:rPr>
              <a:t>Payroll Processing consists of the following four main types of tasks:</a:t>
            </a:r>
          </a:p>
          <a:p>
            <a:pPr marL="514350" indent="-514350">
              <a:buFont typeface="+mj-lt"/>
              <a:buAutoNum type="arabicPeriod"/>
            </a:pPr>
            <a:r>
              <a:rPr lang="en-US" dirty="0">
                <a:solidFill>
                  <a:srgbClr val="000000"/>
                </a:solidFill>
              </a:rPr>
              <a:t>Enter Time. </a:t>
            </a:r>
          </a:p>
          <a:p>
            <a:pPr marL="514350" indent="-514350">
              <a:buFont typeface="+mj-lt"/>
              <a:buAutoNum type="arabicPeriod"/>
            </a:pPr>
            <a:r>
              <a:rPr lang="en-US" dirty="0">
                <a:solidFill>
                  <a:srgbClr val="000000"/>
                </a:solidFill>
              </a:rPr>
              <a:t>Pay Employees.</a:t>
            </a:r>
          </a:p>
          <a:p>
            <a:pPr marL="514350" indent="-514350">
              <a:buFont typeface="+mj-lt"/>
              <a:buAutoNum type="arabicPeriod"/>
            </a:pPr>
            <a:r>
              <a:rPr lang="en-US" dirty="0">
                <a:solidFill>
                  <a:srgbClr val="000000"/>
                </a:solidFill>
              </a:rPr>
              <a:t>Pay Payroll Liabilities.</a:t>
            </a:r>
          </a:p>
          <a:p>
            <a:pPr marL="514350" indent="-514350">
              <a:buFont typeface="+mj-lt"/>
              <a:buAutoNum type="arabicPeriod"/>
            </a:pPr>
            <a:r>
              <a:rPr lang="en-US" dirty="0">
                <a:solidFill>
                  <a:srgbClr val="000000"/>
                </a:solidFill>
              </a:rPr>
              <a:t>Process Payroll Forms.</a:t>
            </a:r>
          </a:p>
        </p:txBody>
      </p:sp>
      <p:sp>
        <p:nvSpPr>
          <p:cNvPr id="7" name="Text Placeholder 2"/>
          <p:cNvSpPr>
            <a:spLocks noGrp="1"/>
          </p:cNvSpPr>
          <p:nvPr>
            <p:ph type="body" idx="10"/>
          </p:nvPr>
        </p:nvSpPr>
        <p:spPr>
          <a:xfrm>
            <a:off x="571500" y="7454900"/>
            <a:ext cx="7378700" cy="692727"/>
          </a:xfrm>
        </p:spPr>
        <p:txBody>
          <a:bodyPr>
            <a:noAutofit/>
          </a:bodyPr>
          <a:lstStyle/>
          <a:p>
            <a:pPr marL="0" indent="0">
              <a:buNone/>
            </a:pPr>
            <a:r>
              <a:rPr lang="en-IN" b="0" dirty="0">
                <a:solidFill>
                  <a:srgbClr val="000000"/>
                </a:solidFill>
              </a:rPr>
              <a:t>(See text Section </a:t>
            </a:r>
            <a:r>
              <a:rPr lang="en-IN" dirty="0">
                <a:solidFill>
                  <a:srgbClr val="000000"/>
                </a:solidFill>
              </a:rPr>
              <a:t>8</a:t>
            </a:r>
            <a:r>
              <a:rPr lang="en-IN" b="0" dirty="0">
                <a:solidFill>
                  <a:srgbClr val="000000"/>
                </a:solidFill>
              </a:rPr>
              <a:t>.3 </a:t>
            </a:r>
            <a:r>
              <a:rPr lang="en-US" b="0" dirty="0">
                <a:solidFill>
                  <a:srgbClr val="000000"/>
                </a:solidFill>
              </a:rPr>
              <a:t>for more information</a:t>
            </a:r>
            <a:r>
              <a:rPr lang="en-IN" b="0" dirty="0">
                <a:solidFill>
                  <a:srgbClr val="000000"/>
                </a:solidFill>
              </a:rPr>
              <a:t>)</a:t>
            </a:r>
          </a:p>
        </p:txBody>
      </p:sp>
    </p:spTree>
    <p:extLst>
      <p:ext uri="{BB962C8B-B14F-4D97-AF65-F5344CB8AC3E}">
        <p14:creationId xmlns:p14="http://schemas.microsoft.com/office/powerpoint/2010/main" val="754190146"/>
      </p:ext>
    </p:extLst>
  </p:cSld>
  <p:clrMapOvr>
    <a:masterClrMapping/>
  </p:clrMapOvr>
  <p:transition spd="med"/>
</p:sld>
</file>

<file path=ppt/theme/theme1.xml><?xml version="1.0" encoding="utf-8"?>
<a:theme xmlns:a="http://schemas.openxmlformats.org/drawingml/2006/main" name="New_Template9">
  <a:themeElements>
    <a:clrScheme name="Custom 8">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00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498</TotalTime>
  <Words>1054</Words>
  <Application>Microsoft Office PowerPoint</Application>
  <PresentationFormat>Custom</PresentationFormat>
  <Paragraphs>94</Paragraphs>
  <Slides>19</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Calibri</vt:lpstr>
      <vt:lpstr>Proxima Nova</vt:lpstr>
      <vt:lpstr>Proxima Nova ScOsf Extra Conden</vt:lpstr>
      <vt:lpstr>Verdana</vt:lpstr>
      <vt:lpstr>New_Template9</vt:lpstr>
      <vt:lpstr>1_New_Template9</vt:lpstr>
      <vt:lpstr>Computer Accounting With Quickbooks Online</vt:lpstr>
      <vt:lpstr>Effective Learning Strategy XPM</vt:lpstr>
      <vt:lpstr>Section 8.1 Q B O Satnav 1</vt:lpstr>
      <vt:lpstr>Section 8.1 Q B O Satnav 2</vt:lpstr>
      <vt:lpstr>Section 8.2 Q B O Sample Company 1</vt:lpstr>
      <vt:lpstr>Section 8.2 Q B O Sample Company 2</vt:lpstr>
      <vt:lpstr>Section 8.3 Navigating Employee Transactions</vt:lpstr>
      <vt:lpstr>Section 8.3 Payroll Setup</vt:lpstr>
      <vt:lpstr>Section 8.3 Payroll Processing</vt:lpstr>
      <vt:lpstr>Section 8.4 Employees List</vt:lpstr>
      <vt:lpstr>Section 8.5 Time Tracking</vt:lpstr>
      <vt:lpstr>Section 8.6 Set Up Payroll</vt:lpstr>
      <vt:lpstr>Section 8.7 Pay Employees</vt:lpstr>
      <vt:lpstr>Section 8.8 Pay Payroll Liabilities</vt:lpstr>
      <vt:lpstr>Section 8.9 File Payroll Forms</vt:lpstr>
      <vt:lpstr>Section 8.10 Accounting Essentials Payroll</vt:lpstr>
      <vt:lpstr>Exercises</vt:lpstr>
      <vt:lpstr>Project 8.1</vt:lpstr>
      <vt:lpstr>Section 8.1 Q B O Satnav 2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 1e</dc:title>
  <dc:creator>Donna Kay</dc:creator>
  <cp:lastModifiedBy>CE</cp:lastModifiedBy>
  <cp:revision>175</cp:revision>
  <dcterms:modified xsi:type="dcterms:W3CDTF">2018-09-12T15:20:02Z</dcterms:modified>
</cp:coreProperties>
</file>