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23"/>
  </p:notesMasterIdLst>
  <p:sldIdLst>
    <p:sldId id="288" r:id="rId3"/>
    <p:sldId id="257" r:id="rId4"/>
    <p:sldId id="258" r:id="rId5"/>
    <p:sldId id="259" r:id="rId6"/>
    <p:sldId id="260" r:id="rId7"/>
    <p:sldId id="261" r:id="rId8"/>
    <p:sldId id="262" r:id="rId9"/>
    <p:sldId id="284" r:id="rId10"/>
    <p:sldId id="264" r:id="rId11"/>
    <p:sldId id="265" r:id="rId12"/>
    <p:sldId id="266" r:id="rId13"/>
    <p:sldId id="267" r:id="rId14"/>
    <p:sldId id="281" r:id="rId15"/>
    <p:sldId id="282" r:id="rId16"/>
    <p:sldId id="274" r:id="rId17"/>
    <p:sldId id="275" r:id="rId18"/>
    <p:sldId id="285" r:id="rId19"/>
    <p:sldId id="286" r:id="rId20"/>
    <p:sldId id="289" r:id="rId21"/>
    <p:sldId id="290" r:id="rId2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5C5C5C"/>
    <a:srgbClr val="C50B3C"/>
    <a:srgbClr val="00607A"/>
    <a:srgbClr val="9208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8" autoAdjust="0"/>
    <p:restoredTop sz="94670" autoAdjust="0"/>
  </p:normalViewPr>
  <p:slideViewPr>
    <p:cSldViewPr>
      <p:cViewPr varScale="1">
        <p:scale>
          <a:sx n="85" d="100"/>
          <a:sy n="85" d="100"/>
        </p:scale>
        <p:origin x="930" y="102"/>
      </p:cViewPr>
      <p:guideLst>
        <p:guide orient="horz" pos="3072"/>
        <p:guide pos="4096"/>
      </p:guideLst>
    </p:cSldViewPr>
  </p:slideViewPr>
  <p:outlineViewPr>
    <p:cViewPr>
      <p:scale>
        <a:sx n="33" d="100"/>
        <a:sy n="33" d="100"/>
      </p:scale>
      <p:origin x="0" y="-106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36484382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
        <p:nvSpPr>
          <p:cNvPr id="3" name="Content Placeholder 2"/>
          <p:cNvSpPr>
            <a:spLocks noGrp="1"/>
          </p:cNvSpPr>
          <p:nvPr>
            <p:ph sz="quarter" idx="14"/>
          </p:nvPr>
        </p:nvSpPr>
        <p:spPr>
          <a:xfrm>
            <a:off x="2844800" y="9188450"/>
            <a:ext cx="8610600" cy="355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141342521"/>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reserve="1">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3614333073"/>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4544509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263725599"/>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5396827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59671875"/>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8800256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0324071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2959512"/>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15230241"/>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reserve="1">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3734861"/>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6732580"/>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074017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15191988"/>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8316305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268914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54095534"/>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318496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7099839"/>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9459243"/>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1.jp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theme" Target="../theme/theme2.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077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077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218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370368"/>
            <a:ext cx="23842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spcBef>
                <a:spcPts val="600"/>
              </a:spcBef>
            </a:pPr>
            <a:r>
              <a:rPr lang="en-US" altLang="en-US" sz="1200" i="0" dirty="0">
                <a:solidFill>
                  <a:schemeClr val="tx1">
                    <a:lumMod val="50000"/>
                  </a:schemeClr>
                </a:solidFill>
                <a:latin typeface="Calibri" panose="020F0502020204030204" pitchFamily="34" charset="0"/>
                <a:ea typeface="Verdana" pitchFamily="34" charset="0"/>
                <a:cs typeface="Verdana" pitchFamily="34" charset="0"/>
              </a:rPr>
              <a:t>©2019 McGraw-Hill Education.</a:t>
            </a:r>
          </a:p>
        </p:txBody>
      </p:sp>
      <p:pic>
        <p:nvPicPr>
          <p:cNvPr id="6" name="Picture 5"/>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61" r:id="rId5"/>
    <p:sldLayoutId id="2147483662" r:id="rId6"/>
    <p:sldLayoutId id="2147483663" r:id="rId7"/>
    <p:sldLayoutId id="2147483664" r:id="rId8"/>
    <p:sldLayoutId id="2147483655" r:id="rId9"/>
    <p:sldLayoutId id="2147483656" r:id="rId10"/>
    <p:sldLayoutId id="2147483657" r:id="rId11"/>
    <p:sldLayoutId id="2147483658" r:id="rId12"/>
    <p:sldLayoutId id="2147483659" r:id="rId13"/>
    <p:sldLayoutId id="2147483660" r:id="rId14"/>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839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839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980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pic>
        <p:nvPicPr>
          <p:cNvPr id="5" name="Picture 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extLst>
      <p:ext uri="{BB962C8B-B14F-4D97-AF65-F5344CB8AC3E}">
        <p14:creationId xmlns:p14="http://schemas.microsoft.com/office/powerpoint/2010/main" val="174840431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t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qbo.intuit.com/redir/testdrive" TargetMode="External"/><Relationship Id="rId2" Type="http://schemas.openxmlformats.org/officeDocument/2006/relationships/hyperlink" Target="http://www.qbo.intuit.com/"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78657" y="615548"/>
            <a:ext cx="9738543" cy="2658982"/>
          </a:xfrm>
        </p:spPr>
        <p:txBody>
          <a:bodyPr>
            <a:noAutofit/>
          </a:bodyPr>
          <a:lstStyle/>
          <a:p>
            <a:pPr>
              <a:lnSpc>
                <a:spcPct val="100000"/>
              </a:lnSpc>
            </a:pPr>
            <a:r>
              <a:rPr lang="en-IN" sz="7200" b="1" cap="none" dirty="0">
                <a:solidFill>
                  <a:srgbClr val="C50B3C"/>
                </a:solidFill>
                <a:latin typeface="Calibri" panose="020F0502020204030204" pitchFamily="34" charset="0"/>
              </a:rPr>
              <a:t>Computer Accounting With Quickbooks Online</a:t>
            </a:r>
            <a:endParaRPr lang="en-IN" sz="7200" dirty="0">
              <a:latin typeface="Calibri" panose="020F0502020204030204" pitchFamily="34" charset="0"/>
            </a:endParaRPr>
          </a:p>
        </p:txBody>
      </p:sp>
      <p:sp>
        <p:nvSpPr>
          <p:cNvPr id="12" name="Text Placeholder 11"/>
          <p:cNvSpPr>
            <a:spLocks noGrp="1"/>
          </p:cNvSpPr>
          <p:nvPr>
            <p:ph type="body" sz="half" idx="1"/>
          </p:nvPr>
        </p:nvSpPr>
        <p:spPr>
          <a:xfrm>
            <a:off x="1092451" y="3962400"/>
            <a:ext cx="9803142" cy="762000"/>
          </a:xfrm>
        </p:spPr>
        <p:txBody>
          <a:bodyPr>
            <a:normAutofit lnSpcReduction="10000"/>
          </a:bodyPr>
          <a:lstStyle/>
          <a:p>
            <a:pPr>
              <a:lnSpc>
                <a:spcPct val="100000"/>
              </a:lnSpc>
            </a:pPr>
            <a:r>
              <a:rPr lang="en-IN" sz="4400" i="0" dirty="0">
                <a:solidFill>
                  <a:srgbClr val="00607A"/>
                </a:solidFill>
                <a:latin typeface="Calibri" panose="020F0502020204030204" pitchFamily="34" charset="0"/>
              </a:rPr>
              <a:t>Donna Kay</a:t>
            </a:r>
          </a:p>
        </p:txBody>
      </p:sp>
      <p:sp>
        <p:nvSpPr>
          <p:cNvPr id="14" name="Text Placeholder 12"/>
          <p:cNvSpPr>
            <a:spLocks noGrp="1"/>
          </p:cNvSpPr>
          <p:nvPr>
            <p:ph type="body" sz="quarter" idx="4294967295"/>
          </p:nvPr>
        </p:nvSpPr>
        <p:spPr>
          <a:xfrm>
            <a:off x="1059296" y="6324600"/>
            <a:ext cx="9755909" cy="838200"/>
          </a:xfrm>
        </p:spPr>
        <p:txBody>
          <a:bodyPr>
            <a:normAutofit/>
          </a:bodyPr>
          <a:lstStyle/>
          <a:p>
            <a:pPr marL="0" indent="0" algn="ctr">
              <a:buNone/>
            </a:pPr>
            <a:r>
              <a:rPr lang="en-IN" sz="3500" dirty="0">
                <a:solidFill>
                  <a:srgbClr val="C50B3C"/>
                </a:solidFill>
                <a:latin typeface="Calibri" panose="020F0502020204030204" pitchFamily="34" charset="0"/>
              </a:rPr>
              <a:t>Chapter 7</a:t>
            </a:r>
            <a:r>
              <a:rPr lang="en-US" sz="3500" dirty="0">
                <a:solidFill>
                  <a:srgbClr val="C50B3C"/>
                </a:solidFill>
                <a:latin typeface="Calibri" panose="020F0502020204030204" pitchFamily="34" charset="0"/>
                <a:cs typeface="Calibri" panose="020F0502020204030204" pitchFamily="34" charset="0"/>
              </a:rPr>
              <a:t> </a:t>
            </a:r>
            <a:r>
              <a:rPr lang="en-US" sz="3500" dirty="0">
                <a:solidFill>
                  <a:srgbClr val="C50B3C"/>
                </a:solidFill>
                <a:latin typeface="Calibri" panose="020F0502020204030204" pitchFamily="34" charset="0"/>
              </a:rPr>
              <a:t>Inventory</a:t>
            </a:r>
          </a:p>
        </p:txBody>
      </p:sp>
      <p:sp>
        <p:nvSpPr>
          <p:cNvPr id="13" name="Text Placeholder 13"/>
          <p:cNvSpPr>
            <a:spLocks noGrp="1"/>
          </p:cNvSpPr>
          <p:nvPr>
            <p:ph sz="quarter" idx="14"/>
          </p:nvPr>
        </p:nvSpPr>
        <p:spPr>
          <a:xfrm>
            <a:off x="482600" y="9204096"/>
            <a:ext cx="10883900" cy="473304"/>
          </a:xfrm>
        </p:spPr>
        <p:txBody>
          <a:bodyPr>
            <a:noAutofit/>
          </a:bodyPr>
          <a:lstStyle/>
          <a:p>
            <a:pPr marL="0" indent="0">
              <a:buNone/>
            </a:pPr>
            <a:r>
              <a:rPr lang="en-IN" sz="12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49958140"/>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a:solidFill>
                  <a:srgbClr val="C50B3C"/>
                </a:solidFill>
              </a:rPr>
              <a:t>Section 7.5 Purchase Order</a:t>
            </a:r>
          </a:p>
        </p:txBody>
      </p:sp>
      <p:sp>
        <p:nvSpPr>
          <p:cNvPr id="5" name="Text Placeholder 1"/>
          <p:cNvSpPr>
            <a:spLocks noGrp="1"/>
          </p:cNvSpPr>
          <p:nvPr>
            <p:ph type="body" idx="1"/>
          </p:nvPr>
        </p:nvSpPr>
        <p:spPr>
          <a:xfrm>
            <a:off x="571500" y="1803400"/>
            <a:ext cx="9283700" cy="1104900"/>
          </a:xfrm>
        </p:spPr>
        <p:txBody>
          <a:bodyPr>
            <a:noAutofit/>
          </a:bodyPr>
          <a:lstStyle/>
          <a:p>
            <a:pPr marL="0" indent="0">
              <a:buNone/>
            </a:pPr>
            <a:r>
              <a:rPr lang="en-US" dirty="0">
                <a:solidFill>
                  <a:srgbClr val="000000"/>
                </a:solidFill>
              </a:rPr>
              <a:t>A purchase order is a record of an order to purchase products from a vendor.</a:t>
            </a:r>
            <a:endParaRPr lang="en-IN" b="0" dirty="0">
              <a:solidFill>
                <a:srgbClr val="000000"/>
              </a:solidFill>
            </a:endParaRPr>
          </a:p>
        </p:txBody>
      </p:sp>
      <p:sp>
        <p:nvSpPr>
          <p:cNvPr id="3" name="Text Placeholder 2"/>
          <p:cNvSpPr>
            <a:spLocks noGrp="1"/>
          </p:cNvSpPr>
          <p:nvPr>
            <p:ph type="body" idx="10"/>
          </p:nvPr>
        </p:nvSpPr>
        <p:spPr>
          <a:xfrm>
            <a:off x="571500" y="7772400"/>
            <a:ext cx="7302500" cy="646325"/>
          </a:xfrm>
        </p:spPr>
        <p:txBody>
          <a:bodyPr>
            <a:normAutofit/>
          </a:bodyPr>
          <a:lstStyle/>
          <a:p>
            <a:pPr marL="0" indent="0">
              <a:buNone/>
            </a:pPr>
            <a:r>
              <a:rPr lang="en-US" dirty="0">
                <a:solidFill>
                  <a:srgbClr val="000000"/>
                </a:solidFill>
              </a:rPr>
              <a:t>(See text Section 7.5 for more information)</a:t>
            </a:r>
            <a:endParaRPr lang="en-US" sz="1200" dirty="0">
              <a:solidFill>
                <a:srgbClr val="000000"/>
              </a:solidFill>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a:solidFill>
                  <a:srgbClr val="C50B3C"/>
                </a:solidFill>
              </a:rPr>
              <a:t>Section 7.6 Bill</a:t>
            </a:r>
          </a:p>
        </p:txBody>
      </p:sp>
      <p:sp>
        <p:nvSpPr>
          <p:cNvPr id="4" name="Text Placeholder 3"/>
          <p:cNvSpPr>
            <a:spLocks noGrp="1"/>
          </p:cNvSpPr>
          <p:nvPr>
            <p:ph type="body" idx="1"/>
          </p:nvPr>
        </p:nvSpPr>
        <p:spPr>
          <a:xfrm>
            <a:off x="571500" y="1803400"/>
            <a:ext cx="9588500" cy="4140200"/>
          </a:xfrm>
        </p:spPr>
        <p:txBody>
          <a:bodyPr>
            <a:normAutofit/>
          </a:bodyPr>
          <a:lstStyle/>
          <a:p>
            <a:r>
              <a:rPr lang="en-US" dirty="0">
                <a:solidFill>
                  <a:srgbClr val="000000"/>
                </a:solidFill>
              </a:rPr>
              <a:t>A Bill is recorded in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when a purchase order has been fulfilled and we’ve received the products and a bill from the vendor.</a:t>
            </a:r>
          </a:p>
          <a:p>
            <a:r>
              <a:rPr lang="en-US" dirty="0">
                <a:solidFill>
                  <a:srgbClr val="000000"/>
                </a:solidFill>
              </a:rPr>
              <a:t>If we are paying the bill at the time we receive the product or service, we can use the Expense form to record the transaction.</a:t>
            </a:r>
          </a:p>
          <a:p>
            <a:r>
              <a:rPr lang="en-US" dirty="0">
                <a:solidFill>
                  <a:srgbClr val="000000"/>
                </a:solidFill>
              </a:rPr>
              <a:t>The Bill form is used if we are going to pay the bill later.</a:t>
            </a:r>
          </a:p>
        </p:txBody>
      </p:sp>
      <p:sp>
        <p:nvSpPr>
          <p:cNvPr id="5" name="Text Placeholder 4"/>
          <p:cNvSpPr>
            <a:spLocks noGrp="1"/>
          </p:cNvSpPr>
          <p:nvPr>
            <p:ph type="body" idx="10"/>
          </p:nvPr>
        </p:nvSpPr>
        <p:spPr>
          <a:xfrm>
            <a:off x="571500" y="7824857"/>
            <a:ext cx="7378700" cy="566777"/>
          </a:xfrm>
        </p:spPr>
        <p:txBody>
          <a:bodyPr>
            <a:normAutofit lnSpcReduction="10000"/>
          </a:bodyPr>
          <a:lstStyle/>
          <a:p>
            <a:pPr marL="0" indent="0">
              <a:buNone/>
            </a:pPr>
            <a:r>
              <a:rPr lang="en-US" dirty="0">
                <a:solidFill>
                  <a:srgbClr val="000000"/>
                </a:solidFill>
              </a:rPr>
              <a:t>(See text Section 7.6 for more information)</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itle 1"/>
          <p:cNvSpPr txBox="1">
            <a:spLocks noGrp="1"/>
          </p:cNvSpPr>
          <p:nvPr>
            <p:ph type="title"/>
          </p:nvPr>
        </p:nvSpPr>
        <p:spPr>
          <a:prstGeom prst="rect">
            <a:avLst/>
          </a:prstGeom>
        </p:spPr>
        <p:txBody>
          <a:bodyPr>
            <a:noAutofit/>
          </a:bodyPr>
          <a:lstStyle>
            <a:lvl1pPr defTabSz="455675">
              <a:spcBef>
                <a:spcPts val="1700"/>
              </a:spcBef>
              <a:defRPr sz="4055">
                <a:solidFill>
                  <a:srgbClr val="F20F4B"/>
                </a:solidFill>
              </a:defRPr>
            </a:lvl1pPr>
          </a:lstStyle>
          <a:p>
            <a:r>
              <a:rPr lang="en-US" sz="4060" dirty="0">
                <a:solidFill>
                  <a:srgbClr val="C50B3C"/>
                </a:solidFill>
              </a:rPr>
              <a:t>Section 7.7 Pay Bills</a:t>
            </a:r>
          </a:p>
        </p:txBody>
      </p:sp>
      <p:sp>
        <p:nvSpPr>
          <p:cNvPr id="6" name="Text Placeholder 1"/>
          <p:cNvSpPr>
            <a:spLocks noGrp="1"/>
          </p:cNvSpPr>
          <p:nvPr>
            <p:ph type="body" idx="1"/>
          </p:nvPr>
        </p:nvSpPr>
        <p:spPr>
          <a:xfrm>
            <a:off x="571500" y="1803400"/>
            <a:ext cx="9055100" cy="2463800"/>
          </a:xfrm>
        </p:spPr>
        <p:txBody>
          <a:bodyPr>
            <a:noAutofit/>
          </a:bodyPr>
          <a:lstStyle/>
          <a:p>
            <a:r>
              <a:rPr lang="en-US" dirty="0">
                <a:solidFill>
                  <a:srgbClr val="000000"/>
                </a:solidFill>
              </a:rPr>
              <a:t>We use Pay Bills to select the bills that are due and we are ready to pay.</a:t>
            </a:r>
          </a:p>
          <a:p>
            <a:r>
              <a:rPr lang="en-US" dirty="0">
                <a:solidFill>
                  <a:srgbClr val="000000"/>
                </a:solidFill>
              </a:rPr>
              <a:t>If the bill has been entered using the Bill form, then the bill will automatically appear in the Pay Bills list.</a:t>
            </a:r>
            <a:endParaRPr lang="en-IN" b="0" dirty="0">
              <a:solidFill>
                <a:srgbClr val="000000"/>
              </a:solidFill>
            </a:endParaRPr>
          </a:p>
        </p:txBody>
      </p:sp>
      <p:sp>
        <p:nvSpPr>
          <p:cNvPr id="3" name="Text Placeholder 2"/>
          <p:cNvSpPr>
            <a:spLocks noGrp="1"/>
          </p:cNvSpPr>
          <p:nvPr>
            <p:ph type="body" idx="10"/>
          </p:nvPr>
        </p:nvSpPr>
        <p:spPr>
          <a:xfrm>
            <a:off x="571500" y="7772400"/>
            <a:ext cx="7378700" cy="609600"/>
          </a:xfrm>
        </p:spPr>
        <p:txBody>
          <a:bodyPr/>
          <a:lstStyle/>
          <a:p>
            <a:pPr marL="0" indent="0">
              <a:buNone/>
            </a:pPr>
            <a:r>
              <a:rPr lang="en-US" dirty="0">
                <a:solidFill>
                  <a:srgbClr val="000000"/>
                </a:solidFill>
              </a:rPr>
              <a:t>(See text Section 7.7 for more information)</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23900"/>
            <a:ext cx="8750300" cy="800100"/>
          </a:xfrm>
        </p:spPr>
        <p:txBody>
          <a:bodyPr>
            <a:normAutofit/>
          </a:bodyPr>
          <a:lstStyle/>
          <a:p>
            <a:r>
              <a:rPr lang="en-US" sz="4060" dirty="0"/>
              <a:t>Section 7.8 Invoice</a:t>
            </a:r>
          </a:p>
        </p:txBody>
      </p:sp>
      <p:sp>
        <p:nvSpPr>
          <p:cNvPr id="3" name="Text Placeholder 2"/>
          <p:cNvSpPr>
            <a:spLocks noGrp="1"/>
          </p:cNvSpPr>
          <p:nvPr>
            <p:ph type="body" idx="1"/>
          </p:nvPr>
        </p:nvSpPr>
        <p:spPr>
          <a:xfrm>
            <a:off x="571500" y="1803400"/>
            <a:ext cx="10198100" cy="1320800"/>
          </a:xfrm>
        </p:spPr>
        <p:txBody>
          <a:bodyPr/>
          <a:lstStyle/>
          <a:p>
            <a:pPr marL="0" indent="0">
              <a:buNone/>
            </a:pPr>
            <a:r>
              <a:rPr lang="en-US" dirty="0">
                <a:solidFill>
                  <a:srgbClr val="000000"/>
                </a:solidFill>
              </a:rPr>
              <a:t>We use the Invoice form to record sales when the customer will pay later.</a:t>
            </a:r>
          </a:p>
        </p:txBody>
      </p:sp>
      <p:sp>
        <p:nvSpPr>
          <p:cNvPr id="5" name="Text Placeholder 4"/>
          <p:cNvSpPr>
            <a:spLocks noGrp="1"/>
          </p:cNvSpPr>
          <p:nvPr>
            <p:ph type="body" idx="10"/>
          </p:nvPr>
        </p:nvSpPr>
        <p:spPr>
          <a:xfrm>
            <a:off x="571500" y="7824050"/>
            <a:ext cx="7454900" cy="583350"/>
          </a:xfrm>
        </p:spPr>
        <p:txBody>
          <a:bodyPr>
            <a:normAutofit lnSpcReduction="10000"/>
          </a:bodyPr>
          <a:lstStyle/>
          <a:p>
            <a:pPr marL="0" indent="0">
              <a:buNone/>
            </a:pPr>
            <a:r>
              <a:rPr lang="en-US" dirty="0">
                <a:solidFill>
                  <a:srgbClr val="000000"/>
                </a:solidFill>
              </a:rPr>
              <a:t>(See text Section 7.8 for more information)</a:t>
            </a:r>
          </a:p>
        </p:txBody>
      </p:sp>
    </p:spTree>
    <p:extLst>
      <p:ext uri="{BB962C8B-B14F-4D97-AF65-F5344CB8AC3E}">
        <p14:creationId xmlns:p14="http://schemas.microsoft.com/office/powerpoint/2010/main" val="2469616022"/>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60" dirty="0"/>
              <a:t>Section 7.9 Receive Payment</a:t>
            </a:r>
          </a:p>
        </p:txBody>
      </p:sp>
      <p:sp>
        <p:nvSpPr>
          <p:cNvPr id="6" name="Text Placeholder 5"/>
          <p:cNvSpPr>
            <a:spLocks noGrp="1"/>
          </p:cNvSpPr>
          <p:nvPr>
            <p:ph type="body" idx="1"/>
          </p:nvPr>
        </p:nvSpPr>
        <p:spPr>
          <a:xfrm>
            <a:off x="571500" y="1803400"/>
            <a:ext cx="9893300" cy="5207000"/>
          </a:xfrm>
        </p:spPr>
        <p:txBody>
          <a:bodyPr>
            <a:normAutofit/>
          </a:bodyPr>
          <a:lstStyle/>
          <a:p>
            <a:pPr marL="0" indent="0">
              <a:buNone/>
            </a:pPr>
            <a:r>
              <a:rPr lang="en-US" dirty="0">
                <a:solidFill>
                  <a:srgbClr val="000000"/>
                </a:solidFill>
              </a:rPr>
              <a:t>We use the Receive Payment form to record a customers payment.</a:t>
            </a:r>
          </a:p>
          <a:p>
            <a:pPr marL="0" indent="0">
              <a:buNone/>
            </a:pPr>
            <a:r>
              <a:rPr lang="en-US" dirty="0">
                <a:solidFill>
                  <a:srgbClr val="000000"/>
                </a:solidFill>
              </a:rPr>
              <a:t>When recording the Receive Payment, we can choose to deposit directly in the Checking account or choose Undeposited Funds.</a:t>
            </a:r>
          </a:p>
          <a:p>
            <a:pPr marL="0" indent="0">
              <a:buNone/>
            </a:pPr>
            <a:r>
              <a:rPr lang="en-US" dirty="0">
                <a:solidFill>
                  <a:srgbClr val="000000"/>
                </a:solidFill>
              </a:rPr>
              <a:t>Customers may pay using:</a:t>
            </a:r>
          </a:p>
          <a:p>
            <a:r>
              <a:rPr lang="en-US" dirty="0">
                <a:solidFill>
                  <a:srgbClr val="000000"/>
                </a:solidFill>
              </a:rPr>
              <a:t>Credit Card.</a:t>
            </a:r>
          </a:p>
          <a:p>
            <a:r>
              <a:rPr lang="en-US" dirty="0">
                <a:solidFill>
                  <a:srgbClr val="000000"/>
                </a:solidFill>
              </a:rPr>
              <a:t>Online.</a:t>
            </a:r>
          </a:p>
          <a:p>
            <a:r>
              <a:rPr lang="en-US" dirty="0">
                <a:solidFill>
                  <a:srgbClr val="000000"/>
                </a:solidFill>
              </a:rPr>
              <a:t>Customer Check.</a:t>
            </a:r>
          </a:p>
        </p:txBody>
      </p:sp>
      <p:sp>
        <p:nvSpPr>
          <p:cNvPr id="7" name="Text Placeholder 6"/>
          <p:cNvSpPr>
            <a:spLocks noGrp="1"/>
          </p:cNvSpPr>
          <p:nvPr>
            <p:ph type="body" idx="10"/>
          </p:nvPr>
        </p:nvSpPr>
        <p:spPr>
          <a:xfrm>
            <a:off x="571500" y="7772400"/>
            <a:ext cx="7378700" cy="624548"/>
          </a:xfrm>
        </p:spPr>
        <p:txBody>
          <a:bodyPr/>
          <a:lstStyle/>
          <a:p>
            <a:pPr marL="0" indent="0">
              <a:buNone/>
            </a:pPr>
            <a:r>
              <a:rPr lang="en-US" dirty="0">
                <a:solidFill>
                  <a:srgbClr val="000000"/>
                </a:solidFill>
              </a:rPr>
              <a:t>(See text Section 7.9 for more information)</a:t>
            </a:r>
          </a:p>
        </p:txBody>
      </p:sp>
    </p:spTree>
    <p:extLst>
      <p:ext uri="{BB962C8B-B14F-4D97-AF65-F5344CB8AC3E}">
        <p14:creationId xmlns:p14="http://schemas.microsoft.com/office/powerpoint/2010/main" val="151368685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a:solidFill>
                  <a:srgbClr val="C50B3C"/>
                </a:solidFill>
              </a:rPr>
              <a:t>Section 7.10 Bank Deposit</a:t>
            </a:r>
          </a:p>
        </p:txBody>
      </p:sp>
      <p:sp>
        <p:nvSpPr>
          <p:cNvPr id="3" name="Text Placeholder 2"/>
          <p:cNvSpPr>
            <a:spLocks noGrp="1"/>
          </p:cNvSpPr>
          <p:nvPr>
            <p:ph type="body" idx="1"/>
          </p:nvPr>
        </p:nvSpPr>
        <p:spPr>
          <a:xfrm>
            <a:off x="571500" y="1803400"/>
            <a:ext cx="10350500" cy="2159000"/>
          </a:xfrm>
        </p:spPr>
        <p:txBody>
          <a:bodyPr>
            <a:noAutofit/>
          </a:bodyPr>
          <a:lstStyle/>
          <a:p>
            <a:pPr marL="0" indent="0">
              <a:buNone/>
            </a:pPr>
            <a:r>
              <a:rPr lang="en-US" dirty="0">
                <a:solidFill>
                  <a:srgbClr val="000000"/>
                </a:solidFill>
              </a:rPr>
              <a:t>If we recorded the previous Receive Payment by choosing Undeposited Funds, then we must create a Bank Deposit to transfer the funds from Undeposited Funds to the Checking account.</a:t>
            </a:r>
          </a:p>
        </p:txBody>
      </p:sp>
      <p:sp>
        <p:nvSpPr>
          <p:cNvPr id="4" name="Text Placeholder 3"/>
          <p:cNvSpPr>
            <a:spLocks noGrp="1"/>
          </p:cNvSpPr>
          <p:nvPr>
            <p:ph type="body" idx="10"/>
          </p:nvPr>
        </p:nvSpPr>
        <p:spPr>
          <a:xfrm>
            <a:off x="571500" y="7823200"/>
            <a:ext cx="7607300" cy="587568"/>
          </a:xfrm>
        </p:spPr>
        <p:txBody>
          <a:bodyPr>
            <a:normAutofit lnSpcReduction="10000"/>
          </a:bodyPr>
          <a:lstStyle/>
          <a:p>
            <a:pPr marL="0" indent="0">
              <a:buNone/>
            </a:pPr>
            <a:r>
              <a:rPr lang="en-US" dirty="0">
                <a:solidFill>
                  <a:srgbClr val="000000"/>
                </a:solidFill>
              </a:rPr>
              <a:t>(See text Section 7.10 for more information)</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a:solidFill>
                  <a:srgbClr val="C50B3C"/>
                </a:solidFill>
              </a:rPr>
              <a:t>Section 7.11 Accounting Essentials Inventory</a:t>
            </a:r>
          </a:p>
        </p:txBody>
      </p:sp>
      <p:sp>
        <p:nvSpPr>
          <p:cNvPr id="4" name="Text Placeholder 3"/>
          <p:cNvSpPr>
            <a:spLocks noGrp="1"/>
          </p:cNvSpPr>
          <p:nvPr>
            <p:ph type="body" idx="1"/>
          </p:nvPr>
        </p:nvSpPr>
        <p:spPr>
          <a:xfrm>
            <a:off x="571500" y="1803400"/>
            <a:ext cx="9207500" cy="3302000"/>
          </a:xfrm>
        </p:spPr>
        <p:txBody>
          <a:bodyPr>
            <a:normAutofit/>
          </a:bodyPr>
          <a:lstStyle/>
          <a:p>
            <a:r>
              <a:rPr lang="en-US" dirty="0">
                <a:solidFill>
                  <a:srgbClr val="000000"/>
                </a:solidFill>
              </a:rPr>
              <a:t>Since inventory is one of the main targets of fraud and theft, we need a good system of internal control to safeguard inventory.</a:t>
            </a:r>
          </a:p>
          <a:p>
            <a:r>
              <a:rPr lang="en-US" dirty="0">
                <a:solidFill>
                  <a:srgbClr val="000000"/>
                </a:solidFill>
              </a:rPr>
              <a:t>At least once a year a business typically reconciles inventory on hand confirmed by a physical count with inventory recorded in the accounting records.</a:t>
            </a:r>
          </a:p>
        </p:txBody>
      </p:sp>
      <p:sp>
        <p:nvSpPr>
          <p:cNvPr id="5" name="Text Placeholder 4"/>
          <p:cNvSpPr>
            <a:spLocks noGrp="1"/>
          </p:cNvSpPr>
          <p:nvPr>
            <p:ph type="body" idx="10"/>
          </p:nvPr>
        </p:nvSpPr>
        <p:spPr>
          <a:xfrm>
            <a:off x="571500" y="7776259"/>
            <a:ext cx="9436100" cy="1113741"/>
          </a:xfrm>
        </p:spPr>
        <p:txBody>
          <a:bodyPr>
            <a:normAutofit/>
          </a:bodyPr>
          <a:lstStyle/>
          <a:p>
            <a:pPr marL="0" indent="0">
              <a:buNone/>
            </a:pPr>
            <a:r>
              <a:rPr lang="en-US" dirty="0">
                <a:solidFill>
                  <a:srgbClr val="000000"/>
                </a:solidFill>
              </a:rPr>
              <a:t>(See text Section 7.11 Accounting Essentials for more information)</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60" dirty="0"/>
              <a:t>Exercises</a:t>
            </a:r>
          </a:p>
        </p:txBody>
      </p:sp>
      <p:sp>
        <p:nvSpPr>
          <p:cNvPr id="4" name="Text Placeholder 3"/>
          <p:cNvSpPr>
            <a:spLocks noGrp="1"/>
          </p:cNvSpPr>
          <p:nvPr>
            <p:ph type="body" idx="10"/>
          </p:nvPr>
        </p:nvSpPr>
        <p:spPr>
          <a:xfrm>
            <a:off x="571500" y="1905000"/>
            <a:ext cx="10198100" cy="1752600"/>
          </a:xfrm>
        </p:spPr>
        <p:txBody>
          <a:bodyPr>
            <a:normAutofit/>
          </a:bodyPr>
          <a:lstStyle/>
          <a:p>
            <a:pPr marL="0" indent="0">
              <a:buNone/>
            </a:pPr>
            <a:r>
              <a:rPr lang="en-US" dirty="0">
                <a:solidFill>
                  <a:srgbClr val="000000"/>
                </a:solidFill>
              </a:rPr>
              <a:t>Exercises at the end of Chapter 7 provide you with practice. The Sample Company resets each time it is reopened so any errors do not carry forward to future chapters.</a:t>
            </a:r>
          </a:p>
        </p:txBody>
      </p:sp>
    </p:spTree>
    <p:extLst>
      <p:ext uri="{BB962C8B-B14F-4D97-AF65-F5344CB8AC3E}">
        <p14:creationId xmlns:p14="http://schemas.microsoft.com/office/powerpoint/2010/main" val="281008402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60" dirty="0"/>
              <a:t>Project 7.1</a:t>
            </a:r>
          </a:p>
        </p:txBody>
      </p:sp>
      <p:sp>
        <p:nvSpPr>
          <p:cNvPr id="3" name="Text Placeholder 2"/>
          <p:cNvSpPr>
            <a:spLocks noGrp="1"/>
          </p:cNvSpPr>
          <p:nvPr>
            <p:ph type="body" idx="1"/>
          </p:nvPr>
        </p:nvSpPr>
        <p:spPr>
          <a:xfrm>
            <a:off x="571500" y="1803400"/>
            <a:ext cx="10350500" cy="2387600"/>
          </a:xfrm>
        </p:spPr>
        <p:txBody>
          <a:bodyPr>
            <a:normAutofit/>
          </a:bodyPr>
          <a:lstStyle/>
          <a:p>
            <a:pPr marL="0" indent="0">
              <a:buNone/>
            </a:pPr>
            <a:r>
              <a:rPr lang="en-US" dirty="0">
                <a:solidFill>
                  <a:srgbClr val="000000"/>
                </a:solidFill>
              </a:rPr>
              <a:t>Project 7.1 involves entering inventory transactions for your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Company.</a:t>
            </a:r>
          </a:p>
          <a:p>
            <a:r>
              <a:rPr lang="en-US" dirty="0">
                <a:solidFill>
                  <a:srgbClr val="000000"/>
                </a:solidFill>
              </a:rPr>
              <a:t>Use the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Access with your text to access and start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a:t>
            </a:r>
          </a:p>
          <a:p>
            <a:r>
              <a:rPr lang="en-US" dirty="0">
                <a:solidFill>
                  <a:srgbClr val="000000"/>
                </a:solidFill>
              </a:rPr>
              <a:t>Follow instructions in your text for Project 7.1.</a:t>
            </a:r>
          </a:p>
        </p:txBody>
      </p:sp>
    </p:spTree>
    <p:extLst>
      <p:ext uri="{BB962C8B-B14F-4D97-AF65-F5344CB8AC3E}">
        <p14:creationId xmlns:p14="http://schemas.microsoft.com/office/powerpoint/2010/main" val="1263521522"/>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7.1 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 Satnav </a:t>
            </a:r>
            <a:r>
              <a:rPr lang="en-IN" sz="1000" b="0" dirty="0">
                <a:solidFill>
                  <a:srgbClr val="C50B3C"/>
                </a:solidFill>
              </a:rPr>
              <a:t>2 </a:t>
            </a:r>
            <a:r>
              <a:rPr lang="en-IN" sz="4060" dirty="0">
                <a:solidFill>
                  <a:srgbClr val="C50B3C"/>
                </a:solidFill>
              </a:rPr>
              <a:t>Long Description</a:t>
            </a:r>
            <a:endParaRPr sz="4060" dirty="0">
              <a:solidFill>
                <a:srgbClr val="C50B3C"/>
              </a:solidFill>
            </a:endParaRPr>
          </a:p>
        </p:txBody>
      </p:sp>
      <p:sp>
        <p:nvSpPr>
          <p:cNvPr id="4" name="Text Placeholder 3"/>
          <p:cNvSpPr>
            <a:spLocks noGrp="1"/>
          </p:cNvSpPr>
          <p:nvPr>
            <p:ph type="body" idx="1"/>
          </p:nvPr>
        </p:nvSpPr>
        <p:spPr>
          <a:xfrm>
            <a:off x="571500" y="1850196"/>
            <a:ext cx="10350500" cy="5084004"/>
          </a:xfrm>
        </p:spPr>
        <p:txBody>
          <a:bodyPr>
            <a:noAutofit/>
          </a:bodyPr>
          <a:lstStyle/>
          <a:p>
            <a:pPr marL="0" indent="0">
              <a:buSzTx/>
              <a:buNone/>
              <a:defRPr b="1"/>
            </a:pP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SatNav divides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into three processes:</a:t>
            </a:r>
          </a:p>
          <a:p>
            <a:pPr marL="457200" indent="-457200">
              <a:buSzTx/>
              <a:buFont typeface="+mj-lt"/>
              <a:buAutoNum type="arabicPeriod"/>
              <a:defRPr b="1"/>
            </a:pP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Settings: These processes include Company Settings and the Company Chart of Accounts.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Settings are covered in Chapters 1 and 2.</a:t>
            </a:r>
          </a:p>
          <a:p>
            <a:pPr marL="457200" indent="-457200">
              <a:buSzTx/>
              <a:buFont typeface="+mj-lt"/>
              <a:buAutoNum type="arabicPeriod"/>
              <a:defRPr b="1"/>
            </a:pP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Transactions: These processes include recording transactions in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Transaction types can be categorized as Banking, Customers &amp; Sales, Vendors &amp; Expenses and Employees &amp; Payroll.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Transactions are covered in Chapters 3, 4, 5, 6, 7, and 8.</a:t>
            </a:r>
            <a:endParaRPr lang="en-US" b="0" dirty="0">
              <a:solidFill>
                <a:srgbClr val="000000"/>
              </a:solidFill>
            </a:endParaRPr>
          </a:p>
        </p:txBody>
      </p:sp>
      <p:sp>
        <p:nvSpPr>
          <p:cNvPr id="6" name="Text Placeholder 5"/>
          <p:cNvSpPr>
            <a:spLocks noGrp="1"/>
          </p:cNvSpPr>
          <p:nvPr>
            <p:ph type="body" idx="12"/>
          </p:nvPr>
        </p:nvSpPr>
        <p:spPr>
          <a:xfrm>
            <a:off x="4902200" y="8991600"/>
            <a:ext cx="2133450" cy="257278"/>
          </a:xfrm>
        </p:spPr>
        <p:txBody>
          <a:bodyPr>
            <a:normAutofit/>
          </a:bodyPr>
          <a:lstStyle/>
          <a:p>
            <a:pPr marL="0" indent="0" algn="ctr">
              <a:buNone/>
            </a:pPr>
            <a:r>
              <a:rPr lang="en-IN" sz="900" b="0">
                <a:solidFill>
                  <a:srgbClr val="000000"/>
                </a:solidFill>
                <a:hlinkClick r:id="rId2" action="ppaction://hlinksldjump"/>
              </a:rPr>
              <a:t>Return to slide containing original image.</a:t>
            </a:r>
          </a:p>
        </p:txBody>
      </p:sp>
    </p:spTree>
    <p:extLst>
      <p:ext uri="{BB962C8B-B14F-4D97-AF65-F5344CB8AC3E}">
        <p14:creationId xmlns:p14="http://schemas.microsoft.com/office/powerpoint/2010/main" val="282796499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cap="none" dirty="0">
                <a:solidFill>
                  <a:srgbClr val="C50B3C"/>
                </a:solidFill>
                <a:latin typeface="Calibri" panose="020F0502020204030204" pitchFamily="34" charset="0"/>
              </a:rPr>
              <a:t>Effective Learning Strategy XPM</a:t>
            </a:r>
          </a:p>
        </p:txBody>
      </p:sp>
      <p:sp>
        <p:nvSpPr>
          <p:cNvPr id="139" name="Text Placeholder 1"/>
          <p:cNvSpPr txBox="1">
            <a:spLocks noGrp="1"/>
          </p:cNvSpPr>
          <p:nvPr>
            <p:ph type="body" idx="1"/>
          </p:nvPr>
        </p:nvSpPr>
        <p:spPr>
          <a:xfrm>
            <a:off x="571500" y="1803400"/>
            <a:ext cx="10807700" cy="4673600"/>
          </a:xfrm>
          <a:prstGeom prst="rect">
            <a:avLst/>
          </a:prstGeom>
        </p:spPr>
        <p:txBody>
          <a:bodyPr>
            <a:normAutofit/>
          </a:bodyPr>
          <a:lstStyle/>
          <a:p>
            <a:pPr>
              <a:lnSpc>
                <a:spcPct val="90000"/>
              </a:lnSpc>
              <a:buClr>
                <a:srgbClr val="000000"/>
              </a:buClr>
              <a:defRPr b="1"/>
            </a:pPr>
            <a:r>
              <a:rPr b="0" dirty="0">
                <a:solidFill>
                  <a:srgbClr val="C50B3C"/>
                </a:solidFill>
                <a:latin typeface="Calibri" panose="020F0502020204030204" pitchFamily="34" charset="0"/>
              </a:rPr>
              <a:t>eXplore</a:t>
            </a:r>
            <a:r>
              <a:rPr b="0" dirty="0">
                <a:latin typeface="Calibri" panose="020F0502020204030204" pitchFamily="34" charset="0"/>
              </a:rPr>
              <a:t> </a:t>
            </a:r>
            <a:r>
              <a:rPr b="0" dirty="0">
                <a:solidFill>
                  <a:srgbClr val="000000"/>
                </a:solidFill>
                <a:latin typeface="Calibri" panose="020F0502020204030204" pitchFamily="34" charset="0"/>
              </a:rPr>
              <a:t>QuickBooks Online using the chapter with walk through screen captures. Don</a:t>
            </a:r>
            <a:r>
              <a:rPr lang="en-IN" b="0" dirty="0">
                <a:solidFill>
                  <a:srgbClr val="000000"/>
                </a:solidFill>
                <a:latin typeface="Calibri" panose="020F0502020204030204" pitchFamily="34" charset="0"/>
              </a:rPr>
              <a:t>‘</a:t>
            </a:r>
            <a:r>
              <a:rPr b="0" dirty="0">
                <a:solidFill>
                  <a:srgbClr val="000000"/>
                </a:solidFill>
                <a:latin typeface="Calibri" panose="020F0502020204030204" pitchFamily="34" charset="0"/>
              </a:rPr>
              <a:t>t worry about making mistakes while we eXplore, letting us focus on learning how to navigate and use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a:t>
            </a:r>
          </a:p>
          <a:p>
            <a:pPr>
              <a:lnSpc>
                <a:spcPct val="90000"/>
              </a:lnSpc>
              <a:buClr>
                <a:srgbClr val="000000"/>
              </a:buClr>
              <a:defRPr b="1"/>
            </a:pPr>
            <a:r>
              <a:rPr b="0" dirty="0">
                <a:solidFill>
                  <a:srgbClr val="C50B3C"/>
                </a:solidFill>
                <a:latin typeface="Calibri" panose="020F0502020204030204" pitchFamily="34" charset="0"/>
              </a:rPr>
              <a:t>Practice</a:t>
            </a:r>
            <a:r>
              <a:rPr b="0" dirty="0">
                <a:latin typeface="Calibri" panose="020F0502020204030204" pitchFamily="34" charset="0"/>
              </a:rPr>
              <a:t> </a:t>
            </a:r>
            <a:r>
              <a:rPr b="0" dirty="0">
                <a:solidFill>
                  <a:srgbClr val="000000"/>
                </a:solidFill>
                <a:latin typeface="Calibri" panose="020F0502020204030204" pitchFamily="34" charset="0"/>
              </a:rPr>
              <a:t>entering information and transactions into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with</a:t>
            </a:r>
            <a:r>
              <a:rPr b="0" dirty="0">
                <a:latin typeface="Calibri" panose="020F0502020204030204" pitchFamily="34" charset="0"/>
              </a:rPr>
              <a:t> </a:t>
            </a:r>
            <a:r>
              <a:rPr b="0" dirty="0">
                <a:solidFill>
                  <a:srgbClr val="000000"/>
                </a:solidFill>
                <a:latin typeface="Calibri" panose="020F0502020204030204" pitchFamily="34" charset="0"/>
              </a:rPr>
              <a:t>end-of-chapter exercises.</a:t>
            </a:r>
          </a:p>
          <a:p>
            <a:pPr>
              <a:lnSpc>
                <a:spcPct val="90000"/>
              </a:lnSpc>
              <a:buClr>
                <a:srgbClr val="000000"/>
              </a:buClr>
              <a:defRPr b="1"/>
            </a:pPr>
            <a:r>
              <a:rPr b="0" dirty="0">
                <a:solidFill>
                  <a:srgbClr val="C50B3C"/>
                </a:solidFill>
                <a:latin typeface="Calibri" panose="020F0502020204030204" pitchFamily="34" charset="0"/>
              </a:rPr>
              <a:t>Master</a:t>
            </a:r>
            <a:r>
              <a:rPr b="0" dirty="0">
                <a:latin typeface="Calibri" panose="020F0502020204030204" pitchFamily="34" charset="0"/>
              </a:rPr>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with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projects. The projects cover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tasks from setting up a new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company and entering transactions to generating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reports.</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itle 1"/>
          <p:cNvSpPr txBox="1">
            <a:spLocks noGrp="1"/>
          </p:cNvSpPr>
          <p:nvPr>
            <p:ph type="title"/>
          </p:nvPr>
        </p:nvSpPr>
        <p:spPr>
          <a:xfrm>
            <a:off x="571500" y="723900"/>
            <a:ext cx="10883900" cy="876300"/>
          </a:xfrm>
          <a:prstGeom prst="rect">
            <a:avLst/>
          </a:prstGeom>
        </p:spPr>
        <p:txBody>
          <a:bodyPr>
            <a:noAutofit/>
          </a:bodyPr>
          <a:lstStyle>
            <a:lvl1pPr defTabSz="455675">
              <a:spcBef>
                <a:spcPts val="1700"/>
              </a:spcBef>
              <a:defRPr sz="4055">
                <a:solidFill>
                  <a:srgbClr val="F20F4B"/>
                </a:solidFill>
              </a:defRPr>
            </a:lvl1pPr>
          </a:lstStyle>
          <a:p>
            <a:r>
              <a:rPr sz="4060" dirty="0">
                <a:solidFill>
                  <a:srgbClr val="C50B3C"/>
                </a:solidFill>
              </a:rPr>
              <a:t>Section</a:t>
            </a:r>
            <a:r>
              <a:rPr lang="en-US" sz="4060" dirty="0">
                <a:solidFill>
                  <a:srgbClr val="C50B3C"/>
                </a:solidFill>
              </a:rPr>
              <a:t> 7</a:t>
            </a:r>
            <a:r>
              <a:rPr sz="4060" dirty="0">
                <a:solidFill>
                  <a:srgbClr val="C50B3C"/>
                </a:solidFill>
              </a:rPr>
              <a:t>.3 </a:t>
            </a:r>
            <a:r>
              <a:rPr lang="en-US" sz="4060" dirty="0">
                <a:solidFill>
                  <a:srgbClr val="C50B3C"/>
                </a:solidFill>
              </a:rPr>
              <a:t>Navigating Inventory Long Description</a:t>
            </a:r>
            <a:endParaRPr sz="4060" b="0" dirty="0">
              <a:solidFill>
                <a:srgbClr val="C50B3C"/>
              </a:solidFill>
            </a:endParaRPr>
          </a:p>
        </p:txBody>
      </p:sp>
      <p:sp>
        <p:nvSpPr>
          <p:cNvPr id="3" name="Text Placeholder 2"/>
          <p:cNvSpPr>
            <a:spLocks noGrp="1"/>
          </p:cNvSpPr>
          <p:nvPr>
            <p:ph type="body" idx="1"/>
          </p:nvPr>
        </p:nvSpPr>
        <p:spPr>
          <a:xfrm>
            <a:off x="571501" y="1854200"/>
            <a:ext cx="10274299" cy="4343400"/>
          </a:xfrm>
        </p:spPr>
        <p:txBody>
          <a:bodyPr>
            <a:normAutofit/>
          </a:bodyPr>
          <a:lstStyle/>
          <a:p>
            <a:pPr marL="0" indent="0">
              <a:buSzTx/>
              <a:buNone/>
              <a:defRPr b="1"/>
            </a:pPr>
            <a:r>
              <a:rPr lang="en-IN" b="0" dirty="0">
                <a:solidFill>
                  <a:srgbClr val="000000"/>
                </a:solidFill>
              </a:rPr>
              <a:t>A five-box diagram (from left to right) depicts how vendors, companies, and customers are linked.</a:t>
            </a:r>
          </a:p>
          <a:p>
            <a:pPr marL="0" indent="0">
              <a:buSzTx/>
              <a:buNone/>
              <a:defRPr b="1"/>
            </a:pPr>
            <a:r>
              <a:rPr lang="en-IN" b="0" dirty="0">
                <a:solidFill>
                  <a:srgbClr val="000000"/>
                </a:solidFill>
              </a:rPr>
              <a:t>1. Vendors</a:t>
            </a:r>
          </a:p>
          <a:p>
            <a:pPr marL="0" indent="0">
              <a:buSzTx/>
              <a:buNone/>
              <a:defRPr b="1"/>
            </a:pPr>
            <a:r>
              <a:rPr lang="en-IN" b="0" dirty="0">
                <a:solidFill>
                  <a:srgbClr val="000000"/>
                </a:solidFill>
              </a:rPr>
              <a:t>2. Purchase products from vendors</a:t>
            </a:r>
          </a:p>
          <a:p>
            <a:pPr marL="0" indent="0">
              <a:buSzTx/>
              <a:buNone/>
              <a:defRPr b="1"/>
            </a:pPr>
            <a:r>
              <a:rPr lang="en-IN" b="0" dirty="0">
                <a:solidFill>
                  <a:srgbClr val="000000"/>
                </a:solidFill>
              </a:rPr>
              <a:t>3. Our Company</a:t>
            </a:r>
          </a:p>
          <a:p>
            <a:pPr marL="0" indent="0">
              <a:buSzTx/>
              <a:buNone/>
              <a:defRPr b="1"/>
            </a:pPr>
            <a:r>
              <a:rPr lang="en-IN" b="0" dirty="0">
                <a:solidFill>
                  <a:srgbClr val="000000"/>
                </a:solidFill>
              </a:rPr>
              <a:t>4. Sell products to customers</a:t>
            </a:r>
          </a:p>
          <a:p>
            <a:pPr marL="0" indent="0">
              <a:buSzTx/>
              <a:buNone/>
              <a:defRPr b="1"/>
            </a:pPr>
            <a:r>
              <a:rPr lang="en-IN" b="0" dirty="0">
                <a:solidFill>
                  <a:srgbClr val="000000"/>
                </a:solidFill>
              </a:rPr>
              <a:t>5. Customers</a:t>
            </a:r>
            <a:endParaRPr lang="en-US" b="0" dirty="0">
              <a:solidFill>
                <a:srgbClr val="000000"/>
              </a:solidFill>
            </a:endParaRPr>
          </a:p>
        </p:txBody>
      </p:sp>
      <p:sp>
        <p:nvSpPr>
          <p:cNvPr id="6" name="Text Placeholder 5"/>
          <p:cNvSpPr>
            <a:spLocks noGrp="1"/>
          </p:cNvSpPr>
          <p:nvPr>
            <p:ph type="body" idx="11"/>
          </p:nvPr>
        </p:nvSpPr>
        <p:spPr>
          <a:xfrm>
            <a:off x="4865116" y="8991600"/>
            <a:ext cx="2212848" cy="251460"/>
          </a:xfrm>
        </p:spPr>
        <p:txBody>
          <a:bodyPr>
            <a:noAutofit/>
          </a:bodyPr>
          <a:lstStyle/>
          <a:p>
            <a:pPr marL="0" indent="0" algn="ctr">
              <a:buNone/>
            </a:pPr>
            <a:r>
              <a:rPr lang="en-IN" sz="900" b="0" dirty="0">
                <a:hlinkClick r:id="rId2" action="ppaction://hlinksldjump"/>
              </a:rPr>
              <a:t>Return to slide containing original image.</a:t>
            </a:r>
          </a:p>
        </p:txBody>
      </p:sp>
    </p:spTree>
    <p:extLst>
      <p:ext uri="{BB962C8B-B14F-4D97-AF65-F5344CB8AC3E}">
        <p14:creationId xmlns:p14="http://schemas.microsoft.com/office/powerpoint/2010/main" val="285828450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sz="4060" dirty="0">
                <a:solidFill>
                  <a:srgbClr val="C50B3C"/>
                </a:solidFill>
              </a:rPr>
              <a:t>Section </a:t>
            </a:r>
            <a:r>
              <a:rPr lang="en-US" sz="4060" dirty="0">
                <a:solidFill>
                  <a:srgbClr val="C50B3C"/>
                </a:solidFill>
              </a:rPr>
              <a:t>7</a:t>
            </a:r>
            <a:r>
              <a:rPr sz="4060" dirty="0">
                <a:solidFill>
                  <a:srgbClr val="C50B3C"/>
                </a:solidFill>
              </a:rPr>
              <a:t>.1 Q</a:t>
            </a:r>
            <a:r>
              <a:rPr lang="en-IN" sz="100" dirty="0">
                <a:solidFill>
                  <a:srgbClr val="C50B3C"/>
                </a:solidFill>
              </a:rPr>
              <a:t> </a:t>
            </a:r>
            <a:r>
              <a:rPr sz="4060" dirty="0">
                <a:solidFill>
                  <a:srgbClr val="C50B3C"/>
                </a:solidFill>
              </a:rPr>
              <a:t>B</a:t>
            </a:r>
            <a:r>
              <a:rPr lang="en-IN" sz="100" dirty="0">
                <a:solidFill>
                  <a:srgbClr val="C50B3C"/>
                </a:solidFill>
              </a:rPr>
              <a:t> </a:t>
            </a:r>
            <a:r>
              <a:rPr sz="4060" dirty="0">
                <a:solidFill>
                  <a:srgbClr val="C50B3C"/>
                </a:solidFill>
              </a:rPr>
              <a:t>O Sat</a:t>
            </a:r>
            <a:r>
              <a:rPr lang="en-IN" sz="4060" dirty="0">
                <a:solidFill>
                  <a:srgbClr val="C50B3C"/>
                </a:solidFill>
              </a:rPr>
              <a:t>nav </a:t>
            </a:r>
            <a:r>
              <a:rPr lang="en-IN" sz="1000" b="0" dirty="0">
                <a:solidFill>
                  <a:srgbClr val="C50B3C"/>
                </a:solidFill>
              </a:rPr>
              <a:t>1</a:t>
            </a:r>
            <a:endParaRPr sz="1000" b="0" dirty="0">
              <a:solidFill>
                <a:srgbClr val="C50B3C"/>
              </a:solidFill>
            </a:endParaRPr>
          </a:p>
        </p:txBody>
      </p:sp>
      <p:sp>
        <p:nvSpPr>
          <p:cNvPr id="147" name="Text Placeholder 1"/>
          <p:cNvSpPr txBox="1">
            <a:spLocks noGrp="1"/>
          </p:cNvSpPr>
          <p:nvPr>
            <p:ph type="body" idx="1"/>
          </p:nvPr>
        </p:nvSpPr>
        <p:spPr>
          <a:xfrm>
            <a:off x="571500" y="1803400"/>
            <a:ext cx="10198100" cy="5283200"/>
          </a:xfrm>
          <a:prstGeom prst="rect">
            <a:avLst/>
          </a:prstGeom>
        </p:spPr>
        <p:txBody>
          <a:bodyPr>
            <a:noAutofit/>
          </a:bodyPr>
          <a:lstStyle/>
          <a:p>
            <a:pPr marL="0" indent="0">
              <a:spcAft>
                <a:spcPts val="500"/>
              </a:spcAft>
              <a:buClrTx/>
              <a:buSzTx/>
              <a:buFontTx/>
              <a:buNone/>
              <a:defRPr b="1"/>
            </a:pPr>
            <a:r>
              <a:rPr b="0" dirty="0">
                <a:solidFill>
                  <a:srgbClr val="000000"/>
                </a:solidFill>
              </a:rPr>
              <a:t>Q</a:t>
            </a:r>
            <a:r>
              <a:rPr lang="en-IN" sz="100" b="0" dirty="0">
                <a:solidFill>
                  <a:srgbClr val="000000"/>
                </a:solidFill>
              </a:rPr>
              <a:t> </a:t>
            </a:r>
            <a:r>
              <a:rPr b="0" dirty="0">
                <a:solidFill>
                  <a:srgbClr val="000000"/>
                </a:solidFill>
              </a:rPr>
              <a:t>B</a:t>
            </a:r>
            <a:r>
              <a:rPr lang="en-IN" sz="100" b="0" dirty="0">
                <a:solidFill>
                  <a:srgbClr val="000000"/>
                </a:solidFill>
              </a:rPr>
              <a:t> </a:t>
            </a:r>
            <a:r>
              <a:rPr b="0" dirty="0">
                <a:solidFill>
                  <a:srgbClr val="000000"/>
                </a:solidFill>
              </a:rPr>
              <a:t>O Sat</a:t>
            </a:r>
            <a:r>
              <a:rPr lang="en-IN" b="0" dirty="0">
                <a:solidFill>
                  <a:srgbClr val="000000"/>
                </a:solidFill>
              </a:rPr>
              <a:t>n</a:t>
            </a:r>
            <a:r>
              <a:rPr b="0" dirty="0">
                <a:solidFill>
                  <a:srgbClr val="000000"/>
                </a:solidFill>
              </a:rPr>
              <a:t>av divides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into three processes:</a:t>
            </a:r>
          </a:p>
          <a:p>
            <a:pPr marL="457200" indent="-457200">
              <a:buClr>
                <a:srgbClr val="000000"/>
              </a:buClr>
              <a:buSzTx/>
              <a:buFont typeface="+mj-lt"/>
              <a:buAutoNum type="arabicPeriod"/>
              <a:defRPr b="1"/>
            </a:pPr>
            <a:r>
              <a:rPr lang="en-IN" b="0" dirty="0">
                <a:solidFill>
                  <a:srgbClr val="C50B3C"/>
                </a:solidFill>
              </a:rPr>
              <a:t>Q</a:t>
            </a:r>
            <a:r>
              <a:rPr lang="en-IN" sz="100" b="0" dirty="0">
                <a:solidFill>
                  <a:srgbClr val="C50B3C"/>
                </a:solidFill>
              </a:rPr>
              <a:t> </a:t>
            </a:r>
            <a:r>
              <a:rPr lang="en-IN" b="0" dirty="0">
                <a:solidFill>
                  <a:srgbClr val="C50B3C"/>
                </a:solidFill>
              </a:rPr>
              <a:t>B</a:t>
            </a:r>
            <a:r>
              <a:rPr lang="en-IN" sz="100" b="0" dirty="0">
                <a:solidFill>
                  <a:srgbClr val="C50B3C"/>
                </a:solidFill>
              </a:rPr>
              <a:t> </a:t>
            </a:r>
            <a:r>
              <a:rPr lang="en-IN" b="0" dirty="0">
                <a:solidFill>
                  <a:srgbClr val="C50B3C"/>
                </a:solidFill>
              </a:rPr>
              <a:t>O</a:t>
            </a:r>
            <a:r>
              <a:rPr b="0" dirty="0">
                <a:solidFill>
                  <a:srgbClr val="C50B3C"/>
                </a:solidFill>
              </a:rPr>
              <a:t> Settings.</a:t>
            </a:r>
            <a:r>
              <a:rPr b="0" dirty="0">
                <a:solidFill>
                  <a:srgbClr val="F20F4B"/>
                </a:solidFill>
              </a:rPr>
              <a:t> </a:t>
            </a:r>
            <a:r>
              <a:rPr b="0" dirty="0">
                <a:solidFill>
                  <a:srgbClr val="000000"/>
                </a:solidFill>
              </a:rPr>
              <a:t>This includes Company Settings and the Company Chart of Accounts.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Settings are covered in Chapters 1 and 2.</a:t>
            </a:r>
          </a:p>
          <a:p>
            <a:pPr marL="457200" indent="-457200">
              <a:buClr>
                <a:srgbClr val="000000"/>
              </a:buClr>
              <a:buSzTx/>
              <a:buFont typeface="+mj-lt"/>
              <a:buAutoNum type="arabicPeriod"/>
              <a:defRPr b="1"/>
            </a:pPr>
            <a:r>
              <a:rPr lang="en-IN" b="0" dirty="0">
                <a:solidFill>
                  <a:srgbClr val="C50B3C"/>
                </a:solidFill>
              </a:rPr>
              <a:t>Q</a:t>
            </a:r>
            <a:r>
              <a:rPr lang="en-IN" sz="100" b="0" dirty="0">
                <a:solidFill>
                  <a:srgbClr val="C50B3C"/>
                </a:solidFill>
              </a:rPr>
              <a:t> </a:t>
            </a:r>
            <a:r>
              <a:rPr lang="en-IN" b="0" dirty="0">
                <a:solidFill>
                  <a:srgbClr val="C50B3C"/>
                </a:solidFill>
              </a:rPr>
              <a:t>B</a:t>
            </a:r>
            <a:r>
              <a:rPr lang="en-IN" sz="100" b="0" dirty="0">
                <a:solidFill>
                  <a:srgbClr val="C50B3C"/>
                </a:solidFill>
              </a:rPr>
              <a:t> </a:t>
            </a:r>
            <a:r>
              <a:rPr lang="en-IN" b="0" dirty="0">
                <a:solidFill>
                  <a:srgbClr val="C50B3C"/>
                </a:solidFill>
              </a:rPr>
              <a:t>O</a:t>
            </a:r>
            <a:r>
              <a:rPr b="0" dirty="0">
                <a:solidFill>
                  <a:srgbClr val="C50B3C"/>
                </a:solidFill>
              </a:rPr>
              <a:t> Transactions</a:t>
            </a:r>
            <a:r>
              <a:rPr b="0" dirty="0">
                <a:solidFill>
                  <a:srgbClr val="5C5C5C"/>
                </a:solidFill>
              </a:rPr>
              <a:t>. </a:t>
            </a:r>
            <a:r>
              <a:rPr b="0" dirty="0">
                <a:solidFill>
                  <a:srgbClr val="000000"/>
                </a:solidFill>
              </a:rPr>
              <a:t>This includes recording transactions in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Transactions are covered in Chapters 3 through 8.</a:t>
            </a:r>
            <a:endParaRPr b="0" i="1" dirty="0">
              <a:solidFill>
                <a:srgbClr val="000000"/>
              </a:solidFill>
            </a:endParaRPr>
          </a:p>
          <a:p>
            <a:pPr marL="457200" indent="-457200">
              <a:buClr>
                <a:srgbClr val="000000"/>
              </a:buClr>
              <a:buSzTx/>
              <a:buFont typeface="+mj-lt"/>
              <a:buAutoNum type="arabicPeriod"/>
              <a:defRPr b="1"/>
            </a:pPr>
            <a:r>
              <a:rPr lang="en-IN" b="0" dirty="0">
                <a:solidFill>
                  <a:srgbClr val="C50B3C"/>
                </a:solidFill>
              </a:rPr>
              <a:t>Q</a:t>
            </a:r>
            <a:r>
              <a:rPr lang="en-IN" sz="100" b="0" dirty="0">
                <a:solidFill>
                  <a:srgbClr val="C50B3C"/>
                </a:solidFill>
              </a:rPr>
              <a:t> </a:t>
            </a:r>
            <a:r>
              <a:rPr lang="en-IN" b="0" dirty="0">
                <a:solidFill>
                  <a:srgbClr val="C50B3C"/>
                </a:solidFill>
              </a:rPr>
              <a:t>B</a:t>
            </a:r>
            <a:r>
              <a:rPr lang="en-IN" sz="100" b="0" dirty="0">
                <a:solidFill>
                  <a:srgbClr val="C50B3C"/>
                </a:solidFill>
              </a:rPr>
              <a:t> </a:t>
            </a:r>
            <a:r>
              <a:rPr lang="en-IN" b="0" dirty="0">
                <a:solidFill>
                  <a:srgbClr val="C50B3C"/>
                </a:solidFill>
              </a:rPr>
              <a:t>O</a:t>
            </a:r>
            <a:r>
              <a:rPr b="0" dirty="0">
                <a:solidFill>
                  <a:srgbClr val="C50B3C"/>
                </a:solidFill>
              </a:rPr>
              <a:t> Reports.</a:t>
            </a:r>
            <a:r>
              <a:rPr b="0" dirty="0"/>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reports are the output of the system.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Reports are covered in Chapters 9 and 10.</a:t>
            </a:r>
          </a:p>
        </p:txBody>
      </p:sp>
      <p:sp>
        <p:nvSpPr>
          <p:cNvPr id="3" name="Text Placeholder 2"/>
          <p:cNvSpPr>
            <a:spLocks noGrp="1"/>
          </p:cNvSpPr>
          <p:nvPr>
            <p:ph type="body" idx="10"/>
          </p:nvPr>
        </p:nvSpPr>
        <p:spPr>
          <a:xfrm>
            <a:off x="571500" y="7772400"/>
            <a:ext cx="7378700" cy="614947"/>
          </a:xfrm>
        </p:spPr>
        <p:txBody>
          <a:bodyPr/>
          <a:lstStyle/>
          <a:p>
            <a:pPr marL="0" indent="0">
              <a:buNone/>
            </a:pPr>
            <a:r>
              <a:rPr lang="en-IN" b="0" dirty="0">
                <a:solidFill>
                  <a:srgbClr val="000000"/>
                </a:solidFill>
              </a:rPr>
              <a:t>(See text Section 7.1 for more information)</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7.1 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 Satnav </a:t>
            </a:r>
            <a:r>
              <a:rPr lang="en-IN" sz="1000" b="0" dirty="0">
                <a:solidFill>
                  <a:srgbClr val="C50B3C"/>
                </a:solidFill>
              </a:rPr>
              <a:t>2</a:t>
            </a:r>
            <a:endParaRPr sz="1000" b="0" dirty="0">
              <a:solidFill>
                <a:srgbClr val="C50B3C"/>
              </a:solidFill>
            </a:endParaRPr>
          </a:p>
        </p:txBody>
      </p:sp>
      <p:sp>
        <p:nvSpPr>
          <p:cNvPr id="4" name="Text Placeholder 3"/>
          <p:cNvSpPr>
            <a:spLocks noGrp="1"/>
          </p:cNvSpPr>
          <p:nvPr>
            <p:ph type="body" idx="1"/>
          </p:nvPr>
        </p:nvSpPr>
        <p:spPr>
          <a:xfrm>
            <a:off x="571500" y="1697796"/>
            <a:ext cx="10350500" cy="1121604"/>
          </a:xfrm>
        </p:spPr>
        <p:txBody>
          <a:bodyPr>
            <a:noAutofit/>
          </a:bodyPr>
          <a:lstStyle/>
          <a:p>
            <a:pPr marL="0" indent="0">
              <a:buSzTx/>
              <a:buNone/>
              <a:defRPr b="1"/>
            </a:pPr>
            <a:r>
              <a:rPr lang="en-US" b="0" dirty="0">
                <a:solidFill>
                  <a:srgbClr val="000000"/>
                </a:solidFill>
              </a:rPr>
              <a:t>Chapter 7 focuses on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Vendor and Customer transactions for inventory.</a:t>
            </a:r>
          </a:p>
        </p:txBody>
      </p:sp>
      <p:pic>
        <p:nvPicPr>
          <p:cNvPr id="7" name="Picture 1" descr="QBO SatNav chart with Customers &amp; Sales and Vendors &amp; Expenses highlighted in the QBO Transactions section."/>
          <p:cNvPicPr>
            <a:picLocks noChangeAspect="1"/>
          </p:cNvPicPr>
          <p:nvPr/>
        </p:nvPicPr>
        <p:blipFill>
          <a:blip r:embed="rId2">
            <a:extLst/>
          </a:blip>
          <a:stretch>
            <a:fillRect/>
          </a:stretch>
        </p:blipFill>
        <p:spPr>
          <a:xfrm>
            <a:off x="3403668" y="2959764"/>
            <a:ext cx="5172385" cy="5111247"/>
          </a:xfrm>
          <a:prstGeom prst="rect">
            <a:avLst/>
          </a:prstGeom>
          <a:ln w="12700">
            <a:miter lim="400000"/>
          </a:ln>
        </p:spPr>
      </p:pic>
      <p:sp>
        <p:nvSpPr>
          <p:cNvPr id="5" name="Text Placeholder 4"/>
          <p:cNvSpPr>
            <a:spLocks noGrp="1"/>
          </p:cNvSpPr>
          <p:nvPr>
            <p:ph type="body" idx="10"/>
          </p:nvPr>
        </p:nvSpPr>
        <p:spPr>
          <a:xfrm>
            <a:off x="571500" y="8266935"/>
            <a:ext cx="7378700" cy="572265"/>
          </a:xfrm>
        </p:spPr>
        <p:txBody>
          <a:bodyPr>
            <a:noAutofit/>
          </a:bodyPr>
          <a:lstStyle/>
          <a:p>
            <a:pPr marL="0" indent="0">
              <a:buNone/>
            </a:pPr>
            <a:r>
              <a:rPr lang="en-IN" b="0" dirty="0">
                <a:solidFill>
                  <a:srgbClr val="000000"/>
                </a:solidFill>
              </a:rPr>
              <a:t>(See text Section 7.1 for more information)</a:t>
            </a:r>
          </a:p>
        </p:txBody>
      </p:sp>
      <p:sp>
        <p:nvSpPr>
          <p:cNvPr id="6" name="Text Placeholder 5"/>
          <p:cNvSpPr>
            <a:spLocks noGrp="1"/>
          </p:cNvSpPr>
          <p:nvPr>
            <p:ph type="body" idx="12"/>
          </p:nvPr>
        </p:nvSpPr>
        <p:spPr>
          <a:xfrm>
            <a:off x="5020100" y="8991600"/>
            <a:ext cx="1939500" cy="257278"/>
          </a:xfrm>
        </p:spPr>
        <p:txBody>
          <a:bodyPr>
            <a:normAutofit/>
          </a:bodyPr>
          <a:lstStyle/>
          <a:p>
            <a:pPr marL="0" indent="0" algn="ctr">
              <a:buNone/>
            </a:pPr>
            <a:r>
              <a:rPr lang="en-IN" sz="900" b="0" dirty="0">
                <a:solidFill>
                  <a:srgbClr val="000000"/>
                </a:solidFill>
                <a:hlinkClick r:id="rId3" action="ppaction://hlinksldjump"/>
              </a:rPr>
              <a:t>Access the long description slide.</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sz="4060" dirty="0">
                <a:solidFill>
                  <a:srgbClr val="C50B3C"/>
                </a:solidFill>
              </a:rPr>
              <a:t>Section </a:t>
            </a:r>
            <a:r>
              <a:rPr lang="en-US" sz="4060" dirty="0">
                <a:solidFill>
                  <a:srgbClr val="C50B3C"/>
                </a:solidFill>
              </a:rPr>
              <a:t>7</a:t>
            </a:r>
            <a:r>
              <a:rPr sz="4060" dirty="0">
                <a:solidFill>
                  <a:srgbClr val="C50B3C"/>
                </a:solidFill>
              </a:rPr>
              <a:t>.2 </a:t>
            </a:r>
            <a:r>
              <a:rPr lang="en-IN" sz="4060" dirty="0">
                <a:solidFill>
                  <a:srgbClr val="C50B3C"/>
                </a:solidFill>
              </a:rPr>
              <a:t>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sz="4060" dirty="0">
                <a:solidFill>
                  <a:srgbClr val="C50B3C"/>
                </a:solidFill>
              </a:rPr>
              <a:t> Sample Company</a:t>
            </a:r>
            <a:r>
              <a:rPr lang="en-IN" sz="4060" dirty="0">
                <a:solidFill>
                  <a:srgbClr val="C50B3C"/>
                </a:solidFill>
              </a:rPr>
              <a:t> </a:t>
            </a:r>
            <a:r>
              <a:rPr lang="en-IN" sz="1000" b="0" dirty="0">
                <a:solidFill>
                  <a:srgbClr val="C50B3C"/>
                </a:solidFill>
              </a:rPr>
              <a:t>1</a:t>
            </a:r>
            <a:endParaRPr sz="1000" b="0" dirty="0">
              <a:solidFill>
                <a:srgbClr val="C50B3C"/>
              </a:solidFill>
            </a:endParaRPr>
          </a:p>
        </p:txBody>
      </p:sp>
      <p:sp>
        <p:nvSpPr>
          <p:cNvPr id="164" name="Text Placeholder 1"/>
          <p:cNvSpPr txBox="1">
            <a:spLocks noGrp="1"/>
          </p:cNvSpPr>
          <p:nvPr>
            <p:ph type="body" idx="1"/>
          </p:nvPr>
        </p:nvSpPr>
        <p:spPr>
          <a:xfrm>
            <a:off x="571500" y="1803400"/>
            <a:ext cx="10350500" cy="3911600"/>
          </a:xfrm>
          <a:prstGeom prst="rect">
            <a:avLst/>
          </a:prstGeom>
        </p:spPr>
        <p:txBody>
          <a:bodyPr>
            <a:normAutofit/>
          </a:bodyPr>
          <a:lstStyle/>
          <a:p>
            <a:pPr marL="0" indent="0">
              <a:spcAft>
                <a:spcPts val="800"/>
              </a:spcAft>
              <a:buClrTx/>
              <a:buSzTx/>
              <a:buFontTx/>
              <a:buNone/>
              <a:defRPr b="1"/>
            </a:pPr>
            <a:r>
              <a:rPr b="0" dirty="0">
                <a:solidFill>
                  <a:srgbClr val="000000"/>
                </a:solidFill>
              </a:rPr>
              <a:t>To access the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Sample Company, complete the following steps.</a:t>
            </a:r>
          </a:p>
          <a:p>
            <a:pPr marL="457200" indent="-457200">
              <a:buClr>
                <a:srgbClr val="000000"/>
              </a:buClr>
              <a:buSzPct val="100000"/>
              <a:buFontTx/>
              <a:buAutoNum type="arabicPeriod"/>
              <a:defRPr b="1"/>
            </a:pPr>
            <a:r>
              <a:rPr b="0" dirty="0">
                <a:solidFill>
                  <a:srgbClr val="000000"/>
                </a:solidFill>
              </a:rPr>
              <a:t>Open a web browser. (Note: Intuit recommends using Google Chrome.)</a:t>
            </a:r>
          </a:p>
          <a:p>
            <a:pPr marL="457200" indent="-457200">
              <a:buClr>
                <a:srgbClr val="000000"/>
              </a:buClr>
              <a:buFontTx/>
              <a:buAutoNum type="arabicPeriod"/>
              <a:defRPr b="1"/>
            </a:pPr>
            <a:r>
              <a:rPr b="0" dirty="0">
                <a:solidFill>
                  <a:srgbClr val="000000"/>
                </a:solidFill>
              </a:rPr>
              <a:t>Go to </a:t>
            </a:r>
            <a:r>
              <a:rPr b="0">
                <a:solidFill>
                  <a:srgbClr val="000000"/>
                </a:solidFill>
              </a:rPr>
              <a:t>the </a:t>
            </a:r>
            <a:r>
              <a:rPr lang="en-US" b="0" u="sng">
                <a:hlinkClick r:id="rId2"/>
              </a:rPr>
              <a:t>QBO.intuit.com</a:t>
            </a:r>
            <a:r>
              <a:rPr lang="en-US" b="0">
                <a:solidFill>
                  <a:srgbClr val="000000"/>
                </a:solidFill>
              </a:rPr>
              <a:t>.</a:t>
            </a:r>
            <a:endParaRPr b="0" dirty="0">
              <a:solidFill>
                <a:srgbClr val="000000"/>
              </a:solidFill>
              <a:hlinkClick r:id="rId3"/>
            </a:endParaRPr>
          </a:p>
          <a:p>
            <a:pPr marL="457200" indent="-457200">
              <a:buClr>
                <a:srgbClr val="000000"/>
              </a:buClr>
              <a:buSzPct val="100000"/>
              <a:buFontTx/>
              <a:buAutoNum type="arabicPeriod"/>
              <a:defRPr b="1"/>
            </a:pPr>
            <a:r>
              <a:rPr b="0" dirty="0">
                <a:solidFill>
                  <a:srgbClr val="000000"/>
                </a:solidFill>
              </a:rPr>
              <a:t>Follow onscreen instructions for security verification</a:t>
            </a:r>
            <a:r>
              <a:rPr lang="en-IN" b="0" dirty="0">
                <a:solidFill>
                  <a:srgbClr val="000000"/>
                </a:solidFill>
              </a:rPr>
              <a:t>.</a:t>
            </a:r>
            <a:endParaRPr b="0" dirty="0">
              <a:solidFill>
                <a:srgbClr val="000000"/>
              </a:solidFill>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7.2 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 Sample Company </a:t>
            </a:r>
            <a:r>
              <a:rPr lang="en-IN" sz="1000" b="0" dirty="0">
                <a:solidFill>
                  <a:srgbClr val="C50B3C"/>
                </a:solidFill>
              </a:rPr>
              <a:t>2</a:t>
            </a:r>
          </a:p>
        </p:txBody>
      </p:sp>
      <p:sp>
        <p:nvSpPr>
          <p:cNvPr id="172" name="Text Placeholder 1"/>
          <p:cNvSpPr txBox="1">
            <a:spLocks noGrp="1"/>
          </p:cNvSpPr>
          <p:nvPr>
            <p:ph type="body" idx="1"/>
          </p:nvPr>
        </p:nvSpPr>
        <p:spPr>
          <a:xfrm>
            <a:off x="571500" y="1803400"/>
            <a:ext cx="10731500" cy="3987800"/>
          </a:xfrm>
          <a:prstGeom prst="rect">
            <a:avLst/>
          </a:prstGeom>
        </p:spPr>
        <p:txBody>
          <a:bodyPr/>
          <a:lstStyle/>
          <a:p>
            <a:pPr>
              <a:defRPr sz="3300" b="1"/>
            </a:pPr>
            <a:r>
              <a:rPr b="0" dirty="0">
                <a:solidFill>
                  <a:srgbClr val="000000"/>
                </a:solidFill>
              </a:rPr>
              <a:t>The sample company will reset each time it is reopened.</a:t>
            </a:r>
          </a:p>
          <a:p>
            <a:pPr>
              <a:defRPr sz="3300" b="1"/>
            </a:pPr>
            <a:r>
              <a:rPr b="0" dirty="0">
                <a:solidFill>
                  <a:srgbClr val="000000"/>
                </a:solidFill>
              </a:rPr>
              <a:t>So make certain to allow enough time to complete all chapter activities before closing the sample company. Otherwise, you will lose the work you have entered when you reopen the Sample Company.</a:t>
            </a:r>
          </a:p>
          <a:p>
            <a:pPr>
              <a:defRPr sz="3300" b="1"/>
            </a:pPr>
            <a:r>
              <a:rPr b="0" dirty="0">
                <a:solidFill>
                  <a:srgbClr val="000000"/>
                </a:solidFill>
              </a:rPr>
              <a:t>The sample company is used for the Chapter activities and Exercises.</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itle 1"/>
          <p:cNvSpPr txBox="1">
            <a:spLocks noGrp="1"/>
          </p:cNvSpPr>
          <p:nvPr>
            <p:ph type="title"/>
          </p:nvPr>
        </p:nvSpPr>
        <p:spPr>
          <a:xfrm>
            <a:off x="571500" y="723900"/>
            <a:ext cx="10655300" cy="876300"/>
          </a:xfrm>
          <a:prstGeom prst="rect">
            <a:avLst/>
          </a:prstGeom>
        </p:spPr>
        <p:txBody>
          <a:bodyPr>
            <a:noAutofit/>
          </a:bodyPr>
          <a:lstStyle>
            <a:lvl1pPr defTabSz="455675">
              <a:spcBef>
                <a:spcPts val="1700"/>
              </a:spcBef>
              <a:defRPr sz="4055">
                <a:solidFill>
                  <a:srgbClr val="F20F4B"/>
                </a:solidFill>
              </a:defRPr>
            </a:lvl1pPr>
          </a:lstStyle>
          <a:p>
            <a:r>
              <a:rPr sz="4060" dirty="0">
                <a:solidFill>
                  <a:srgbClr val="C50B3C"/>
                </a:solidFill>
              </a:rPr>
              <a:t>Section</a:t>
            </a:r>
            <a:r>
              <a:rPr lang="en-US" sz="4060" dirty="0">
                <a:solidFill>
                  <a:srgbClr val="C50B3C"/>
                </a:solidFill>
              </a:rPr>
              <a:t> 7</a:t>
            </a:r>
            <a:r>
              <a:rPr sz="4060" dirty="0">
                <a:solidFill>
                  <a:srgbClr val="C50B3C"/>
                </a:solidFill>
              </a:rPr>
              <a:t>.3 </a:t>
            </a:r>
            <a:r>
              <a:rPr lang="en-US" sz="4060" dirty="0">
                <a:solidFill>
                  <a:srgbClr val="C50B3C"/>
                </a:solidFill>
              </a:rPr>
              <a:t>Navigating Inventory</a:t>
            </a:r>
            <a:endParaRPr sz="4060" b="0" dirty="0">
              <a:solidFill>
                <a:srgbClr val="C50B3C"/>
              </a:solidFill>
            </a:endParaRPr>
          </a:p>
        </p:txBody>
      </p:sp>
      <p:sp>
        <p:nvSpPr>
          <p:cNvPr id="3" name="Text Placeholder 2"/>
          <p:cNvSpPr>
            <a:spLocks noGrp="1"/>
          </p:cNvSpPr>
          <p:nvPr>
            <p:ph type="body" idx="1"/>
          </p:nvPr>
        </p:nvSpPr>
        <p:spPr>
          <a:xfrm>
            <a:off x="571501" y="2133600"/>
            <a:ext cx="10274299" cy="1231900"/>
          </a:xfrm>
        </p:spPr>
        <p:txBody>
          <a:bodyPr>
            <a:normAutofit/>
          </a:bodyPr>
          <a:lstStyle/>
          <a:p>
            <a:pPr marL="0" indent="0">
              <a:buSzTx/>
              <a:buNone/>
              <a:defRPr b="1"/>
            </a:pPr>
            <a:r>
              <a:rPr lang="en-US" b="0" dirty="0">
                <a:solidFill>
                  <a:srgbClr val="000000"/>
                </a:solidFill>
              </a:rPr>
              <a:t>Inventory records are required to account for products we purchase from vendors and resell to customers.</a:t>
            </a:r>
          </a:p>
        </p:txBody>
      </p:sp>
      <p:pic>
        <p:nvPicPr>
          <p:cNvPr id="5" name="Picture 1" descr="Diagram outlining the relationship of vendors and customers to a company."/>
          <p:cNvPicPr>
            <a:picLocks noChangeAspect="1"/>
          </p:cNvPicPr>
          <p:nvPr/>
        </p:nvPicPr>
        <p:blipFill>
          <a:blip r:embed="rId2">
            <a:extLst/>
          </a:blip>
          <a:stretch>
            <a:fillRect/>
          </a:stretch>
        </p:blipFill>
        <p:spPr>
          <a:xfrm>
            <a:off x="512528" y="3932286"/>
            <a:ext cx="10544645" cy="2270028"/>
          </a:xfrm>
          <a:prstGeom prst="rect">
            <a:avLst/>
          </a:prstGeom>
          <a:ln w="12700">
            <a:miter lim="400000"/>
          </a:ln>
        </p:spPr>
      </p:pic>
      <p:sp>
        <p:nvSpPr>
          <p:cNvPr id="2" name="Text Placeholder 1"/>
          <p:cNvSpPr>
            <a:spLocks noGrp="1"/>
          </p:cNvSpPr>
          <p:nvPr>
            <p:ph type="body" idx="10"/>
          </p:nvPr>
        </p:nvSpPr>
        <p:spPr>
          <a:xfrm>
            <a:off x="571500" y="7775895"/>
            <a:ext cx="7378700" cy="555305"/>
          </a:xfrm>
        </p:spPr>
        <p:txBody>
          <a:bodyPr>
            <a:noAutofit/>
          </a:bodyPr>
          <a:lstStyle/>
          <a:p>
            <a:pPr marL="0" indent="0">
              <a:buNone/>
            </a:pPr>
            <a:r>
              <a:rPr lang="en-IN" b="0" dirty="0">
                <a:solidFill>
                  <a:srgbClr val="000000"/>
                </a:solidFill>
              </a:rPr>
              <a:t>(See text Section 7.3 for more information)</a:t>
            </a:r>
          </a:p>
        </p:txBody>
      </p:sp>
      <p:sp>
        <p:nvSpPr>
          <p:cNvPr id="6" name="Text Placeholder 5"/>
          <p:cNvSpPr>
            <a:spLocks noGrp="1"/>
          </p:cNvSpPr>
          <p:nvPr>
            <p:ph type="body" idx="11"/>
          </p:nvPr>
        </p:nvSpPr>
        <p:spPr>
          <a:xfrm>
            <a:off x="4978400" y="8991600"/>
            <a:ext cx="2011680" cy="228600"/>
          </a:xfrm>
        </p:spPr>
        <p:txBody>
          <a:bodyPr>
            <a:noAutofit/>
          </a:bodyPr>
          <a:lstStyle/>
          <a:p>
            <a:pPr marL="0" indent="0" algn="ctr">
              <a:buNone/>
            </a:pPr>
            <a:r>
              <a:rPr lang="en-IN" sz="900" b="0" dirty="0">
                <a:hlinkClick r:id="rId3" action="ppaction://hlinksldjump"/>
              </a:rPr>
              <a:t>Access the long description slide.</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60" dirty="0"/>
              <a:t>Section 7.3 Transactions</a:t>
            </a:r>
          </a:p>
        </p:txBody>
      </p:sp>
      <p:sp>
        <p:nvSpPr>
          <p:cNvPr id="5" name="Text Placeholder 4"/>
          <p:cNvSpPr>
            <a:spLocks noGrp="1"/>
          </p:cNvSpPr>
          <p:nvPr>
            <p:ph type="body" idx="1"/>
          </p:nvPr>
        </p:nvSpPr>
        <p:spPr>
          <a:xfrm>
            <a:off x="571500" y="1803400"/>
            <a:ext cx="10655300" cy="5435600"/>
          </a:xfrm>
        </p:spPr>
        <p:txBody>
          <a:bodyPr>
            <a:normAutofit/>
          </a:bodyPr>
          <a:lstStyle/>
          <a:p>
            <a:r>
              <a:rPr lang="en-US" dirty="0">
                <a:solidFill>
                  <a:srgbClr val="000000"/>
                </a:solidFill>
              </a:rPr>
              <a:t>Types of transactions we need to enter when using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for inventory include:</a:t>
            </a:r>
          </a:p>
          <a:p>
            <a:r>
              <a:rPr lang="en-US" dirty="0">
                <a:solidFill>
                  <a:srgbClr val="000000"/>
                </a:solidFill>
              </a:rPr>
              <a:t>VENDORS: Purchase Order.</a:t>
            </a:r>
          </a:p>
          <a:p>
            <a:r>
              <a:rPr lang="en-US" dirty="0">
                <a:solidFill>
                  <a:srgbClr val="000000"/>
                </a:solidFill>
              </a:rPr>
              <a:t>VENDORS: Bill.</a:t>
            </a:r>
          </a:p>
          <a:p>
            <a:r>
              <a:rPr lang="en-US" dirty="0">
                <a:solidFill>
                  <a:srgbClr val="000000"/>
                </a:solidFill>
              </a:rPr>
              <a:t>VENDORS: Pay Bills.</a:t>
            </a:r>
          </a:p>
          <a:p>
            <a:r>
              <a:rPr lang="en-US" dirty="0">
                <a:solidFill>
                  <a:srgbClr val="000000"/>
                </a:solidFill>
              </a:rPr>
              <a:t>CUSTOMERS: Invoice.</a:t>
            </a:r>
          </a:p>
          <a:p>
            <a:r>
              <a:rPr lang="en-US" dirty="0">
                <a:solidFill>
                  <a:srgbClr val="000000"/>
                </a:solidFill>
              </a:rPr>
              <a:t>CUSTOMERS: Receive Payment.</a:t>
            </a:r>
          </a:p>
          <a:p>
            <a:r>
              <a:rPr lang="en-US" dirty="0">
                <a:solidFill>
                  <a:srgbClr val="000000"/>
                </a:solidFill>
              </a:rPr>
              <a:t>CUSTOMERS: Bank Deposit (if Undeposited Funds is selected on Receive Payment form).</a:t>
            </a:r>
          </a:p>
        </p:txBody>
      </p:sp>
      <p:sp>
        <p:nvSpPr>
          <p:cNvPr id="4" name="Text Placeholder 3"/>
          <p:cNvSpPr>
            <a:spLocks noGrp="1"/>
          </p:cNvSpPr>
          <p:nvPr>
            <p:ph type="body" idx="10"/>
          </p:nvPr>
        </p:nvSpPr>
        <p:spPr>
          <a:xfrm>
            <a:off x="571500" y="7772400"/>
            <a:ext cx="7378700" cy="636397"/>
          </a:xfrm>
        </p:spPr>
        <p:txBody>
          <a:bodyPr/>
          <a:lstStyle/>
          <a:p>
            <a:pPr marL="0" indent="0">
              <a:buNone/>
            </a:pPr>
            <a:r>
              <a:rPr lang="en-IN" dirty="0">
                <a:solidFill>
                  <a:srgbClr val="000000"/>
                </a:solidFill>
              </a:rPr>
              <a:t>(See text Section 7.3 </a:t>
            </a:r>
            <a:r>
              <a:rPr lang="en-US" dirty="0">
                <a:solidFill>
                  <a:srgbClr val="000000"/>
                </a:solidFill>
              </a:rPr>
              <a:t>for more information</a:t>
            </a:r>
            <a:r>
              <a:rPr lang="en-IN" dirty="0">
                <a:solidFill>
                  <a:srgbClr val="000000"/>
                </a:solidFill>
              </a:rPr>
              <a:t>)</a:t>
            </a:r>
          </a:p>
        </p:txBody>
      </p:sp>
    </p:spTree>
    <p:extLst>
      <p:ext uri="{BB962C8B-B14F-4D97-AF65-F5344CB8AC3E}">
        <p14:creationId xmlns:p14="http://schemas.microsoft.com/office/powerpoint/2010/main" val="286303105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a:solidFill>
                  <a:srgbClr val="C50B3C"/>
                </a:solidFill>
              </a:rPr>
              <a:t>Section 7.4 Products And Services List</a:t>
            </a:r>
            <a:endParaRPr lang="en-IN" sz="4060" dirty="0">
              <a:solidFill>
                <a:srgbClr val="C50B3C"/>
              </a:solidFill>
            </a:endParaRPr>
          </a:p>
        </p:txBody>
      </p:sp>
      <p:sp>
        <p:nvSpPr>
          <p:cNvPr id="2" name="Text Placeholder 1"/>
          <p:cNvSpPr>
            <a:spLocks noGrp="1"/>
          </p:cNvSpPr>
          <p:nvPr>
            <p:ph type="body" idx="1"/>
          </p:nvPr>
        </p:nvSpPr>
        <p:spPr>
          <a:xfrm>
            <a:off x="571500" y="1803400"/>
            <a:ext cx="8216900" cy="3225800"/>
          </a:xfrm>
        </p:spPr>
        <p:txBody>
          <a:bodyPr>
            <a:noAutofit/>
          </a:bodyPr>
          <a:lstStyle/>
          <a:p>
            <a:pPr marL="0" indent="0">
              <a:buNone/>
            </a:pPr>
            <a:r>
              <a:rPr lang="en-US" dirty="0">
                <a:solidFill>
                  <a:srgbClr val="000000"/>
                </a:solidFill>
              </a:rPr>
              <a:t>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uses four types of products and services: </a:t>
            </a:r>
          </a:p>
          <a:p>
            <a:r>
              <a:rPr lang="en-US" dirty="0">
                <a:solidFill>
                  <a:srgbClr val="000000"/>
                </a:solidFill>
              </a:rPr>
              <a:t>Inventory.</a:t>
            </a:r>
          </a:p>
          <a:p>
            <a:r>
              <a:rPr lang="en-US" dirty="0">
                <a:solidFill>
                  <a:srgbClr val="000000"/>
                </a:solidFill>
              </a:rPr>
              <a:t>Non-inventory.</a:t>
            </a:r>
          </a:p>
          <a:p>
            <a:r>
              <a:rPr lang="en-US" dirty="0">
                <a:solidFill>
                  <a:srgbClr val="000000"/>
                </a:solidFill>
              </a:rPr>
              <a:t>Service.</a:t>
            </a:r>
          </a:p>
          <a:p>
            <a:r>
              <a:rPr lang="en-US" dirty="0">
                <a:solidFill>
                  <a:srgbClr val="000000"/>
                </a:solidFill>
              </a:rPr>
              <a:t>Bundle.</a:t>
            </a:r>
            <a:endParaRPr lang="en-IN" b="0" dirty="0">
              <a:solidFill>
                <a:srgbClr val="000000"/>
              </a:solidFill>
            </a:endParaRPr>
          </a:p>
        </p:txBody>
      </p:sp>
      <p:sp>
        <p:nvSpPr>
          <p:cNvPr id="3" name="Text Placeholder 2"/>
          <p:cNvSpPr>
            <a:spLocks noGrp="1"/>
          </p:cNvSpPr>
          <p:nvPr>
            <p:ph type="body" idx="10"/>
          </p:nvPr>
        </p:nvSpPr>
        <p:spPr>
          <a:xfrm>
            <a:off x="571500" y="7775024"/>
            <a:ext cx="7454900" cy="629752"/>
          </a:xfrm>
        </p:spPr>
        <p:txBody>
          <a:bodyPr/>
          <a:lstStyle/>
          <a:p>
            <a:pPr marL="0" indent="0">
              <a:buNone/>
            </a:pPr>
            <a:r>
              <a:rPr lang="en-US" dirty="0">
                <a:solidFill>
                  <a:srgbClr val="000000"/>
                </a:solidFill>
              </a:rPr>
              <a:t>(See text Section 7.4 for more information)</a:t>
            </a:r>
            <a:endParaRPr lang="en-US" sz="1200" dirty="0">
              <a:solidFill>
                <a:srgbClr val="000000"/>
              </a:solidFill>
            </a:endParaRPr>
          </a:p>
        </p:txBody>
      </p:sp>
    </p:spTree>
  </p:cSld>
  <p:clrMapOvr>
    <a:masterClrMapping/>
  </p:clrMapOvr>
  <p:transition spd="med"/>
</p:sld>
</file>

<file path=ppt/theme/theme1.xml><?xml version="1.0" encoding="utf-8"?>
<a:theme xmlns:a="http://schemas.openxmlformats.org/drawingml/2006/main" name="New_Template9">
  <a:themeElements>
    <a:clrScheme name="Custom 8">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00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561</TotalTime>
  <Words>1142</Words>
  <Application>Microsoft Office PowerPoint</Application>
  <PresentationFormat>Custom</PresentationFormat>
  <Paragraphs>96</Paragraphs>
  <Slides>20</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20</vt:i4>
      </vt:variant>
    </vt:vector>
  </HeadingPairs>
  <TitlesOfParts>
    <vt:vector size="26" baseType="lpstr">
      <vt:lpstr>Calibri</vt:lpstr>
      <vt:lpstr>Proxima Nova</vt:lpstr>
      <vt:lpstr>Proxima Nova ScOsf Extra Conden</vt:lpstr>
      <vt:lpstr>Verdana</vt:lpstr>
      <vt:lpstr>New_Template9</vt:lpstr>
      <vt:lpstr>1_New_Template9</vt:lpstr>
      <vt:lpstr>Computer Accounting With Quickbooks Online</vt:lpstr>
      <vt:lpstr>Effective Learning Strategy XPM</vt:lpstr>
      <vt:lpstr>Section 7.1 Q B O Satnav 1</vt:lpstr>
      <vt:lpstr>Section 7.1 Q B O Satnav 2</vt:lpstr>
      <vt:lpstr>Section 7.2 Q B O Sample Company 1</vt:lpstr>
      <vt:lpstr>Section 7.2 Q B O Sample Company 2</vt:lpstr>
      <vt:lpstr>Section 7.3 Navigating Inventory</vt:lpstr>
      <vt:lpstr>Section 7.3 Transactions</vt:lpstr>
      <vt:lpstr>Section 7.4 Products And Services List</vt:lpstr>
      <vt:lpstr>Section 7.5 Purchase Order</vt:lpstr>
      <vt:lpstr>Section 7.6 Bill</vt:lpstr>
      <vt:lpstr>Section 7.7 Pay Bills</vt:lpstr>
      <vt:lpstr>Section 7.8 Invoice</vt:lpstr>
      <vt:lpstr>Section 7.9 Receive Payment</vt:lpstr>
      <vt:lpstr>Section 7.10 Bank Deposit</vt:lpstr>
      <vt:lpstr>Section 7.11 Accounting Essentials Inventory</vt:lpstr>
      <vt:lpstr>Exercises</vt:lpstr>
      <vt:lpstr>Project 7.1</vt:lpstr>
      <vt:lpstr>Section 7.1 Q B O Satnav 2 Long Description</vt:lpstr>
      <vt:lpstr>Section 7.3 Navigating Inventory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 1e</dc:title>
  <dc:creator>Donna Kay</dc:creator>
  <cp:lastModifiedBy>CE</cp:lastModifiedBy>
  <cp:revision>176</cp:revision>
  <dcterms:modified xsi:type="dcterms:W3CDTF">2018-09-12T15:18:54Z</dcterms:modified>
</cp:coreProperties>
</file>