
<file path=[Content_Types].xml><?xml version="1.0" encoding="utf-8"?>
<Types xmlns="http://schemas.openxmlformats.org/package/2006/content-types">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20"/>
  </p:notesMasterIdLst>
  <p:sldIdLst>
    <p:sldId id="289" r:id="rId3"/>
    <p:sldId id="257" r:id="rId4"/>
    <p:sldId id="258" r:id="rId5"/>
    <p:sldId id="259" r:id="rId6"/>
    <p:sldId id="260" r:id="rId7"/>
    <p:sldId id="261" r:id="rId8"/>
    <p:sldId id="262" r:id="rId9"/>
    <p:sldId id="283" r:id="rId10"/>
    <p:sldId id="284" r:id="rId11"/>
    <p:sldId id="285" r:id="rId12"/>
    <p:sldId id="266" r:id="rId13"/>
    <p:sldId id="286" r:id="rId14"/>
    <p:sldId id="287" r:id="rId15"/>
    <p:sldId id="288" r:id="rId16"/>
    <p:sldId id="274" r:id="rId17"/>
    <p:sldId id="275" r:id="rId18"/>
    <p:sldId id="290" r:id="rId1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50B3C"/>
    <a:srgbClr val="00607A"/>
    <a:srgbClr val="9208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88" autoAdjust="0"/>
    <p:restoredTop sz="94670" autoAdjust="0"/>
  </p:normalViewPr>
  <p:slideViewPr>
    <p:cSldViewPr>
      <p:cViewPr varScale="1">
        <p:scale>
          <a:sx n="85" d="100"/>
          <a:sy n="85" d="100"/>
        </p:scale>
        <p:origin x="948" y="102"/>
      </p:cViewPr>
      <p:guideLst>
        <p:guide orient="horz" pos="3072"/>
        <p:guide pos="4096"/>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36484382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
        <p:nvSpPr>
          <p:cNvPr id="3" name="Content Placeholder 2"/>
          <p:cNvSpPr>
            <a:spLocks noGrp="1"/>
          </p:cNvSpPr>
          <p:nvPr>
            <p:ph sz="quarter" idx="14"/>
          </p:nvPr>
        </p:nvSpPr>
        <p:spPr>
          <a:xfrm>
            <a:off x="2844800" y="9188450"/>
            <a:ext cx="8610600" cy="355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14134252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3614333073"/>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4544509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26372559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53968274"/>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5967187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88002567"/>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03240713"/>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2959512"/>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15230241"/>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3734861"/>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6732580"/>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0740175"/>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1519198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8316305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268914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5409553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3184964"/>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7099839"/>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945924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jp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077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077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218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370368"/>
            <a:ext cx="23842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spcBef>
                <a:spcPts val="600"/>
              </a:spcBef>
            </a:pPr>
            <a:r>
              <a:rPr lang="en-US" altLang="en-US" sz="1200" i="0" dirty="0">
                <a:solidFill>
                  <a:schemeClr val="tx1">
                    <a:lumMod val="50000"/>
                  </a:schemeClr>
                </a:solidFill>
                <a:latin typeface="Calibri" panose="020F0502020204030204" pitchFamily="34" charset="0"/>
                <a:ea typeface="Verdana" pitchFamily="34" charset="0"/>
                <a:cs typeface="Verdana" pitchFamily="34" charset="0"/>
              </a:rPr>
              <a:t>©2019 McGraw-Hill Education.</a:t>
            </a:r>
          </a:p>
        </p:txBody>
      </p:sp>
      <p:pic>
        <p:nvPicPr>
          <p:cNvPr id="6" name="Picture 5"/>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61" r:id="rId6"/>
    <p:sldLayoutId id="2147483662" r:id="rId7"/>
    <p:sldLayoutId id="2147483663" r:id="rId8"/>
    <p:sldLayoutId id="2147483664" r:id="rId9"/>
    <p:sldLayoutId id="2147483655" r:id="rId10"/>
    <p:sldLayoutId id="2147483656" r:id="rId11"/>
    <p:sldLayoutId id="2147483657" r:id="rId12"/>
    <p:sldLayoutId id="2147483658" r:id="rId13"/>
    <p:sldLayoutId id="2147483659" r:id="rId14"/>
    <p:sldLayoutId id="2147483660" r:id="rId15"/>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839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839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980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pic>
        <p:nvPicPr>
          <p:cNvPr id="5" name="Picture 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extLst>
      <p:ext uri="{BB962C8B-B14F-4D97-AF65-F5344CB8AC3E}">
        <p14:creationId xmlns:p14="http://schemas.microsoft.com/office/powerpoint/2010/main" val="174840431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2.ti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78657" y="615548"/>
            <a:ext cx="9738543" cy="2658982"/>
          </a:xfrm>
        </p:spPr>
        <p:txBody>
          <a:bodyPr>
            <a:noAutofit/>
          </a:bodyPr>
          <a:lstStyle/>
          <a:p>
            <a:pPr>
              <a:lnSpc>
                <a:spcPct val="100000"/>
              </a:lnSpc>
            </a:pPr>
            <a:r>
              <a:rPr lang="en-IN" sz="7200" b="1" cap="none" dirty="0">
                <a:solidFill>
                  <a:srgbClr val="C50B3C"/>
                </a:solidFill>
                <a:latin typeface="Calibri" panose="020F0502020204030204" pitchFamily="34" charset="0"/>
              </a:rPr>
              <a:t>Computer Accounting With Quickbooks Online</a:t>
            </a:r>
            <a:endParaRPr lang="en-IN" sz="7200" dirty="0">
              <a:latin typeface="Calibri" panose="020F0502020204030204" pitchFamily="34" charset="0"/>
            </a:endParaRPr>
          </a:p>
        </p:txBody>
      </p:sp>
      <p:sp>
        <p:nvSpPr>
          <p:cNvPr id="12" name="Text Placeholder 11"/>
          <p:cNvSpPr>
            <a:spLocks noGrp="1"/>
          </p:cNvSpPr>
          <p:nvPr>
            <p:ph type="body" sz="half" idx="1"/>
          </p:nvPr>
        </p:nvSpPr>
        <p:spPr>
          <a:xfrm>
            <a:off x="1092451" y="3962400"/>
            <a:ext cx="9803142" cy="762000"/>
          </a:xfrm>
        </p:spPr>
        <p:txBody>
          <a:bodyPr>
            <a:normAutofit lnSpcReduction="10000"/>
          </a:bodyPr>
          <a:lstStyle/>
          <a:p>
            <a:pPr>
              <a:lnSpc>
                <a:spcPct val="100000"/>
              </a:lnSpc>
            </a:pPr>
            <a:r>
              <a:rPr lang="en-IN" sz="4400" i="0" dirty="0">
                <a:solidFill>
                  <a:srgbClr val="00607A"/>
                </a:solidFill>
                <a:latin typeface="Calibri" panose="020F0502020204030204" pitchFamily="34" charset="0"/>
              </a:rPr>
              <a:t>Donna Kay</a:t>
            </a:r>
          </a:p>
        </p:txBody>
      </p:sp>
      <p:sp>
        <p:nvSpPr>
          <p:cNvPr id="14" name="Text Placeholder 12"/>
          <p:cNvSpPr>
            <a:spLocks noGrp="1"/>
          </p:cNvSpPr>
          <p:nvPr>
            <p:ph type="body" sz="quarter" idx="4294967295"/>
          </p:nvPr>
        </p:nvSpPr>
        <p:spPr>
          <a:xfrm>
            <a:off x="1059296" y="6324600"/>
            <a:ext cx="9755909" cy="838200"/>
          </a:xfrm>
        </p:spPr>
        <p:txBody>
          <a:bodyPr>
            <a:normAutofit/>
          </a:bodyPr>
          <a:lstStyle/>
          <a:p>
            <a:pPr marL="0" indent="0" algn="ctr">
              <a:buNone/>
            </a:pPr>
            <a:r>
              <a:rPr lang="en-IN" sz="3500" dirty="0">
                <a:solidFill>
                  <a:srgbClr val="C50B3C"/>
                </a:solidFill>
                <a:latin typeface="Calibri" panose="020F0502020204030204" pitchFamily="34" charset="0"/>
              </a:rPr>
              <a:t>Chapter </a:t>
            </a:r>
            <a:r>
              <a:rPr lang="en-US" sz="3500" dirty="0">
                <a:solidFill>
                  <a:srgbClr val="C50B3C"/>
                </a:solidFill>
                <a:latin typeface="Calibri" panose="020F0502020204030204" pitchFamily="34" charset="0"/>
                <a:cs typeface="Calibri" panose="020F0502020204030204" pitchFamily="34" charset="0"/>
              </a:rPr>
              <a:t>6 Vendors And Expenses</a:t>
            </a:r>
          </a:p>
        </p:txBody>
      </p:sp>
      <p:sp>
        <p:nvSpPr>
          <p:cNvPr id="13" name="Text Placeholder 13"/>
          <p:cNvSpPr>
            <a:spLocks noGrp="1"/>
          </p:cNvSpPr>
          <p:nvPr>
            <p:ph sz="quarter" idx="14"/>
          </p:nvPr>
        </p:nvSpPr>
        <p:spPr>
          <a:xfrm>
            <a:off x="482600" y="9204096"/>
            <a:ext cx="10883900" cy="473304"/>
          </a:xfrm>
        </p:spPr>
        <p:txBody>
          <a:bodyPr>
            <a:noAutofit/>
          </a:bodyPr>
          <a:lstStyle/>
          <a:p>
            <a:pPr marL="0" indent="0">
              <a:buNone/>
            </a:pPr>
            <a:r>
              <a:rPr lang="en-IN" sz="12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085964582"/>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a:solidFill>
                  <a:srgbClr val="C50B3C"/>
                </a:solidFill>
              </a:rPr>
              <a:t>Section 6.6 Recording Vendor Transactions</a:t>
            </a:r>
          </a:p>
        </p:txBody>
      </p:sp>
      <p:sp>
        <p:nvSpPr>
          <p:cNvPr id="3" name="Text Placeholder 1"/>
          <p:cNvSpPr>
            <a:spLocks noGrp="1"/>
          </p:cNvSpPr>
          <p:nvPr>
            <p:ph type="body" idx="1"/>
          </p:nvPr>
        </p:nvSpPr>
        <p:spPr>
          <a:xfrm>
            <a:off x="571500" y="1803400"/>
            <a:ext cx="10655300" cy="4140200"/>
          </a:xfrm>
        </p:spPr>
        <p:txBody>
          <a:bodyPr>
            <a:normAutofit/>
          </a:bodyPr>
          <a:lstStyle/>
          <a:p>
            <a:pPr marL="0" indent="0">
              <a:buNone/>
            </a:pPr>
            <a:r>
              <a:rPr lang="en-US" dirty="0">
                <a:solidFill>
                  <a:srgbClr val="000000"/>
                </a:solidFill>
              </a:rPr>
              <a:t>Ways to record vendors and expenses transactions using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including using the following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onscreen forms in the following sequences:</a:t>
            </a:r>
          </a:p>
          <a:p>
            <a:r>
              <a:rPr lang="en-US" dirty="0">
                <a:solidFill>
                  <a:srgbClr val="000000"/>
                </a:solidFill>
              </a:rPr>
              <a:t>Expense.</a:t>
            </a:r>
          </a:p>
          <a:p>
            <a:r>
              <a:rPr lang="en-US" dirty="0">
                <a:solidFill>
                  <a:srgbClr val="000000"/>
                </a:solidFill>
              </a:rPr>
              <a:t>Check.</a:t>
            </a:r>
          </a:p>
          <a:p>
            <a:r>
              <a:rPr lang="en-US" dirty="0">
                <a:solidFill>
                  <a:srgbClr val="000000"/>
                </a:solidFill>
              </a:rPr>
              <a:t>Bill &gt; Pay Bills.</a:t>
            </a:r>
          </a:p>
          <a:p>
            <a:r>
              <a:rPr lang="en-US" dirty="0">
                <a:solidFill>
                  <a:srgbClr val="000000"/>
                </a:solidFill>
              </a:rPr>
              <a:t>Purchase Order &gt; Bill &gt; Pay Bills.</a:t>
            </a:r>
          </a:p>
        </p:txBody>
      </p:sp>
      <p:sp>
        <p:nvSpPr>
          <p:cNvPr id="5" name="Text Placeholder 2"/>
          <p:cNvSpPr>
            <a:spLocks noGrp="1"/>
          </p:cNvSpPr>
          <p:nvPr>
            <p:ph type="body" idx="10"/>
          </p:nvPr>
        </p:nvSpPr>
        <p:spPr>
          <a:xfrm>
            <a:off x="571500" y="7843253"/>
            <a:ext cx="7759700" cy="614947"/>
          </a:xfrm>
        </p:spPr>
        <p:txBody>
          <a:bodyPr>
            <a:noAutofit/>
          </a:bodyPr>
          <a:lstStyle/>
          <a:p>
            <a:pPr marL="0" indent="0">
              <a:buNone/>
            </a:pPr>
            <a:r>
              <a:rPr lang="en-IN" b="0" dirty="0">
                <a:solidFill>
                  <a:srgbClr val="000000"/>
                </a:solidFill>
              </a:rPr>
              <a:t>(See text Section 6.6</a:t>
            </a:r>
            <a:r>
              <a:rPr lang="en-US" b="0" dirty="0">
                <a:solidFill>
                  <a:srgbClr val="000000"/>
                </a:solidFill>
              </a:rPr>
              <a:t> for more information)</a:t>
            </a:r>
            <a:endParaRPr lang="en-IN" b="0" dirty="0">
              <a:solidFill>
                <a:srgbClr val="000000"/>
              </a:solidFill>
            </a:endParaRPr>
          </a:p>
        </p:txBody>
      </p:sp>
    </p:spTree>
    <p:extLst>
      <p:ext uri="{BB962C8B-B14F-4D97-AF65-F5344CB8AC3E}">
        <p14:creationId xmlns:p14="http://schemas.microsoft.com/office/powerpoint/2010/main" val="87314276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sz="4060" dirty="0">
                <a:solidFill>
                  <a:srgbClr val="C50B3C"/>
                </a:solidFill>
              </a:rPr>
              <a:t>Section </a:t>
            </a:r>
            <a:r>
              <a:rPr lang="en-IN" sz="4060" dirty="0">
                <a:solidFill>
                  <a:srgbClr val="C50B3C"/>
                </a:solidFill>
              </a:rPr>
              <a:t>6.7 </a:t>
            </a:r>
            <a:r>
              <a:rPr lang="en-US" sz="4060" dirty="0">
                <a:solidFill>
                  <a:srgbClr val="C50B3C"/>
                </a:solidFill>
              </a:rPr>
              <a:t>Expense</a:t>
            </a:r>
            <a:endParaRPr sz="4060" dirty="0">
              <a:solidFill>
                <a:srgbClr val="C50B3C"/>
              </a:solidFill>
            </a:endParaRPr>
          </a:p>
        </p:txBody>
      </p:sp>
      <p:sp>
        <p:nvSpPr>
          <p:cNvPr id="2" name="Text Placeholder 1"/>
          <p:cNvSpPr>
            <a:spLocks noGrp="1"/>
          </p:cNvSpPr>
          <p:nvPr>
            <p:ph type="body" idx="1"/>
          </p:nvPr>
        </p:nvSpPr>
        <p:spPr>
          <a:xfrm>
            <a:off x="571500" y="1803400"/>
            <a:ext cx="10198100" cy="1854200"/>
          </a:xfrm>
        </p:spPr>
        <p:txBody>
          <a:bodyPr/>
          <a:lstStyle/>
          <a:p>
            <a:pPr marL="0" indent="0">
              <a:buNone/>
            </a:pPr>
            <a:r>
              <a:rPr lang="en-US" dirty="0">
                <a:solidFill>
                  <a:srgbClr val="000000"/>
                </a:solidFill>
              </a:rPr>
              <a:t>We can use the Expense form if our payment is made at the same time we make a purchase. Our payment can be cash, check, or credit card.</a:t>
            </a:r>
          </a:p>
        </p:txBody>
      </p:sp>
      <p:sp>
        <p:nvSpPr>
          <p:cNvPr id="6" name="Text Placeholder 2"/>
          <p:cNvSpPr>
            <a:spLocks noGrp="1"/>
          </p:cNvSpPr>
          <p:nvPr>
            <p:ph type="body" idx="10"/>
          </p:nvPr>
        </p:nvSpPr>
        <p:spPr>
          <a:xfrm>
            <a:off x="571500" y="7848600"/>
            <a:ext cx="7759700" cy="614947"/>
          </a:xfrm>
        </p:spPr>
        <p:txBody>
          <a:bodyPr>
            <a:noAutofit/>
          </a:bodyPr>
          <a:lstStyle/>
          <a:p>
            <a:pPr marL="0" indent="0">
              <a:buNone/>
            </a:pPr>
            <a:r>
              <a:rPr lang="en-IN" b="0" dirty="0">
                <a:solidFill>
                  <a:srgbClr val="000000"/>
                </a:solidFill>
              </a:rPr>
              <a:t>(See text Section 6.7</a:t>
            </a:r>
            <a:r>
              <a:rPr lang="en-US" b="0" dirty="0">
                <a:solidFill>
                  <a:srgbClr val="000000"/>
                </a:solidFill>
              </a:rPr>
              <a:t> for more information)</a:t>
            </a:r>
            <a:endParaRPr lang="en-IN" b="0" dirty="0">
              <a:solidFill>
                <a:srgbClr val="000000"/>
              </a:solidFill>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itle 1"/>
          <p:cNvSpPr txBox="1">
            <a:spLocks noGrp="1"/>
          </p:cNvSpPr>
          <p:nvPr>
            <p:ph type="title"/>
          </p:nvPr>
        </p:nvSpPr>
        <p:spPr>
          <a:xfrm>
            <a:off x="571500" y="723900"/>
            <a:ext cx="10807700" cy="876300"/>
          </a:xfrm>
          <a:prstGeom prst="rect">
            <a:avLst/>
          </a:prstGeom>
        </p:spPr>
        <p:txBody>
          <a:bodyPr>
            <a:noAutofit/>
          </a:bodyPr>
          <a:lstStyle>
            <a:lvl1pPr defTabSz="455675">
              <a:spcBef>
                <a:spcPts val="1700"/>
              </a:spcBef>
              <a:defRPr sz="4055">
                <a:solidFill>
                  <a:srgbClr val="F20F4B"/>
                </a:solidFill>
              </a:defRPr>
            </a:lvl1pPr>
          </a:lstStyle>
          <a:p>
            <a:r>
              <a:rPr sz="4060" dirty="0">
                <a:solidFill>
                  <a:srgbClr val="C50B3C"/>
                </a:solidFill>
              </a:rPr>
              <a:t>Section</a:t>
            </a:r>
            <a:r>
              <a:rPr lang="en-US" sz="4060" dirty="0">
                <a:solidFill>
                  <a:srgbClr val="C50B3C"/>
                </a:solidFill>
              </a:rPr>
              <a:t> 6.8 Check</a:t>
            </a:r>
            <a:endParaRPr sz="4060" dirty="0">
              <a:solidFill>
                <a:srgbClr val="C50B3C"/>
              </a:solidFill>
            </a:endParaRPr>
          </a:p>
        </p:txBody>
      </p:sp>
      <p:sp>
        <p:nvSpPr>
          <p:cNvPr id="3" name="Text Placeholder 1"/>
          <p:cNvSpPr>
            <a:spLocks noGrp="1"/>
          </p:cNvSpPr>
          <p:nvPr>
            <p:ph type="body" idx="1"/>
          </p:nvPr>
        </p:nvSpPr>
        <p:spPr>
          <a:xfrm>
            <a:off x="571500" y="1803400"/>
            <a:ext cx="10198100" cy="1244600"/>
          </a:xfrm>
        </p:spPr>
        <p:txBody>
          <a:bodyPr/>
          <a:lstStyle/>
          <a:p>
            <a:pPr marL="0" indent="0">
              <a:buNone/>
            </a:pPr>
            <a:r>
              <a:rPr lang="en-US" dirty="0">
                <a:solidFill>
                  <a:srgbClr val="000000"/>
                </a:solidFill>
              </a:rPr>
              <a:t>We can use the Check form if our payment is made by check at the same time we make a purchase.</a:t>
            </a:r>
          </a:p>
        </p:txBody>
      </p:sp>
      <p:sp>
        <p:nvSpPr>
          <p:cNvPr id="6" name="Text Placeholder 2"/>
          <p:cNvSpPr>
            <a:spLocks noGrp="1"/>
          </p:cNvSpPr>
          <p:nvPr>
            <p:ph type="body" idx="10"/>
          </p:nvPr>
        </p:nvSpPr>
        <p:spPr>
          <a:xfrm>
            <a:off x="571500" y="7848600"/>
            <a:ext cx="7759700" cy="614947"/>
          </a:xfrm>
        </p:spPr>
        <p:txBody>
          <a:bodyPr>
            <a:noAutofit/>
          </a:bodyPr>
          <a:lstStyle/>
          <a:p>
            <a:pPr marL="0" indent="0">
              <a:buNone/>
            </a:pPr>
            <a:r>
              <a:rPr lang="en-IN" b="0" dirty="0">
                <a:solidFill>
                  <a:srgbClr val="000000"/>
                </a:solidFill>
              </a:rPr>
              <a:t>(See text Section 6.8</a:t>
            </a:r>
            <a:r>
              <a:rPr lang="en-US" b="0" dirty="0">
                <a:solidFill>
                  <a:srgbClr val="000000"/>
                </a:solidFill>
              </a:rPr>
              <a:t> for more information)</a:t>
            </a:r>
            <a:endParaRPr lang="en-IN" b="0" dirty="0">
              <a:solidFill>
                <a:srgbClr val="000000"/>
              </a:solidFill>
            </a:endParaRPr>
          </a:p>
        </p:txBody>
      </p:sp>
    </p:spTree>
    <p:extLst>
      <p:ext uri="{BB962C8B-B14F-4D97-AF65-F5344CB8AC3E}">
        <p14:creationId xmlns:p14="http://schemas.microsoft.com/office/powerpoint/2010/main" val="312664204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60" dirty="0"/>
              <a:t>Section 6.9 Bill &gt; Pay Bills</a:t>
            </a:r>
          </a:p>
        </p:txBody>
      </p:sp>
      <p:sp>
        <p:nvSpPr>
          <p:cNvPr id="3" name="Text Placeholder 1"/>
          <p:cNvSpPr>
            <a:spLocks noGrp="1"/>
          </p:cNvSpPr>
          <p:nvPr>
            <p:ph type="body" idx="1"/>
          </p:nvPr>
        </p:nvSpPr>
        <p:spPr>
          <a:xfrm>
            <a:off x="571500" y="1803400"/>
            <a:ext cx="10426700" cy="1854200"/>
          </a:xfrm>
        </p:spPr>
        <p:txBody>
          <a:bodyPr/>
          <a:lstStyle/>
          <a:p>
            <a:pPr marL="0" indent="0">
              <a:buNone/>
            </a:pPr>
            <a:r>
              <a:rPr lang="en-US" dirty="0">
                <a:solidFill>
                  <a:srgbClr val="000000"/>
                </a:solidFill>
              </a:rPr>
              <a:t>We use the Bill form to enter a bill that we plan to pay later.</a:t>
            </a:r>
          </a:p>
          <a:p>
            <a:pPr marL="0" indent="0">
              <a:buNone/>
            </a:pPr>
            <a:r>
              <a:rPr lang="en-US" dirty="0">
                <a:solidFill>
                  <a:srgbClr val="000000"/>
                </a:solidFill>
              </a:rPr>
              <a:t>We use the Pay Bills form when we pay the bill we previously entered using the Bill form.</a:t>
            </a:r>
          </a:p>
        </p:txBody>
      </p:sp>
      <p:sp>
        <p:nvSpPr>
          <p:cNvPr id="8" name="Text Placeholder 2"/>
          <p:cNvSpPr>
            <a:spLocks noGrp="1"/>
          </p:cNvSpPr>
          <p:nvPr>
            <p:ph type="body" idx="10"/>
          </p:nvPr>
        </p:nvSpPr>
        <p:spPr>
          <a:xfrm>
            <a:off x="571500" y="7843253"/>
            <a:ext cx="7759700" cy="614947"/>
          </a:xfrm>
        </p:spPr>
        <p:txBody>
          <a:bodyPr>
            <a:noAutofit/>
          </a:bodyPr>
          <a:lstStyle/>
          <a:p>
            <a:pPr marL="0" indent="0">
              <a:buNone/>
            </a:pPr>
            <a:r>
              <a:rPr lang="en-IN" b="0" dirty="0">
                <a:solidFill>
                  <a:srgbClr val="000000"/>
                </a:solidFill>
              </a:rPr>
              <a:t>(See text Section 6.9</a:t>
            </a:r>
            <a:r>
              <a:rPr lang="en-US" b="0" dirty="0">
                <a:solidFill>
                  <a:srgbClr val="000000"/>
                </a:solidFill>
              </a:rPr>
              <a:t> for more information)</a:t>
            </a:r>
            <a:endParaRPr lang="en-IN" b="0" dirty="0">
              <a:solidFill>
                <a:srgbClr val="000000"/>
              </a:solidFill>
            </a:endParaRPr>
          </a:p>
        </p:txBody>
      </p:sp>
    </p:spTree>
    <p:extLst>
      <p:ext uri="{BB962C8B-B14F-4D97-AF65-F5344CB8AC3E}">
        <p14:creationId xmlns:p14="http://schemas.microsoft.com/office/powerpoint/2010/main" val="335677228"/>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23900"/>
            <a:ext cx="10807700" cy="1409700"/>
          </a:xfrm>
        </p:spPr>
        <p:txBody>
          <a:bodyPr>
            <a:normAutofit/>
          </a:bodyPr>
          <a:lstStyle/>
          <a:p>
            <a:r>
              <a:rPr lang="en-US" sz="4060" dirty="0"/>
              <a:t>Section 6.10 Accounting Essentials Vendors and A/P</a:t>
            </a:r>
          </a:p>
        </p:txBody>
      </p:sp>
      <p:sp>
        <p:nvSpPr>
          <p:cNvPr id="4" name="Text Placeholder 1"/>
          <p:cNvSpPr>
            <a:spLocks noGrp="1"/>
          </p:cNvSpPr>
          <p:nvPr>
            <p:ph type="body" idx="1"/>
          </p:nvPr>
        </p:nvSpPr>
        <p:spPr>
          <a:xfrm>
            <a:off x="571500" y="2362200"/>
            <a:ext cx="10655300" cy="2743200"/>
          </a:xfrm>
        </p:spPr>
        <p:txBody>
          <a:bodyPr>
            <a:normAutofit/>
          </a:bodyPr>
          <a:lstStyle/>
          <a:p>
            <a:r>
              <a:rPr lang="en-US" dirty="0">
                <a:solidFill>
                  <a:srgbClr val="000000"/>
                </a:solidFill>
              </a:rPr>
              <a:t>Accounts Payable (A/P) are amounts that our business is obligated to pay in the future.</a:t>
            </a:r>
          </a:p>
          <a:p>
            <a:r>
              <a:rPr lang="en-US" dirty="0">
                <a:solidFill>
                  <a:srgbClr val="000000"/>
                </a:solidFill>
              </a:rPr>
              <a:t>Accounts Payable Aging reports summarize Accounts Payable balances by the age of the account, helping us track how much we owe vendors and when the amounts are due.</a:t>
            </a:r>
          </a:p>
        </p:txBody>
      </p:sp>
      <p:sp>
        <p:nvSpPr>
          <p:cNvPr id="5" name="Text Placeholder 2"/>
          <p:cNvSpPr>
            <a:spLocks noGrp="1"/>
          </p:cNvSpPr>
          <p:nvPr>
            <p:ph type="body" idx="10"/>
          </p:nvPr>
        </p:nvSpPr>
        <p:spPr>
          <a:xfrm>
            <a:off x="571500" y="7843253"/>
            <a:ext cx="9207500" cy="1046747"/>
          </a:xfrm>
        </p:spPr>
        <p:txBody>
          <a:bodyPr>
            <a:noAutofit/>
          </a:bodyPr>
          <a:lstStyle/>
          <a:p>
            <a:pPr marL="0" indent="0">
              <a:buNone/>
            </a:pPr>
            <a:r>
              <a:rPr lang="en-IN" b="0" dirty="0">
                <a:solidFill>
                  <a:srgbClr val="000000"/>
                </a:solidFill>
              </a:rPr>
              <a:t>(See text Section 6.10 Accounting Essentials</a:t>
            </a:r>
            <a:r>
              <a:rPr lang="en-US" b="0" dirty="0">
                <a:solidFill>
                  <a:srgbClr val="000000"/>
                </a:solidFill>
              </a:rPr>
              <a:t> for more information)</a:t>
            </a:r>
            <a:endParaRPr lang="en-IN" b="0" dirty="0">
              <a:solidFill>
                <a:srgbClr val="000000"/>
              </a:solidFill>
            </a:endParaRPr>
          </a:p>
        </p:txBody>
      </p:sp>
    </p:spTree>
    <p:extLst>
      <p:ext uri="{BB962C8B-B14F-4D97-AF65-F5344CB8AC3E}">
        <p14:creationId xmlns:p14="http://schemas.microsoft.com/office/powerpoint/2010/main" val="47483407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sz="4060" dirty="0">
                <a:solidFill>
                  <a:srgbClr val="C50B3C"/>
                </a:solidFill>
              </a:rPr>
              <a:t>Exercises</a:t>
            </a:r>
          </a:p>
        </p:txBody>
      </p:sp>
      <p:sp>
        <p:nvSpPr>
          <p:cNvPr id="283" name="Text Placeholder 1"/>
          <p:cNvSpPr txBox="1">
            <a:spLocks noGrp="1"/>
          </p:cNvSpPr>
          <p:nvPr>
            <p:ph type="body" idx="1"/>
          </p:nvPr>
        </p:nvSpPr>
        <p:spPr>
          <a:xfrm>
            <a:off x="571500" y="1803400"/>
            <a:ext cx="10274300" cy="1701800"/>
          </a:xfrm>
          <a:prstGeom prst="rect">
            <a:avLst/>
          </a:prstGeom>
        </p:spPr>
        <p:txBody>
          <a:bodyPr/>
          <a:lstStyle>
            <a:lvl1pPr marL="0" indent="0">
              <a:buClrTx/>
              <a:buSzTx/>
              <a:buFontTx/>
              <a:buNone/>
              <a:defRPr b="1"/>
            </a:lvl1pPr>
          </a:lstStyle>
          <a:p>
            <a:r>
              <a:rPr b="0" dirty="0">
                <a:solidFill>
                  <a:srgbClr val="000000"/>
                </a:solidFill>
              </a:rPr>
              <a:t>Exercises at the end of Chapter </a:t>
            </a:r>
            <a:r>
              <a:rPr lang="en-US" b="0" dirty="0">
                <a:solidFill>
                  <a:srgbClr val="000000"/>
                </a:solidFill>
              </a:rPr>
              <a:t>6</a:t>
            </a:r>
            <a:r>
              <a:rPr b="0" dirty="0">
                <a:solidFill>
                  <a:srgbClr val="000000"/>
                </a:solidFill>
              </a:rPr>
              <a:t> provide you with practice. The Sample Company resets each time it is reopened so any errors do not carry forward to future chapters.</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dirty="0">
                <a:solidFill>
                  <a:srgbClr val="C50B3C"/>
                </a:solidFill>
              </a:rPr>
              <a:t>P</a:t>
            </a:r>
            <a:r>
              <a:rPr sz="4060" dirty="0">
                <a:solidFill>
                  <a:srgbClr val="C50B3C"/>
                </a:solidFill>
              </a:rPr>
              <a:t>roject </a:t>
            </a:r>
            <a:r>
              <a:rPr lang="en-US" sz="4060" dirty="0">
                <a:solidFill>
                  <a:srgbClr val="C50B3C"/>
                </a:solidFill>
              </a:rPr>
              <a:t>6</a:t>
            </a:r>
            <a:r>
              <a:rPr sz="4060" dirty="0">
                <a:solidFill>
                  <a:srgbClr val="C50B3C"/>
                </a:solidFill>
              </a:rPr>
              <a:t>.1</a:t>
            </a:r>
          </a:p>
        </p:txBody>
      </p:sp>
      <p:sp>
        <p:nvSpPr>
          <p:cNvPr id="291" name="Text Placeholder 1"/>
          <p:cNvSpPr txBox="1">
            <a:spLocks noGrp="1"/>
          </p:cNvSpPr>
          <p:nvPr>
            <p:ph type="body" idx="1"/>
          </p:nvPr>
        </p:nvSpPr>
        <p:spPr>
          <a:xfrm>
            <a:off x="571500" y="1803400"/>
            <a:ext cx="10579100" cy="2768600"/>
          </a:xfrm>
          <a:prstGeom prst="rect">
            <a:avLst/>
          </a:prstGeom>
        </p:spPr>
        <p:txBody>
          <a:bodyPr/>
          <a:lstStyle/>
          <a:p>
            <a:pPr marL="0" indent="0">
              <a:spcAft>
                <a:spcPts val="500"/>
              </a:spcAft>
              <a:buSzTx/>
              <a:buNone/>
              <a:defRPr b="1"/>
            </a:pPr>
            <a:r>
              <a:rPr b="0" dirty="0">
                <a:solidFill>
                  <a:srgbClr val="000000"/>
                </a:solidFill>
              </a:rPr>
              <a:t>Project </a:t>
            </a:r>
            <a:r>
              <a:rPr lang="en-US" b="0" dirty="0">
                <a:solidFill>
                  <a:srgbClr val="000000"/>
                </a:solidFill>
              </a:rPr>
              <a:t>6</a:t>
            </a:r>
            <a:r>
              <a:rPr b="0" dirty="0">
                <a:solidFill>
                  <a:srgbClr val="000000"/>
                </a:solidFill>
              </a:rPr>
              <a:t>.1 involves </a:t>
            </a:r>
            <a:r>
              <a:rPr lang="en-US" b="0" dirty="0">
                <a:solidFill>
                  <a:srgbClr val="000000"/>
                </a:solidFill>
              </a:rPr>
              <a:t>entering vendor and expense transactions for your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Company. </a:t>
            </a:r>
          </a:p>
          <a:p>
            <a:pPr>
              <a:spcAft>
                <a:spcPts val="500"/>
              </a:spcAft>
              <a:buSzTx/>
              <a:defRPr b="1"/>
            </a:pPr>
            <a:r>
              <a:rPr b="0" dirty="0">
                <a:solidFill>
                  <a:srgbClr val="000000"/>
                </a:solidFill>
              </a:rPr>
              <a:t>Use the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Access with your text to access and start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a:t>
            </a:r>
          </a:p>
          <a:p>
            <a:pPr>
              <a:defRPr b="1"/>
            </a:pPr>
            <a:r>
              <a:rPr b="0" dirty="0">
                <a:solidFill>
                  <a:srgbClr val="000000"/>
                </a:solidFill>
              </a:rPr>
              <a:t>Follow instructions in your text for Project </a:t>
            </a:r>
            <a:r>
              <a:rPr lang="en-US" b="0" dirty="0">
                <a:solidFill>
                  <a:srgbClr val="000000"/>
                </a:solidFill>
              </a:rPr>
              <a:t>6</a:t>
            </a:r>
            <a:r>
              <a:rPr b="0" dirty="0">
                <a:solidFill>
                  <a:srgbClr val="000000"/>
                </a:solidFill>
              </a:rPr>
              <a:t>.1.</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dirty="0">
                <a:solidFill>
                  <a:srgbClr val="C50B3C"/>
                </a:solidFill>
              </a:rPr>
              <a:t>Section 6.1 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 Satnav </a:t>
            </a:r>
            <a:r>
              <a:rPr lang="en-IN" sz="1000" b="0" dirty="0">
                <a:solidFill>
                  <a:srgbClr val="C50B3C"/>
                </a:solidFill>
              </a:rPr>
              <a:t>2</a:t>
            </a:r>
            <a:r>
              <a:rPr lang="en-IN" sz="4060" b="0" dirty="0">
                <a:solidFill>
                  <a:srgbClr val="C50B3C"/>
                </a:solidFill>
              </a:rPr>
              <a:t> </a:t>
            </a:r>
            <a:r>
              <a:rPr lang="en-IN" sz="4060" dirty="0">
                <a:solidFill>
                  <a:srgbClr val="C50B3C"/>
                </a:solidFill>
              </a:rPr>
              <a:t>Long Description</a:t>
            </a:r>
            <a:endParaRPr sz="4060" dirty="0">
              <a:solidFill>
                <a:srgbClr val="C50B3C"/>
              </a:solidFill>
            </a:endParaRPr>
          </a:p>
        </p:txBody>
      </p:sp>
      <p:sp>
        <p:nvSpPr>
          <p:cNvPr id="4" name="Text Placeholder 3"/>
          <p:cNvSpPr>
            <a:spLocks noGrp="1"/>
          </p:cNvSpPr>
          <p:nvPr>
            <p:ph type="body" idx="1"/>
          </p:nvPr>
        </p:nvSpPr>
        <p:spPr>
          <a:xfrm>
            <a:off x="571500" y="1803400"/>
            <a:ext cx="10350500" cy="4749800"/>
          </a:xfrm>
        </p:spPr>
        <p:txBody>
          <a:bodyPr>
            <a:noAutofit/>
          </a:bodyPr>
          <a:lstStyle/>
          <a:p>
            <a:pPr marL="0" indent="0" defTabSz="560831">
              <a:spcBef>
                <a:spcPts val="1700"/>
              </a:spcBef>
              <a:buSzTx/>
              <a:buNone/>
              <a:defRPr sz="3072" b="1"/>
            </a:pP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SatNav divides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into three processes:</a:t>
            </a:r>
          </a:p>
          <a:p>
            <a:pPr marL="457200" indent="-457200" defTabSz="560831">
              <a:buSzTx/>
              <a:buFont typeface="+mj-lt"/>
              <a:buAutoNum type="arabicPeriod"/>
              <a:defRPr sz="3072" b="1"/>
            </a:pP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Settings: These processes include Company Settings and the Company Chart of Accounts.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Settings are covered in Chapters 1 and 2.</a:t>
            </a:r>
          </a:p>
          <a:p>
            <a:pPr marL="457200" indent="-457200" defTabSz="560831">
              <a:buSzTx/>
              <a:buFont typeface="+mj-lt"/>
              <a:buAutoNum type="arabicPeriod"/>
              <a:defRPr sz="3072" b="1"/>
            </a:pP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Transactions: These processes include recording transactions in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Transaction types can be categorized as Banking, Customers &amp; Sales, Vendors &amp; Expenses and Employees &amp; Payroll. 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 Transactions are covered in Chapters 3, 4, 5, 6, 7, and 8.</a:t>
            </a:r>
            <a:endParaRPr lang="en-US" b="0" dirty="0">
              <a:solidFill>
                <a:srgbClr val="000000"/>
              </a:solidFill>
            </a:endParaRPr>
          </a:p>
        </p:txBody>
      </p:sp>
      <p:sp>
        <p:nvSpPr>
          <p:cNvPr id="6" name="Text Placeholder 5"/>
          <p:cNvSpPr>
            <a:spLocks noGrp="1"/>
          </p:cNvSpPr>
          <p:nvPr>
            <p:ph type="body" idx="11"/>
          </p:nvPr>
        </p:nvSpPr>
        <p:spPr>
          <a:xfrm>
            <a:off x="4877816" y="8991600"/>
            <a:ext cx="2212848" cy="228600"/>
          </a:xfrm>
        </p:spPr>
        <p:txBody>
          <a:bodyPr>
            <a:noAutofit/>
          </a:bodyPr>
          <a:lstStyle/>
          <a:p>
            <a:pPr marL="0" indent="0" algn="ctr">
              <a:buNone/>
            </a:pPr>
            <a:r>
              <a:rPr lang="en-IN" sz="900" b="0" dirty="0">
                <a:hlinkClick r:id="rId2" action="ppaction://hlinksldjump"/>
              </a:rPr>
              <a:t>Return to slide containing original image.</a:t>
            </a:r>
          </a:p>
        </p:txBody>
      </p:sp>
    </p:spTree>
    <p:extLst>
      <p:ext uri="{BB962C8B-B14F-4D97-AF65-F5344CB8AC3E}">
        <p14:creationId xmlns:p14="http://schemas.microsoft.com/office/powerpoint/2010/main" val="363254321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cap="none" dirty="0">
                <a:solidFill>
                  <a:srgbClr val="C50B3C"/>
                </a:solidFill>
                <a:latin typeface="Calibri" panose="020F0502020204030204" pitchFamily="34" charset="0"/>
              </a:rPr>
              <a:t>Effective Learning Strategy XPM</a:t>
            </a:r>
          </a:p>
        </p:txBody>
      </p:sp>
      <p:sp>
        <p:nvSpPr>
          <p:cNvPr id="139" name="Text Placeholder 1"/>
          <p:cNvSpPr txBox="1">
            <a:spLocks noGrp="1"/>
          </p:cNvSpPr>
          <p:nvPr>
            <p:ph type="body" idx="1"/>
          </p:nvPr>
        </p:nvSpPr>
        <p:spPr>
          <a:xfrm>
            <a:off x="571500" y="1803400"/>
            <a:ext cx="10732376" cy="4673600"/>
          </a:xfrm>
          <a:prstGeom prst="rect">
            <a:avLst/>
          </a:prstGeom>
        </p:spPr>
        <p:txBody>
          <a:bodyPr>
            <a:normAutofit/>
          </a:bodyPr>
          <a:lstStyle/>
          <a:p>
            <a:pPr>
              <a:lnSpc>
                <a:spcPct val="90000"/>
              </a:lnSpc>
              <a:buClr>
                <a:srgbClr val="000000"/>
              </a:buClr>
              <a:defRPr b="1"/>
            </a:pPr>
            <a:r>
              <a:rPr b="0" dirty="0">
                <a:solidFill>
                  <a:srgbClr val="C50B3C"/>
                </a:solidFill>
                <a:latin typeface="Calibri" panose="020F0502020204030204" pitchFamily="34" charset="0"/>
              </a:rPr>
              <a:t>eXplore</a:t>
            </a:r>
            <a:r>
              <a:rPr b="0" dirty="0">
                <a:latin typeface="Calibri" panose="020F0502020204030204" pitchFamily="34" charset="0"/>
              </a:rPr>
              <a:t> </a:t>
            </a:r>
            <a:r>
              <a:rPr b="0" dirty="0">
                <a:solidFill>
                  <a:srgbClr val="000000"/>
                </a:solidFill>
                <a:latin typeface="Calibri" panose="020F0502020204030204" pitchFamily="34" charset="0"/>
              </a:rPr>
              <a:t>QuickBooks Online using the chapter with walk through screen captures. Don</a:t>
            </a:r>
            <a:r>
              <a:rPr lang="en-IN" b="0" dirty="0">
                <a:solidFill>
                  <a:srgbClr val="000000"/>
                </a:solidFill>
                <a:latin typeface="Calibri" panose="020F0502020204030204" pitchFamily="34" charset="0"/>
              </a:rPr>
              <a:t>‘</a:t>
            </a:r>
            <a:r>
              <a:rPr b="0" dirty="0">
                <a:solidFill>
                  <a:srgbClr val="000000"/>
                </a:solidFill>
                <a:latin typeface="Calibri" panose="020F0502020204030204" pitchFamily="34" charset="0"/>
              </a:rPr>
              <a:t>t worry about making mistakes while we eXplore, letting us focus on learning how to navigate and use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a:t>
            </a:r>
          </a:p>
          <a:p>
            <a:pPr>
              <a:lnSpc>
                <a:spcPct val="90000"/>
              </a:lnSpc>
              <a:buClr>
                <a:srgbClr val="000000"/>
              </a:buClr>
              <a:defRPr b="1"/>
            </a:pPr>
            <a:r>
              <a:rPr b="0" dirty="0">
                <a:solidFill>
                  <a:srgbClr val="C50B3C"/>
                </a:solidFill>
                <a:latin typeface="Calibri" panose="020F0502020204030204" pitchFamily="34" charset="0"/>
              </a:rPr>
              <a:t>Practice</a:t>
            </a:r>
            <a:r>
              <a:rPr b="0" dirty="0">
                <a:latin typeface="Calibri" panose="020F0502020204030204" pitchFamily="34" charset="0"/>
              </a:rPr>
              <a:t> </a:t>
            </a:r>
            <a:r>
              <a:rPr b="0" dirty="0">
                <a:solidFill>
                  <a:srgbClr val="000000"/>
                </a:solidFill>
                <a:latin typeface="Calibri" panose="020F0502020204030204" pitchFamily="34" charset="0"/>
              </a:rPr>
              <a:t>entering information and transactions into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with</a:t>
            </a:r>
            <a:r>
              <a:rPr b="0" dirty="0">
                <a:latin typeface="Calibri" panose="020F0502020204030204" pitchFamily="34" charset="0"/>
              </a:rPr>
              <a:t> </a:t>
            </a:r>
            <a:r>
              <a:rPr b="0" dirty="0">
                <a:solidFill>
                  <a:srgbClr val="000000"/>
                </a:solidFill>
                <a:latin typeface="Calibri" panose="020F0502020204030204" pitchFamily="34" charset="0"/>
              </a:rPr>
              <a:t>end-of-chapter exercises.</a:t>
            </a:r>
          </a:p>
          <a:p>
            <a:pPr>
              <a:lnSpc>
                <a:spcPct val="90000"/>
              </a:lnSpc>
              <a:buClr>
                <a:srgbClr val="000000"/>
              </a:buClr>
              <a:defRPr b="1"/>
            </a:pPr>
            <a:r>
              <a:rPr b="0" dirty="0">
                <a:solidFill>
                  <a:srgbClr val="C50B3C"/>
                </a:solidFill>
                <a:latin typeface="Calibri" panose="020F0502020204030204" pitchFamily="34" charset="0"/>
              </a:rPr>
              <a:t>Master</a:t>
            </a:r>
            <a:r>
              <a:rPr b="0" dirty="0">
                <a:latin typeface="Calibri" panose="020F0502020204030204" pitchFamily="34" charset="0"/>
              </a:rPr>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with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projects. The projects cover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tasks from setting up a new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company and entering transactions to generating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reports.</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sz="4060" dirty="0">
                <a:solidFill>
                  <a:srgbClr val="C50B3C"/>
                </a:solidFill>
              </a:rPr>
              <a:t>Section </a:t>
            </a:r>
            <a:r>
              <a:rPr lang="en-US" sz="4060" dirty="0">
                <a:solidFill>
                  <a:srgbClr val="C50B3C"/>
                </a:solidFill>
              </a:rPr>
              <a:t>6</a:t>
            </a:r>
            <a:r>
              <a:rPr sz="4060" dirty="0">
                <a:solidFill>
                  <a:srgbClr val="C50B3C"/>
                </a:solidFill>
              </a:rPr>
              <a:t>.1 Q</a:t>
            </a:r>
            <a:r>
              <a:rPr lang="en-IN" sz="100" dirty="0">
                <a:solidFill>
                  <a:srgbClr val="C50B3C"/>
                </a:solidFill>
              </a:rPr>
              <a:t> </a:t>
            </a:r>
            <a:r>
              <a:rPr sz="4060" dirty="0">
                <a:solidFill>
                  <a:srgbClr val="C50B3C"/>
                </a:solidFill>
              </a:rPr>
              <a:t>B</a:t>
            </a:r>
            <a:r>
              <a:rPr lang="en-IN" sz="100" dirty="0">
                <a:solidFill>
                  <a:srgbClr val="C50B3C"/>
                </a:solidFill>
              </a:rPr>
              <a:t> </a:t>
            </a:r>
            <a:r>
              <a:rPr sz="4060" dirty="0">
                <a:solidFill>
                  <a:srgbClr val="C50B3C"/>
                </a:solidFill>
              </a:rPr>
              <a:t>O Sat</a:t>
            </a:r>
            <a:r>
              <a:rPr lang="en-IN" sz="4060" dirty="0">
                <a:solidFill>
                  <a:srgbClr val="C50B3C"/>
                </a:solidFill>
              </a:rPr>
              <a:t>nav </a:t>
            </a:r>
            <a:r>
              <a:rPr lang="en-IN" sz="1000" b="0" dirty="0">
                <a:solidFill>
                  <a:srgbClr val="C50B3C"/>
                </a:solidFill>
              </a:rPr>
              <a:t>1</a:t>
            </a:r>
            <a:endParaRPr sz="1000" b="0" dirty="0">
              <a:solidFill>
                <a:srgbClr val="C50B3C"/>
              </a:solidFill>
            </a:endParaRPr>
          </a:p>
        </p:txBody>
      </p:sp>
      <p:sp>
        <p:nvSpPr>
          <p:cNvPr id="147" name="Text Placeholder 1"/>
          <p:cNvSpPr txBox="1">
            <a:spLocks noGrp="1"/>
          </p:cNvSpPr>
          <p:nvPr>
            <p:ph type="body" idx="1"/>
          </p:nvPr>
        </p:nvSpPr>
        <p:spPr>
          <a:xfrm>
            <a:off x="571500" y="1803400"/>
            <a:ext cx="10198100" cy="5283200"/>
          </a:xfrm>
          <a:prstGeom prst="rect">
            <a:avLst/>
          </a:prstGeom>
        </p:spPr>
        <p:txBody>
          <a:bodyPr>
            <a:noAutofit/>
          </a:bodyPr>
          <a:lstStyle/>
          <a:p>
            <a:pPr marL="0" indent="0">
              <a:spcAft>
                <a:spcPts val="500"/>
              </a:spcAft>
              <a:buClrTx/>
              <a:buSzTx/>
              <a:buFontTx/>
              <a:buNone/>
              <a:defRPr b="1"/>
            </a:pPr>
            <a:r>
              <a:rPr b="0" dirty="0">
                <a:solidFill>
                  <a:srgbClr val="000000"/>
                </a:solidFill>
              </a:rPr>
              <a:t>Q</a:t>
            </a:r>
            <a:r>
              <a:rPr lang="en-IN" sz="100" b="0" dirty="0">
                <a:solidFill>
                  <a:srgbClr val="000000"/>
                </a:solidFill>
              </a:rPr>
              <a:t> </a:t>
            </a:r>
            <a:r>
              <a:rPr b="0" dirty="0">
                <a:solidFill>
                  <a:srgbClr val="000000"/>
                </a:solidFill>
              </a:rPr>
              <a:t>B</a:t>
            </a:r>
            <a:r>
              <a:rPr lang="en-IN" sz="100" b="0" dirty="0">
                <a:solidFill>
                  <a:srgbClr val="000000"/>
                </a:solidFill>
              </a:rPr>
              <a:t> </a:t>
            </a:r>
            <a:r>
              <a:rPr b="0" dirty="0">
                <a:solidFill>
                  <a:srgbClr val="000000"/>
                </a:solidFill>
              </a:rPr>
              <a:t>O Sat</a:t>
            </a:r>
            <a:r>
              <a:rPr lang="en-IN" b="0" dirty="0">
                <a:solidFill>
                  <a:srgbClr val="000000"/>
                </a:solidFill>
              </a:rPr>
              <a:t>n</a:t>
            </a:r>
            <a:r>
              <a:rPr b="0" dirty="0">
                <a:solidFill>
                  <a:srgbClr val="000000"/>
                </a:solidFill>
              </a:rPr>
              <a:t>av divides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into three processes:</a:t>
            </a:r>
          </a:p>
          <a:p>
            <a:pPr marL="457200" indent="-457200">
              <a:buClr>
                <a:srgbClr val="000000"/>
              </a:buClr>
              <a:buSzTx/>
              <a:buFont typeface="+mj-lt"/>
              <a:buAutoNum type="arabicPeriod"/>
              <a:defRPr b="1"/>
            </a:pPr>
            <a:r>
              <a:rPr lang="en-IN" b="0" dirty="0">
                <a:solidFill>
                  <a:srgbClr val="C50B3C"/>
                </a:solidFill>
              </a:rPr>
              <a:t>Q</a:t>
            </a:r>
            <a:r>
              <a:rPr lang="en-IN" sz="100" b="0" dirty="0">
                <a:solidFill>
                  <a:srgbClr val="C50B3C"/>
                </a:solidFill>
              </a:rPr>
              <a:t> </a:t>
            </a:r>
            <a:r>
              <a:rPr lang="en-IN" b="0" dirty="0">
                <a:solidFill>
                  <a:srgbClr val="C50B3C"/>
                </a:solidFill>
              </a:rPr>
              <a:t>B</a:t>
            </a:r>
            <a:r>
              <a:rPr lang="en-IN" sz="100" b="0" dirty="0">
                <a:solidFill>
                  <a:srgbClr val="C50B3C"/>
                </a:solidFill>
              </a:rPr>
              <a:t> </a:t>
            </a:r>
            <a:r>
              <a:rPr lang="en-IN" b="0" dirty="0">
                <a:solidFill>
                  <a:srgbClr val="C50B3C"/>
                </a:solidFill>
              </a:rPr>
              <a:t>O</a:t>
            </a:r>
            <a:r>
              <a:rPr b="0" dirty="0">
                <a:solidFill>
                  <a:srgbClr val="C50B3C"/>
                </a:solidFill>
              </a:rPr>
              <a:t> Settings.</a:t>
            </a:r>
            <a:r>
              <a:rPr b="0" dirty="0">
                <a:solidFill>
                  <a:srgbClr val="F20F4B"/>
                </a:solidFill>
              </a:rPr>
              <a:t> </a:t>
            </a:r>
            <a:r>
              <a:rPr b="0" dirty="0">
                <a:solidFill>
                  <a:srgbClr val="000000"/>
                </a:solidFill>
              </a:rPr>
              <a:t>This includes Company Settings and the Company Chart of Accounts.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Settings are covered in Chapters 1 and 2.</a:t>
            </a:r>
          </a:p>
          <a:p>
            <a:pPr marL="457200" indent="-457200">
              <a:buClr>
                <a:srgbClr val="000000"/>
              </a:buClr>
              <a:buSzTx/>
              <a:buFont typeface="+mj-lt"/>
              <a:buAutoNum type="arabicPeriod"/>
              <a:defRPr b="1"/>
            </a:pPr>
            <a:r>
              <a:rPr lang="en-IN" b="0" dirty="0">
                <a:solidFill>
                  <a:srgbClr val="C50B3C"/>
                </a:solidFill>
              </a:rPr>
              <a:t>Q</a:t>
            </a:r>
            <a:r>
              <a:rPr lang="en-IN" sz="100" b="0" dirty="0">
                <a:solidFill>
                  <a:srgbClr val="C50B3C"/>
                </a:solidFill>
              </a:rPr>
              <a:t> </a:t>
            </a:r>
            <a:r>
              <a:rPr lang="en-IN" b="0" dirty="0">
                <a:solidFill>
                  <a:srgbClr val="C50B3C"/>
                </a:solidFill>
              </a:rPr>
              <a:t>B</a:t>
            </a:r>
            <a:r>
              <a:rPr lang="en-IN" sz="100" b="0" dirty="0">
                <a:solidFill>
                  <a:srgbClr val="C50B3C"/>
                </a:solidFill>
              </a:rPr>
              <a:t> </a:t>
            </a:r>
            <a:r>
              <a:rPr lang="en-IN" b="0" dirty="0">
                <a:solidFill>
                  <a:srgbClr val="C50B3C"/>
                </a:solidFill>
              </a:rPr>
              <a:t>O</a:t>
            </a:r>
            <a:r>
              <a:rPr b="0" dirty="0">
                <a:solidFill>
                  <a:srgbClr val="C50B3C"/>
                </a:solidFill>
              </a:rPr>
              <a:t> Transactions.</a:t>
            </a:r>
            <a:r>
              <a:rPr b="0" dirty="0"/>
              <a:t> </a:t>
            </a:r>
            <a:r>
              <a:rPr b="0" dirty="0">
                <a:solidFill>
                  <a:srgbClr val="000000"/>
                </a:solidFill>
              </a:rPr>
              <a:t>This includes recording transactions in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Transactions are covered in Chapters 3 through 8.</a:t>
            </a:r>
            <a:endParaRPr b="0" i="1" dirty="0">
              <a:solidFill>
                <a:srgbClr val="000000"/>
              </a:solidFill>
            </a:endParaRPr>
          </a:p>
          <a:p>
            <a:pPr marL="457200" indent="-457200">
              <a:buClr>
                <a:srgbClr val="000000"/>
              </a:buClr>
              <a:buSzTx/>
              <a:buFont typeface="+mj-lt"/>
              <a:buAutoNum type="arabicPeriod"/>
              <a:defRPr b="1"/>
            </a:pPr>
            <a:r>
              <a:rPr lang="en-IN" b="0" dirty="0">
                <a:solidFill>
                  <a:srgbClr val="C50B3C"/>
                </a:solidFill>
              </a:rPr>
              <a:t>Q</a:t>
            </a:r>
            <a:r>
              <a:rPr lang="en-IN" sz="100" b="0" dirty="0">
                <a:solidFill>
                  <a:srgbClr val="C50B3C"/>
                </a:solidFill>
              </a:rPr>
              <a:t> </a:t>
            </a:r>
            <a:r>
              <a:rPr lang="en-IN" b="0" dirty="0">
                <a:solidFill>
                  <a:srgbClr val="C50B3C"/>
                </a:solidFill>
              </a:rPr>
              <a:t>B</a:t>
            </a:r>
            <a:r>
              <a:rPr lang="en-IN" sz="100" b="0" dirty="0">
                <a:solidFill>
                  <a:srgbClr val="C50B3C"/>
                </a:solidFill>
              </a:rPr>
              <a:t> </a:t>
            </a:r>
            <a:r>
              <a:rPr lang="en-IN" b="0" dirty="0">
                <a:solidFill>
                  <a:srgbClr val="C50B3C"/>
                </a:solidFill>
              </a:rPr>
              <a:t>O</a:t>
            </a:r>
            <a:r>
              <a:rPr b="0" dirty="0">
                <a:solidFill>
                  <a:srgbClr val="C50B3C"/>
                </a:solidFill>
              </a:rPr>
              <a:t> Reports.</a:t>
            </a:r>
            <a:r>
              <a:rPr b="0" dirty="0"/>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reports are the output of the system.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Reports are covered in Chapters 9 and 10.</a:t>
            </a:r>
          </a:p>
        </p:txBody>
      </p:sp>
      <p:sp>
        <p:nvSpPr>
          <p:cNvPr id="3" name="Text Placeholder 2"/>
          <p:cNvSpPr>
            <a:spLocks noGrp="1"/>
          </p:cNvSpPr>
          <p:nvPr>
            <p:ph type="body" idx="10"/>
          </p:nvPr>
        </p:nvSpPr>
        <p:spPr>
          <a:xfrm>
            <a:off x="571500" y="7772400"/>
            <a:ext cx="7378700" cy="614947"/>
          </a:xfrm>
        </p:spPr>
        <p:txBody>
          <a:bodyPr/>
          <a:lstStyle/>
          <a:p>
            <a:pPr marL="0" indent="0">
              <a:buNone/>
            </a:pPr>
            <a:r>
              <a:rPr lang="en-IN" b="0" dirty="0">
                <a:solidFill>
                  <a:srgbClr val="000000"/>
                </a:solidFill>
              </a:rPr>
              <a:t>(See text Section 6.1 for more information.)</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dirty="0">
                <a:solidFill>
                  <a:srgbClr val="C50B3C"/>
                </a:solidFill>
              </a:rPr>
              <a:t>Section 6.1 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 Satnav </a:t>
            </a:r>
            <a:r>
              <a:rPr lang="en-IN" sz="1000" b="0" dirty="0">
                <a:solidFill>
                  <a:srgbClr val="C50B3C"/>
                </a:solidFill>
              </a:rPr>
              <a:t>2</a:t>
            </a:r>
            <a:endParaRPr sz="1000" b="0" dirty="0">
              <a:solidFill>
                <a:srgbClr val="C50B3C"/>
              </a:solidFill>
            </a:endParaRPr>
          </a:p>
        </p:txBody>
      </p:sp>
      <p:sp>
        <p:nvSpPr>
          <p:cNvPr id="4" name="Text Placeholder 3"/>
          <p:cNvSpPr>
            <a:spLocks noGrp="1"/>
          </p:cNvSpPr>
          <p:nvPr>
            <p:ph type="body" idx="1"/>
          </p:nvPr>
        </p:nvSpPr>
        <p:spPr>
          <a:xfrm>
            <a:off x="571500" y="1816100"/>
            <a:ext cx="10350500" cy="633472"/>
          </a:xfrm>
        </p:spPr>
        <p:txBody>
          <a:bodyPr>
            <a:normAutofit/>
          </a:bodyPr>
          <a:lstStyle/>
          <a:p>
            <a:pPr marL="0" indent="0" defTabSz="560831">
              <a:spcBef>
                <a:spcPts val="1700"/>
              </a:spcBef>
              <a:buSzTx/>
              <a:buNone/>
              <a:defRPr sz="3072" b="1"/>
            </a:pPr>
            <a:r>
              <a:rPr lang="fr-FR" b="0" dirty="0">
                <a:solidFill>
                  <a:srgbClr val="000000"/>
                </a:solidFill>
              </a:rPr>
              <a:t>Chapter 6 focuses on Q</a:t>
            </a:r>
            <a:r>
              <a:rPr lang="fr-FR" sz="100" b="0" dirty="0">
                <a:solidFill>
                  <a:srgbClr val="000000"/>
                </a:solidFill>
              </a:rPr>
              <a:t> </a:t>
            </a:r>
            <a:r>
              <a:rPr lang="fr-FR" b="0" dirty="0">
                <a:solidFill>
                  <a:srgbClr val="000000"/>
                </a:solidFill>
              </a:rPr>
              <a:t>B</a:t>
            </a:r>
            <a:r>
              <a:rPr lang="fr-FR" sz="100" b="0" dirty="0">
                <a:solidFill>
                  <a:srgbClr val="000000"/>
                </a:solidFill>
              </a:rPr>
              <a:t> </a:t>
            </a:r>
            <a:r>
              <a:rPr lang="fr-FR" b="0" dirty="0">
                <a:solidFill>
                  <a:srgbClr val="000000"/>
                </a:solidFill>
              </a:rPr>
              <a:t>O </a:t>
            </a:r>
            <a:r>
              <a:rPr lang="en-US" b="0" dirty="0"/>
              <a:t>Vendors and Expenses.</a:t>
            </a:r>
          </a:p>
        </p:txBody>
      </p:sp>
      <p:pic>
        <p:nvPicPr>
          <p:cNvPr id="7" name="Picture 1" descr="QBO SatNav chart with Vendors &amp; Expenses highlighted in the QBO Transactions section."/>
          <p:cNvPicPr>
            <a:picLocks noChangeAspect="1"/>
          </p:cNvPicPr>
          <p:nvPr/>
        </p:nvPicPr>
        <p:blipFill>
          <a:blip r:embed="rId2">
            <a:extLst/>
          </a:blip>
          <a:stretch>
            <a:fillRect/>
          </a:stretch>
        </p:blipFill>
        <p:spPr>
          <a:xfrm>
            <a:off x="2808334" y="2696084"/>
            <a:ext cx="6388452" cy="5275217"/>
          </a:xfrm>
          <a:prstGeom prst="rect">
            <a:avLst/>
          </a:prstGeom>
          <a:ln w="12700">
            <a:miter lim="400000"/>
          </a:ln>
        </p:spPr>
      </p:pic>
      <p:sp>
        <p:nvSpPr>
          <p:cNvPr id="5" name="Text Placeholder 4"/>
          <p:cNvSpPr>
            <a:spLocks noGrp="1"/>
          </p:cNvSpPr>
          <p:nvPr>
            <p:ph type="body" idx="10"/>
          </p:nvPr>
        </p:nvSpPr>
        <p:spPr>
          <a:xfrm>
            <a:off x="571500" y="8229600"/>
            <a:ext cx="7226300" cy="572265"/>
          </a:xfrm>
        </p:spPr>
        <p:txBody>
          <a:bodyPr>
            <a:noAutofit/>
          </a:bodyPr>
          <a:lstStyle/>
          <a:p>
            <a:pPr marL="0" indent="0">
              <a:buNone/>
            </a:pPr>
            <a:r>
              <a:rPr lang="en-IN" sz="3070" b="0" dirty="0">
                <a:solidFill>
                  <a:srgbClr val="000000"/>
                </a:solidFill>
              </a:rPr>
              <a:t>(See text Section 6.1 for more information)</a:t>
            </a:r>
          </a:p>
        </p:txBody>
      </p:sp>
      <p:sp>
        <p:nvSpPr>
          <p:cNvPr id="6" name="Text Placeholder 5"/>
          <p:cNvSpPr>
            <a:spLocks noGrp="1"/>
          </p:cNvSpPr>
          <p:nvPr>
            <p:ph type="body" idx="11"/>
          </p:nvPr>
        </p:nvSpPr>
        <p:spPr>
          <a:xfrm>
            <a:off x="4978400" y="8991600"/>
            <a:ext cx="2011680" cy="228600"/>
          </a:xfrm>
        </p:spPr>
        <p:txBody>
          <a:bodyPr>
            <a:noAutofit/>
          </a:bodyPr>
          <a:lstStyle/>
          <a:p>
            <a:pPr marL="0" indent="0" algn="ctr">
              <a:buNone/>
            </a:pPr>
            <a:r>
              <a:rPr lang="en-IN" sz="900" b="0" dirty="0">
                <a:hlinkClick r:id="rId3" action="ppaction://hlinksldjump"/>
              </a:rPr>
              <a:t>Access the long description slide.</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sz="4060" dirty="0">
                <a:solidFill>
                  <a:srgbClr val="C50B3C"/>
                </a:solidFill>
              </a:rPr>
              <a:t>Section </a:t>
            </a:r>
            <a:r>
              <a:rPr lang="en-US" sz="4060" dirty="0">
                <a:solidFill>
                  <a:srgbClr val="C50B3C"/>
                </a:solidFill>
              </a:rPr>
              <a:t>6</a:t>
            </a:r>
            <a:r>
              <a:rPr sz="4060" dirty="0">
                <a:solidFill>
                  <a:srgbClr val="C50B3C"/>
                </a:solidFill>
              </a:rPr>
              <a:t>.2 </a:t>
            </a:r>
            <a:r>
              <a:rPr lang="en-IN" sz="4060" dirty="0">
                <a:solidFill>
                  <a:srgbClr val="C50B3C"/>
                </a:solidFill>
              </a:rPr>
              <a:t>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sz="4060" dirty="0">
                <a:solidFill>
                  <a:srgbClr val="C50B3C"/>
                </a:solidFill>
              </a:rPr>
              <a:t> Sample Company</a:t>
            </a:r>
            <a:r>
              <a:rPr lang="en-IN" sz="4060" dirty="0">
                <a:solidFill>
                  <a:srgbClr val="C50B3C"/>
                </a:solidFill>
              </a:rPr>
              <a:t> </a:t>
            </a:r>
            <a:r>
              <a:rPr lang="en-IN" sz="1000" b="0" dirty="0">
                <a:solidFill>
                  <a:srgbClr val="C50B3C"/>
                </a:solidFill>
              </a:rPr>
              <a:t>1</a:t>
            </a:r>
            <a:endParaRPr sz="1000" b="0" dirty="0">
              <a:solidFill>
                <a:srgbClr val="C50B3C"/>
              </a:solidFill>
            </a:endParaRPr>
          </a:p>
        </p:txBody>
      </p:sp>
      <p:sp>
        <p:nvSpPr>
          <p:cNvPr id="164" name="Text Placeholder 1"/>
          <p:cNvSpPr txBox="1">
            <a:spLocks noGrp="1"/>
          </p:cNvSpPr>
          <p:nvPr>
            <p:ph type="body" idx="1"/>
          </p:nvPr>
        </p:nvSpPr>
        <p:spPr>
          <a:xfrm>
            <a:off x="571500" y="1803400"/>
            <a:ext cx="10350500" cy="3759200"/>
          </a:xfrm>
          <a:prstGeom prst="rect">
            <a:avLst/>
          </a:prstGeom>
        </p:spPr>
        <p:txBody>
          <a:bodyPr>
            <a:normAutofit/>
          </a:bodyPr>
          <a:lstStyle/>
          <a:p>
            <a:pPr marL="0" indent="0">
              <a:spcAft>
                <a:spcPts val="800"/>
              </a:spcAft>
              <a:buClrTx/>
              <a:buSzTx/>
              <a:buFontTx/>
              <a:buNone/>
              <a:defRPr b="1"/>
            </a:pPr>
            <a:r>
              <a:rPr b="0" dirty="0">
                <a:solidFill>
                  <a:srgbClr val="000000"/>
                </a:solidFill>
              </a:rPr>
              <a:t>To access the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Sample Company, complete the following steps.</a:t>
            </a:r>
          </a:p>
          <a:p>
            <a:pPr marL="457200" indent="-457200">
              <a:buClr>
                <a:srgbClr val="000000"/>
              </a:buClr>
              <a:buSzPct val="100000"/>
              <a:buFontTx/>
              <a:buAutoNum type="arabicPeriod"/>
              <a:defRPr b="1"/>
            </a:pPr>
            <a:r>
              <a:rPr b="0" dirty="0">
                <a:solidFill>
                  <a:srgbClr val="000000"/>
                </a:solidFill>
              </a:rPr>
              <a:t>Open a web browser. (Note: Intuit recommends using Google Chrome.)</a:t>
            </a:r>
          </a:p>
          <a:p>
            <a:pPr marL="457200" indent="-457200">
              <a:buClr>
                <a:srgbClr val="000000"/>
              </a:buClr>
              <a:buSzPct val="100000"/>
              <a:buFontTx/>
              <a:buAutoNum type="arabicPeriod"/>
              <a:defRPr b="1"/>
            </a:pPr>
            <a:r>
              <a:rPr b="0" dirty="0">
                <a:solidFill>
                  <a:srgbClr val="000000"/>
                </a:solidFill>
              </a:rPr>
              <a:t>Go to the </a:t>
            </a:r>
            <a:r>
              <a:rPr lang="en-IN" b="0" u="sng" dirty="0">
                <a:solidFill>
                  <a:srgbClr val="000000"/>
                </a:solidFill>
                <a:hlinkClick r:id="rId2"/>
              </a:rPr>
              <a:t>QBO.intuit.com</a:t>
            </a:r>
            <a:r>
              <a:rPr lang="en-IN" b="0" dirty="0">
                <a:solidFill>
                  <a:srgbClr val="000000"/>
                </a:solidFill>
              </a:rPr>
              <a:t>.</a:t>
            </a:r>
            <a:endParaRPr b="0" dirty="0">
              <a:solidFill>
                <a:srgbClr val="000000"/>
              </a:solidFill>
              <a:hlinkClick r:id="rId2"/>
            </a:endParaRPr>
          </a:p>
          <a:p>
            <a:pPr marL="457200" indent="-457200">
              <a:buClr>
                <a:srgbClr val="000000"/>
              </a:buClr>
              <a:buSzPct val="100000"/>
              <a:buFontTx/>
              <a:buAutoNum type="arabicPeriod"/>
              <a:defRPr b="1"/>
            </a:pPr>
            <a:r>
              <a:rPr b="0" dirty="0">
                <a:solidFill>
                  <a:srgbClr val="000000"/>
                </a:solidFill>
              </a:rPr>
              <a:t>Follow onscreen instructions for security verification</a:t>
            </a:r>
            <a:r>
              <a:rPr lang="en-IN" b="0" dirty="0">
                <a:solidFill>
                  <a:srgbClr val="000000"/>
                </a:solidFill>
              </a:rPr>
              <a:t>.</a:t>
            </a:r>
            <a:endParaRPr b="0" dirty="0">
              <a:solidFill>
                <a:srgbClr val="000000"/>
              </a:solidFill>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6.2 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 Sample Company </a:t>
            </a:r>
            <a:r>
              <a:rPr lang="en-IN" sz="1000" b="0" dirty="0">
                <a:solidFill>
                  <a:srgbClr val="C50B3C"/>
                </a:solidFill>
              </a:rPr>
              <a:t>2</a:t>
            </a:r>
          </a:p>
        </p:txBody>
      </p:sp>
      <p:sp>
        <p:nvSpPr>
          <p:cNvPr id="172" name="Text Placeholder 1"/>
          <p:cNvSpPr txBox="1">
            <a:spLocks noGrp="1"/>
          </p:cNvSpPr>
          <p:nvPr>
            <p:ph type="body" idx="1"/>
          </p:nvPr>
        </p:nvSpPr>
        <p:spPr>
          <a:xfrm>
            <a:off x="571500" y="1803400"/>
            <a:ext cx="10198100" cy="3911600"/>
          </a:xfrm>
          <a:prstGeom prst="rect">
            <a:avLst/>
          </a:prstGeom>
        </p:spPr>
        <p:txBody>
          <a:bodyPr/>
          <a:lstStyle/>
          <a:p>
            <a:pPr>
              <a:defRPr sz="3300" b="1"/>
            </a:pPr>
            <a:r>
              <a:rPr b="0" dirty="0">
                <a:solidFill>
                  <a:srgbClr val="000000"/>
                </a:solidFill>
              </a:rPr>
              <a:t>The sample company will reset each time it is reopened.</a:t>
            </a:r>
          </a:p>
          <a:p>
            <a:pPr>
              <a:defRPr sz="3300" b="1"/>
            </a:pPr>
            <a:r>
              <a:rPr b="0" dirty="0">
                <a:solidFill>
                  <a:srgbClr val="000000"/>
                </a:solidFill>
              </a:rPr>
              <a:t>So make certain to allow enough time to complete all chapter activities before closing the sample company. Otherwise, you will lose the work you have entered when you reopen the Sample Company.</a:t>
            </a:r>
          </a:p>
          <a:p>
            <a:pPr>
              <a:defRPr sz="3300" b="1"/>
            </a:pPr>
            <a:r>
              <a:rPr b="0" dirty="0">
                <a:solidFill>
                  <a:srgbClr val="000000"/>
                </a:solidFill>
              </a:rPr>
              <a:t>The sample company is used for the Chapter activities and Exercises.</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itle 1"/>
          <p:cNvSpPr txBox="1">
            <a:spLocks noGrp="1"/>
          </p:cNvSpPr>
          <p:nvPr>
            <p:ph type="title"/>
          </p:nvPr>
        </p:nvSpPr>
        <p:spPr>
          <a:xfrm>
            <a:off x="571500" y="723900"/>
            <a:ext cx="10655300" cy="1257300"/>
          </a:xfrm>
          <a:prstGeom prst="rect">
            <a:avLst/>
          </a:prstGeom>
        </p:spPr>
        <p:txBody>
          <a:bodyPr>
            <a:noAutofit/>
          </a:bodyPr>
          <a:lstStyle>
            <a:lvl1pPr defTabSz="455675">
              <a:spcBef>
                <a:spcPts val="1700"/>
              </a:spcBef>
              <a:defRPr sz="4055">
                <a:solidFill>
                  <a:srgbClr val="F20F4B"/>
                </a:solidFill>
              </a:defRPr>
            </a:lvl1pPr>
          </a:lstStyle>
          <a:p>
            <a:r>
              <a:rPr sz="4060" dirty="0">
                <a:solidFill>
                  <a:srgbClr val="C50B3C"/>
                </a:solidFill>
              </a:rPr>
              <a:t>Section</a:t>
            </a:r>
            <a:r>
              <a:rPr lang="en-US" sz="4060" dirty="0">
                <a:solidFill>
                  <a:srgbClr val="C50B3C"/>
                </a:solidFill>
              </a:rPr>
              <a:t> 6</a:t>
            </a:r>
            <a:r>
              <a:rPr sz="4060" dirty="0">
                <a:solidFill>
                  <a:srgbClr val="C50B3C"/>
                </a:solidFill>
              </a:rPr>
              <a:t>.3 </a:t>
            </a:r>
            <a:r>
              <a:rPr lang="en-US" sz="4060" dirty="0">
                <a:solidFill>
                  <a:srgbClr val="C50B3C"/>
                </a:solidFill>
              </a:rPr>
              <a:t>Navigating Vendors And Expense transactions</a:t>
            </a:r>
            <a:endParaRPr sz="4060" b="0" dirty="0">
              <a:solidFill>
                <a:srgbClr val="C50B3C"/>
              </a:solidFill>
            </a:endParaRPr>
          </a:p>
        </p:txBody>
      </p:sp>
      <p:sp>
        <p:nvSpPr>
          <p:cNvPr id="3" name="Text Placeholder 1"/>
          <p:cNvSpPr>
            <a:spLocks noGrp="1"/>
          </p:cNvSpPr>
          <p:nvPr>
            <p:ph type="body" idx="1"/>
          </p:nvPr>
        </p:nvSpPr>
        <p:spPr>
          <a:xfrm>
            <a:off x="571501" y="2133600"/>
            <a:ext cx="10655299" cy="2514600"/>
          </a:xfrm>
        </p:spPr>
        <p:txBody>
          <a:bodyPr>
            <a:normAutofit/>
          </a:bodyPr>
          <a:lstStyle/>
          <a:p>
            <a:pPr marL="0" indent="0">
              <a:buSzTx/>
              <a:buNone/>
              <a:defRPr b="1"/>
            </a:pPr>
            <a:r>
              <a:rPr lang="en-US" b="0" dirty="0">
                <a:solidFill>
                  <a:srgbClr val="000000"/>
                </a:solidFill>
              </a:rPr>
              <a:t>Two different ways to navigate entering vendor and expense transactions into Q</a:t>
            </a:r>
            <a:r>
              <a:rPr lang="en-US" sz="100" b="0" dirty="0">
                <a:solidFill>
                  <a:srgbClr val="000000"/>
                </a:solidFill>
              </a:rPr>
              <a:t> </a:t>
            </a:r>
            <a:r>
              <a:rPr lang="en-US" b="0" dirty="0">
                <a:solidFill>
                  <a:srgbClr val="000000"/>
                </a:solidFill>
              </a:rPr>
              <a:t>B</a:t>
            </a:r>
            <a:r>
              <a:rPr lang="en-US" sz="100" b="0" dirty="0">
                <a:solidFill>
                  <a:srgbClr val="000000"/>
                </a:solidFill>
              </a:rPr>
              <a:t> </a:t>
            </a:r>
            <a:r>
              <a:rPr lang="en-US" b="0" dirty="0">
                <a:solidFill>
                  <a:srgbClr val="000000"/>
                </a:solidFill>
              </a:rPr>
              <a:t>O are:</a:t>
            </a:r>
          </a:p>
          <a:p>
            <a:pPr marL="457200" indent="-457200">
              <a:lnSpc>
                <a:spcPct val="90000"/>
              </a:lnSpc>
              <a:buFontTx/>
              <a:buAutoNum type="arabicPeriod"/>
              <a:defRPr b="1"/>
            </a:pPr>
            <a:r>
              <a:rPr lang="en-US" b="0" dirty="0">
                <a:solidFill>
                  <a:srgbClr val="000000"/>
                </a:solidFill>
              </a:rPr>
              <a:t>Navigation Bar.</a:t>
            </a:r>
          </a:p>
          <a:p>
            <a:pPr marL="457200" indent="-457200">
              <a:lnSpc>
                <a:spcPct val="90000"/>
              </a:lnSpc>
              <a:buFontTx/>
              <a:buAutoNum type="arabicPeriod"/>
              <a:defRPr b="1"/>
            </a:pPr>
            <a:r>
              <a:rPr lang="en-US" b="0" dirty="0">
                <a:solidFill>
                  <a:srgbClr val="000000"/>
                </a:solidFill>
              </a:rPr>
              <a:t>Create (+) icon.</a:t>
            </a:r>
          </a:p>
        </p:txBody>
      </p:sp>
      <p:sp>
        <p:nvSpPr>
          <p:cNvPr id="2" name="Text Placeholder 2"/>
          <p:cNvSpPr>
            <a:spLocks noGrp="1"/>
          </p:cNvSpPr>
          <p:nvPr>
            <p:ph type="body" idx="10"/>
          </p:nvPr>
        </p:nvSpPr>
        <p:spPr>
          <a:xfrm>
            <a:off x="571500" y="7848600"/>
            <a:ext cx="7607300" cy="614947"/>
          </a:xfrm>
        </p:spPr>
        <p:txBody>
          <a:bodyPr>
            <a:noAutofit/>
          </a:bodyPr>
          <a:lstStyle/>
          <a:p>
            <a:pPr marL="0" indent="0">
              <a:buNone/>
            </a:pPr>
            <a:r>
              <a:rPr lang="en-IN" b="0" dirty="0">
                <a:solidFill>
                  <a:srgbClr val="000000"/>
                </a:solidFill>
              </a:rPr>
              <a:t>(See text Section 6.3 for more information)</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dirty="0">
                <a:solidFill>
                  <a:srgbClr val="C50B3C"/>
                </a:solidFill>
              </a:rPr>
              <a:t>Section 6.4 </a:t>
            </a:r>
            <a:r>
              <a:rPr lang="en-US" sz="4060" dirty="0">
                <a:solidFill>
                  <a:srgbClr val="C50B3C"/>
                </a:solidFill>
              </a:rPr>
              <a:t>Types Of Vendor Transactions</a:t>
            </a:r>
            <a:endParaRPr lang="en-IN" sz="4060" b="0" cap="none" dirty="0">
              <a:solidFill>
                <a:srgbClr val="C50B3C"/>
              </a:solidFill>
            </a:endParaRPr>
          </a:p>
        </p:txBody>
      </p:sp>
      <p:sp>
        <p:nvSpPr>
          <p:cNvPr id="3" name="Text Placeholder 1"/>
          <p:cNvSpPr>
            <a:spLocks noGrp="1"/>
          </p:cNvSpPr>
          <p:nvPr>
            <p:ph type="body" idx="1"/>
          </p:nvPr>
        </p:nvSpPr>
        <p:spPr>
          <a:xfrm>
            <a:off x="571500" y="1803400"/>
            <a:ext cx="9283700" cy="4445000"/>
          </a:xfrm>
        </p:spPr>
        <p:txBody>
          <a:bodyPr>
            <a:normAutofit/>
          </a:bodyPr>
          <a:lstStyle/>
          <a:p>
            <a:pPr marL="0" indent="0">
              <a:buNone/>
            </a:pPr>
            <a:r>
              <a:rPr lang="en-US" sz="2750" dirty="0">
                <a:solidFill>
                  <a:srgbClr val="000000"/>
                </a:solidFill>
              </a:rPr>
              <a:t>Types of vendor transactions we can enter using Q</a:t>
            </a:r>
            <a:r>
              <a:rPr lang="en-US" sz="100" dirty="0">
                <a:solidFill>
                  <a:srgbClr val="000000"/>
                </a:solidFill>
              </a:rPr>
              <a:t> </a:t>
            </a:r>
            <a:r>
              <a:rPr lang="en-US" sz="2750" dirty="0">
                <a:solidFill>
                  <a:srgbClr val="000000"/>
                </a:solidFill>
              </a:rPr>
              <a:t>B</a:t>
            </a:r>
            <a:r>
              <a:rPr lang="en-US" sz="100" dirty="0">
                <a:solidFill>
                  <a:srgbClr val="000000"/>
                </a:solidFill>
              </a:rPr>
              <a:t> </a:t>
            </a:r>
            <a:r>
              <a:rPr lang="en-US" sz="2750" dirty="0">
                <a:solidFill>
                  <a:srgbClr val="000000"/>
                </a:solidFill>
              </a:rPr>
              <a:t>O include:</a:t>
            </a:r>
          </a:p>
          <a:p>
            <a:r>
              <a:rPr lang="en-US" sz="2750" dirty="0">
                <a:solidFill>
                  <a:srgbClr val="000000"/>
                </a:solidFill>
              </a:rPr>
              <a:t>Expenses. </a:t>
            </a:r>
          </a:p>
          <a:p>
            <a:r>
              <a:rPr lang="en-US" sz="2750" dirty="0">
                <a:solidFill>
                  <a:srgbClr val="000000"/>
                </a:solidFill>
              </a:rPr>
              <a:t>Check.</a:t>
            </a:r>
          </a:p>
          <a:p>
            <a:r>
              <a:rPr lang="en-US" sz="2750" dirty="0">
                <a:solidFill>
                  <a:srgbClr val="000000"/>
                </a:solidFill>
              </a:rPr>
              <a:t>Bill.</a:t>
            </a:r>
          </a:p>
          <a:p>
            <a:r>
              <a:rPr lang="en-US" sz="2750" dirty="0">
                <a:solidFill>
                  <a:srgbClr val="000000"/>
                </a:solidFill>
              </a:rPr>
              <a:t>Pay Bills.</a:t>
            </a:r>
          </a:p>
          <a:p>
            <a:r>
              <a:rPr lang="en-US" sz="2750" dirty="0">
                <a:solidFill>
                  <a:srgbClr val="000000"/>
                </a:solidFill>
              </a:rPr>
              <a:t>Purchase Order.</a:t>
            </a:r>
          </a:p>
          <a:p>
            <a:r>
              <a:rPr lang="en-US" sz="2750" dirty="0">
                <a:solidFill>
                  <a:srgbClr val="000000"/>
                </a:solidFill>
              </a:rPr>
              <a:t>Vendor Credit.</a:t>
            </a:r>
          </a:p>
          <a:p>
            <a:r>
              <a:rPr lang="en-US" sz="2750" dirty="0">
                <a:solidFill>
                  <a:srgbClr val="000000"/>
                </a:solidFill>
              </a:rPr>
              <a:t>Credit Card Credit.</a:t>
            </a:r>
          </a:p>
        </p:txBody>
      </p:sp>
      <p:sp>
        <p:nvSpPr>
          <p:cNvPr id="2" name="Text Placeholder 2"/>
          <p:cNvSpPr>
            <a:spLocks noGrp="1"/>
          </p:cNvSpPr>
          <p:nvPr>
            <p:ph type="body" idx="10"/>
          </p:nvPr>
        </p:nvSpPr>
        <p:spPr>
          <a:xfrm>
            <a:off x="571500" y="7848600"/>
            <a:ext cx="7378700" cy="609600"/>
          </a:xfrm>
        </p:spPr>
        <p:txBody>
          <a:bodyPr>
            <a:noAutofit/>
          </a:bodyPr>
          <a:lstStyle/>
          <a:p>
            <a:pPr marL="0" indent="0">
              <a:buNone/>
            </a:pPr>
            <a:r>
              <a:rPr lang="en-IN" b="0" dirty="0">
                <a:solidFill>
                  <a:srgbClr val="000000"/>
                </a:solidFill>
              </a:rPr>
              <a:t>(See text Section </a:t>
            </a:r>
            <a:r>
              <a:rPr lang="en-IN" dirty="0">
                <a:solidFill>
                  <a:srgbClr val="000000"/>
                </a:solidFill>
              </a:rPr>
              <a:t>6</a:t>
            </a:r>
            <a:r>
              <a:rPr lang="en-IN" b="0" dirty="0">
                <a:solidFill>
                  <a:srgbClr val="000000"/>
                </a:solidFill>
              </a:rPr>
              <a:t>.4 </a:t>
            </a:r>
            <a:r>
              <a:rPr lang="en-US" b="0" dirty="0">
                <a:solidFill>
                  <a:srgbClr val="000000"/>
                </a:solidFill>
              </a:rPr>
              <a:t>for more information</a:t>
            </a:r>
            <a:r>
              <a:rPr lang="en-IN" b="0" dirty="0">
                <a:solidFill>
                  <a:srgbClr val="000000"/>
                </a:solidFill>
              </a:rPr>
              <a:t>)</a:t>
            </a:r>
          </a:p>
        </p:txBody>
      </p:sp>
    </p:spTree>
    <p:extLst>
      <p:ext uri="{BB962C8B-B14F-4D97-AF65-F5344CB8AC3E}">
        <p14:creationId xmlns:p14="http://schemas.microsoft.com/office/powerpoint/2010/main" val="51579136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Title 1"/>
          <p:cNvSpPr txBox="1">
            <a:spLocks noGrp="1"/>
          </p:cNvSpPr>
          <p:nvPr>
            <p:ph type="title"/>
          </p:nvPr>
        </p:nvSpPr>
        <p:spPr>
          <a:xfrm>
            <a:off x="571500" y="723900"/>
            <a:ext cx="10807700" cy="800100"/>
          </a:xfrm>
          <a:prstGeom prst="rect">
            <a:avLst/>
          </a:prstGeom>
        </p:spPr>
        <p:txBody>
          <a:bodyPr>
            <a:normAutofit/>
          </a:bodyPr>
          <a:lstStyle>
            <a:lvl1pPr defTabSz="455675">
              <a:spcBef>
                <a:spcPts val="1700"/>
              </a:spcBef>
              <a:defRPr sz="4055">
                <a:solidFill>
                  <a:srgbClr val="F20F4B"/>
                </a:solidFill>
              </a:defRPr>
            </a:lvl1pPr>
          </a:lstStyle>
          <a:p>
            <a:r>
              <a:rPr lang="en-IN" sz="4060" dirty="0">
                <a:solidFill>
                  <a:srgbClr val="C50B3C"/>
                </a:solidFill>
              </a:rPr>
              <a:t>Section 6.5 </a:t>
            </a:r>
            <a:r>
              <a:rPr lang="en-US" sz="4060" dirty="0">
                <a:solidFill>
                  <a:srgbClr val="C50B3C"/>
                </a:solidFill>
              </a:rPr>
              <a:t>Vendors List</a:t>
            </a:r>
            <a:endParaRPr lang="en-IN" sz="4060" dirty="0">
              <a:solidFill>
                <a:srgbClr val="C50B3C"/>
              </a:solidFill>
            </a:endParaRPr>
          </a:p>
        </p:txBody>
      </p:sp>
      <p:sp>
        <p:nvSpPr>
          <p:cNvPr id="3" name="Text Placeholder 1"/>
          <p:cNvSpPr>
            <a:spLocks noGrp="1"/>
          </p:cNvSpPr>
          <p:nvPr>
            <p:ph type="body" idx="1"/>
          </p:nvPr>
        </p:nvSpPr>
        <p:spPr>
          <a:xfrm>
            <a:off x="571500" y="1803400"/>
            <a:ext cx="10655300" cy="4445000"/>
          </a:xfrm>
        </p:spPr>
        <p:txBody>
          <a:bodyPr>
            <a:normAutofit/>
          </a:bodyPr>
          <a:lstStyle/>
          <a:p>
            <a:pPr marL="0" indent="0">
              <a:buNone/>
            </a:pPr>
            <a:r>
              <a:rPr lang="en-US" sz="3170" dirty="0">
                <a:solidFill>
                  <a:srgbClr val="000000"/>
                </a:solidFill>
              </a:rPr>
              <a:t>The Vendors List collects information about vendors so we can re-use the information without re-entering.</a:t>
            </a:r>
          </a:p>
          <a:p>
            <a:pPr marL="0" indent="0">
              <a:buNone/>
            </a:pPr>
            <a:r>
              <a:rPr lang="en-US" sz="3170" dirty="0">
                <a:solidFill>
                  <a:srgbClr val="000000"/>
                </a:solidFill>
              </a:rPr>
              <a:t>Q</a:t>
            </a:r>
            <a:r>
              <a:rPr lang="en-US" sz="100" dirty="0">
                <a:solidFill>
                  <a:srgbClr val="000000"/>
                </a:solidFill>
              </a:rPr>
              <a:t> </a:t>
            </a:r>
            <a:r>
              <a:rPr lang="en-US" sz="3170" dirty="0">
                <a:solidFill>
                  <a:srgbClr val="000000"/>
                </a:solidFill>
              </a:rPr>
              <a:t>B</a:t>
            </a:r>
            <a:r>
              <a:rPr lang="en-US" sz="100" dirty="0">
                <a:solidFill>
                  <a:srgbClr val="000000"/>
                </a:solidFill>
              </a:rPr>
              <a:t> </a:t>
            </a:r>
            <a:r>
              <a:rPr lang="en-US" sz="3170" dirty="0">
                <a:solidFill>
                  <a:srgbClr val="000000"/>
                </a:solidFill>
              </a:rPr>
              <a:t>O considers a vendor to be any individual or organization that provides products or services to our company.</a:t>
            </a:r>
          </a:p>
          <a:p>
            <a:pPr marL="0" indent="0">
              <a:buNone/>
            </a:pPr>
            <a:r>
              <a:rPr lang="en-US" sz="3170" dirty="0">
                <a:solidFill>
                  <a:srgbClr val="000000"/>
                </a:solidFill>
              </a:rPr>
              <a:t>Two ways we can update the Vendors List are:</a:t>
            </a:r>
          </a:p>
          <a:p>
            <a:pPr marL="403200" indent="-403200">
              <a:buFont typeface="+mj-lt"/>
              <a:buAutoNum type="arabicPeriod"/>
            </a:pPr>
            <a:r>
              <a:rPr lang="en-US" sz="3170" dirty="0">
                <a:solidFill>
                  <a:srgbClr val="000000"/>
                </a:solidFill>
              </a:rPr>
              <a:t>Before entering transactions.</a:t>
            </a:r>
          </a:p>
          <a:p>
            <a:pPr marL="403200" indent="-403200">
              <a:buFont typeface="+mj-lt"/>
              <a:buAutoNum type="arabicPeriod"/>
            </a:pPr>
            <a:r>
              <a:rPr lang="en-US" sz="3170" dirty="0">
                <a:solidFill>
                  <a:srgbClr val="000000"/>
                </a:solidFill>
              </a:rPr>
              <a:t>While entering transactions.</a:t>
            </a:r>
          </a:p>
        </p:txBody>
      </p:sp>
      <p:sp>
        <p:nvSpPr>
          <p:cNvPr id="2" name="Text Placeholder 2"/>
          <p:cNvSpPr>
            <a:spLocks noGrp="1"/>
          </p:cNvSpPr>
          <p:nvPr>
            <p:ph type="body" idx="10"/>
          </p:nvPr>
        </p:nvSpPr>
        <p:spPr>
          <a:xfrm>
            <a:off x="571500" y="7843253"/>
            <a:ext cx="7912100" cy="614947"/>
          </a:xfrm>
        </p:spPr>
        <p:txBody>
          <a:bodyPr>
            <a:noAutofit/>
          </a:bodyPr>
          <a:lstStyle/>
          <a:p>
            <a:pPr marL="0" indent="0">
              <a:buNone/>
            </a:pPr>
            <a:r>
              <a:rPr lang="en-IN" b="0" dirty="0">
                <a:solidFill>
                  <a:srgbClr val="000000"/>
                </a:solidFill>
              </a:rPr>
              <a:t>(See text Section 6.5</a:t>
            </a:r>
            <a:r>
              <a:rPr lang="en-US" dirty="0">
                <a:solidFill>
                  <a:srgbClr val="000000"/>
                </a:solidFill>
              </a:rPr>
              <a:t> for more information</a:t>
            </a:r>
            <a:r>
              <a:rPr lang="en-US" b="0" dirty="0"/>
              <a:t>)</a:t>
            </a:r>
            <a:endParaRPr lang="en-IN" b="0" dirty="0">
              <a:solidFill>
                <a:srgbClr val="000000"/>
              </a:solidFill>
            </a:endParaRPr>
          </a:p>
        </p:txBody>
      </p:sp>
    </p:spTree>
    <p:extLst>
      <p:ext uri="{BB962C8B-B14F-4D97-AF65-F5344CB8AC3E}">
        <p14:creationId xmlns:p14="http://schemas.microsoft.com/office/powerpoint/2010/main" val="754190146"/>
      </p:ext>
    </p:extLst>
  </p:cSld>
  <p:clrMapOvr>
    <a:masterClrMapping/>
  </p:clrMapOvr>
  <p:transition spd="med"/>
</p:sld>
</file>

<file path=ppt/theme/theme1.xml><?xml version="1.0" encoding="utf-8"?>
<a:theme xmlns:a="http://schemas.openxmlformats.org/drawingml/2006/main" name="New_Template9">
  <a:themeElements>
    <a:clrScheme name="Custom 8">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00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510</TotalTime>
  <Words>1003</Words>
  <Application>Microsoft Office PowerPoint</Application>
  <PresentationFormat>Custom</PresentationFormat>
  <Paragraphs>81</Paragraphs>
  <Slides>17</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Calibri</vt:lpstr>
      <vt:lpstr>Proxima Nova</vt:lpstr>
      <vt:lpstr>Proxima Nova ScOsf Extra Conden</vt:lpstr>
      <vt:lpstr>Verdana</vt:lpstr>
      <vt:lpstr>New_Template9</vt:lpstr>
      <vt:lpstr>1_New_Template9</vt:lpstr>
      <vt:lpstr>Computer Accounting With Quickbooks Online</vt:lpstr>
      <vt:lpstr>Effective Learning Strategy XPM</vt:lpstr>
      <vt:lpstr>Section 6.1 Q B O Satnav 1</vt:lpstr>
      <vt:lpstr>Section 6.1 Q B O Satnav 2</vt:lpstr>
      <vt:lpstr>Section 6.2 Q B O Sample Company 1</vt:lpstr>
      <vt:lpstr>Section 6.2 Q B O Sample Company 2</vt:lpstr>
      <vt:lpstr>Section 6.3 Navigating Vendors And Expense transactions</vt:lpstr>
      <vt:lpstr>Section 6.4 Types Of Vendor Transactions</vt:lpstr>
      <vt:lpstr>Section 6.5 Vendors List</vt:lpstr>
      <vt:lpstr>Section 6.6 Recording Vendor Transactions</vt:lpstr>
      <vt:lpstr>Section 6.7 Expense</vt:lpstr>
      <vt:lpstr>Section 6.8 Check</vt:lpstr>
      <vt:lpstr>Section 6.9 Bill &gt; Pay Bills</vt:lpstr>
      <vt:lpstr>Section 6.10 Accounting Essentials Vendors and A/P</vt:lpstr>
      <vt:lpstr>Exercises</vt:lpstr>
      <vt:lpstr>Project 6.1</vt:lpstr>
      <vt:lpstr>Section 6.1 Q B O Satnav 2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 1e</dc:title>
  <dc:creator>Donna Kay</dc:creator>
  <cp:lastModifiedBy>CE</cp:lastModifiedBy>
  <cp:revision>150</cp:revision>
  <dcterms:modified xsi:type="dcterms:W3CDTF">2018-09-12T15:17:48Z</dcterms:modified>
</cp:coreProperties>
</file>