
<file path=[Content_Types].xml><?xml version="1.0" encoding="utf-8"?>
<Types xmlns="http://schemas.openxmlformats.org/package/2006/content-types">
  <Default Extension="rels" ContentType="application/vnd.openxmlformats-package.relationships+xml"/>
  <Default Extension="xml" ContentType="application/xml"/>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Lst>
  <p:notesMasterIdLst>
    <p:notesMasterId r:id="rId20"/>
  </p:notesMasterIdLst>
  <p:sldIdLst>
    <p:sldId id="283" r:id="rId3"/>
    <p:sldId id="257" r:id="rId4"/>
    <p:sldId id="258" r:id="rId5"/>
    <p:sldId id="259" r:id="rId6"/>
    <p:sldId id="260" r:id="rId7"/>
    <p:sldId id="261" r:id="rId8"/>
    <p:sldId id="262" r:id="rId9"/>
    <p:sldId id="263" r:id="rId10"/>
    <p:sldId id="264" r:id="rId11"/>
    <p:sldId id="265" r:id="rId12"/>
    <p:sldId id="266" r:id="rId13"/>
    <p:sldId id="267" r:id="rId14"/>
    <p:sldId id="281" r:id="rId15"/>
    <p:sldId id="274" r:id="rId16"/>
    <p:sldId id="275" r:id="rId17"/>
    <p:sldId id="282" r:id="rId18"/>
    <p:sldId id="284" r:id="rId1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50B3C"/>
    <a:srgbClr val="00607A"/>
    <a:srgbClr val="9208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58" autoAdjust="0"/>
    <p:restoredTop sz="94670" autoAdjust="0"/>
  </p:normalViewPr>
  <p:slideViewPr>
    <p:cSldViewPr>
      <p:cViewPr varScale="1">
        <p:scale>
          <a:sx n="75" d="100"/>
          <a:sy n="75" d="100"/>
        </p:scale>
        <p:origin x="1926" y="66"/>
      </p:cViewPr>
      <p:guideLst>
        <p:guide orient="horz" pos="3072"/>
        <p:guide pos="4096"/>
      </p:guideLst>
    </p:cSldViewPr>
  </p:slideViewPr>
  <p:outlineViewPr>
    <p:cViewPr>
      <p:scale>
        <a:sx n="33" d="100"/>
        <a:sy n="33" d="100"/>
      </p:scale>
      <p:origin x="0" y="-756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36484382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
        <p:nvSpPr>
          <p:cNvPr id="3" name="Content Placeholder 2"/>
          <p:cNvSpPr>
            <a:spLocks noGrp="1"/>
          </p:cNvSpPr>
          <p:nvPr>
            <p:ph sz="quarter" idx="14"/>
          </p:nvPr>
        </p:nvSpPr>
        <p:spPr>
          <a:xfrm>
            <a:off x="2844800" y="9188450"/>
            <a:ext cx="8610600" cy="3556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extLst>
      <p:ext uri="{BB962C8B-B14F-4D97-AF65-F5344CB8AC3E}">
        <p14:creationId xmlns:p14="http://schemas.microsoft.com/office/powerpoint/2010/main" val="4141342521"/>
      </p:ext>
    </p:extLst>
  </p:cSld>
  <p:clrMapOvr>
    <a:masterClrMapping/>
  </p:clrMapOvr>
  <p:transition spd="med"/>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3614333073"/>
      </p:ext>
    </p:extLst>
  </p:cSld>
  <p:clrMapOvr>
    <a:masterClrMapping/>
  </p:clrMapOvr>
  <p:transition spd="med"/>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45445095"/>
      </p:ext>
    </p:extLst>
  </p:cSld>
  <p:clrMapOvr>
    <a:masterClrMapping/>
  </p:clrMapOvr>
  <p:transition spd="med"/>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x" preserve="1">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263725599"/>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53968274"/>
      </p:ext>
    </p:extLst>
  </p:cSld>
  <p:clrMapOvr>
    <a:masterClrMapping/>
  </p:clrMapOvr>
  <p:transition spd="med"/>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59671875"/>
      </p:ext>
    </p:extLst>
  </p:cSld>
  <p:clrMapOvr>
    <a:masterClrMapping/>
  </p:clrMapOvr>
  <p:transition spd="med"/>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88002567"/>
      </p:ext>
    </p:extLst>
  </p:cSld>
  <p:clrMapOvr>
    <a:masterClrMapping/>
  </p:clrMapOvr>
  <p:transition spd="med"/>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03240713"/>
      </p:ext>
    </p:extLst>
  </p:cSld>
  <p:clrMapOvr>
    <a:masterClrMapping/>
  </p:clrMapOvr>
  <p:transition spd="med"/>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42959512"/>
      </p:ext>
    </p:extLst>
  </p:cSld>
  <p:clrMapOvr>
    <a:masterClrMapping/>
  </p:clrMapOvr>
  <p:transition spd="med"/>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15230241"/>
      </p:ext>
    </p:extLst>
  </p:cSld>
  <p:clrMapOvr>
    <a:masterClrMapping/>
  </p:clrMapOvr>
  <p:transition spd="med"/>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3734861"/>
      </p:ext>
    </p:extLst>
  </p:cSld>
  <p:clrMapOvr>
    <a:masterClrMapping/>
  </p:clrMapOvr>
  <p:transition spd="med"/>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46732580"/>
      </p:ext>
    </p:extLst>
  </p:cSld>
  <p:clrMapOvr>
    <a:masterClrMapping/>
  </p:clrMapOvr>
  <p:transition spd="med"/>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0740175"/>
      </p:ext>
    </p:extLst>
  </p:cSld>
  <p:clrMapOvr>
    <a:masterClrMapping/>
  </p:clrMapOvr>
  <p:transition spd="med"/>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15191988"/>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x" preserve="1">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83163057"/>
      </p:ext>
    </p:extLst>
  </p:cSld>
  <p:clrMapOvr>
    <a:masterClrMapping/>
  </p:clrMapOvr>
  <p:transition spd="med"/>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2689143"/>
      </p:ext>
    </p:extLst>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54095534"/>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3184964"/>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7099839"/>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9459243"/>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jp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07700" cy="7239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07700" cy="7226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218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9370368"/>
            <a:ext cx="23842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spcBef>
                <a:spcPts val="600"/>
              </a:spcBef>
            </a:pPr>
            <a:r>
              <a:rPr lang="en-US" altLang="en-US" sz="1200" i="0" dirty="0" smtClean="0">
                <a:solidFill>
                  <a:schemeClr val="tx1">
                    <a:lumMod val="50000"/>
                  </a:schemeClr>
                </a:solidFill>
                <a:latin typeface="Calibri" panose="020F0502020204030204" pitchFamily="34" charset="0"/>
                <a:ea typeface="Verdana" pitchFamily="34" charset="0"/>
                <a:cs typeface="Verdana" pitchFamily="34" charset="0"/>
              </a:rPr>
              <a:t>©2019 McGraw-Hill Education.</a:t>
            </a:r>
            <a:endParaRPr lang="en-US" altLang="en-US" sz="1200" i="0" dirty="0">
              <a:solidFill>
                <a:schemeClr val="tx1">
                  <a:lumMod val="50000"/>
                </a:schemeClr>
              </a:solidFill>
              <a:latin typeface="Calibri" panose="020F0502020204030204" pitchFamily="34" charset="0"/>
              <a:ea typeface="Verdana" pitchFamily="34" charset="0"/>
              <a:cs typeface="Verdana" pitchFamily="34" charset="0"/>
            </a:endParaRPr>
          </a:p>
        </p:txBody>
      </p:sp>
      <p:pic>
        <p:nvPicPr>
          <p:cNvPr id="6" name="Picture 5"/>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61" r:id="rId6"/>
    <p:sldLayoutId id="2147483662" r:id="rId7"/>
    <p:sldLayoutId id="2147483663" r:id="rId8"/>
    <p:sldLayoutId id="2147483664" r:id="rId9"/>
    <p:sldLayoutId id="2147483655" r:id="rId10"/>
    <p:sldLayoutId id="2147483656" r:id="rId11"/>
    <p:sldLayoutId id="2147483657" r:id="rId12"/>
    <p:sldLayoutId id="2147483658" r:id="rId13"/>
    <p:sldLayoutId id="2147483659" r:id="rId14"/>
    <p:sldLayoutId id="2147483660" r:id="rId15"/>
  </p:sldLayoutIdLst>
  <p:transition spd="med"/>
  <p:timing>
    <p:tnLst>
      <p:par>
        <p:cTn id="1" dur="indefinite" restart="never" nodeType="tmRoot"/>
      </p:par>
    </p:tnLst>
  </p:timing>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83900" cy="7239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83900" cy="7226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980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pic>
        <p:nvPicPr>
          <p:cNvPr id="5" name="Picture 4"/>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extLst>
      <p:ext uri="{BB962C8B-B14F-4D97-AF65-F5344CB8AC3E}">
        <p14:creationId xmlns:p14="http://schemas.microsoft.com/office/powerpoint/2010/main" val="174840431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ransition spd="med"/>
  <p:timing>
    <p:tnLst>
      <p:par>
        <p:cTn id="1" dur="indefinite" restart="never" nodeType="tmRoot"/>
      </p:par>
    </p:tnLst>
  </p:timing>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2.ti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878657" y="615548"/>
            <a:ext cx="9738543" cy="2658982"/>
          </a:xfrm>
        </p:spPr>
        <p:txBody>
          <a:bodyPr>
            <a:noAutofit/>
          </a:bodyPr>
          <a:lstStyle/>
          <a:p>
            <a:pPr>
              <a:lnSpc>
                <a:spcPct val="100000"/>
              </a:lnSpc>
            </a:pPr>
            <a:r>
              <a:rPr lang="en-IN" sz="7200" b="1" cap="none" dirty="0">
                <a:solidFill>
                  <a:srgbClr val="C50B3C"/>
                </a:solidFill>
                <a:latin typeface="Calibri" panose="020F0502020204030204" pitchFamily="34" charset="0"/>
              </a:rPr>
              <a:t>Computer Accounting With Quickbooks Online</a:t>
            </a:r>
            <a:endParaRPr lang="en-IN" sz="7200" dirty="0">
              <a:latin typeface="Calibri" panose="020F0502020204030204" pitchFamily="34" charset="0"/>
            </a:endParaRPr>
          </a:p>
        </p:txBody>
      </p:sp>
      <p:sp>
        <p:nvSpPr>
          <p:cNvPr id="12" name="Text Placeholder 11"/>
          <p:cNvSpPr>
            <a:spLocks noGrp="1"/>
          </p:cNvSpPr>
          <p:nvPr>
            <p:ph type="body" sz="half" idx="1"/>
          </p:nvPr>
        </p:nvSpPr>
        <p:spPr>
          <a:xfrm>
            <a:off x="1092451" y="3962400"/>
            <a:ext cx="9803142" cy="762000"/>
          </a:xfrm>
        </p:spPr>
        <p:txBody>
          <a:bodyPr>
            <a:normAutofit lnSpcReduction="10000"/>
          </a:bodyPr>
          <a:lstStyle/>
          <a:p>
            <a:pPr>
              <a:lnSpc>
                <a:spcPct val="100000"/>
              </a:lnSpc>
            </a:pPr>
            <a:r>
              <a:rPr lang="en-IN" sz="4400" i="0" dirty="0">
                <a:solidFill>
                  <a:srgbClr val="00607A"/>
                </a:solidFill>
                <a:latin typeface="Calibri" panose="020F0502020204030204" pitchFamily="34" charset="0"/>
              </a:rPr>
              <a:t>Donna </a:t>
            </a:r>
            <a:r>
              <a:rPr lang="en-IN" sz="4400" i="0" dirty="0" smtClean="0">
                <a:solidFill>
                  <a:srgbClr val="00607A"/>
                </a:solidFill>
                <a:latin typeface="Calibri" panose="020F0502020204030204" pitchFamily="34" charset="0"/>
              </a:rPr>
              <a:t>Kay</a:t>
            </a:r>
            <a:endParaRPr lang="en-IN" sz="4400" i="0" dirty="0">
              <a:solidFill>
                <a:srgbClr val="00607A"/>
              </a:solidFill>
              <a:latin typeface="Calibri" panose="020F0502020204030204" pitchFamily="34" charset="0"/>
            </a:endParaRPr>
          </a:p>
        </p:txBody>
      </p:sp>
      <p:sp>
        <p:nvSpPr>
          <p:cNvPr id="14" name="Text Placeholder 12"/>
          <p:cNvSpPr>
            <a:spLocks noGrp="1"/>
          </p:cNvSpPr>
          <p:nvPr>
            <p:ph type="body" sz="quarter" idx="4294967295"/>
          </p:nvPr>
        </p:nvSpPr>
        <p:spPr>
          <a:xfrm>
            <a:off x="1059296" y="6324600"/>
            <a:ext cx="9755909" cy="838200"/>
          </a:xfrm>
        </p:spPr>
        <p:txBody>
          <a:bodyPr>
            <a:normAutofit/>
          </a:bodyPr>
          <a:lstStyle/>
          <a:p>
            <a:pPr marL="0" indent="0" algn="ctr">
              <a:buNone/>
            </a:pPr>
            <a:r>
              <a:rPr lang="en-IN" sz="3500" dirty="0">
                <a:solidFill>
                  <a:srgbClr val="C50B3C"/>
                </a:solidFill>
                <a:latin typeface="Calibri" panose="020F0502020204030204" pitchFamily="34" charset="0"/>
              </a:rPr>
              <a:t>Chapter </a:t>
            </a:r>
            <a:r>
              <a:rPr lang="en-US" sz="3500" dirty="0" smtClean="0">
                <a:solidFill>
                  <a:srgbClr val="C50B3C"/>
                </a:solidFill>
                <a:latin typeface="Calibri" panose="020F0502020204030204" pitchFamily="34" charset="0"/>
              </a:rPr>
              <a:t>5</a:t>
            </a:r>
            <a:r>
              <a:rPr lang="en-US" sz="3500" dirty="0" smtClean="0">
                <a:solidFill>
                  <a:srgbClr val="C50B3C"/>
                </a:solidFill>
                <a:latin typeface="Calibri" panose="020F0502020204030204" pitchFamily="34" charset="0"/>
                <a:cs typeface="Calibri" panose="020F0502020204030204" pitchFamily="34" charset="0"/>
              </a:rPr>
              <a:t> </a:t>
            </a:r>
            <a:r>
              <a:rPr lang="en-US" sz="3500" dirty="0">
                <a:solidFill>
                  <a:srgbClr val="C50B3C"/>
                </a:solidFill>
                <a:latin typeface="Calibri" panose="020F0502020204030204" pitchFamily="34" charset="0"/>
              </a:rPr>
              <a:t>Customers and Sales</a:t>
            </a:r>
          </a:p>
        </p:txBody>
      </p:sp>
      <p:sp>
        <p:nvSpPr>
          <p:cNvPr id="13" name="Text Placeholder 13"/>
          <p:cNvSpPr>
            <a:spLocks noGrp="1"/>
          </p:cNvSpPr>
          <p:nvPr>
            <p:ph sz="quarter" idx="14"/>
          </p:nvPr>
        </p:nvSpPr>
        <p:spPr>
          <a:xfrm>
            <a:off x="482600" y="9204096"/>
            <a:ext cx="10883900" cy="473304"/>
          </a:xfrm>
        </p:spPr>
        <p:txBody>
          <a:bodyPr>
            <a:noAutofit/>
          </a:bodyPr>
          <a:lstStyle/>
          <a:p>
            <a:pPr marL="0" indent="0">
              <a:buNone/>
            </a:pPr>
            <a:r>
              <a:rPr lang="en-IN" sz="12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r>
              <a:rPr lang="en-IN" sz="1200" dirty="0" smtClean="0">
                <a:latin typeface="Calibri" panose="020F0502020204030204" pitchFamily="34" charset="0"/>
              </a:rPr>
              <a:t>.</a:t>
            </a:r>
            <a:endParaRPr lang="en-IN" sz="1200" dirty="0">
              <a:latin typeface="Calibri" panose="020F0502020204030204" pitchFamily="34" charset="0"/>
            </a:endParaRPr>
          </a:p>
        </p:txBody>
      </p:sp>
    </p:spTree>
    <p:extLst>
      <p:ext uri="{BB962C8B-B14F-4D97-AF65-F5344CB8AC3E}">
        <p14:creationId xmlns:p14="http://schemas.microsoft.com/office/powerpoint/2010/main" val="3573521007"/>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sz="4060" dirty="0" smtClean="0">
                <a:solidFill>
                  <a:srgbClr val="C50B3C"/>
                </a:solidFill>
              </a:rPr>
              <a:t>Section 5.6 Products And Services List</a:t>
            </a:r>
            <a:endParaRPr lang="en-US" sz="4060" dirty="0">
              <a:solidFill>
                <a:srgbClr val="C50B3C"/>
              </a:solidFill>
            </a:endParaRPr>
          </a:p>
        </p:txBody>
      </p:sp>
      <p:sp>
        <p:nvSpPr>
          <p:cNvPr id="2" name="Text Placeholder 1"/>
          <p:cNvSpPr>
            <a:spLocks noGrp="1"/>
          </p:cNvSpPr>
          <p:nvPr>
            <p:ph type="body" idx="10"/>
          </p:nvPr>
        </p:nvSpPr>
        <p:spPr>
          <a:xfrm>
            <a:off x="571500" y="1828800"/>
            <a:ext cx="9893300" cy="4419600"/>
          </a:xfrm>
        </p:spPr>
        <p:txBody>
          <a:bodyPr/>
          <a:lstStyle/>
          <a:p>
            <a:pPr marL="0" indent="0">
              <a:buNone/>
            </a:pPr>
            <a:r>
              <a:rPr lang="en-US" dirty="0">
                <a:solidFill>
                  <a:srgbClr val="000000"/>
                </a:solidFill>
              </a:rPr>
              <a:t>The Products and Services List collects information about the products and services sold to customers.</a:t>
            </a:r>
          </a:p>
          <a:p>
            <a:pPr marL="0" indent="0">
              <a:buNone/>
            </a:pPr>
            <a:r>
              <a:rPr lang="en-US" dirty="0" smtClean="0">
                <a:solidFill>
                  <a:srgbClr val="000000"/>
                </a:solidFill>
              </a:rPr>
              <a:t>Q</a:t>
            </a:r>
            <a:r>
              <a:rPr lang="en-US" sz="100" dirty="0" smtClean="0">
                <a:solidFill>
                  <a:srgbClr val="000000"/>
                </a:solidFill>
              </a:rPr>
              <a:t> </a:t>
            </a:r>
            <a:r>
              <a:rPr lang="en-US" dirty="0" smtClean="0">
                <a:solidFill>
                  <a:srgbClr val="000000"/>
                </a:solidFill>
              </a:rPr>
              <a:t>B</a:t>
            </a:r>
            <a:r>
              <a:rPr lang="en-US" sz="100" dirty="0" smtClean="0">
                <a:solidFill>
                  <a:srgbClr val="000000"/>
                </a:solidFill>
              </a:rPr>
              <a:t> </a:t>
            </a:r>
            <a:r>
              <a:rPr lang="en-US" dirty="0" smtClean="0">
                <a:solidFill>
                  <a:srgbClr val="000000"/>
                </a:solidFill>
              </a:rPr>
              <a:t>O </a:t>
            </a:r>
            <a:r>
              <a:rPr lang="en-US" dirty="0">
                <a:solidFill>
                  <a:srgbClr val="000000"/>
                </a:solidFill>
              </a:rPr>
              <a:t>uses four types of products and services:</a:t>
            </a:r>
          </a:p>
          <a:p>
            <a:pPr marL="457200" indent="-457200">
              <a:buFont typeface="+mj-lt"/>
              <a:buAutoNum type="arabicPeriod"/>
            </a:pPr>
            <a:r>
              <a:rPr lang="en-US" dirty="0" smtClean="0">
                <a:solidFill>
                  <a:srgbClr val="000000"/>
                </a:solidFill>
              </a:rPr>
              <a:t>Inventory.</a:t>
            </a:r>
            <a:endParaRPr lang="en-US" dirty="0">
              <a:solidFill>
                <a:srgbClr val="000000"/>
              </a:solidFill>
            </a:endParaRPr>
          </a:p>
          <a:p>
            <a:pPr marL="457200" indent="-457200">
              <a:buFont typeface="+mj-lt"/>
              <a:buAutoNum type="arabicPeriod"/>
            </a:pPr>
            <a:r>
              <a:rPr lang="en-US" dirty="0" smtClean="0">
                <a:solidFill>
                  <a:srgbClr val="000000"/>
                </a:solidFill>
              </a:rPr>
              <a:t>Non-inventory.</a:t>
            </a:r>
            <a:endParaRPr lang="en-US" dirty="0">
              <a:solidFill>
                <a:srgbClr val="000000"/>
              </a:solidFill>
            </a:endParaRPr>
          </a:p>
          <a:p>
            <a:pPr marL="457200" indent="-457200">
              <a:buFont typeface="+mj-lt"/>
              <a:buAutoNum type="arabicPeriod"/>
            </a:pPr>
            <a:r>
              <a:rPr lang="en-US" dirty="0" smtClean="0">
                <a:solidFill>
                  <a:srgbClr val="000000"/>
                </a:solidFill>
              </a:rPr>
              <a:t>Service.</a:t>
            </a:r>
            <a:endParaRPr lang="en-US" dirty="0">
              <a:solidFill>
                <a:srgbClr val="000000"/>
              </a:solidFill>
            </a:endParaRPr>
          </a:p>
          <a:p>
            <a:pPr marL="457200" indent="-457200">
              <a:buFont typeface="+mj-lt"/>
              <a:buAutoNum type="arabicPeriod"/>
            </a:pPr>
            <a:r>
              <a:rPr lang="en-US" dirty="0" smtClean="0">
                <a:solidFill>
                  <a:srgbClr val="000000"/>
                </a:solidFill>
              </a:rPr>
              <a:t>Bundle.</a:t>
            </a:r>
            <a:endParaRPr lang="en-US" dirty="0">
              <a:solidFill>
                <a:srgbClr val="000000"/>
              </a:solidFill>
            </a:endParaRPr>
          </a:p>
        </p:txBody>
      </p:sp>
      <p:sp>
        <p:nvSpPr>
          <p:cNvPr id="5" name="Text Placeholder 1"/>
          <p:cNvSpPr>
            <a:spLocks noGrp="1"/>
          </p:cNvSpPr>
          <p:nvPr>
            <p:ph type="body" idx="1"/>
          </p:nvPr>
        </p:nvSpPr>
        <p:spPr>
          <a:xfrm>
            <a:off x="571500" y="7924800"/>
            <a:ext cx="7531100" cy="649885"/>
          </a:xfrm>
        </p:spPr>
        <p:txBody>
          <a:bodyPr>
            <a:noAutofit/>
          </a:bodyPr>
          <a:lstStyle/>
          <a:p>
            <a:pPr marL="0" indent="0">
              <a:buNone/>
            </a:pPr>
            <a:r>
              <a:rPr lang="en-IN" b="0" dirty="0">
                <a:solidFill>
                  <a:srgbClr val="000000"/>
                </a:solidFill>
              </a:rPr>
              <a:t>(See text Section </a:t>
            </a:r>
            <a:r>
              <a:rPr lang="en-IN" dirty="0" smtClean="0">
                <a:solidFill>
                  <a:srgbClr val="000000"/>
                </a:solidFill>
              </a:rPr>
              <a:t>5</a:t>
            </a:r>
            <a:r>
              <a:rPr lang="en-IN" b="0" dirty="0" smtClean="0">
                <a:solidFill>
                  <a:srgbClr val="000000"/>
                </a:solidFill>
              </a:rPr>
              <a:t>.</a:t>
            </a:r>
            <a:r>
              <a:rPr lang="en-US" dirty="0">
                <a:solidFill>
                  <a:srgbClr val="000000"/>
                </a:solidFill>
              </a:rPr>
              <a:t>6</a:t>
            </a:r>
            <a:r>
              <a:rPr lang="en-US" b="0" dirty="0" smtClean="0">
                <a:solidFill>
                  <a:srgbClr val="000000"/>
                </a:solidFill>
              </a:rPr>
              <a:t> </a:t>
            </a:r>
            <a:r>
              <a:rPr lang="en-US" b="0" dirty="0" smtClean="0">
                <a:solidFill>
                  <a:srgbClr val="000000"/>
                </a:solidFill>
              </a:rPr>
              <a:t>for more </a:t>
            </a:r>
            <a:r>
              <a:rPr lang="en-US"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sz="4060" dirty="0" smtClean="0">
                <a:solidFill>
                  <a:srgbClr val="C50B3C"/>
                </a:solidFill>
              </a:rPr>
              <a:t>Section 5.7 Recording Sales Transactions</a:t>
            </a:r>
            <a:endParaRPr lang="en-US" sz="4060" dirty="0">
              <a:solidFill>
                <a:srgbClr val="C50B3C"/>
              </a:solidFill>
            </a:endParaRPr>
          </a:p>
        </p:txBody>
      </p:sp>
      <p:sp>
        <p:nvSpPr>
          <p:cNvPr id="2" name="Text Placeholder 1"/>
          <p:cNvSpPr>
            <a:spLocks noGrp="1"/>
          </p:cNvSpPr>
          <p:nvPr>
            <p:ph type="body" idx="10"/>
          </p:nvPr>
        </p:nvSpPr>
        <p:spPr>
          <a:xfrm>
            <a:off x="571500" y="1828800"/>
            <a:ext cx="10807700" cy="2590800"/>
          </a:xfrm>
        </p:spPr>
        <p:txBody>
          <a:bodyPr/>
          <a:lstStyle/>
          <a:p>
            <a:pPr marL="0" indent="0">
              <a:buNone/>
            </a:pPr>
            <a:r>
              <a:rPr lang="en-US" dirty="0">
                <a:solidFill>
                  <a:srgbClr val="000000"/>
                </a:solidFill>
              </a:rPr>
              <a:t>Two main ways to record customers and sales transactions using </a:t>
            </a:r>
            <a:r>
              <a:rPr lang="en-US" dirty="0" smtClean="0">
                <a:solidFill>
                  <a:srgbClr val="000000"/>
                </a:solidFill>
              </a:rPr>
              <a:t>Q</a:t>
            </a:r>
            <a:r>
              <a:rPr lang="en-US" sz="100" dirty="0" smtClean="0">
                <a:solidFill>
                  <a:srgbClr val="000000"/>
                </a:solidFill>
              </a:rPr>
              <a:t> </a:t>
            </a:r>
            <a:r>
              <a:rPr lang="en-US" dirty="0" smtClean="0">
                <a:solidFill>
                  <a:srgbClr val="000000"/>
                </a:solidFill>
              </a:rPr>
              <a:t>B</a:t>
            </a:r>
            <a:r>
              <a:rPr lang="en-US" sz="100" dirty="0" smtClean="0">
                <a:solidFill>
                  <a:srgbClr val="000000"/>
                </a:solidFill>
              </a:rPr>
              <a:t> </a:t>
            </a:r>
            <a:r>
              <a:rPr lang="en-US" dirty="0" smtClean="0">
                <a:solidFill>
                  <a:srgbClr val="000000"/>
                </a:solidFill>
              </a:rPr>
              <a:t>O </a:t>
            </a:r>
            <a:r>
              <a:rPr lang="en-US" dirty="0">
                <a:solidFill>
                  <a:srgbClr val="000000"/>
                </a:solidFill>
              </a:rPr>
              <a:t>are:</a:t>
            </a:r>
          </a:p>
          <a:p>
            <a:r>
              <a:rPr lang="en-US" dirty="0">
                <a:solidFill>
                  <a:srgbClr val="000000"/>
                </a:solidFill>
              </a:rPr>
              <a:t>Customer Sales using Sales </a:t>
            </a:r>
            <a:r>
              <a:rPr lang="en-US" dirty="0" smtClean="0">
                <a:solidFill>
                  <a:srgbClr val="000000"/>
                </a:solidFill>
              </a:rPr>
              <a:t>Receipts.</a:t>
            </a:r>
            <a:endParaRPr lang="en-US" dirty="0">
              <a:solidFill>
                <a:srgbClr val="000000"/>
              </a:solidFill>
            </a:endParaRPr>
          </a:p>
          <a:p>
            <a:r>
              <a:rPr lang="en-US" dirty="0">
                <a:solidFill>
                  <a:srgbClr val="000000"/>
                </a:solidFill>
              </a:rPr>
              <a:t>Customer Sales using </a:t>
            </a:r>
            <a:r>
              <a:rPr lang="en-US" dirty="0" smtClean="0">
                <a:solidFill>
                  <a:srgbClr val="000000"/>
                </a:solidFill>
              </a:rPr>
              <a:t>Invoices.</a:t>
            </a:r>
            <a:endParaRPr lang="en-US" dirty="0">
              <a:solidFill>
                <a:srgbClr val="000000"/>
              </a:solidFill>
            </a:endParaRPr>
          </a:p>
        </p:txBody>
      </p:sp>
      <p:sp>
        <p:nvSpPr>
          <p:cNvPr id="6" name="Text Placeholder 1"/>
          <p:cNvSpPr>
            <a:spLocks noGrp="1"/>
          </p:cNvSpPr>
          <p:nvPr>
            <p:ph type="body" idx="1"/>
          </p:nvPr>
        </p:nvSpPr>
        <p:spPr>
          <a:xfrm>
            <a:off x="571500" y="7924800"/>
            <a:ext cx="7454900" cy="649885"/>
          </a:xfrm>
        </p:spPr>
        <p:txBody>
          <a:bodyPr>
            <a:noAutofit/>
          </a:bodyPr>
          <a:lstStyle/>
          <a:p>
            <a:pPr marL="0" indent="0">
              <a:buNone/>
            </a:pPr>
            <a:r>
              <a:rPr lang="en-IN" b="0" dirty="0">
                <a:solidFill>
                  <a:srgbClr val="000000"/>
                </a:solidFill>
              </a:rPr>
              <a:t>(See text Section </a:t>
            </a:r>
            <a:r>
              <a:rPr lang="en-IN" b="0" dirty="0" smtClean="0">
                <a:solidFill>
                  <a:srgbClr val="000000"/>
                </a:solidFill>
              </a:rPr>
              <a:t>5.7</a:t>
            </a:r>
            <a:r>
              <a:rPr lang="en-US" b="0" dirty="0" smtClean="0">
                <a:solidFill>
                  <a:srgbClr val="000000"/>
                </a:solidFill>
              </a:rPr>
              <a:t> for more </a:t>
            </a:r>
            <a:r>
              <a:rPr lang="en-US"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itle 1"/>
          <p:cNvSpPr txBox="1">
            <a:spLocks noGrp="1"/>
          </p:cNvSpPr>
          <p:nvPr>
            <p:ph type="title"/>
          </p:nvPr>
        </p:nvSpPr>
        <p:spPr>
          <a:prstGeom prst="rect">
            <a:avLst/>
          </a:prstGeom>
        </p:spPr>
        <p:txBody>
          <a:bodyPr>
            <a:noAutofit/>
          </a:bodyPr>
          <a:lstStyle>
            <a:lvl1pPr defTabSz="455675">
              <a:spcBef>
                <a:spcPts val="1700"/>
              </a:spcBef>
              <a:defRPr sz="4055">
                <a:solidFill>
                  <a:srgbClr val="F20F4B"/>
                </a:solidFill>
              </a:defRPr>
            </a:lvl1pPr>
          </a:lstStyle>
          <a:p>
            <a:r>
              <a:rPr lang="en-US" sz="4060" dirty="0" smtClean="0">
                <a:solidFill>
                  <a:srgbClr val="C50B3C"/>
                </a:solidFill>
              </a:rPr>
              <a:t>Section 5.8 Customer Sales Receipts</a:t>
            </a:r>
            <a:endParaRPr lang="en-US" sz="4060" dirty="0">
              <a:solidFill>
                <a:srgbClr val="C50B3C"/>
              </a:solidFill>
            </a:endParaRPr>
          </a:p>
        </p:txBody>
      </p:sp>
      <p:sp>
        <p:nvSpPr>
          <p:cNvPr id="2" name="Text Placeholder 1"/>
          <p:cNvSpPr>
            <a:spLocks noGrp="1"/>
          </p:cNvSpPr>
          <p:nvPr>
            <p:ph type="body" idx="10"/>
          </p:nvPr>
        </p:nvSpPr>
        <p:spPr>
          <a:xfrm>
            <a:off x="571500" y="1866900"/>
            <a:ext cx="10579100" cy="4876800"/>
          </a:xfrm>
        </p:spPr>
        <p:txBody>
          <a:bodyPr>
            <a:normAutofit lnSpcReduction="10000"/>
          </a:bodyPr>
          <a:lstStyle/>
          <a:p>
            <a:pPr marL="0" indent="0">
              <a:buNone/>
            </a:pPr>
            <a:r>
              <a:rPr lang="en-US" dirty="0">
                <a:solidFill>
                  <a:srgbClr val="000000"/>
                </a:solidFill>
              </a:rPr>
              <a:t>A Customer Sales Receipt can be used when the customer payment is received at the same time the product or service is provided the customer.</a:t>
            </a:r>
          </a:p>
          <a:p>
            <a:pPr>
              <a:lnSpc>
                <a:spcPct val="110000"/>
              </a:lnSpc>
            </a:pPr>
            <a:r>
              <a:rPr lang="en-US" dirty="0">
                <a:solidFill>
                  <a:srgbClr val="000000"/>
                </a:solidFill>
              </a:rPr>
              <a:t>Customer Sales Receipts using Deposit to Checking </a:t>
            </a:r>
            <a:r>
              <a:rPr lang="en-US" dirty="0" smtClean="0">
                <a:solidFill>
                  <a:srgbClr val="000000"/>
                </a:solidFill>
              </a:rPr>
              <a:t>account.</a:t>
            </a:r>
            <a:endParaRPr lang="en-US" dirty="0">
              <a:solidFill>
                <a:srgbClr val="000000"/>
              </a:solidFill>
            </a:endParaRPr>
          </a:p>
          <a:p>
            <a:pPr>
              <a:lnSpc>
                <a:spcPct val="110000"/>
              </a:lnSpc>
            </a:pPr>
            <a:r>
              <a:rPr lang="en-US" dirty="0">
                <a:solidFill>
                  <a:srgbClr val="000000"/>
                </a:solidFill>
              </a:rPr>
              <a:t>Customer Sales Receipt using Deposit to Undepsoited Funds. Then record Bank Deposit to transfer from Undeposited Funds to Checking account. (This approach is used if multiple customer payments will be bundled into one deposit on the same day</a:t>
            </a:r>
            <a:r>
              <a:rPr lang="en-US" dirty="0" smtClean="0">
                <a:solidFill>
                  <a:srgbClr val="000000"/>
                </a:solidFill>
              </a:rPr>
              <a:t>.)</a:t>
            </a:r>
            <a:endParaRPr lang="en-US" dirty="0">
              <a:solidFill>
                <a:srgbClr val="000000"/>
              </a:solidFill>
            </a:endParaRPr>
          </a:p>
        </p:txBody>
      </p:sp>
      <p:sp>
        <p:nvSpPr>
          <p:cNvPr id="6" name="Text Placeholder 1"/>
          <p:cNvSpPr>
            <a:spLocks noGrp="1"/>
          </p:cNvSpPr>
          <p:nvPr>
            <p:ph type="body" idx="1"/>
          </p:nvPr>
        </p:nvSpPr>
        <p:spPr>
          <a:xfrm>
            <a:off x="571500" y="7924800"/>
            <a:ext cx="7378700" cy="649885"/>
          </a:xfrm>
        </p:spPr>
        <p:txBody>
          <a:bodyPr>
            <a:noAutofit/>
          </a:bodyPr>
          <a:lstStyle/>
          <a:p>
            <a:pPr marL="0" indent="0">
              <a:buNone/>
            </a:pPr>
            <a:r>
              <a:rPr lang="en-IN" b="0" dirty="0">
                <a:solidFill>
                  <a:srgbClr val="000000"/>
                </a:solidFill>
              </a:rPr>
              <a:t>(See text Section </a:t>
            </a:r>
            <a:r>
              <a:rPr lang="en-IN" b="0" dirty="0" smtClean="0">
                <a:solidFill>
                  <a:srgbClr val="000000"/>
                </a:solidFill>
              </a:rPr>
              <a:t>5.8</a:t>
            </a:r>
            <a:r>
              <a:rPr lang="en-US" b="0" dirty="0" smtClean="0">
                <a:solidFill>
                  <a:srgbClr val="000000"/>
                </a:solidFill>
              </a:rPr>
              <a:t> for more </a:t>
            </a:r>
            <a:r>
              <a:rPr lang="en-US"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60" dirty="0" smtClean="0"/>
              <a:t>Section 5.9 Customer Invoices</a:t>
            </a:r>
            <a:endParaRPr lang="en-US" sz="4060" dirty="0"/>
          </a:p>
        </p:txBody>
      </p:sp>
      <p:sp>
        <p:nvSpPr>
          <p:cNvPr id="4" name="Text Placeholder 3"/>
          <p:cNvSpPr>
            <a:spLocks noGrp="1"/>
          </p:cNvSpPr>
          <p:nvPr>
            <p:ph type="body" idx="10"/>
          </p:nvPr>
        </p:nvSpPr>
        <p:spPr>
          <a:xfrm>
            <a:off x="571500" y="1791838"/>
            <a:ext cx="10579100" cy="4354962"/>
          </a:xfrm>
        </p:spPr>
        <p:txBody>
          <a:bodyPr/>
          <a:lstStyle/>
          <a:p>
            <a:pPr marL="0" indent="0">
              <a:buNone/>
            </a:pPr>
            <a:r>
              <a:rPr lang="en-US" dirty="0">
                <a:solidFill>
                  <a:srgbClr val="000000"/>
                </a:solidFill>
              </a:rPr>
              <a:t>We use an Invoice when the product or service is given to the customer and the customer will pay later</a:t>
            </a:r>
            <a:r>
              <a:rPr lang="en-US" dirty="0" smtClean="0">
                <a:solidFill>
                  <a:srgbClr val="000000"/>
                </a:solidFill>
              </a:rPr>
              <a:t>.</a:t>
            </a:r>
            <a:endParaRPr lang="en-US" dirty="0">
              <a:solidFill>
                <a:srgbClr val="000000"/>
              </a:solidFill>
            </a:endParaRPr>
          </a:p>
          <a:p>
            <a:pPr marL="0" indent="0">
              <a:buNone/>
            </a:pPr>
            <a:r>
              <a:rPr lang="en-US" dirty="0">
                <a:solidFill>
                  <a:srgbClr val="000000"/>
                </a:solidFill>
              </a:rPr>
              <a:t>When using an Invoice to record customer sales, we use:</a:t>
            </a:r>
          </a:p>
          <a:p>
            <a:pPr>
              <a:lnSpc>
                <a:spcPct val="110000"/>
              </a:lnSpc>
            </a:pPr>
            <a:r>
              <a:rPr lang="en-US" dirty="0" smtClean="0">
                <a:solidFill>
                  <a:srgbClr val="000000"/>
                </a:solidFill>
              </a:rPr>
              <a:t>Invoice.</a:t>
            </a:r>
            <a:endParaRPr lang="en-US" dirty="0">
              <a:solidFill>
                <a:srgbClr val="000000"/>
              </a:solidFill>
            </a:endParaRPr>
          </a:p>
          <a:p>
            <a:pPr>
              <a:lnSpc>
                <a:spcPct val="110000"/>
              </a:lnSpc>
            </a:pPr>
            <a:r>
              <a:rPr lang="en-US" dirty="0">
                <a:solidFill>
                  <a:srgbClr val="000000"/>
                </a:solidFill>
              </a:rPr>
              <a:t>Receive </a:t>
            </a:r>
            <a:r>
              <a:rPr lang="en-US" dirty="0" smtClean="0">
                <a:solidFill>
                  <a:srgbClr val="000000"/>
                </a:solidFill>
              </a:rPr>
              <a:t>Payment.</a:t>
            </a:r>
            <a:endParaRPr lang="en-US" dirty="0">
              <a:solidFill>
                <a:srgbClr val="000000"/>
              </a:solidFill>
            </a:endParaRPr>
          </a:p>
          <a:p>
            <a:pPr>
              <a:lnSpc>
                <a:spcPct val="110000"/>
              </a:lnSpc>
            </a:pPr>
            <a:r>
              <a:rPr lang="en-US" dirty="0">
                <a:solidFill>
                  <a:srgbClr val="000000"/>
                </a:solidFill>
              </a:rPr>
              <a:t>Bank Deposit (only if Undeposited Funds is used on the Receive Payment form</a:t>
            </a:r>
            <a:r>
              <a:rPr lang="en-US" dirty="0" smtClean="0">
                <a:solidFill>
                  <a:srgbClr val="000000"/>
                </a:solidFill>
              </a:rPr>
              <a:t>).</a:t>
            </a:r>
            <a:endParaRPr lang="en-US" dirty="0">
              <a:solidFill>
                <a:srgbClr val="000000"/>
              </a:solidFill>
            </a:endParaRPr>
          </a:p>
        </p:txBody>
      </p:sp>
      <p:sp>
        <p:nvSpPr>
          <p:cNvPr id="5" name="Text Placeholder 1"/>
          <p:cNvSpPr>
            <a:spLocks noGrp="1"/>
          </p:cNvSpPr>
          <p:nvPr>
            <p:ph type="body" idx="1"/>
          </p:nvPr>
        </p:nvSpPr>
        <p:spPr>
          <a:xfrm>
            <a:off x="571500" y="7930895"/>
            <a:ext cx="7378700" cy="590805"/>
          </a:xfrm>
        </p:spPr>
        <p:txBody>
          <a:bodyPr>
            <a:noAutofit/>
          </a:bodyPr>
          <a:lstStyle/>
          <a:p>
            <a:pPr marL="0" indent="0">
              <a:buNone/>
            </a:pPr>
            <a:r>
              <a:rPr lang="en-IN" b="0" dirty="0">
                <a:solidFill>
                  <a:srgbClr val="000000"/>
                </a:solidFill>
              </a:rPr>
              <a:t>(See text Section </a:t>
            </a:r>
            <a:r>
              <a:rPr lang="en-IN" dirty="0" smtClean="0">
                <a:solidFill>
                  <a:srgbClr val="000000"/>
                </a:solidFill>
              </a:rPr>
              <a:t>5</a:t>
            </a:r>
            <a:r>
              <a:rPr lang="en-IN" b="0" dirty="0" smtClean="0">
                <a:solidFill>
                  <a:srgbClr val="000000"/>
                </a:solidFill>
              </a:rPr>
              <a:t>.9</a:t>
            </a:r>
            <a:r>
              <a:rPr lang="en-US" b="0" dirty="0" smtClean="0">
                <a:solidFill>
                  <a:srgbClr val="000000"/>
                </a:solidFill>
              </a:rPr>
              <a:t> for more information)</a:t>
            </a:r>
            <a:endParaRPr lang="en-IN" b="0" dirty="0">
              <a:solidFill>
                <a:srgbClr val="000000"/>
              </a:solidFill>
            </a:endParaRPr>
          </a:p>
        </p:txBody>
      </p:sp>
    </p:spTree>
    <p:extLst>
      <p:ext uri="{BB962C8B-B14F-4D97-AF65-F5344CB8AC3E}">
        <p14:creationId xmlns:p14="http://schemas.microsoft.com/office/powerpoint/2010/main" val="2469616022"/>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Title 1"/>
          <p:cNvSpPr txBox="1">
            <a:spLocks noGrp="1"/>
          </p:cNvSpPr>
          <p:nvPr>
            <p:ph type="title"/>
          </p:nvPr>
        </p:nvSpPr>
        <p:spPr>
          <a:xfrm>
            <a:off x="571500" y="723900"/>
            <a:ext cx="10807700" cy="1333500"/>
          </a:xfrm>
          <a:prstGeom prst="rect">
            <a:avLst/>
          </a:prstGeom>
        </p:spPr>
        <p:txBody>
          <a:bodyPr>
            <a:noAutofit/>
          </a:bodyPr>
          <a:lstStyle>
            <a:lvl1pPr defTabSz="455675">
              <a:spcBef>
                <a:spcPts val="1700"/>
              </a:spcBef>
              <a:defRPr sz="4055">
                <a:solidFill>
                  <a:srgbClr val="F20F4B"/>
                </a:solidFill>
              </a:defRPr>
            </a:lvl1pPr>
          </a:lstStyle>
          <a:p>
            <a:r>
              <a:rPr lang="en-US" sz="4060" dirty="0" smtClean="0">
                <a:solidFill>
                  <a:srgbClr val="C50B3C"/>
                </a:solidFill>
              </a:rPr>
              <a:t>Section 5.10 Accounting Essentials Customers Sales and A/R</a:t>
            </a:r>
            <a:endParaRPr lang="en-US" sz="4060" dirty="0">
              <a:solidFill>
                <a:srgbClr val="C50B3C"/>
              </a:solidFill>
            </a:endParaRPr>
          </a:p>
        </p:txBody>
      </p:sp>
      <p:sp>
        <p:nvSpPr>
          <p:cNvPr id="283" name="Text Placeholder 2"/>
          <p:cNvSpPr txBox="1">
            <a:spLocks noGrp="1"/>
          </p:cNvSpPr>
          <p:nvPr>
            <p:ph type="body" idx="1"/>
          </p:nvPr>
        </p:nvSpPr>
        <p:spPr>
          <a:xfrm>
            <a:off x="571500" y="2362200"/>
            <a:ext cx="10121900" cy="2362200"/>
          </a:xfrm>
          <a:prstGeom prst="rect">
            <a:avLst/>
          </a:prstGeom>
        </p:spPr>
        <p:txBody>
          <a:bodyPr>
            <a:normAutofit/>
          </a:bodyPr>
          <a:lstStyle>
            <a:lvl1pPr marL="0" indent="0">
              <a:buClrTx/>
              <a:buSzTx/>
              <a:buFontTx/>
              <a:buNone/>
              <a:defRPr b="1"/>
            </a:lvl1pPr>
          </a:lstStyle>
          <a:p>
            <a:pPr marL="292608" indent="-292608">
              <a:buClr>
                <a:srgbClr val="000000"/>
              </a:buClr>
              <a:buFont typeface="Arial" panose="020B0604020202020204" pitchFamily="34" charset="0"/>
              <a:buChar char="•"/>
              <a:defRPr b="1"/>
            </a:pPr>
            <a:r>
              <a:rPr lang="en-US" b="0" dirty="0">
                <a:solidFill>
                  <a:srgbClr val="000000"/>
                </a:solidFill>
              </a:rPr>
              <a:t>Accounts Receivable (A/R) are amounts that a customer owes our business.</a:t>
            </a:r>
          </a:p>
          <a:p>
            <a:pPr marL="292608" indent="-292608">
              <a:buClr>
                <a:srgbClr val="000000"/>
              </a:buClr>
              <a:buFont typeface="Arial" panose="020B0604020202020204" pitchFamily="34" charset="0"/>
              <a:buChar char="•"/>
              <a:defRPr b="1"/>
            </a:pPr>
            <a:r>
              <a:rPr lang="en-US" b="0" dirty="0">
                <a:solidFill>
                  <a:srgbClr val="000000"/>
                </a:solidFill>
              </a:rPr>
              <a:t>Accounts Receivable Aging reports show us how much customers owe and the age of the customer balance</a:t>
            </a:r>
            <a:r>
              <a:rPr lang="en-US" b="0" dirty="0" smtClean="0">
                <a:solidFill>
                  <a:srgbClr val="000000"/>
                </a:solidFill>
              </a:rPr>
              <a:t>.</a:t>
            </a:r>
            <a:endParaRPr lang="en-US" b="0" dirty="0">
              <a:solidFill>
                <a:srgbClr val="000000"/>
              </a:solidFill>
            </a:endParaRPr>
          </a:p>
        </p:txBody>
      </p:sp>
      <p:sp>
        <p:nvSpPr>
          <p:cNvPr id="2" name="Text Placeholder 1"/>
          <p:cNvSpPr>
            <a:spLocks noGrp="1"/>
          </p:cNvSpPr>
          <p:nvPr>
            <p:ph type="body" idx="10"/>
          </p:nvPr>
        </p:nvSpPr>
        <p:spPr>
          <a:xfrm>
            <a:off x="571500" y="7930147"/>
            <a:ext cx="10350500" cy="1150353"/>
          </a:xfrm>
        </p:spPr>
        <p:txBody>
          <a:bodyPr>
            <a:normAutofit/>
          </a:bodyPr>
          <a:lstStyle/>
          <a:p>
            <a:pPr marL="0" indent="0">
              <a:buNone/>
            </a:pPr>
            <a:r>
              <a:rPr lang="en-US" dirty="0">
                <a:solidFill>
                  <a:srgbClr val="000000"/>
                </a:solidFill>
              </a:rPr>
              <a:t>(See text Section 5.10 Accounting Essentials for more information</a:t>
            </a:r>
            <a:r>
              <a:rPr lang="en-US" dirty="0" smtClean="0">
                <a:solidFill>
                  <a:srgbClr val="000000"/>
                </a:solidFill>
              </a:rPr>
              <a:t>)</a:t>
            </a:r>
            <a:endParaRPr lang="en-US" dirty="0">
              <a:solidFill>
                <a:srgbClr val="000000"/>
              </a:solidFill>
            </a:endParaRP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sz="4060" dirty="0" smtClean="0">
                <a:solidFill>
                  <a:srgbClr val="C50B3C"/>
                </a:solidFill>
              </a:rPr>
              <a:t>Exercises</a:t>
            </a:r>
            <a:endParaRPr lang="en-US" sz="4060" dirty="0">
              <a:solidFill>
                <a:srgbClr val="C50B3C"/>
              </a:solidFill>
            </a:endParaRPr>
          </a:p>
        </p:txBody>
      </p:sp>
      <p:sp>
        <p:nvSpPr>
          <p:cNvPr id="291" name="Text Placeholder 1"/>
          <p:cNvSpPr txBox="1">
            <a:spLocks noGrp="1"/>
          </p:cNvSpPr>
          <p:nvPr>
            <p:ph type="body" idx="1"/>
          </p:nvPr>
        </p:nvSpPr>
        <p:spPr>
          <a:xfrm>
            <a:off x="571500" y="1803400"/>
            <a:ext cx="10579100" cy="1778000"/>
          </a:xfrm>
          <a:prstGeom prst="rect">
            <a:avLst/>
          </a:prstGeom>
        </p:spPr>
        <p:txBody>
          <a:bodyPr/>
          <a:lstStyle/>
          <a:p>
            <a:pPr marL="0" indent="0">
              <a:spcAft>
                <a:spcPts val="500"/>
              </a:spcAft>
              <a:buSzTx/>
              <a:buNone/>
              <a:defRPr b="1"/>
            </a:pPr>
            <a:r>
              <a:rPr lang="en-US" b="0" dirty="0">
                <a:solidFill>
                  <a:srgbClr val="000000"/>
                </a:solidFill>
              </a:rPr>
              <a:t>Exercises at the end of Chapter 5 provide you with practice. The Sample Company resets each time it is reopened so any errors do not carry forward to future chapters</a:t>
            </a:r>
            <a:r>
              <a:rPr lang="en-US" b="0" dirty="0" smtClean="0">
                <a:solidFill>
                  <a:srgbClr val="000000"/>
                </a:solidFill>
              </a:rPr>
              <a:t>.</a:t>
            </a:r>
            <a:endParaRPr lang="en-US" b="0" dirty="0">
              <a:solidFill>
                <a:srgbClr val="000000"/>
              </a:solidFill>
            </a:endParaRP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60" dirty="0" smtClean="0"/>
              <a:t>Project 5.1</a:t>
            </a:r>
            <a:endParaRPr lang="en-US" sz="4060" dirty="0"/>
          </a:p>
        </p:txBody>
      </p:sp>
      <p:sp>
        <p:nvSpPr>
          <p:cNvPr id="3" name="Text Placeholder 2"/>
          <p:cNvSpPr>
            <a:spLocks noGrp="1"/>
          </p:cNvSpPr>
          <p:nvPr>
            <p:ph type="body" idx="1"/>
          </p:nvPr>
        </p:nvSpPr>
        <p:spPr>
          <a:xfrm>
            <a:off x="571500" y="1803400"/>
            <a:ext cx="10502900" cy="2540000"/>
          </a:xfrm>
        </p:spPr>
        <p:txBody>
          <a:bodyPr/>
          <a:lstStyle/>
          <a:p>
            <a:pPr marL="0" indent="0">
              <a:buSzTx/>
              <a:buNone/>
              <a:defRPr b="1"/>
            </a:pPr>
            <a:r>
              <a:rPr lang="en-US" b="0" dirty="0">
                <a:solidFill>
                  <a:srgbClr val="000000"/>
                </a:solidFill>
              </a:rPr>
              <a:t>Project 5.1 involves entering customer and sales transactions for your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Company.</a:t>
            </a:r>
          </a:p>
          <a:p>
            <a:pPr>
              <a:buClr>
                <a:srgbClr val="000000"/>
              </a:buClr>
              <a:defRPr b="1"/>
            </a:pPr>
            <a:r>
              <a:rPr lang="en-US" b="0" dirty="0">
                <a:solidFill>
                  <a:srgbClr val="000000"/>
                </a:solidFill>
              </a:rPr>
              <a:t>Use the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Access with your text to access and start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a:t>
            </a:r>
            <a:r>
              <a:rPr lang="en-US" b="0" dirty="0">
                <a:solidFill>
                  <a:srgbClr val="000000"/>
                </a:solidFill>
              </a:rPr>
              <a:t>. </a:t>
            </a:r>
          </a:p>
          <a:p>
            <a:pPr>
              <a:buClr>
                <a:srgbClr val="000000"/>
              </a:buClr>
              <a:defRPr b="1"/>
            </a:pPr>
            <a:r>
              <a:rPr lang="en-US" b="0" dirty="0">
                <a:solidFill>
                  <a:srgbClr val="000000"/>
                </a:solidFill>
              </a:rPr>
              <a:t>Follow instructions in your text for Project 5.1</a:t>
            </a:r>
            <a:r>
              <a:rPr lang="en-US" b="0" dirty="0" smtClean="0">
                <a:solidFill>
                  <a:srgbClr val="000000"/>
                </a:solidFill>
              </a:rPr>
              <a:t>.</a:t>
            </a:r>
            <a:endParaRPr lang="en-US" b="0" dirty="0">
              <a:solidFill>
                <a:srgbClr val="000000"/>
              </a:solidFill>
            </a:endParaRPr>
          </a:p>
        </p:txBody>
      </p:sp>
    </p:spTree>
    <p:extLst>
      <p:ext uri="{BB962C8B-B14F-4D97-AF65-F5344CB8AC3E}">
        <p14:creationId xmlns:p14="http://schemas.microsoft.com/office/powerpoint/2010/main" val="1283034626"/>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dirty="0">
                <a:solidFill>
                  <a:srgbClr val="C50B3C"/>
                </a:solidFill>
              </a:rPr>
              <a:t>Section 5</a:t>
            </a:r>
            <a:r>
              <a:rPr lang="en-IN" sz="4060" dirty="0" smtClean="0">
                <a:solidFill>
                  <a:srgbClr val="C50B3C"/>
                </a:solidFill>
              </a:rPr>
              <a:t>.1 </a:t>
            </a:r>
            <a:r>
              <a:rPr lang="en-IN" sz="4060" dirty="0">
                <a:solidFill>
                  <a:srgbClr val="C50B3C"/>
                </a:solidFill>
              </a:rPr>
              <a:t>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a:t>
            </a:r>
            <a:r>
              <a:rPr lang="en-IN" sz="4060" dirty="0" smtClean="0">
                <a:solidFill>
                  <a:srgbClr val="C50B3C"/>
                </a:solidFill>
              </a:rPr>
              <a:t> Satnav </a:t>
            </a:r>
            <a:r>
              <a:rPr lang="en-IN" sz="1000" b="0" dirty="0" smtClean="0">
                <a:solidFill>
                  <a:srgbClr val="C50B3C"/>
                </a:solidFill>
              </a:rPr>
              <a:t>2</a:t>
            </a:r>
            <a:r>
              <a:rPr lang="en-IN" sz="4060" b="0" dirty="0" smtClean="0">
                <a:solidFill>
                  <a:srgbClr val="C50B3C"/>
                </a:solidFill>
              </a:rPr>
              <a:t> </a:t>
            </a:r>
            <a:r>
              <a:rPr lang="en-IN" sz="4060" dirty="0" smtClean="0">
                <a:solidFill>
                  <a:srgbClr val="C50B3C"/>
                </a:solidFill>
              </a:rPr>
              <a:t>Long Description</a:t>
            </a:r>
            <a:endParaRPr sz="4060" dirty="0">
              <a:solidFill>
                <a:srgbClr val="C50B3C"/>
              </a:solidFill>
            </a:endParaRPr>
          </a:p>
        </p:txBody>
      </p:sp>
      <p:sp>
        <p:nvSpPr>
          <p:cNvPr id="7" name="Text Placeholder 6"/>
          <p:cNvSpPr>
            <a:spLocks noGrp="1"/>
          </p:cNvSpPr>
          <p:nvPr>
            <p:ph type="body" idx="12"/>
          </p:nvPr>
        </p:nvSpPr>
        <p:spPr>
          <a:xfrm>
            <a:off x="571500" y="1707148"/>
            <a:ext cx="9969500" cy="4769852"/>
          </a:xfrm>
        </p:spPr>
        <p:txBody>
          <a:bodyPr/>
          <a:lstStyle/>
          <a:p>
            <a:pPr marL="0" indent="0">
              <a:buNone/>
            </a:pP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 Satnav </a:t>
            </a:r>
            <a:r>
              <a:rPr lang="en-IN" b="0" dirty="0">
                <a:solidFill>
                  <a:srgbClr val="000000"/>
                </a:solidFill>
              </a:rPr>
              <a:t>divides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 </a:t>
            </a:r>
            <a:r>
              <a:rPr lang="en-IN" b="0" dirty="0">
                <a:solidFill>
                  <a:srgbClr val="000000"/>
                </a:solidFill>
              </a:rPr>
              <a:t>into three </a:t>
            </a:r>
            <a:r>
              <a:rPr lang="en-IN" b="0" dirty="0" smtClean="0">
                <a:solidFill>
                  <a:srgbClr val="000000"/>
                </a:solidFill>
              </a:rPr>
              <a:t>processes:</a:t>
            </a:r>
            <a:endParaRPr lang="en-IN" b="0" dirty="0">
              <a:solidFill>
                <a:srgbClr val="000000"/>
              </a:solidFill>
            </a:endParaRPr>
          </a:p>
          <a:p>
            <a:pPr marL="457200" indent="-457200">
              <a:buFont typeface="+mj-lt"/>
              <a:buAutoNum type="arabicPeriod"/>
            </a:pP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 </a:t>
            </a:r>
            <a:r>
              <a:rPr lang="en-IN" b="0" dirty="0">
                <a:solidFill>
                  <a:srgbClr val="000000"/>
                </a:solidFill>
              </a:rPr>
              <a:t>Settings: These processes include Company Settings and the Company Chart of Accounts.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 </a:t>
            </a:r>
            <a:r>
              <a:rPr lang="en-IN" b="0" dirty="0">
                <a:solidFill>
                  <a:srgbClr val="000000"/>
                </a:solidFill>
              </a:rPr>
              <a:t>Settings are covered in Chapters 1 and </a:t>
            </a:r>
            <a:r>
              <a:rPr lang="en-IN" b="0" dirty="0" smtClean="0">
                <a:solidFill>
                  <a:srgbClr val="000000"/>
                </a:solidFill>
              </a:rPr>
              <a:t>2.</a:t>
            </a:r>
            <a:endParaRPr lang="en-IN" b="0" dirty="0">
              <a:solidFill>
                <a:srgbClr val="000000"/>
              </a:solidFill>
            </a:endParaRPr>
          </a:p>
          <a:p>
            <a:pPr marL="457200" indent="-457200">
              <a:buFont typeface="+mj-lt"/>
              <a:buAutoNum type="arabicPeriod"/>
            </a:pP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 </a:t>
            </a:r>
            <a:r>
              <a:rPr lang="en-IN" b="0" dirty="0">
                <a:solidFill>
                  <a:srgbClr val="000000"/>
                </a:solidFill>
              </a:rPr>
              <a:t>Transactions: These processes include recording transactions in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lang="en-IN" b="0" dirty="0">
                <a:solidFill>
                  <a:srgbClr val="000000"/>
                </a:solidFill>
              </a:rPr>
              <a:t>. Transaction types can be categorized as Banking, Customers &amp; Sales, Vendors &amp; Expenses and Employees &amp; Payroll.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 </a:t>
            </a:r>
            <a:r>
              <a:rPr lang="en-IN" b="0" dirty="0">
                <a:solidFill>
                  <a:srgbClr val="000000"/>
                </a:solidFill>
              </a:rPr>
              <a:t>Transactions are covered in Chapters 3, 4, 5, 6, 7, and 8</a:t>
            </a:r>
            <a:r>
              <a:rPr lang="en-IN" b="0" dirty="0" smtClean="0">
                <a:solidFill>
                  <a:srgbClr val="000000"/>
                </a:solidFill>
              </a:rPr>
              <a:t>.</a:t>
            </a:r>
            <a:endParaRPr lang="en-US" b="0" dirty="0">
              <a:solidFill>
                <a:srgbClr val="000000"/>
              </a:solidFill>
            </a:endParaRPr>
          </a:p>
        </p:txBody>
      </p:sp>
      <p:sp>
        <p:nvSpPr>
          <p:cNvPr id="8" name="Text Placeholder 5"/>
          <p:cNvSpPr>
            <a:spLocks noGrp="1"/>
          </p:cNvSpPr>
          <p:nvPr>
            <p:ph type="body" idx="12"/>
          </p:nvPr>
        </p:nvSpPr>
        <p:spPr>
          <a:xfrm>
            <a:off x="5435675" y="8810522"/>
            <a:ext cx="2133450" cy="257278"/>
          </a:xfrm>
        </p:spPr>
        <p:txBody>
          <a:bodyPr>
            <a:normAutofit/>
          </a:bodyPr>
          <a:lstStyle/>
          <a:p>
            <a:pPr marL="0" indent="0" algn="ctr">
              <a:buNone/>
            </a:pPr>
            <a:r>
              <a:rPr lang="en-IN" sz="900" b="0">
                <a:solidFill>
                  <a:srgbClr val="000000"/>
                </a:solidFill>
                <a:hlinkClick r:id="rId2" action="ppaction://hlinksldjump"/>
              </a:rPr>
              <a:t>Return to slide containing original image.</a:t>
            </a:r>
          </a:p>
        </p:txBody>
      </p:sp>
    </p:spTree>
    <p:extLst>
      <p:ext uri="{BB962C8B-B14F-4D97-AF65-F5344CB8AC3E}">
        <p14:creationId xmlns:p14="http://schemas.microsoft.com/office/powerpoint/2010/main" val="3638834476"/>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cap="none" dirty="0" smtClean="0">
                <a:solidFill>
                  <a:srgbClr val="C50B3C"/>
                </a:solidFill>
                <a:latin typeface="Calibri" panose="020F0502020204030204" pitchFamily="34" charset="0"/>
              </a:rPr>
              <a:t>Effective Learning Strategy XPM</a:t>
            </a:r>
            <a:endParaRPr lang="en-IN" sz="4060" cap="none" dirty="0">
              <a:solidFill>
                <a:srgbClr val="C50B3C"/>
              </a:solidFill>
              <a:latin typeface="Calibri" panose="020F0502020204030204" pitchFamily="34" charset="0"/>
            </a:endParaRPr>
          </a:p>
        </p:txBody>
      </p:sp>
      <p:sp>
        <p:nvSpPr>
          <p:cNvPr id="139" name="Text Placeholder 2"/>
          <p:cNvSpPr txBox="1">
            <a:spLocks noGrp="1"/>
          </p:cNvSpPr>
          <p:nvPr>
            <p:ph type="body" idx="1"/>
          </p:nvPr>
        </p:nvSpPr>
        <p:spPr>
          <a:xfrm>
            <a:off x="571500" y="1803400"/>
            <a:ext cx="10807700" cy="4673600"/>
          </a:xfrm>
          <a:prstGeom prst="rect">
            <a:avLst/>
          </a:prstGeom>
        </p:spPr>
        <p:txBody>
          <a:bodyPr>
            <a:normAutofit/>
          </a:bodyPr>
          <a:lstStyle/>
          <a:p>
            <a:pPr>
              <a:lnSpc>
                <a:spcPct val="90000"/>
              </a:lnSpc>
              <a:buClr>
                <a:srgbClr val="000000"/>
              </a:buClr>
              <a:defRPr b="1"/>
            </a:pPr>
            <a:r>
              <a:rPr b="0" dirty="0" smtClean="0">
                <a:solidFill>
                  <a:srgbClr val="C50B3C"/>
                </a:solidFill>
                <a:latin typeface="Calibri" panose="020F0502020204030204" pitchFamily="34" charset="0"/>
              </a:rPr>
              <a:t>eXplore</a:t>
            </a:r>
            <a:r>
              <a:rPr b="0" dirty="0" smtClean="0">
                <a:latin typeface="Calibri" panose="020F0502020204030204" pitchFamily="34" charset="0"/>
              </a:rPr>
              <a:t> </a:t>
            </a:r>
            <a:r>
              <a:rPr b="0" dirty="0" smtClean="0">
                <a:solidFill>
                  <a:srgbClr val="000000"/>
                </a:solidFill>
                <a:latin typeface="Calibri" panose="020F0502020204030204" pitchFamily="34" charset="0"/>
              </a:rPr>
              <a:t>QuickBooks </a:t>
            </a:r>
            <a:r>
              <a:rPr b="0" dirty="0">
                <a:solidFill>
                  <a:srgbClr val="000000"/>
                </a:solidFill>
                <a:latin typeface="Calibri" panose="020F0502020204030204" pitchFamily="34" charset="0"/>
              </a:rPr>
              <a:t>Online using the chapter with walk through </a:t>
            </a:r>
            <a:r>
              <a:rPr b="0" dirty="0" smtClean="0">
                <a:solidFill>
                  <a:srgbClr val="000000"/>
                </a:solidFill>
                <a:latin typeface="Calibri" panose="020F0502020204030204" pitchFamily="34" charset="0"/>
              </a:rPr>
              <a:t>screen </a:t>
            </a:r>
            <a:r>
              <a:rPr b="0" dirty="0">
                <a:solidFill>
                  <a:srgbClr val="000000"/>
                </a:solidFill>
                <a:latin typeface="Calibri" panose="020F0502020204030204" pitchFamily="34" charset="0"/>
              </a:rPr>
              <a:t>captures. </a:t>
            </a:r>
            <a:r>
              <a:rPr b="0" dirty="0" smtClean="0">
                <a:solidFill>
                  <a:srgbClr val="000000"/>
                </a:solidFill>
                <a:latin typeface="Calibri" panose="020F0502020204030204" pitchFamily="34" charset="0"/>
              </a:rPr>
              <a:t>Don</a:t>
            </a:r>
            <a:r>
              <a:rPr lang="en-IN" b="0" dirty="0" smtClean="0">
                <a:solidFill>
                  <a:srgbClr val="000000"/>
                </a:solidFill>
                <a:latin typeface="Calibri" panose="020F0502020204030204" pitchFamily="34" charset="0"/>
              </a:rPr>
              <a:t>‘</a:t>
            </a:r>
            <a:r>
              <a:rPr b="0" dirty="0" smtClean="0">
                <a:solidFill>
                  <a:srgbClr val="000000"/>
                </a:solidFill>
                <a:latin typeface="Calibri" panose="020F0502020204030204" pitchFamily="34" charset="0"/>
              </a:rPr>
              <a:t>t </a:t>
            </a:r>
            <a:r>
              <a:rPr b="0" dirty="0">
                <a:solidFill>
                  <a:srgbClr val="000000"/>
                </a:solidFill>
                <a:latin typeface="Calibri" panose="020F0502020204030204" pitchFamily="34" charset="0"/>
              </a:rPr>
              <a:t>worry about making mistakes while we eXplore, letting us focus on learning how to navigate and use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a:t>
            </a:r>
            <a:endParaRPr b="0" dirty="0">
              <a:solidFill>
                <a:srgbClr val="000000"/>
              </a:solidFill>
              <a:latin typeface="Calibri" panose="020F0502020204030204" pitchFamily="34" charset="0"/>
            </a:endParaRPr>
          </a:p>
          <a:p>
            <a:pPr>
              <a:lnSpc>
                <a:spcPct val="90000"/>
              </a:lnSpc>
              <a:buClr>
                <a:srgbClr val="000000"/>
              </a:buClr>
              <a:defRPr b="1"/>
            </a:pPr>
            <a:r>
              <a:rPr b="0" dirty="0">
                <a:solidFill>
                  <a:srgbClr val="C50B3C"/>
                </a:solidFill>
                <a:latin typeface="Calibri" panose="020F0502020204030204" pitchFamily="34" charset="0"/>
              </a:rPr>
              <a:t>Practice</a:t>
            </a:r>
            <a:r>
              <a:rPr b="0" dirty="0">
                <a:latin typeface="Calibri" panose="020F0502020204030204" pitchFamily="34" charset="0"/>
              </a:rPr>
              <a:t> </a:t>
            </a:r>
            <a:r>
              <a:rPr b="0" dirty="0">
                <a:solidFill>
                  <a:srgbClr val="000000"/>
                </a:solidFill>
                <a:latin typeface="Calibri" panose="020F0502020204030204" pitchFamily="34" charset="0"/>
              </a:rPr>
              <a:t>entering information and transactions into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with</a:t>
            </a:r>
            <a:r>
              <a:rPr b="0" dirty="0">
                <a:latin typeface="Calibri" panose="020F0502020204030204" pitchFamily="34" charset="0"/>
              </a:rPr>
              <a:t> </a:t>
            </a:r>
            <a:r>
              <a:rPr b="0" dirty="0">
                <a:solidFill>
                  <a:srgbClr val="000000"/>
                </a:solidFill>
                <a:latin typeface="Calibri" panose="020F0502020204030204" pitchFamily="34" charset="0"/>
              </a:rPr>
              <a:t>end-of-chapter exercises.</a:t>
            </a:r>
          </a:p>
          <a:p>
            <a:pPr>
              <a:lnSpc>
                <a:spcPct val="90000"/>
              </a:lnSpc>
              <a:buClr>
                <a:srgbClr val="000000"/>
              </a:buClr>
              <a:defRPr b="1"/>
            </a:pPr>
            <a:r>
              <a:rPr b="0" dirty="0">
                <a:solidFill>
                  <a:srgbClr val="C50B3C"/>
                </a:solidFill>
                <a:latin typeface="Calibri" panose="020F0502020204030204" pitchFamily="34" charset="0"/>
              </a:rPr>
              <a:t>Master</a:t>
            </a:r>
            <a:r>
              <a:rPr b="0" dirty="0">
                <a:latin typeface="Calibri" panose="020F0502020204030204" pitchFamily="34" charset="0"/>
              </a:rPr>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with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projects. The projects cover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tasks from setting up a new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company and entering transactions to generating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reports</a:t>
            </a:r>
            <a:r>
              <a:rPr b="0" dirty="0" smtClean="0">
                <a:solidFill>
                  <a:srgbClr val="000000"/>
                </a:solidFill>
                <a:latin typeface="Calibri" panose="020F0502020204030204" pitchFamily="34" charset="0"/>
              </a:rPr>
              <a:t>.</a:t>
            </a:r>
            <a:endParaRPr b="0" dirty="0">
              <a:solidFill>
                <a:srgbClr val="000000"/>
              </a:solidFill>
              <a:latin typeface="Calibri" panose="020F0502020204030204" pitchFamily="34" charset="0"/>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sz="4060" dirty="0">
                <a:solidFill>
                  <a:srgbClr val="C50B3C"/>
                </a:solidFill>
              </a:rPr>
              <a:t>Section </a:t>
            </a:r>
            <a:r>
              <a:rPr lang="en-US" sz="4060" dirty="0">
                <a:solidFill>
                  <a:srgbClr val="C50B3C"/>
                </a:solidFill>
              </a:rPr>
              <a:t>5</a:t>
            </a:r>
            <a:r>
              <a:rPr sz="4060" dirty="0" smtClean="0">
                <a:solidFill>
                  <a:srgbClr val="C50B3C"/>
                </a:solidFill>
              </a:rPr>
              <a:t>.1 </a:t>
            </a:r>
            <a:r>
              <a:rPr sz="4060" dirty="0" smtClean="0">
                <a:solidFill>
                  <a:srgbClr val="C50B3C"/>
                </a:solidFill>
              </a:rPr>
              <a:t>Q</a:t>
            </a:r>
            <a:r>
              <a:rPr lang="en-IN" sz="100" dirty="0" smtClean="0">
                <a:solidFill>
                  <a:srgbClr val="C50B3C"/>
                </a:solidFill>
              </a:rPr>
              <a:t> </a:t>
            </a:r>
            <a:r>
              <a:rPr sz="4060" dirty="0" smtClean="0">
                <a:solidFill>
                  <a:srgbClr val="C50B3C"/>
                </a:solidFill>
              </a:rPr>
              <a:t>B</a:t>
            </a:r>
            <a:r>
              <a:rPr lang="en-IN" sz="100" dirty="0">
                <a:solidFill>
                  <a:srgbClr val="C50B3C"/>
                </a:solidFill>
              </a:rPr>
              <a:t> </a:t>
            </a:r>
            <a:r>
              <a:rPr sz="4060" dirty="0" smtClean="0">
                <a:solidFill>
                  <a:srgbClr val="C50B3C"/>
                </a:solidFill>
              </a:rPr>
              <a:t>O Sat</a:t>
            </a:r>
            <a:r>
              <a:rPr lang="en-IN" sz="4060" dirty="0" smtClean="0">
                <a:solidFill>
                  <a:srgbClr val="C50B3C"/>
                </a:solidFill>
              </a:rPr>
              <a:t>nav </a:t>
            </a:r>
            <a:r>
              <a:rPr lang="en-IN" sz="1000" b="0" dirty="0" smtClean="0">
                <a:solidFill>
                  <a:srgbClr val="C50B3C"/>
                </a:solidFill>
              </a:rPr>
              <a:t>1</a:t>
            </a:r>
            <a:endParaRPr sz="1000" b="0" dirty="0">
              <a:solidFill>
                <a:srgbClr val="C50B3C"/>
              </a:solidFill>
            </a:endParaRPr>
          </a:p>
        </p:txBody>
      </p:sp>
      <p:sp>
        <p:nvSpPr>
          <p:cNvPr id="147" name="Text Placeholder 2"/>
          <p:cNvSpPr txBox="1">
            <a:spLocks noGrp="1"/>
          </p:cNvSpPr>
          <p:nvPr>
            <p:ph type="body" idx="1"/>
          </p:nvPr>
        </p:nvSpPr>
        <p:spPr>
          <a:xfrm>
            <a:off x="571500" y="1803400"/>
            <a:ext cx="10198100" cy="5283200"/>
          </a:xfrm>
          <a:prstGeom prst="rect">
            <a:avLst/>
          </a:prstGeom>
        </p:spPr>
        <p:txBody>
          <a:bodyPr>
            <a:noAutofit/>
          </a:bodyPr>
          <a:lstStyle/>
          <a:p>
            <a:pPr marL="0" indent="0">
              <a:spcAft>
                <a:spcPts val="500"/>
              </a:spcAft>
              <a:buClrTx/>
              <a:buSzTx/>
              <a:buFontTx/>
              <a:buNone/>
              <a:defRPr b="1"/>
            </a:pPr>
            <a:r>
              <a:rPr b="0" dirty="0" smtClean="0">
                <a:solidFill>
                  <a:srgbClr val="000000"/>
                </a:solidFill>
              </a:rPr>
              <a:t>Q</a:t>
            </a:r>
            <a:r>
              <a:rPr lang="en-IN" sz="100" b="0" dirty="0" smtClean="0">
                <a:solidFill>
                  <a:srgbClr val="000000"/>
                </a:solidFill>
              </a:rPr>
              <a:t> </a:t>
            </a:r>
            <a:r>
              <a:rPr b="0" dirty="0" smtClean="0">
                <a:solidFill>
                  <a:srgbClr val="000000"/>
                </a:solidFill>
              </a:rPr>
              <a:t>B</a:t>
            </a:r>
            <a:r>
              <a:rPr lang="en-IN" sz="100" b="0" dirty="0" smtClean="0">
                <a:solidFill>
                  <a:srgbClr val="000000"/>
                </a:solidFill>
              </a:rPr>
              <a:t> </a:t>
            </a:r>
            <a:r>
              <a:rPr b="0" dirty="0" smtClean="0">
                <a:solidFill>
                  <a:srgbClr val="000000"/>
                </a:solidFill>
              </a:rPr>
              <a:t>O Sat</a:t>
            </a:r>
            <a:r>
              <a:rPr lang="en-IN" b="0" dirty="0" smtClean="0">
                <a:solidFill>
                  <a:srgbClr val="000000"/>
                </a:solidFill>
              </a:rPr>
              <a:t>n</a:t>
            </a:r>
            <a:r>
              <a:rPr b="0" dirty="0" smtClean="0">
                <a:solidFill>
                  <a:srgbClr val="000000"/>
                </a:solidFill>
              </a:rPr>
              <a:t>av </a:t>
            </a:r>
            <a:r>
              <a:rPr b="0" dirty="0">
                <a:solidFill>
                  <a:srgbClr val="000000"/>
                </a:solidFill>
              </a:rPr>
              <a:t>divides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into three processes:</a:t>
            </a:r>
          </a:p>
          <a:p>
            <a:pPr marL="457200" indent="-457200">
              <a:buClr>
                <a:srgbClr val="000000"/>
              </a:buClr>
              <a:buSzTx/>
              <a:buFont typeface="+mj-lt"/>
              <a:buAutoNum type="arabicPeriod"/>
              <a:defRPr b="1"/>
            </a:pPr>
            <a:r>
              <a:rPr lang="en-IN" b="0" dirty="0" smtClean="0">
                <a:solidFill>
                  <a:srgbClr val="C50B3C"/>
                </a:solidFill>
              </a:rPr>
              <a:t>Q</a:t>
            </a:r>
            <a:r>
              <a:rPr lang="en-IN" sz="100" b="0" dirty="0" smtClean="0">
                <a:solidFill>
                  <a:srgbClr val="C50B3C"/>
                </a:solidFill>
              </a:rPr>
              <a:t> </a:t>
            </a:r>
            <a:r>
              <a:rPr lang="en-IN" b="0" dirty="0" smtClean="0">
                <a:solidFill>
                  <a:srgbClr val="C50B3C"/>
                </a:solidFill>
              </a:rPr>
              <a:t>B</a:t>
            </a:r>
            <a:r>
              <a:rPr lang="en-IN" sz="100" b="0" dirty="0" smtClean="0">
                <a:solidFill>
                  <a:srgbClr val="C50B3C"/>
                </a:solidFill>
              </a:rPr>
              <a:t> </a:t>
            </a:r>
            <a:r>
              <a:rPr lang="en-IN" b="0" dirty="0" smtClean="0">
                <a:solidFill>
                  <a:srgbClr val="C50B3C"/>
                </a:solidFill>
              </a:rPr>
              <a:t>O</a:t>
            </a:r>
            <a:r>
              <a:rPr b="0" dirty="0" smtClean="0">
                <a:solidFill>
                  <a:srgbClr val="C50B3C"/>
                </a:solidFill>
              </a:rPr>
              <a:t> </a:t>
            </a:r>
            <a:r>
              <a:rPr b="0" dirty="0">
                <a:solidFill>
                  <a:srgbClr val="C50B3C"/>
                </a:solidFill>
              </a:rPr>
              <a:t>Settings.</a:t>
            </a:r>
            <a:r>
              <a:rPr b="0" dirty="0">
                <a:solidFill>
                  <a:srgbClr val="F20F4B"/>
                </a:solidFill>
              </a:rPr>
              <a:t> </a:t>
            </a:r>
            <a:r>
              <a:rPr b="0" dirty="0">
                <a:solidFill>
                  <a:srgbClr val="000000"/>
                </a:solidFill>
              </a:rPr>
              <a:t>This includes Company Settings and the Company Chart of Accounts.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Settings are covered in Chapters 1 and 2</a:t>
            </a:r>
            <a:r>
              <a:rPr b="0" dirty="0" smtClean="0">
                <a:solidFill>
                  <a:srgbClr val="000000"/>
                </a:solidFill>
              </a:rPr>
              <a:t>.</a:t>
            </a:r>
          </a:p>
          <a:p>
            <a:pPr marL="457200" indent="-457200">
              <a:buClr>
                <a:srgbClr val="000000"/>
              </a:buClr>
              <a:buSzTx/>
              <a:buFont typeface="+mj-lt"/>
              <a:buAutoNum type="arabicPeriod"/>
              <a:defRPr b="1"/>
            </a:pPr>
            <a:r>
              <a:rPr lang="en-IN" b="0" dirty="0" smtClean="0">
                <a:solidFill>
                  <a:srgbClr val="C50B3C"/>
                </a:solidFill>
              </a:rPr>
              <a:t>Q</a:t>
            </a:r>
            <a:r>
              <a:rPr lang="en-IN" sz="100" b="0" dirty="0" smtClean="0">
                <a:solidFill>
                  <a:srgbClr val="C50B3C"/>
                </a:solidFill>
              </a:rPr>
              <a:t> </a:t>
            </a:r>
            <a:r>
              <a:rPr lang="en-IN" b="0" dirty="0" smtClean="0">
                <a:solidFill>
                  <a:srgbClr val="C50B3C"/>
                </a:solidFill>
              </a:rPr>
              <a:t>B</a:t>
            </a:r>
            <a:r>
              <a:rPr lang="en-IN" sz="100" b="0" dirty="0" smtClean="0">
                <a:solidFill>
                  <a:srgbClr val="C50B3C"/>
                </a:solidFill>
              </a:rPr>
              <a:t> </a:t>
            </a:r>
            <a:r>
              <a:rPr lang="en-IN" b="0" dirty="0" smtClean="0">
                <a:solidFill>
                  <a:srgbClr val="C50B3C"/>
                </a:solidFill>
              </a:rPr>
              <a:t>O</a:t>
            </a:r>
            <a:r>
              <a:rPr b="0" dirty="0" smtClean="0">
                <a:solidFill>
                  <a:srgbClr val="C50B3C"/>
                </a:solidFill>
              </a:rPr>
              <a:t> Transactions.</a:t>
            </a:r>
            <a:r>
              <a:rPr b="0" dirty="0" smtClean="0"/>
              <a:t> </a:t>
            </a:r>
            <a:r>
              <a:rPr b="0" dirty="0" smtClean="0">
                <a:solidFill>
                  <a:srgbClr val="000000"/>
                </a:solidFill>
              </a:rPr>
              <a:t>This includes recording transactions in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Transactions are covered in Chapters 3 through 8.</a:t>
            </a:r>
            <a:endParaRPr b="0" i="1" dirty="0" smtClean="0">
              <a:solidFill>
                <a:srgbClr val="000000"/>
              </a:solidFill>
            </a:endParaRPr>
          </a:p>
          <a:p>
            <a:pPr marL="457200" indent="-457200">
              <a:buClr>
                <a:srgbClr val="000000"/>
              </a:buClr>
              <a:buSzTx/>
              <a:buFont typeface="+mj-lt"/>
              <a:buAutoNum type="arabicPeriod"/>
              <a:defRPr b="1"/>
            </a:pPr>
            <a:r>
              <a:rPr lang="en-IN" b="0" dirty="0" smtClean="0">
                <a:solidFill>
                  <a:srgbClr val="C50B3C"/>
                </a:solidFill>
              </a:rPr>
              <a:t>Q</a:t>
            </a:r>
            <a:r>
              <a:rPr lang="en-IN" sz="100" b="0" dirty="0" smtClean="0">
                <a:solidFill>
                  <a:srgbClr val="C50B3C"/>
                </a:solidFill>
              </a:rPr>
              <a:t> </a:t>
            </a:r>
            <a:r>
              <a:rPr lang="en-IN" b="0" dirty="0" smtClean="0">
                <a:solidFill>
                  <a:srgbClr val="C50B3C"/>
                </a:solidFill>
              </a:rPr>
              <a:t>B</a:t>
            </a:r>
            <a:r>
              <a:rPr lang="en-IN" sz="100" b="0" dirty="0" smtClean="0">
                <a:solidFill>
                  <a:srgbClr val="C50B3C"/>
                </a:solidFill>
              </a:rPr>
              <a:t> </a:t>
            </a:r>
            <a:r>
              <a:rPr lang="en-IN" b="0" dirty="0" smtClean="0">
                <a:solidFill>
                  <a:srgbClr val="C50B3C"/>
                </a:solidFill>
              </a:rPr>
              <a:t>O</a:t>
            </a:r>
            <a:r>
              <a:rPr b="0" dirty="0" smtClean="0">
                <a:solidFill>
                  <a:srgbClr val="C50B3C"/>
                </a:solidFill>
              </a:rPr>
              <a:t> </a:t>
            </a:r>
            <a:r>
              <a:rPr b="0" dirty="0">
                <a:solidFill>
                  <a:srgbClr val="C50B3C"/>
                </a:solidFill>
              </a:rPr>
              <a:t>Reports.</a:t>
            </a:r>
            <a:r>
              <a:rPr b="0" dirty="0"/>
              <a:t>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reports are the output of the system.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Reports are covered in Chapters 9 and 10</a:t>
            </a:r>
            <a:r>
              <a:rPr b="0" dirty="0" smtClean="0">
                <a:solidFill>
                  <a:srgbClr val="000000"/>
                </a:solidFill>
              </a:rPr>
              <a:t>.</a:t>
            </a:r>
            <a:endParaRPr b="0" dirty="0">
              <a:solidFill>
                <a:srgbClr val="000000"/>
              </a:solidFill>
            </a:endParaRPr>
          </a:p>
        </p:txBody>
      </p:sp>
      <p:sp>
        <p:nvSpPr>
          <p:cNvPr id="3" name="Text Placeholder 3"/>
          <p:cNvSpPr>
            <a:spLocks noGrp="1"/>
          </p:cNvSpPr>
          <p:nvPr>
            <p:ph type="body" idx="10"/>
          </p:nvPr>
        </p:nvSpPr>
        <p:spPr>
          <a:xfrm>
            <a:off x="571500" y="7772400"/>
            <a:ext cx="7378700" cy="614947"/>
          </a:xfrm>
        </p:spPr>
        <p:txBody>
          <a:bodyPr/>
          <a:lstStyle/>
          <a:p>
            <a:pPr marL="0" indent="0">
              <a:buNone/>
            </a:pPr>
            <a:r>
              <a:rPr lang="en-IN" b="0" dirty="0">
                <a:solidFill>
                  <a:srgbClr val="000000"/>
                </a:solidFill>
              </a:rPr>
              <a:t>(See text Section </a:t>
            </a:r>
            <a:r>
              <a:rPr lang="en-IN" dirty="0">
                <a:solidFill>
                  <a:srgbClr val="000000"/>
                </a:solidFill>
              </a:rPr>
              <a:t>5</a:t>
            </a:r>
            <a:r>
              <a:rPr lang="en-IN" b="0" dirty="0" smtClean="0">
                <a:solidFill>
                  <a:srgbClr val="000000"/>
                </a:solidFill>
              </a:rPr>
              <a:t>.1 </a:t>
            </a:r>
            <a:r>
              <a:rPr lang="en-IN" b="0" dirty="0">
                <a:solidFill>
                  <a:srgbClr val="000000"/>
                </a:solidFill>
              </a:rPr>
              <a:t>for more </a:t>
            </a:r>
            <a:r>
              <a:rPr lang="en-IN"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sz="4060" dirty="0">
                <a:solidFill>
                  <a:srgbClr val="C50B3C"/>
                </a:solidFill>
              </a:rPr>
              <a:t>Section 5</a:t>
            </a:r>
            <a:r>
              <a:rPr lang="en-IN" sz="4060" dirty="0" smtClean="0">
                <a:solidFill>
                  <a:srgbClr val="C50B3C"/>
                </a:solidFill>
              </a:rPr>
              <a:t>.1 </a:t>
            </a:r>
            <a:r>
              <a:rPr lang="en-IN" sz="4060" dirty="0">
                <a:solidFill>
                  <a:srgbClr val="C50B3C"/>
                </a:solidFill>
              </a:rPr>
              <a:t>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a:t>
            </a:r>
            <a:r>
              <a:rPr lang="en-IN" sz="4060" dirty="0" smtClean="0">
                <a:solidFill>
                  <a:srgbClr val="C50B3C"/>
                </a:solidFill>
              </a:rPr>
              <a:t> Satnav </a:t>
            </a:r>
            <a:r>
              <a:rPr lang="en-IN" sz="1000" b="0" dirty="0" smtClean="0">
                <a:solidFill>
                  <a:srgbClr val="C50B3C"/>
                </a:solidFill>
              </a:rPr>
              <a:t>2</a:t>
            </a:r>
            <a:endParaRPr sz="1000" b="0" dirty="0">
              <a:solidFill>
                <a:srgbClr val="C50B3C"/>
              </a:solidFill>
            </a:endParaRPr>
          </a:p>
        </p:txBody>
      </p:sp>
      <p:sp>
        <p:nvSpPr>
          <p:cNvPr id="7" name="Text Placeholder 6"/>
          <p:cNvSpPr>
            <a:spLocks noGrp="1"/>
          </p:cNvSpPr>
          <p:nvPr>
            <p:ph type="body" idx="12"/>
          </p:nvPr>
        </p:nvSpPr>
        <p:spPr>
          <a:xfrm>
            <a:off x="571500" y="1707148"/>
            <a:ext cx="8216900" cy="671518"/>
          </a:xfrm>
        </p:spPr>
        <p:txBody>
          <a:bodyPr/>
          <a:lstStyle/>
          <a:p>
            <a:pPr marL="0" indent="0">
              <a:buNone/>
            </a:pPr>
            <a:r>
              <a:rPr lang="en-US" b="0" dirty="0">
                <a:solidFill>
                  <a:srgbClr val="000000"/>
                </a:solidFill>
              </a:rPr>
              <a:t>Chapter 5 focuses on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Customers and Sales</a:t>
            </a:r>
          </a:p>
        </p:txBody>
      </p:sp>
      <p:pic>
        <p:nvPicPr>
          <p:cNvPr id="6" name="Picture 1" descr="QBO SatNav chart with Customers &amp; Sales highlighted in the QBO Transactions section."/>
          <p:cNvPicPr>
            <a:picLocks noChangeAspect="1"/>
          </p:cNvPicPr>
          <p:nvPr/>
        </p:nvPicPr>
        <p:blipFill>
          <a:blip r:embed="rId2">
            <a:extLst/>
          </a:blip>
          <a:stretch>
            <a:fillRect/>
          </a:stretch>
        </p:blipFill>
        <p:spPr>
          <a:xfrm>
            <a:off x="2918030" y="2730053"/>
            <a:ext cx="6169061" cy="4889947"/>
          </a:xfrm>
          <a:prstGeom prst="rect">
            <a:avLst/>
          </a:prstGeom>
          <a:ln w="12700">
            <a:miter lim="400000"/>
          </a:ln>
        </p:spPr>
      </p:pic>
      <p:sp>
        <p:nvSpPr>
          <p:cNvPr id="5" name="Text Placeholder 4"/>
          <p:cNvSpPr>
            <a:spLocks noGrp="1"/>
          </p:cNvSpPr>
          <p:nvPr>
            <p:ph type="body" idx="1"/>
          </p:nvPr>
        </p:nvSpPr>
        <p:spPr>
          <a:xfrm>
            <a:off x="571500" y="7772400"/>
            <a:ext cx="7378700" cy="587769"/>
          </a:xfrm>
        </p:spPr>
        <p:txBody>
          <a:bodyPr>
            <a:noAutofit/>
          </a:bodyPr>
          <a:lstStyle/>
          <a:p>
            <a:pPr marL="0" indent="0">
              <a:buNone/>
            </a:pPr>
            <a:r>
              <a:rPr lang="en-IN" b="0" dirty="0" smtClean="0">
                <a:solidFill>
                  <a:srgbClr val="000000"/>
                </a:solidFill>
              </a:rPr>
              <a:t>(</a:t>
            </a:r>
            <a:r>
              <a:rPr lang="en-IN" b="0" dirty="0">
                <a:solidFill>
                  <a:srgbClr val="000000"/>
                </a:solidFill>
              </a:rPr>
              <a:t>See text Section </a:t>
            </a:r>
            <a:r>
              <a:rPr lang="en-IN" b="0" dirty="0" smtClean="0">
                <a:solidFill>
                  <a:srgbClr val="000000"/>
                </a:solidFill>
              </a:rPr>
              <a:t>5.1 </a:t>
            </a:r>
            <a:r>
              <a:rPr lang="en-IN" b="0" dirty="0">
                <a:solidFill>
                  <a:srgbClr val="000000"/>
                </a:solidFill>
              </a:rPr>
              <a:t>for more </a:t>
            </a:r>
            <a:r>
              <a:rPr lang="en-IN" b="0" dirty="0" smtClean="0">
                <a:solidFill>
                  <a:srgbClr val="000000"/>
                </a:solidFill>
              </a:rPr>
              <a:t>information)</a:t>
            </a:r>
            <a:endParaRPr lang="en-IN" b="0" dirty="0">
              <a:solidFill>
                <a:srgbClr val="000000"/>
              </a:solidFill>
            </a:endParaRPr>
          </a:p>
        </p:txBody>
      </p:sp>
      <p:sp>
        <p:nvSpPr>
          <p:cNvPr id="8" name="Text Placeholder 5"/>
          <p:cNvSpPr>
            <a:spLocks noGrp="1"/>
          </p:cNvSpPr>
          <p:nvPr>
            <p:ph type="body" idx="12"/>
          </p:nvPr>
        </p:nvSpPr>
        <p:spPr>
          <a:xfrm>
            <a:off x="5532650" y="8810522"/>
            <a:ext cx="1939500" cy="257278"/>
          </a:xfrm>
        </p:spPr>
        <p:txBody>
          <a:bodyPr>
            <a:normAutofit/>
          </a:bodyPr>
          <a:lstStyle/>
          <a:p>
            <a:pPr marL="0" indent="0" algn="ctr">
              <a:buNone/>
            </a:pPr>
            <a:r>
              <a:rPr lang="en-IN" sz="900" b="0">
                <a:solidFill>
                  <a:srgbClr val="000000"/>
                </a:solidFill>
                <a:hlinkClick r:id="rId3" action="ppaction://hlinksldjump"/>
              </a:rPr>
              <a:t>Access the long description slide.</a:t>
            </a:r>
            <a:endParaRPr lang="en-IN" sz="900" b="0" dirty="0">
              <a:solidFill>
                <a:srgbClr val="000000"/>
              </a:solidFill>
              <a:hlinkClick r:id="rId3" action="ppaction://hlinksldjump"/>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sz="4060" dirty="0">
                <a:solidFill>
                  <a:srgbClr val="C50B3C"/>
                </a:solidFill>
              </a:rPr>
              <a:t>Section </a:t>
            </a:r>
            <a:r>
              <a:rPr lang="en-US" sz="4060" dirty="0">
                <a:solidFill>
                  <a:srgbClr val="C50B3C"/>
                </a:solidFill>
              </a:rPr>
              <a:t>5</a:t>
            </a:r>
            <a:r>
              <a:rPr sz="4060" dirty="0" smtClean="0">
                <a:solidFill>
                  <a:srgbClr val="C50B3C"/>
                </a:solidFill>
              </a:rPr>
              <a:t>.2 </a:t>
            </a:r>
            <a:r>
              <a:rPr lang="en-IN" sz="4060" dirty="0">
                <a:solidFill>
                  <a:srgbClr val="C50B3C"/>
                </a:solidFill>
              </a:rPr>
              <a:t>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a:t>
            </a:r>
            <a:r>
              <a:rPr sz="4060" dirty="0" smtClean="0">
                <a:solidFill>
                  <a:srgbClr val="C50B3C"/>
                </a:solidFill>
              </a:rPr>
              <a:t> </a:t>
            </a:r>
            <a:r>
              <a:rPr sz="4060" dirty="0">
                <a:solidFill>
                  <a:srgbClr val="C50B3C"/>
                </a:solidFill>
              </a:rPr>
              <a:t>Sample </a:t>
            </a:r>
            <a:r>
              <a:rPr sz="4060" dirty="0" smtClean="0">
                <a:solidFill>
                  <a:srgbClr val="C50B3C"/>
                </a:solidFill>
              </a:rPr>
              <a:t>Company</a:t>
            </a:r>
            <a:r>
              <a:rPr lang="en-IN" sz="4060" dirty="0" smtClean="0">
                <a:solidFill>
                  <a:srgbClr val="C50B3C"/>
                </a:solidFill>
              </a:rPr>
              <a:t> </a:t>
            </a:r>
            <a:r>
              <a:rPr lang="en-IN" sz="1000" b="0" dirty="0" smtClean="0">
                <a:solidFill>
                  <a:srgbClr val="C50B3C"/>
                </a:solidFill>
              </a:rPr>
              <a:t>1</a:t>
            </a:r>
            <a:endParaRPr sz="1000" b="0" dirty="0">
              <a:solidFill>
                <a:srgbClr val="C50B3C"/>
              </a:solidFill>
            </a:endParaRPr>
          </a:p>
        </p:txBody>
      </p:sp>
      <p:sp>
        <p:nvSpPr>
          <p:cNvPr id="164" name="Text Placeholder 2"/>
          <p:cNvSpPr txBox="1">
            <a:spLocks noGrp="1"/>
          </p:cNvSpPr>
          <p:nvPr>
            <p:ph type="body" idx="1"/>
          </p:nvPr>
        </p:nvSpPr>
        <p:spPr>
          <a:xfrm>
            <a:off x="571500" y="1803400"/>
            <a:ext cx="10350500" cy="3835400"/>
          </a:xfrm>
          <a:prstGeom prst="rect">
            <a:avLst/>
          </a:prstGeom>
        </p:spPr>
        <p:txBody>
          <a:bodyPr>
            <a:normAutofit/>
          </a:bodyPr>
          <a:lstStyle/>
          <a:p>
            <a:pPr marL="0" indent="0">
              <a:spcAft>
                <a:spcPts val="800"/>
              </a:spcAft>
              <a:buClrTx/>
              <a:buSzTx/>
              <a:buFontTx/>
              <a:buNone/>
              <a:defRPr b="1"/>
            </a:pPr>
            <a:r>
              <a:rPr b="0" dirty="0">
                <a:solidFill>
                  <a:srgbClr val="000000"/>
                </a:solidFill>
              </a:rPr>
              <a:t>To access the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Sample Company, complete the following steps.</a:t>
            </a:r>
          </a:p>
          <a:p>
            <a:pPr marL="457200" indent="-457200">
              <a:buClr>
                <a:srgbClr val="000000"/>
              </a:buClr>
              <a:buSzPct val="100000"/>
              <a:buFontTx/>
              <a:buAutoNum type="arabicPeriod"/>
              <a:defRPr b="1"/>
            </a:pPr>
            <a:r>
              <a:rPr b="0" dirty="0">
                <a:solidFill>
                  <a:srgbClr val="000000"/>
                </a:solidFill>
              </a:rPr>
              <a:t>Open a web browser. (Note: Intuit recommends using Google Chrome.)</a:t>
            </a:r>
          </a:p>
          <a:p>
            <a:pPr marL="457200" indent="-457200">
              <a:buClr>
                <a:srgbClr val="000000"/>
              </a:buClr>
              <a:buFontTx/>
              <a:buAutoNum type="arabicPeriod"/>
              <a:defRPr b="1"/>
            </a:pPr>
            <a:r>
              <a:rPr b="0" dirty="0">
                <a:solidFill>
                  <a:srgbClr val="000000"/>
                </a:solidFill>
              </a:rPr>
              <a:t>Go to the </a:t>
            </a:r>
            <a:r>
              <a:rPr lang="en-US" b="0" u="sng" dirty="0" smtClean="0">
                <a:hlinkClick r:id="rId2"/>
              </a:rPr>
              <a:t>QBO.intuit.com</a:t>
            </a:r>
            <a:endParaRPr b="0" dirty="0">
              <a:solidFill>
                <a:srgbClr val="000000"/>
              </a:solidFill>
              <a:hlinkClick r:id="rId2"/>
            </a:endParaRPr>
          </a:p>
          <a:p>
            <a:pPr marL="457200" indent="-457200">
              <a:buClr>
                <a:srgbClr val="000000"/>
              </a:buClr>
              <a:buSzPct val="100000"/>
              <a:buFontTx/>
              <a:buAutoNum type="arabicPeriod"/>
              <a:defRPr b="1"/>
            </a:pPr>
            <a:r>
              <a:rPr b="0" dirty="0">
                <a:solidFill>
                  <a:srgbClr val="000000"/>
                </a:solidFill>
              </a:rPr>
              <a:t>Follow onscreen instructions for security </a:t>
            </a:r>
            <a:r>
              <a:rPr b="0" dirty="0" smtClean="0">
                <a:solidFill>
                  <a:srgbClr val="000000"/>
                </a:solidFill>
              </a:rPr>
              <a:t>verification</a:t>
            </a:r>
            <a:r>
              <a:rPr lang="en-IN" b="0" dirty="0" smtClean="0">
                <a:solidFill>
                  <a:srgbClr val="000000"/>
                </a:solidFill>
              </a:rPr>
              <a:t>.</a:t>
            </a:r>
            <a:endParaRPr b="0" dirty="0">
              <a:solidFill>
                <a:srgbClr val="000000"/>
              </a:solidFill>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sz="4060" dirty="0">
                <a:solidFill>
                  <a:srgbClr val="C50B3C"/>
                </a:solidFill>
              </a:rPr>
              <a:t>Section 5</a:t>
            </a:r>
            <a:r>
              <a:rPr lang="en-IN" sz="4060" dirty="0" smtClean="0">
                <a:solidFill>
                  <a:srgbClr val="C50B3C"/>
                </a:solidFill>
              </a:rPr>
              <a:t>.2 </a:t>
            </a:r>
            <a:r>
              <a:rPr lang="en-IN" sz="4060" dirty="0">
                <a:solidFill>
                  <a:srgbClr val="C50B3C"/>
                </a:solidFill>
              </a:rPr>
              <a:t>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a:t>
            </a:r>
            <a:r>
              <a:rPr lang="en-IN" sz="4060" dirty="0" smtClean="0">
                <a:solidFill>
                  <a:srgbClr val="C50B3C"/>
                </a:solidFill>
              </a:rPr>
              <a:t> </a:t>
            </a:r>
            <a:r>
              <a:rPr lang="en-IN" sz="4060" dirty="0">
                <a:solidFill>
                  <a:srgbClr val="C50B3C"/>
                </a:solidFill>
              </a:rPr>
              <a:t>Sample </a:t>
            </a:r>
            <a:r>
              <a:rPr lang="en-IN" sz="4060" dirty="0" smtClean="0">
                <a:solidFill>
                  <a:srgbClr val="C50B3C"/>
                </a:solidFill>
              </a:rPr>
              <a:t>Company </a:t>
            </a:r>
            <a:r>
              <a:rPr lang="en-IN" sz="1000" b="0" dirty="0" smtClean="0">
                <a:solidFill>
                  <a:srgbClr val="C50B3C"/>
                </a:solidFill>
              </a:rPr>
              <a:t>2</a:t>
            </a:r>
            <a:endParaRPr lang="en-IN" sz="1000" b="0" dirty="0">
              <a:solidFill>
                <a:srgbClr val="C50B3C"/>
              </a:solidFill>
            </a:endParaRPr>
          </a:p>
        </p:txBody>
      </p:sp>
      <p:sp>
        <p:nvSpPr>
          <p:cNvPr id="172" name="Text Placeholder 2"/>
          <p:cNvSpPr txBox="1">
            <a:spLocks noGrp="1"/>
          </p:cNvSpPr>
          <p:nvPr>
            <p:ph type="body" idx="1"/>
          </p:nvPr>
        </p:nvSpPr>
        <p:spPr>
          <a:xfrm>
            <a:off x="571500" y="1803400"/>
            <a:ext cx="10731500" cy="4064000"/>
          </a:xfrm>
          <a:prstGeom prst="rect">
            <a:avLst/>
          </a:prstGeom>
        </p:spPr>
        <p:txBody>
          <a:bodyPr>
            <a:normAutofit/>
          </a:bodyPr>
          <a:lstStyle/>
          <a:p>
            <a:pPr>
              <a:defRPr sz="3300" b="1"/>
            </a:pPr>
            <a:r>
              <a:rPr b="0" dirty="0">
                <a:solidFill>
                  <a:srgbClr val="000000"/>
                </a:solidFill>
              </a:rPr>
              <a:t>The sample company will reset each time it is reopened</a:t>
            </a:r>
            <a:r>
              <a:rPr b="0" dirty="0" smtClean="0">
                <a:solidFill>
                  <a:srgbClr val="000000"/>
                </a:solidFill>
              </a:rPr>
              <a:t>.</a:t>
            </a:r>
            <a:endParaRPr b="0" dirty="0">
              <a:solidFill>
                <a:srgbClr val="000000"/>
              </a:solidFill>
            </a:endParaRPr>
          </a:p>
          <a:p>
            <a:pPr>
              <a:defRPr sz="3300" b="1"/>
            </a:pPr>
            <a:r>
              <a:rPr b="0" dirty="0">
                <a:solidFill>
                  <a:srgbClr val="000000"/>
                </a:solidFill>
              </a:rPr>
              <a:t>So make certain to allow enough time to complete all chapter activities before closing the sample company. Otherwise, you will lose the work you have entered when you reopen the Sample Company.</a:t>
            </a:r>
          </a:p>
          <a:p>
            <a:pPr>
              <a:defRPr sz="3300" b="1"/>
            </a:pPr>
            <a:r>
              <a:rPr b="0" dirty="0">
                <a:solidFill>
                  <a:srgbClr val="000000"/>
                </a:solidFill>
              </a:rPr>
              <a:t>The sample company is used for the Chapter activities and Exercises.</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Title 1"/>
          <p:cNvSpPr txBox="1">
            <a:spLocks noGrp="1"/>
          </p:cNvSpPr>
          <p:nvPr>
            <p:ph type="title"/>
          </p:nvPr>
        </p:nvSpPr>
        <p:spPr>
          <a:xfrm>
            <a:off x="571500" y="723900"/>
            <a:ext cx="10655300" cy="723900"/>
          </a:xfrm>
          <a:prstGeom prst="rect">
            <a:avLst/>
          </a:prstGeom>
        </p:spPr>
        <p:txBody>
          <a:bodyPr>
            <a:normAutofit/>
          </a:bodyPr>
          <a:lstStyle>
            <a:lvl1pPr defTabSz="455675">
              <a:spcBef>
                <a:spcPts val="1700"/>
              </a:spcBef>
              <a:defRPr sz="4055">
                <a:solidFill>
                  <a:srgbClr val="F20F4B"/>
                </a:solidFill>
              </a:defRPr>
            </a:lvl1pPr>
          </a:lstStyle>
          <a:p>
            <a:r>
              <a:rPr lang="en-US" sz="4060" dirty="0" smtClean="0">
                <a:solidFill>
                  <a:srgbClr val="C50B3C"/>
                </a:solidFill>
              </a:rPr>
              <a:t>Section 5.3 Navigating Sales Transactions</a:t>
            </a:r>
            <a:endParaRPr lang="en-US" sz="4060" b="0" dirty="0">
              <a:solidFill>
                <a:srgbClr val="C50B3C"/>
              </a:solidFill>
            </a:endParaRPr>
          </a:p>
        </p:txBody>
      </p:sp>
      <p:sp>
        <p:nvSpPr>
          <p:cNvPr id="3" name="Text Placeholder 2"/>
          <p:cNvSpPr>
            <a:spLocks noGrp="1"/>
          </p:cNvSpPr>
          <p:nvPr>
            <p:ph type="body" idx="1"/>
          </p:nvPr>
        </p:nvSpPr>
        <p:spPr>
          <a:xfrm>
            <a:off x="571501" y="1803400"/>
            <a:ext cx="10502899" cy="2463800"/>
          </a:xfrm>
        </p:spPr>
        <p:txBody>
          <a:bodyPr>
            <a:normAutofit/>
          </a:bodyPr>
          <a:lstStyle/>
          <a:p>
            <a:pPr marL="0" indent="0">
              <a:buSzTx/>
              <a:buNone/>
              <a:defRPr b="1"/>
            </a:pPr>
            <a:r>
              <a:rPr lang="en-US" b="0" dirty="0">
                <a:solidFill>
                  <a:srgbClr val="000000"/>
                </a:solidFill>
              </a:rPr>
              <a:t>Two different ways to navigate entering sales transactions into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are:</a:t>
            </a:r>
          </a:p>
          <a:p>
            <a:pPr marL="502920" indent="-502920">
              <a:buFontTx/>
              <a:buAutoNum type="arabicPeriod"/>
              <a:defRPr b="1"/>
            </a:pPr>
            <a:r>
              <a:rPr lang="en-US" b="0" dirty="0">
                <a:solidFill>
                  <a:srgbClr val="000000"/>
                </a:solidFill>
              </a:rPr>
              <a:t>Navigation </a:t>
            </a:r>
            <a:r>
              <a:rPr lang="en-US" b="0" dirty="0" smtClean="0">
                <a:solidFill>
                  <a:srgbClr val="000000"/>
                </a:solidFill>
              </a:rPr>
              <a:t>Bar.</a:t>
            </a:r>
            <a:endParaRPr lang="en-US" b="0" dirty="0">
              <a:solidFill>
                <a:srgbClr val="000000"/>
              </a:solidFill>
            </a:endParaRPr>
          </a:p>
          <a:p>
            <a:pPr marL="502920" indent="-502920">
              <a:buFontTx/>
              <a:buAutoNum type="arabicPeriod"/>
              <a:defRPr b="1"/>
            </a:pPr>
            <a:r>
              <a:rPr lang="en-US" b="0" dirty="0">
                <a:solidFill>
                  <a:srgbClr val="000000"/>
                </a:solidFill>
              </a:rPr>
              <a:t>Create (+) </a:t>
            </a:r>
            <a:r>
              <a:rPr lang="en-US" b="0" dirty="0" smtClean="0">
                <a:solidFill>
                  <a:srgbClr val="000000"/>
                </a:solidFill>
              </a:rPr>
              <a:t>icon.</a:t>
            </a:r>
            <a:endParaRPr lang="en-US" b="0" dirty="0">
              <a:solidFill>
                <a:srgbClr val="000000"/>
              </a:solidFill>
            </a:endParaRPr>
          </a:p>
        </p:txBody>
      </p:sp>
      <p:sp>
        <p:nvSpPr>
          <p:cNvPr id="2" name="Text Placeholder 1"/>
          <p:cNvSpPr>
            <a:spLocks noGrp="1"/>
          </p:cNvSpPr>
          <p:nvPr>
            <p:ph type="body" idx="10"/>
          </p:nvPr>
        </p:nvSpPr>
        <p:spPr>
          <a:xfrm>
            <a:off x="571500" y="7919453"/>
            <a:ext cx="7454900" cy="614947"/>
          </a:xfrm>
        </p:spPr>
        <p:txBody>
          <a:bodyPr>
            <a:noAutofit/>
          </a:bodyPr>
          <a:lstStyle/>
          <a:p>
            <a:pPr marL="0" indent="0">
              <a:buNone/>
            </a:pPr>
            <a:r>
              <a:rPr lang="en-IN" b="0" dirty="0">
                <a:solidFill>
                  <a:srgbClr val="000000"/>
                </a:solidFill>
              </a:rPr>
              <a:t>(See text Section </a:t>
            </a:r>
            <a:r>
              <a:rPr lang="en-IN" b="0" dirty="0" smtClean="0">
                <a:solidFill>
                  <a:srgbClr val="000000"/>
                </a:solidFill>
              </a:rPr>
              <a:t>5.3 </a:t>
            </a:r>
            <a:r>
              <a:rPr lang="en-IN" b="0" dirty="0">
                <a:solidFill>
                  <a:srgbClr val="000000"/>
                </a:solidFill>
              </a:rPr>
              <a:t>for more </a:t>
            </a:r>
            <a:r>
              <a:rPr lang="en-IN"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sz="4060" dirty="0" smtClean="0">
                <a:solidFill>
                  <a:srgbClr val="C50B3C"/>
                </a:solidFill>
              </a:rPr>
              <a:t>Section 5.4 Types Of Sales Transactions</a:t>
            </a:r>
            <a:endParaRPr lang="en-IN" sz="4060" b="0" cap="none" dirty="0">
              <a:solidFill>
                <a:srgbClr val="C50B3C"/>
              </a:solidFill>
            </a:endParaRPr>
          </a:p>
        </p:txBody>
      </p:sp>
      <p:sp>
        <p:nvSpPr>
          <p:cNvPr id="4" name="Text Placeholder 3"/>
          <p:cNvSpPr>
            <a:spLocks noGrp="1"/>
          </p:cNvSpPr>
          <p:nvPr>
            <p:ph type="body" idx="10"/>
          </p:nvPr>
        </p:nvSpPr>
        <p:spPr>
          <a:xfrm>
            <a:off x="571500" y="1828800"/>
            <a:ext cx="10198100" cy="5791200"/>
          </a:xfrm>
        </p:spPr>
        <p:txBody>
          <a:bodyPr>
            <a:noAutofit/>
          </a:bodyPr>
          <a:lstStyle/>
          <a:p>
            <a:pPr marL="0" indent="0">
              <a:buNone/>
            </a:pPr>
            <a:r>
              <a:rPr lang="en-US" dirty="0">
                <a:solidFill>
                  <a:srgbClr val="000000"/>
                </a:solidFill>
              </a:rPr>
              <a:t>Types of sales transactions we can enter using QBO include:</a:t>
            </a:r>
          </a:p>
          <a:p>
            <a:r>
              <a:rPr lang="en-US" dirty="0" smtClean="0">
                <a:solidFill>
                  <a:srgbClr val="000000"/>
                </a:solidFill>
              </a:rPr>
              <a:t>Invoice.</a:t>
            </a:r>
            <a:endParaRPr lang="en-US" dirty="0">
              <a:solidFill>
                <a:srgbClr val="000000"/>
              </a:solidFill>
            </a:endParaRPr>
          </a:p>
          <a:p>
            <a:r>
              <a:rPr lang="en-US" dirty="0">
                <a:solidFill>
                  <a:srgbClr val="000000"/>
                </a:solidFill>
              </a:rPr>
              <a:t>Receive </a:t>
            </a:r>
            <a:r>
              <a:rPr lang="en-US" dirty="0" smtClean="0">
                <a:solidFill>
                  <a:srgbClr val="000000"/>
                </a:solidFill>
              </a:rPr>
              <a:t>Payment.</a:t>
            </a:r>
            <a:endParaRPr lang="en-US" dirty="0">
              <a:solidFill>
                <a:srgbClr val="000000"/>
              </a:solidFill>
            </a:endParaRPr>
          </a:p>
          <a:p>
            <a:r>
              <a:rPr lang="en-US" dirty="0" smtClean="0">
                <a:solidFill>
                  <a:srgbClr val="000000"/>
                </a:solidFill>
              </a:rPr>
              <a:t>Estimate.</a:t>
            </a:r>
            <a:endParaRPr lang="en-US" dirty="0">
              <a:solidFill>
                <a:srgbClr val="000000"/>
              </a:solidFill>
            </a:endParaRPr>
          </a:p>
          <a:p>
            <a:r>
              <a:rPr lang="en-US" dirty="0">
                <a:solidFill>
                  <a:srgbClr val="000000"/>
                </a:solidFill>
              </a:rPr>
              <a:t>Credit </a:t>
            </a:r>
            <a:r>
              <a:rPr lang="en-US" dirty="0" smtClean="0">
                <a:solidFill>
                  <a:srgbClr val="000000"/>
                </a:solidFill>
              </a:rPr>
              <a:t>Memo.</a:t>
            </a:r>
            <a:endParaRPr lang="en-US" dirty="0">
              <a:solidFill>
                <a:srgbClr val="000000"/>
              </a:solidFill>
            </a:endParaRPr>
          </a:p>
          <a:p>
            <a:r>
              <a:rPr lang="en-US" dirty="0">
                <a:solidFill>
                  <a:srgbClr val="000000"/>
                </a:solidFill>
              </a:rPr>
              <a:t>Sales </a:t>
            </a:r>
            <a:r>
              <a:rPr lang="en-US" dirty="0" smtClean="0">
                <a:solidFill>
                  <a:srgbClr val="000000"/>
                </a:solidFill>
              </a:rPr>
              <a:t>Receipt.</a:t>
            </a:r>
            <a:endParaRPr lang="en-US" dirty="0">
              <a:solidFill>
                <a:srgbClr val="000000"/>
              </a:solidFill>
            </a:endParaRPr>
          </a:p>
          <a:p>
            <a:r>
              <a:rPr lang="en-US" dirty="0">
                <a:solidFill>
                  <a:srgbClr val="000000"/>
                </a:solidFill>
              </a:rPr>
              <a:t>Refund </a:t>
            </a:r>
            <a:r>
              <a:rPr lang="en-US" dirty="0" smtClean="0">
                <a:solidFill>
                  <a:srgbClr val="000000"/>
                </a:solidFill>
              </a:rPr>
              <a:t>Receipt.</a:t>
            </a:r>
            <a:endParaRPr lang="en-US" dirty="0">
              <a:solidFill>
                <a:srgbClr val="000000"/>
              </a:solidFill>
            </a:endParaRPr>
          </a:p>
          <a:p>
            <a:r>
              <a:rPr lang="en-US" dirty="0">
                <a:solidFill>
                  <a:srgbClr val="000000"/>
                </a:solidFill>
              </a:rPr>
              <a:t>Delayed </a:t>
            </a:r>
            <a:r>
              <a:rPr lang="en-US" dirty="0" smtClean="0">
                <a:solidFill>
                  <a:srgbClr val="000000"/>
                </a:solidFill>
              </a:rPr>
              <a:t>Credit.</a:t>
            </a:r>
            <a:endParaRPr lang="en-US" dirty="0">
              <a:solidFill>
                <a:srgbClr val="000000"/>
              </a:solidFill>
            </a:endParaRPr>
          </a:p>
          <a:p>
            <a:r>
              <a:rPr lang="en-US" dirty="0">
                <a:solidFill>
                  <a:srgbClr val="000000"/>
                </a:solidFill>
              </a:rPr>
              <a:t>Delayed </a:t>
            </a:r>
            <a:r>
              <a:rPr lang="en-US" dirty="0" smtClean="0">
                <a:solidFill>
                  <a:srgbClr val="000000"/>
                </a:solidFill>
              </a:rPr>
              <a:t>Charge.</a:t>
            </a:r>
            <a:endParaRPr lang="en-US" dirty="0">
              <a:solidFill>
                <a:srgbClr val="000000"/>
              </a:solidFill>
            </a:endParaRPr>
          </a:p>
        </p:txBody>
      </p:sp>
      <p:sp>
        <p:nvSpPr>
          <p:cNvPr id="2" name="Text Placeholder 1"/>
          <p:cNvSpPr>
            <a:spLocks noGrp="1"/>
          </p:cNvSpPr>
          <p:nvPr>
            <p:ph type="body" idx="1"/>
          </p:nvPr>
        </p:nvSpPr>
        <p:spPr>
          <a:xfrm>
            <a:off x="571500" y="7924800"/>
            <a:ext cx="7531100" cy="649885"/>
          </a:xfrm>
        </p:spPr>
        <p:txBody>
          <a:bodyPr>
            <a:noAutofit/>
          </a:bodyPr>
          <a:lstStyle/>
          <a:p>
            <a:pPr marL="0" indent="0">
              <a:buNone/>
            </a:pPr>
            <a:r>
              <a:rPr lang="en-IN" b="0" dirty="0">
                <a:solidFill>
                  <a:srgbClr val="000000"/>
                </a:solidFill>
              </a:rPr>
              <a:t>(See text Section </a:t>
            </a:r>
            <a:r>
              <a:rPr lang="en-IN" dirty="0">
                <a:solidFill>
                  <a:srgbClr val="000000"/>
                </a:solidFill>
              </a:rPr>
              <a:t>5</a:t>
            </a:r>
            <a:r>
              <a:rPr lang="en-IN" b="0" dirty="0" smtClean="0">
                <a:solidFill>
                  <a:srgbClr val="000000"/>
                </a:solidFill>
              </a:rPr>
              <a:t>.4 </a:t>
            </a:r>
            <a:r>
              <a:rPr lang="en-US" b="0" dirty="0">
                <a:solidFill>
                  <a:srgbClr val="000000"/>
                </a:solidFill>
              </a:rPr>
              <a:t>for more </a:t>
            </a:r>
            <a:r>
              <a:rPr lang="en-US" b="0" dirty="0" smtClean="0">
                <a:solidFill>
                  <a:srgbClr val="000000"/>
                </a:solidFill>
              </a:rPr>
              <a:t>information</a:t>
            </a:r>
            <a:r>
              <a:rPr lang="en-IN" b="0" dirty="0" smtClean="0">
                <a:solidFill>
                  <a:srgbClr val="000000"/>
                </a:solidFill>
              </a:rPr>
              <a:t>)</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sz="4060" dirty="0">
                <a:solidFill>
                  <a:srgbClr val="C50B3C"/>
                </a:solidFill>
              </a:rPr>
              <a:t>Section 5.5 Customers List</a:t>
            </a:r>
            <a:endParaRPr lang="en-IN" sz="4060" dirty="0">
              <a:solidFill>
                <a:srgbClr val="C50B3C"/>
              </a:solidFill>
            </a:endParaRPr>
          </a:p>
        </p:txBody>
      </p:sp>
      <p:sp>
        <p:nvSpPr>
          <p:cNvPr id="3" name="Text Placeholder 2"/>
          <p:cNvSpPr>
            <a:spLocks noGrp="1"/>
          </p:cNvSpPr>
          <p:nvPr>
            <p:ph type="body" idx="10"/>
          </p:nvPr>
        </p:nvSpPr>
        <p:spPr>
          <a:xfrm>
            <a:off x="571500" y="1828800"/>
            <a:ext cx="9893300" cy="3429000"/>
          </a:xfrm>
        </p:spPr>
        <p:txBody>
          <a:bodyPr/>
          <a:lstStyle/>
          <a:p>
            <a:pPr marL="0" indent="0">
              <a:buNone/>
            </a:pPr>
            <a:r>
              <a:rPr lang="en-US" dirty="0">
                <a:solidFill>
                  <a:srgbClr val="000000"/>
                </a:solidFill>
              </a:rPr>
              <a:t>The Customers List collects information about customers so we can re-use the information without re-entering.</a:t>
            </a:r>
          </a:p>
          <a:p>
            <a:pPr marL="0" indent="0">
              <a:buNone/>
            </a:pPr>
            <a:r>
              <a:rPr lang="en-US" dirty="0">
                <a:solidFill>
                  <a:srgbClr val="000000"/>
                </a:solidFill>
              </a:rPr>
              <a:t>Two ways we can update the Customers List are:</a:t>
            </a:r>
          </a:p>
          <a:p>
            <a:pPr marL="457200" indent="-457200">
              <a:buFont typeface="+mj-lt"/>
              <a:buAutoNum type="arabicPeriod"/>
            </a:pPr>
            <a:r>
              <a:rPr lang="en-US" dirty="0">
                <a:solidFill>
                  <a:srgbClr val="000000"/>
                </a:solidFill>
              </a:rPr>
              <a:t>Before entering </a:t>
            </a:r>
            <a:r>
              <a:rPr lang="en-US" dirty="0" smtClean="0">
                <a:solidFill>
                  <a:srgbClr val="000000"/>
                </a:solidFill>
              </a:rPr>
              <a:t>transactions.</a:t>
            </a:r>
            <a:endParaRPr lang="en-US" dirty="0">
              <a:solidFill>
                <a:srgbClr val="000000"/>
              </a:solidFill>
            </a:endParaRPr>
          </a:p>
          <a:p>
            <a:pPr marL="457200" indent="-457200">
              <a:buFont typeface="+mj-lt"/>
              <a:buAutoNum type="arabicPeriod"/>
            </a:pPr>
            <a:r>
              <a:rPr lang="en-US" dirty="0">
                <a:solidFill>
                  <a:srgbClr val="000000"/>
                </a:solidFill>
              </a:rPr>
              <a:t>While entering </a:t>
            </a:r>
            <a:r>
              <a:rPr lang="en-US" dirty="0" smtClean="0">
                <a:solidFill>
                  <a:srgbClr val="000000"/>
                </a:solidFill>
              </a:rPr>
              <a:t>transactions.</a:t>
            </a:r>
            <a:endParaRPr lang="en-US" dirty="0">
              <a:solidFill>
                <a:srgbClr val="000000"/>
              </a:solidFill>
            </a:endParaRPr>
          </a:p>
        </p:txBody>
      </p:sp>
      <p:sp>
        <p:nvSpPr>
          <p:cNvPr id="2" name="Text Placeholder 1"/>
          <p:cNvSpPr>
            <a:spLocks noGrp="1"/>
          </p:cNvSpPr>
          <p:nvPr>
            <p:ph type="body" idx="1"/>
          </p:nvPr>
        </p:nvSpPr>
        <p:spPr>
          <a:xfrm>
            <a:off x="571500" y="7924800"/>
            <a:ext cx="3873500" cy="649885"/>
          </a:xfrm>
        </p:spPr>
        <p:txBody>
          <a:bodyPr>
            <a:noAutofit/>
          </a:bodyPr>
          <a:lstStyle/>
          <a:p>
            <a:pPr marL="0" indent="0">
              <a:buNone/>
            </a:pPr>
            <a:r>
              <a:rPr lang="en-IN" b="0" dirty="0">
                <a:solidFill>
                  <a:srgbClr val="000000"/>
                </a:solidFill>
              </a:rPr>
              <a:t>(See text Section </a:t>
            </a:r>
            <a:r>
              <a:rPr lang="en-IN" dirty="0" smtClean="0">
                <a:solidFill>
                  <a:srgbClr val="000000"/>
                </a:solidFill>
              </a:rPr>
              <a:t>5</a:t>
            </a:r>
            <a:r>
              <a:rPr lang="en-IN" b="0" dirty="0" smtClean="0">
                <a:solidFill>
                  <a:srgbClr val="000000"/>
                </a:solidFill>
              </a:rPr>
              <a:t>.5</a:t>
            </a:r>
            <a:r>
              <a:rPr lang="en-US" b="0" dirty="0" smtClean="0">
                <a:solidFill>
                  <a:srgbClr val="000000"/>
                </a:solidFill>
              </a:rPr>
              <a:t>)</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New_Template9">
  <a:themeElements>
    <a:clrScheme name="Custom 8">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00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454</TotalTime>
  <Words>1010</Words>
  <Application>Microsoft Office PowerPoint</Application>
  <PresentationFormat>Custom</PresentationFormat>
  <Paragraphs>89</Paragraphs>
  <Slides>17</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Arial</vt:lpstr>
      <vt:lpstr>Calibri</vt:lpstr>
      <vt:lpstr>Proxima Nova</vt:lpstr>
      <vt:lpstr>Proxima Nova ScOsf Extra Conden</vt:lpstr>
      <vt:lpstr>Verdana</vt:lpstr>
      <vt:lpstr>New_Template9</vt:lpstr>
      <vt:lpstr>1_New_Template9</vt:lpstr>
      <vt:lpstr>Computer Accounting With Quickbooks Online</vt:lpstr>
      <vt:lpstr>Effective Learning Strategy XPM</vt:lpstr>
      <vt:lpstr>Section 5.1 Q B O Satnav 1</vt:lpstr>
      <vt:lpstr>Section 5.1 Q B O Satnav 2</vt:lpstr>
      <vt:lpstr>Section 5.2 Q B O Sample Company 1</vt:lpstr>
      <vt:lpstr>Section 5.2 Q B O Sample Company 2</vt:lpstr>
      <vt:lpstr>Section 5.3 Navigating Sales Transactions</vt:lpstr>
      <vt:lpstr>Section 5.4 Types Of Sales Transactions</vt:lpstr>
      <vt:lpstr>Section 5.5 Customers List</vt:lpstr>
      <vt:lpstr>Section 5.6 Products And Services List</vt:lpstr>
      <vt:lpstr>Section 5.7 Recording Sales Transactions</vt:lpstr>
      <vt:lpstr>Section 5.8 Customer Sales Receipts</vt:lpstr>
      <vt:lpstr>Section 5.9 Customer Invoices</vt:lpstr>
      <vt:lpstr>Section 5.10 Accounting Essentials Customers Sales and A/R</vt:lpstr>
      <vt:lpstr>Exercises</vt:lpstr>
      <vt:lpstr>Project 5.1</vt:lpstr>
      <vt:lpstr>Section 5.1 Q B O Satnav 2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 1e</dc:title>
  <dc:creator>Donna Kay</dc:creator>
  <cp:lastModifiedBy>B, Buvaneshwari</cp:lastModifiedBy>
  <cp:revision>149</cp:revision>
  <dcterms:modified xsi:type="dcterms:W3CDTF">2018-08-29T08:32:53Z</dcterms:modified>
</cp:coreProperties>
</file>