
<file path=[Content_Types].xml><?xml version="1.0" encoding="utf-8"?>
<Types xmlns="http://schemas.openxmlformats.org/package/2006/content-types">
  <Default Extension="rels" ContentType="application/vnd.openxmlformats-package.relationships+xml"/>
  <Default Extension="xml" ContentType="application/xml"/>
  <Default Extension="tif" ContentType="image/t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Lst>
  <p:notesMasterIdLst>
    <p:notesMasterId r:id="rId24"/>
  </p:notesMasterIdLst>
  <p:sldIdLst>
    <p:sldId id="280"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6" r:id="rId19"/>
    <p:sldId id="273" r:id="rId20"/>
    <p:sldId id="274" r:id="rId21"/>
    <p:sldId id="275" r:id="rId22"/>
    <p:sldId id="278" r:id="rId23"/>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1pPr>
    <a:lvl2pPr marL="0" marR="0" indent="228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2pPr>
    <a:lvl3pPr marL="0" marR="0" indent="457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3pPr>
    <a:lvl4pPr marL="0" marR="0" indent="685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4pPr>
    <a:lvl5pPr marL="0" marR="0" indent="9144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5pPr>
    <a:lvl6pPr marL="0" marR="0" indent="11430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6pPr>
    <a:lvl7pPr marL="0" marR="0" indent="1371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7pPr>
    <a:lvl8pPr marL="0" marR="0" indent="1600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8pPr>
    <a:lvl9pPr marL="0" marR="0" indent="1828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07A"/>
    <a:srgbClr val="C50B3C"/>
    <a:srgbClr val="000000"/>
    <a:srgbClr val="9208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noFill/>
        </a:fill>
      </a:tcStyle>
    </a:wholeTbl>
    <a:band2H>
      <a:tcTxStyle/>
      <a:tcStyle>
        <a:tcBdr/>
        <a:fill>
          <a:solidFill>
            <a:srgbClr val="CBCBCB">
              <a:alpha val="25000"/>
            </a:srgbClr>
          </a:solidFill>
        </a:fill>
      </a:tcStyle>
    </a:band2H>
    <a:firstCol>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solidFill>
            <a:srgbClr val="CBCBCB">
              <a:alpha val="36000"/>
            </a:srgbClr>
          </a:solid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0" cap="flat">
              <a:noFill/>
              <a:miter lim="400000"/>
            </a:ln>
          </a:bottom>
          <a:insideH>
            <a:ln w="12700" cap="flat">
              <a:solidFill>
                <a:srgbClr val="EBEBEB"/>
              </a:solidFill>
              <a:prstDash val="solid"/>
              <a:miter lim="400000"/>
            </a:ln>
          </a:insideH>
          <a:insideV>
            <a:ln w="12700" cap="flat">
              <a:noFill/>
              <a:miter lim="400000"/>
            </a:ln>
          </a:insideV>
        </a:tcBdr>
        <a:fill>
          <a:solidFill>
            <a:schemeClr val="accent1">
              <a:hueOff val="-522454"/>
              <a:satOff val="1153"/>
              <a:lumOff val="13444"/>
            </a:schemeClr>
          </a:solidFill>
        </a:fill>
      </a:tcStyle>
    </a:firstRow>
  </a:tblStyle>
  <a:tblStyle styleId="{C7B018BB-80A7-4F77-B60F-C8B233D01FF8}" styleName="">
    <a:tblBg/>
    <a:wholeTbl>
      <a:tcTxStyle b="off" i="off">
        <a:font>
          <a:latin typeface="Proxima Nova"/>
          <a:ea typeface="Proxima Nova"/>
          <a:cs typeface="Proxima Nova"/>
        </a:font>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Col>
    <a:lastRow>
      <a:tcTxStyle b="on" i="off">
        <a:fontRef idx="minor">
          <a:schemeClr val="accent2">
            <a:satOff val="-3676"/>
            <a:lumOff val="-12171"/>
          </a:schemeClr>
        </a:fontRef>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508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lastRow>
    <a:firstRow>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Row>
  </a:tblStyle>
  <a:tblStyle styleId="{EEE7283C-3CF3-47DC-8721-378D4A62B228}" styleName="">
    <a:tblBg/>
    <a:wholeTbl>
      <a:tcTxStyle b="off" i="off">
        <a:font>
          <a:latin typeface="Proxima Nova"/>
          <a:ea typeface="Proxima Nova"/>
          <a:cs typeface="Proxima Nova"/>
        </a:font>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FFFDEF"/>
              </a:solidFill>
              <a:prstDash val="solid"/>
              <a:miter lim="400000"/>
            </a:ln>
          </a:left>
          <a:right>
            <a:ln w="12700" cap="flat">
              <a:solidFill>
                <a:srgbClr val="FFFDEF"/>
              </a:solidFill>
              <a:prstDash val="solid"/>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Row>
  </a:tblStyle>
  <a:tblStyle styleId="{CF821DB8-F4EB-4A41-A1BA-3FCAFE7338EE}"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wholeTbl>
    <a:band2H>
      <a:tcTxStyle/>
      <a:tcStyle>
        <a:tcBdr/>
        <a:fill>
          <a:solidFill>
            <a:srgbClr val="CBCBCB">
              <a:alpha val="36000"/>
            </a:srgbClr>
          </a:solidFill>
        </a:fill>
      </a:tcStyle>
    </a:band2H>
    <a:firstCol>
      <a:tcTxStyle b="on" i="off">
        <a:fontRef idx="minor">
          <a:srgbClr val="5C5C5C"/>
        </a:fontRef>
        <a:srgbClr val="5C5C5C"/>
      </a:tcTxStyle>
      <a:tcStyle>
        <a:tcBdr>
          <a:left>
            <a:ln w="12700" cap="flat">
              <a:noFill/>
              <a:miter lim="400000"/>
            </a:ln>
          </a:left>
          <a:right>
            <a:ln w="25400" cap="flat">
              <a:solidFill>
                <a:schemeClr val="accent3">
                  <a:hueOff val="-256224"/>
                  <a:satOff val="-13732"/>
                  <a:lumOff val="-19712"/>
                  <a:alpha val="61000"/>
                </a:schemeClr>
              </a:solidFill>
              <a:prstDash val="solid"/>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12700" cap="flat">
              <a:noFill/>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Row>
  </a:tblStyle>
  <a:tblStyle styleId="{33BA23B1-9221-436E-865A-0063620EA4FD}"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wholeTbl>
    <a:band2H>
      <a:tcTxStyle/>
      <a:tcStyle>
        <a:tcBdr/>
        <a:fill>
          <a:solidFill>
            <a:srgbClr val="AEAEAE">
              <a:alpha val="25000"/>
            </a:srgbClr>
          </a:solidFill>
        </a:fill>
      </a:tcStyle>
    </a:band2H>
    <a:firstCol>
      <a:tcTxStyle b="on" i="off">
        <a:fontRef idx="minor">
          <a:srgbClr val="5C5C5C"/>
        </a:fontRef>
        <a:srgbClr val="5C5C5C"/>
      </a:tcTxStyle>
      <a:tcStyle>
        <a:tcBdr>
          <a:left>
            <a:ln w="12700" cap="flat">
              <a:noFill/>
              <a:miter lim="400000"/>
            </a:ln>
          </a:left>
          <a:right>
            <a:ln w="12700" cap="flat">
              <a:solidFill>
                <a:srgbClr val="797B80"/>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firstRow>
  </a:tblStyle>
  <a:tblStyle styleId="{2708684C-4D16-4618-839F-0558EEFCDFE6}"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wholeTbl>
    <a:band2H>
      <a:tcTxStyle/>
      <a:tcStyle>
        <a:tcBdr/>
        <a:fill>
          <a:solidFill>
            <a:srgbClr val="EDEEEE"/>
          </a:solidFill>
        </a:fill>
      </a:tcStyle>
    </a:band2H>
    <a:firstCol>
      <a:tcTxStyle b="on" i="off">
        <a:fontRef idx="minor">
          <a:srgbClr val="5C5C5C"/>
        </a:fontRef>
        <a:srgbClr val="5C5C5C"/>
      </a:tcTxStyle>
      <a:tcStyle>
        <a:tcBdr>
          <a:left>
            <a:ln w="12700" cap="flat">
              <a:noFill/>
              <a:miter lim="400000"/>
            </a:ln>
          </a:left>
          <a:right>
            <a:ln w="12700" cap="flat">
              <a:solidFill>
                <a:srgbClr val="5C5C5C"/>
              </a:solidFill>
              <a:prstDash val="solid"/>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custDash>
                <a:ds d="200000" sp="200000"/>
              </a:custDash>
              <a:miter lim="400000"/>
            </a:ln>
          </a:insideH>
          <a:insideV>
            <a:ln w="12700" cap="flat">
              <a:noFill/>
              <a:miter lim="400000"/>
            </a:ln>
          </a:insideV>
        </a:tcBdr>
        <a:fill>
          <a:noFill/>
        </a:fill>
      </a:tcStyle>
    </a:lastRow>
    <a:firstRow>
      <a:tcTxStyle b="on" i="off">
        <a:fontRef idx="minor">
          <a:srgbClr val="5C5C5C"/>
        </a:fontRef>
        <a:srgbClr val="5C5C5C"/>
      </a:tcTxStyle>
      <a:tcStyle>
        <a:tcBdr>
          <a:left>
            <a:ln w="12700" cap="flat">
              <a:noFill/>
              <a:miter lim="400000"/>
            </a:ln>
          </a:left>
          <a:right>
            <a:ln w="12700" cap="flat">
              <a:noFill/>
              <a:miter lim="400000"/>
            </a:ln>
          </a:right>
          <a:top>
            <a:ln w="12700" cap="flat">
              <a:noFill/>
              <a:miter lim="400000"/>
            </a:ln>
          </a:top>
          <a:bottom>
            <a:ln w="12700" cap="flat">
              <a:solidFill>
                <a:srgbClr val="5C5C5C"/>
              </a:solidFill>
              <a:prstDash val="solid"/>
              <a:miter lim="400000"/>
            </a:ln>
          </a:bottom>
          <a:insideH>
            <a:ln w="12700" cap="flat">
              <a:solidFill>
                <a:srgbClr val="5C5C5C"/>
              </a:solidFill>
              <a:custDash>
                <a:ds d="200000" sp="200000"/>
              </a:custDash>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44" autoAdjust="0"/>
    <p:restoredTop sz="94624" autoAdjust="0"/>
  </p:normalViewPr>
  <p:slideViewPr>
    <p:cSldViewPr>
      <p:cViewPr varScale="1">
        <p:scale>
          <a:sx n="72" d="100"/>
          <a:sy n="72" d="100"/>
        </p:scale>
        <p:origin x="1008" y="90"/>
      </p:cViewPr>
      <p:guideLst>
        <p:guide orient="horz" pos="3072"/>
        <p:guide pos="4096"/>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36484382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Proxima Nova"/>
        <a:ea typeface="Proxima Nova"/>
        <a:cs typeface="Proxima Nova"/>
        <a:sym typeface="Proxima Nova"/>
      </a:defRPr>
    </a:lvl1pPr>
    <a:lvl2pPr indent="228600" defTabSz="457200" latinLnBrk="0">
      <a:lnSpc>
        <a:spcPct val="117999"/>
      </a:lnSpc>
      <a:defRPr sz="2200">
        <a:latin typeface="Proxima Nova"/>
        <a:ea typeface="Proxima Nova"/>
        <a:cs typeface="Proxima Nova"/>
        <a:sym typeface="Proxima Nova"/>
      </a:defRPr>
    </a:lvl2pPr>
    <a:lvl3pPr indent="457200" defTabSz="457200" latinLnBrk="0">
      <a:lnSpc>
        <a:spcPct val="117999"/>
      </a:lnSpc>
      <a:defRPr sz="2200">
        <a:latin typeface="Proxima Nova"/>
        <a:ea typeface="Proxima Nova"/>
        <a:cs typeface="Proxima Nova"/>
        <a:sym typeface="Proxima Nova"/>
      </a:defRPr>
    </a:lvl3pPr>
    <a:lvl4pPr indent="685800" defTabSz="457200" latinLnBrk="0">
      <a:lnSpc>
        <a:spcPct val="117999"/>
      </a:lnSpc>
      <a:defRPr sz="2200">
        <a:latin typeface="Proxima Nova"/>
        <a:ea typeface="Proxima Nova"/>
        <a:cs typeface="Proxima Nova"/>
        <a:sym typeface="Proxima Nova"/>
      </a:defRPr>
    </a:lvl4pPr>
    <a:lvl5pPr indent="914400" defTabSz="457200" latinLnBrk="0">
      <a:lnSpc>
        <a:spcPct val="117999"/>
      </a:lnSpc>
      <a:defRPr sz="2200">
        <a:latin typeface="Proxima Nova"/>
        <a:ea typeface="Proxima Nova"/>
        <a:cs typeface="Proxima Nova"/>
        <a:sym typeface="Proxima Nova"/>
      </a:defRPr>
    </a:lvl5pPr>
    <a:lvl6pPr indent="1143000" defTabSz="457200" latinLnBrk="0">
      <a:lnSpc>
        <a:spcPct val="117999"/>
      </a:lnSpc>
      <a:defRPr sz="2200">
        <a:latin typeface="Proxima Nova"/>
        <a:ea typeface="Proxima Nova"/>
        <a:cs typeface="Proxima Nova"/>
        <a:sym typeface="Proxima Nova"/>
      </a:defRPr>
    </a:lvl6pPr>
    <a:lvl7pPr indent="1371600" defTabSz="457200" latinLnBrk="0">
      <a:lnSpc>
        <a:spcPct val="117999"/>
      </a:lnSpc>
      <a:defRPr sz="2200">
        <a:latin typeface="Proxima Nova"/>
        <a:ea typeface="Proxima Nova"/>
        <a:cs typeface="Proxima Nova"/>
        <a:sym typeface="Proxima Nova"/>
      </a:defRPr>
    </a:lvl7pPr>
    <a:lvl8pPr indent="1600200" defTabSz="457200" latinLnBrk="0">
      <a:lnSpc>
        <a:spcPct val="117999"/>
      </a:lnSpc>
      <a:defRPr sz="2200">
        <a:latin typeface="Proxima Nova"/>
        <a:ea typeface="Proxima Nova"/>
        <a:cs typeface="Proxima Nova"/>
        <a:sym typeface="Proxima Nova"/>
      </a:defRPr>
    </a:lvl8pPr>
    <a:lvl9pPr indent="1828800" defTabSz="457200" latinLnBrk="0">
      <a:lnSpc>
        <a:spcPct val="117999"/>
      </a:lnSpc>
      <a:defRPr sz="2200">
        <a:latin typeface="Proxima Nova"/>
        <a:ea typeface="Proxima Nova"/>
        <a:cs typeface="Proxima Nova"/>
        <a:sym typeface="Proxima Nova"/>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mp; Subtitle">
    <p:spTree>
      <p:nvGrpSpPr>
        <p:cNvPr id="1" name=""/>
        <p:cNvGrpSpPr/>
        <p:nvPr/>
      </p:nvGrpSpPr>
      <p:grpSpPr>
        <a:xfrm>
          <a:off x="0" y="0"/>
          <a:ext cx="0" cy="0"/>
          <a:chOff x="0" y="0"/>
          <a:chExt cx="0" cy="0"/>
        </a:xfrm>
      </p:grpSpPr>
      <p:sp>
        <p:nvSpPr>
          <p:cNvPr id="11" name="Line"/>
          <p:cNvSpPr>
            <a:spLocks noGrp="1"/>
          </p:cNvSpPr>
          <p:nvPr>
            <p:ph type="body" sz="quarter" idx="13"/>
          </p:nvPr>
        </p:nvSpPr>
        <p:spPr>
          <a:xfrm>
            <a:off x="571500" y="5588000"/>
            <a:ext cx="1187578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12"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13" name="Body Level One…"/>
          <p:cNvSpPr txBox="1">
            <a:spLocks noGrp="1"/>
          </p:cNvSpPr>
          <p:nvPr>
            <p:ph type="body" sz="half" idx="1"/>
          </p:nvPr>
        </p:nvSpPr>
        <p:spPr>
          <a:xfrm>
            <a:off x="571500" y="5676900"/>
            <a:ext cx="11861800" cy="3263900"/>
          </a:xfrm>
          <a:prstGeom prst="rect">
            <a:avLst/>
          </a:prstGeom>
        </p:spPr>
        <p:txBody>
          <a:bodyPr/>
          <a:lstStyle>
            <a:lvl1pPr marL="0" indent="0" algn="ctr">
              <a:lnSpc>
                <a:spcPct val="70000"/>
              </a:lnSpc>
              <a:spcBef>
                <a:spcPts val="0"/>
              </a:spcBef>
              <a:buClrTx/>
              <a:buSzTx/>
              <a:buFontTx/>
              <a:buNone/>
              <a:defRPr sz="4800" b="1" i="1">
                <a:solidFill>
                  <a:srgbClr val="747676"/>
                </a:solidFill>
              </a:defRPr>
            </a:lvl1pPr>
            <a:lvl2pPr marL="0" indent="228600" algn="ctr">
              <a:lnSpc>
                <a:spcPct val="70000"/>
              </a:lnSpc>
              <a:spcBef>
                <a:spcPts val="0"/>
              </a:spcBef>
              <a:buClrTx/>
              <a:buSzTx/>
              <a:buFontTx/>
              <a:buNone/>
              <a:defRPr sz="4800" b="1" i="1">
                <a:solidFill>
                  <a:srgbClr val="747676"/>
                </a:solidFill>
              </a:defRPr>
            </a:lvl2pPr>
            <a:lvl3pPr marL="0" indent="457200" algn="ctr">
              <a:lnSpc>
                <a:spcPct val="70000"/>
              </a:lnSpc>
              <a:spcBef>
                <a:spcPts val="0"/>
              </a:spcBef>
              <a:buClrTx/>
              <a:buSzTx/>
              <a:buFontTx/>
              <a:buNone/>
              <a:defRPr sz="4800" b="1" i="1">
                <a:solidFill>
                  <a:srgbClr val="747676"/>
                </a:solidFill>
              </a:defRPr>
            </a:lvl3pPr>
            <a:lvl4pPr marL="0" indent="685800" algn="ctr">
              <a:lnSpc>
                <a:spcPct val="70000"/>
              </a:lnSpc>
              <a:spcBef>
                <a:spcPts val="0"/>
              </a:spcBef>
              <a:buClrTx/>
              <a:buSzTx/>
              <a:buFontTx/>
              <a:buNone/>
              <a:defRPr sz="4800" b="1" i="1">
                <a:solidFill>
                  <a:srgbClr val="747676"/>
                </a:solidFill>
              </a:defRPr>
            </a:lvl4pPr>
            <a:lvl5pPr marL="0" indent="914400" algn="ctr">
              <a:lnSpc>
                <a:spcPct val="70000"/>
              </a:lnSpc>
              <a:spcBef>
                <a:spcPts val="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12140564" y="9189156"/>
            <a:ext cx="257353" cy="355601"/>
          </a:xfrm>
          <a:prstGeom prst="rect">
            <a:avLst/>
          </a:prstGeom>
        </p:spPr>
        <p:txBody>
          <a:bodyPr/>
          <a:lstStyle/>
          <a:p>
            <a:fld id="{86CB4B4D-7CA3-9044-876B-883B54F8677D}" type="slidenum">
              <a:t>‹#›</a:t>
            </a:fld>
            <a:endParaRPr/>
          </a:p>
        </p:txBody>
      </p:sp>
      <p:sp>
        <p:nvSpPr>
          <p:cNvPr id="3" name="Content Placeholder 2"/>
          <p:cNvSpPr>
            <a:spLocks noGrp="1"/>
          </p:cNvSpPr>
          <p:nvPr>
            <p:ph sz="quarter" idx="14"/>
          </p:nvPr>
        </p:nvSpPr>
        <p:spPr>
          <a:xfrm>
            <a:off x="2844800" y="9188450"/>
            <a:ext cx="8610600" cy="3556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Tree>
    <p:extLst>
      <p:ext uri="{BB962C8B-B14F-4D97-AF65-F5344CB8AC3E}">
        <p14:creationId xmlns:p14="http://schemas.microsoft.com/office/powerpoint/2010/main" val="4141342521"/>
      </p:ext>
    </p:extLst>
  </p:cSld>
  <p:clrMapOvr>
    <a:masterClrMapping/>
  </p:clrMapOvr>
  <p:transition spd="med"/>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x" preserve="1">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3614333073"/>
      </p:ext>
    </p:extLst>
  </p:cSld>
  <p:clrMapOvr>
    <a:masterClrMapping/>
  </p:clrMapOvr>
  <p:transition spd="med"/>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45445095"/>
      </p:ext>
    </p:extLst>
  </p:cSld>
  <p:clrMapOvr>
    <a:masterClrMapping/>
  </p:clrMapOvr>
  <p:transition spd="med"/>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x" preserve="1">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1263725599"/>
      </p:ext>
    </p:extLst>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753968274"/>
      </p:ext>
    </p:extLst>
  </p:cSld>
  <p:clrMapOvr>
    <a:masterClrMapping/>
  </p:clrMapOvr>
  <p:transition spd="med"/>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x" preserve="1">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dirty="0"/>
          </a:p>
        </p:txBody>
      </p:sp>
      <p:sp>
        <p:nvSpPr>
          <p:cNvPr id="62" name="Title Text"/>
          <p:cNvSpPr txBox="1">
            <a:spLocks noGrp="1"/>
          </p:cNvSpPr>
          <p:nvPr>
            <p:ph type="title"/>
          </p:nvPr>
        </p:nvSpPr>
        <p:spPr>
          <a:prstGeom prst="rect">
            <a:avLst/>
          </a:prstGeom>
        </p:spPr>
        <p:txBody>
          <a:bodyPr/>
          <a:lstStyle/>
          <a:p>
            <a:r>
              <a:rPr dirty="0"/>
              <a:t>Title Text</a:t>
            </a:r>
          </a:p>
        </p:txBody>
      </p:sp>
      <p:sp>
        <p:nvSpPr>
          <p:cNvPr id="63" name="Body Level One…"/>
          <p:cNvSpPr txBox="1">
            <a:spLocks noGrp="1"/>
          </p:cNvSpPr>
          <p:nvPr>
            <p:ph type="body" idx="1"/>
          </p:nvPr>
        </p:nvSpPr>
        <p:spPr>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659671875"/>
      </p:ext>
    </p:extLst>
  </p:cSld>
  <p:clrMapOvr>
    <a:masterClrMapping/>
  </p:clrMapOvr>
  <p:transition spd="med"/>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88002567"/>
      </p:ext>
    </p:extLst>
  </p:cSld>
  <p:clrMapOvr>
    <a:masterClrMapping/>
  </p:clrMapOvr>
  <p:transition spd="med"/>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803240713"/>
      </p:ext>
    </p:extLst>
  </p:cSld>
  <p:clrMapOvr>
    <a:masterClrMapping/>
  </p:clrMapOvr>
  <p:transition spd="med"/>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6279148"/>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71500" y="7736974"/>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42959512"/>
      </p:ext>
    </p:extLst>
  </p:cSld>
  <p:clrMapOvr>
    <a:masterClrMapping/>
  </p:clrMapOvr>
  <p:transition spd="med"/>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929105"/>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2971800"/>
            <a:ext cx="11861800" cy="614947"/>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3947696"/>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66044" y="4983748"/>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8" name="Body Level One…"/>
          <p:cNvSpPr txBox="1">
            <a:spLocks noGrp="1"/>
          </p:cNvSpPr>
          <p:nvPr>
            <p:ph type="body" idx="13"/>
          </p:nvPr>
        </p:nvSpPr>
        <p:spPr>
          <a:xfrm>
            <a:off x="566044" y="6075279"/>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9" name="Body Level One…"/>
          <p:cNvSpPr txBox="1">
            <a:spLocks noGrp="1"/>
          </p:cNvSpPr>
          <p:nvPr>
            <p:ph type="body" idx="14"/>
          </p:nvPr>
        </p:nvSpPr>
        <p:spPr>
          <a:xfrm>
            <a:off x="566044" y="6959601"/>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10" name="Body Level One…"/>
          <p:cNvSpPr txBox="1">
            <a:spLocks noGrp="1"/>
          </p:cNvSpPr>
          <p:nvPr>
            <p:ph type="body" idx="15"/>
          </p:nvPr>
        </p:nvSpPr>
        <p:spPr>
          <a:xfrm>
            <a:off x="566044" y="7876007"/>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15230241"/>
      </p:ext>
    </p:extLst>
  </p:cSld>
  <p:clrMapOvr>
    <a:masterClrMapping/>
  </p:clrMapOvr>
  <p:transition spd="med"/>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3734861"/>
      </p:ext>
    </p:extLst>
  </p:cSld>
  <p:clrMapOvr>
    <a:masterClrMapping/>
  </p:clrMapOvr>
  <p:transition spd="med"/>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x" preserve="1">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46732580"/>
      </p:ext>
    </p:extLst>
  </p:cSld>
  <p:clrMapOvr>
    <a:masterClrMapping/>
  </p:clrMapOvr>
  <p:transition spd="med"/>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x" preserve="1">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30740175"/>
      </p:ext>
    </p:extLst>
  </p:cSld>
  <p:clrMapOvr>
    <a:masterClrMapping/>
  </p:clrMapOvr>
  <p:transition spd="med"/>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x" preserve="1">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15191988"/>
      </p:ext>
    </p:extLst>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x" preserve="1">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183163057"/>
      </p:ext>
    </p:extLst>
  </p:cSld>
  <p:clrMapOvr>
    <a:masterClrMapping/>
  </p:clrMapOvr>
  <p:transition spd="med"/>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x" preserve="1">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2689143"/>
      </p:ext>
    </p:extLst>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dirty="0"/>
          </a:p>
        </p:txBody>
      </p:sp>
      <p:sp>
        <p:nvSpPr>
          <p:cNvPr id="62" name="Title Text"/>
          <p:cNvSpPr txBox="1">
            <a:spLocks noGrp="1"/>
          </p:cNvSpPr>
          <p:nvPr>
            <p:ph type="title"/>
          </p:nvPr>
        </p:nvSpPr>
        <p:spPr>
          <a:prstGeom prst="rect">
            <a:avLst/>
          </a:prstGeom>
        </p:spPr>
        <p:txBody>
          <a:bodyPr/>
          <a:lstStyle/>
          <a:p>
            <a:r>
              <a:rPr dirty="0"/>
              <a:t>Title Text</a:t>
            </a:r>
          </a:p>
        </p:txBody>
      </p:sp>
      <p:sp>
        <p:nvSpPr>
          <p:cNvPr id="63" name="Body Level One…"/>
          <p:cNvSpPr txBox="1">
            <a:spLocks noGrp="1"/>
          </p:cNvSpPr>
          <p:nvPr>
            <p:ph type="body" idx="1"/>
          </p:nvPr>
        </p:nvSpPr>
        <p:spPr>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54095534"/>
      </p:ext>
    </p:extLst>
  </p:cSld>
  <p:clrMapOvr>
    <a:masterClrMapping/>
  </p:clrMapOvr>
  <p:transition spd="med"/>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43184964"/>
      </p:ext>
    </p:extLst>
  </p:cSld>
  <p:clrMapOvr>
    <a:masterClrMapping/>
  </p:clrMapOvr>
  <p:transition spd="med"/>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6279148"/>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71500" y="7736974"/>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37099839"/>
      </p:ext>
    </p:extLst>
  </p:cSld>
  <p:clrMapOvr>
    <a:masterClrMapping/>
  </p:clrMapOvr>
  <p:transition spd="med"/>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929105"/>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2971800"/>
            <a:ext cx="11861800" cy="614947"/>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3947696"/>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66044" y="4983748"/>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8" name="Body Level One…"/>
          <p:cNvSpPr txBox="1">
            <a:spLocks noGrp="1"/>
          </p:cNvSpPr>
          <p:nvPr>
            <p:ph type="body" idx="13"/>
          </p:nvPr>
        </p:nvSpPr>
        <p:spPr>
          <a:xfrm>
            <a:off x="566044" y="6075279"/>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9" name="Body Level One…"/>
          <p:cNvSpPr txBox="1">
            <a:spLocks noGrp="1"/>
          </p:cNvSpPr>
          <p:nvPr>
            <p:ph type="body" idx="14"/>
          </p:nvPr>
        </p:nvSpPr>
        <p:spPr>
          <a:xfrm>
            <a:off x="566044" y="6959601"/>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10" name="Body Level One…"/>
          <p:cNvSpPr txBox="1">
            <a:spLocks noGrp="1"/>
          </p:cNvSpPr>
          <p:nvPr>
            <p:ph type="body" idx="15"/>
          </p:nvPr>
        </p:nvSpPr>
        <p:spPr>
          <a:xfrm>
            <a:off x="566044" y="7876007"/>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9459243"/>
      </p:ext>
    </p:extLst>
  </p:cSld>
  <p:clrMapOvr>
    <a:masterClrMapping/>
  </p:clrMapOvr>
  <p:transition spd="med"/>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image" Target="../media/image1.jp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0807700" cy="7239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0807700" cy="72263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4" name="Slide Number"/>
          <p:cNvSpPr txBox="1">
            <a:spLocks noGrp="1"/>
          </p:cNvSpPr>
          <p:nvPr>
            <p:ph type="sldNum" sz="quarter" idx="2"/>
          </p:nvPr>
        </p:nvSpPr>
        <p:spPr>
          <a:xfrm>
            <a:off x="11121847"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sp>
        <p:nvSpPr>
          <p:cNvPr id="5" name="Rectangle 5"/>
          <p:cNvSpPr>
            <a:spLocks noChangeArrowheads="1"/>
          </p:cNvSpPr>
          <p:nvPr userDrawn="1"/>
        </p:nvSpPr>
        <p:spPr bwMode="auto">
          <a:xfrm>
            <a:off x="558800" y="9370368"/>
            <a:ext cx="23842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spcBef>
                <a:spcPts val="600"/>
              </a:spcBef>
            </a:pPr>
            <a:r>
              <a:rPr lang="en-US" altLang="en-US" sz="1200" i="0" dirty="0" smtClean="0">
                <a:solidFill>
                  <a:schemeClr val="tx1">
                    <a:lumMod val="50000"/>
                  </a:schemeClr>
                </a:solidFill>
                <a:latin typeface="Calibri" panose="020F0502020204030204" pitchFamily="34" charset="0"/>
                <a:ea typeface="Verdana" pitchFamily="34" charset="0"/>
                <a:cs typeface="Verdana" pitchFamily="34" charset="0"/>
              </a:rPr>
              <a:t>©2019 McGraw-Hill Education.</a:t>
            </a:r>
            <a:endParaRPr lang="en-US" altLang="en-US" sz="1200" i="0" dirty="0">
              <a:solidFill>
                <a:schemeClr val="tx1">
                  <a:lumMod val="50000"/>
                </a:schemeClr>
              </a:solidFill>
              <a:latin typeface="Calibri" panose="020F0502020204030204" pitchFamily="34" charset="0"/>
              <a:ea typeface="Verdana" pitchFamily="34" charset="0"/>
              <a:cs typeface="Verdana" pitchFamily="34" charset="0"/>
            </a:endParaRPr>
          </a:p>
        </p:txBody>
      </p:sp>
      <p:pic>
        <p:nvPicPr>
          <p:cNvPr id="6" name="Picture 5"/>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11560424" y="3132"/>
            <a:ext cx="1431850" cy="9750468"/>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61" r:id="rId6"/>
    <p:sldLayoutId id="2147483662" r:id="rId7"/>
    <p:sldLayoutId id="2147483663" r:id="rId8"/>
    <p:sldLayoutId id="2147483664" r:id="rId9"/>
    <p:sldLayoutId id="2147483655" r:id="rId10"/>
    <p:sldLayoutId id="2147483656" r:id="rId11"/>
    <p:sldLayoutId id="2147483657" r:id="rId12"/>
    <p:sldLayoutId id="2147483658" r:id="rId13"/>
    <p:sldLayoutId id="2147483659" r:id="rId14"/>
    <p:sldLayoutId id="2147483660" r:id="rId15"/>
  </p:sldLayoutIdLst>
  <p:transition spd="med"/>
  <p:timing>
    <p:tnLst>
      <p:par>
        <p:cTn id="1" dur="indefinite" restart="never" nodeType="tmRoot"/>
      </p:par>
    </p:tnLst>
  </p:timing>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0883900" cy="7239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0883900" cy="72263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4" name="Slide Number"/>
          <p:cNvSpPr txBox="1">
            <a:spLocks noGrp="1"/>
          </p:cNvSpPr>
          <p:nvPr>
            <p:ph type="sldNum" sz="quarter" idx="2"/>
          </p:nvPr>
        </p:nvSpPr>
        <p:spPr>
          <a:xfrm>
            <a:off x="11198047"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pic>
        <p:nvPicPr>
          <p:cNvPr id="5" name="Picture 4"/>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11560424" y="3132"/>
            <a:ext cx="1431850" cy="9750468"/>
          </a:xfrm>
          <a:prstGeom prst="rect">
            <a:avLst/>
          </a:prstGeom>
        </p:spPr>
      </p:pic>
    </p:spTree>
    <p:extLst>
      <p:ext uri="{BB962C8B-B14F-4D97-AF65-F5344CB8AC3E}">
        <p14:creationId xmlns:p14="http://schemas.microsoft.com/office/powerpoint/2010/main" val="1748404313"/>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p:transition spd="med"/>
  <p:timing>
    <p:tnLst>
      <p:par>
        <p:cTn id="1" dur="indefinite" restart="never" nodeType="tmRoot"/>
      </p:par>
    </p:tnLst>
  </p:timing>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2.tif"/><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hyperlink" Target="https://qbo.intuit.com/redir/testdrive" TargetMode="Externa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Computer accounting with quickbooks online"/>
          <p:cNvSpPr txBox="1">
            <a:spLocks noGrp="1"/>
          </p:cNvSpPr>
          <p:nvPr>
            <p:ph type="title"/>
          </p:nvPr>
        </p:nvSpPr>
        <p:spPr>
          <a:xfrm>
            <a:off x="571500" y="571500"/>
            <a:ext cx="10198100" cy="2705100"/>
          </a:xfrm>
          <a:prstGeom prst="rect">
            <a:avLst/>
          </a:prstGeom>
        </p:spPr>
        <p:txBody>
          <a:bodyPr>
            <a:normAutofit fontScale="90000"/>
          </a:bodyPr>
          <a:lstStyle/>
          <a:p>
            <a:pPr>
              <a:defRPr>
                <a:solidFill>
                  <a:srgbClr val="F20F4B"/>
                </a:solidFill>
              </a:defRPr>
            </a:pPr>
            <a:r>
              <a:rPr lang="en-IN" sz="8000" b="1" cap="none" dirty="0" smtClean="0">
                <a:solidFill>
                  <a:srgbClr val="C50B3C"/>
                </a:solidFill>
                <a:latin typeface="Calibri" panose="020F0502020204030204" pitchFamily="34" charset="0"/>
              </a:rPr>
              <a:t>Computer Accounting With Quickbooks Online</a:t>
            </a:r>
            <a:endParaRPr lang="en-IN" sz="8000" b="1" cap="none" dirty="0">
              <a:solidFill>
                <a:srgbClr val="C50B3C"/>
              </a:solidFill>
              <a:latin typeface="Calibri" panose="020F0502020204030204" pitchFamily="34" charset="0"/>
            </a:endParaRPr>
          </a:p>
        </p:txBody>
      </p:sp>
      <p:sp>
        <p:nvSpPr>
          <p:cNvPr id="130" name="Donna Kay"/>
          <p:cNvSpPr txBox="1">
            <a:spLocks noGrp="1"/>
          </p:cNvSpPr>
          <p:nvPr>
            <p:ph type="body" sz="half" idx="1"/>
          </p:nvPr>
        </p:nvSpPr>
        <p:spPr>
          <a:xfrm>
            <a:off x="571500" y="3810000"/>
            <a:ext cx="10198100" cy="685800"/>
          </a:xfrm>
          <a:prstGeom prst="rect">
            <a:avLst/>
          </a:prstGeom>
        </p:spPr>
        <p:txBody>
          <a:bodyPr/>
          <a:lstStyle>
            <a:lvl1pPr algn="r">
              <a:defRPr>
                <a:solidFill>
                  <a:srgbClr val="008CB4"/>
                </a:solidFill>
              </a:defRPr>
            </a:lvl1pPr>
          </a:lstStyle>
          <a:p>
            <a:pPr algn="ctr"/>
            <a:r>
              <a:rPr i="0" dirty="0">
                <a:solidFill>
                  <a:srgbClr val="00607A"/>
                </a:solidFill>
                <a:latin typeface="Calibri" panose="020F0502020204030204" pitchFamily="34" charset="0"/>
              </a:rPr>
              <a:t>Donna Kay</a:t>
            </a:r>
          </a:p>
        </p:txBody>
      </p:sp>
      <p:sp>
        <p:nvSpPr>
          <p:cNvPr id="135" name="Chapter 3 QBO TRANSACTIONS"/>
          <p:cNvSpPr txBox="1"/>
          <p:nvPr/>
        </p:nvSpPr>
        <p:spPr>
          <a:xfrm>
            <a:off x="2082800" y="6438900"/>
            <a:ext cx="7263789" cy="641201"/>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spcBef>
                <a:spcPts val="2300"/>
              </a:spcBef>
              <a:defRPr sz="5200" i="0" cap="all" spc="0">
                <a:solidFill>
                  <a:srgbClr val="F20F4B"/>
                </a:solidFill>
                <a:latin typeface="+mn-lt"/>
                <a:ea typeface="+mn-ea"/>
                <a:cs typeface="+mn-cs"/>
                <a:sym typeface="Proxima Nova ScOsf Extra Conden"/>
              </a:defRPr>
            </a:lvl1pPr>
          </a:lstStyle>
          <a:p>
            <a:pPr algn="ctr"/>
            <a:r>
              <a:rPr lang="en-IN" sz="3500" cap="none" dirty="0" smtClean="0">
                <a:solidFill>
                  <a:srgbClr val="C50B3C"/>
                </a:solidFill>
                <a:latin typeface="Calibri" panose="020F0502020204030204" pitchFamily="34" charset="0"/>
              </a:rPr>
              <a:t>Chapter 3 Q</a:t>
            </a:r>
            <a:r>
              <a:rPr lang="en-IN" sz="100" cap="none" dirty="0" smtClean="0">
                <a:solidFill>
                  <a:srgbClr val="C50B3C"/>
                </a:solidFill>
                <a:latin typeface="Calibri" panose="020F0502020204030204" pitchFamily="34" charset="0"/>
              </a:rPr>
              <a:t> </a:t>
            </a:r>
            <a:r>
              <a:rPr lang="en-IN" sz="3500" cap="none" dirty="0" smtClean="0">
                <a:solidFill>
                  <a:srgbClr val="C50B3C"/>
                </a:solidFill>
                <a:latin typeface="Calibri" panose="020F0502020204030204" pitchFamily="34" charset="0"/>
              </a:rPr>
              <a:t>B</a:t>
            </a:r>
            <a:r>
              <a:rPr lang="en-IN" sz="100" cap="none" dirty="0" smtClean="0">
                <a:solidFill>
                  <a:srgbClr val="C50B3C"/>
                </a:solidFill>
                <a:latin typeface="Calibri" panose="020F0502020204030204" pitchFamily="34" charset="0"/>
              </a:rPr>
              <a:t> </a:t>
            </a:r>
            <a:r>
              <a:rPr lang="en-IN" sz="3500" cap="none" dirty="0" smtClean="0">
                <a:solidFill>
                  <a:srgbClr val="C50B3C"/>
                </a:solidFill>
                <a:latin typeface="Calibri" panose="020F0502020204030204" pitchFamily="34" charset="0"/>
              </a:rPr>
              <a:t>O Transactions</a:t>
            </a:r>
            <a:endParaRPr lang="en-IN" sz="3500" cap="none" dirty="0">
              <a:solidFill>
                <a:srgbClr val="C50B3C"/>
              </a:solidFill>
              <a:latin typeface="Calibri" panose="020F0502020204030204" pitchFamily="34" charset="0"/>
            </a:endParaRPr>
          </a:p>
        </p:txBody>
      </p:sp>
      <p:sp>
        <p:nvSpPr>
          <p:cNvPr id="3" name="Content Placeholder 2"/>
          <p:cNvSpPr>
            <a:spLocks noGrp="1"/>
          </p:cNvSpPr>
          <p:nvPr>
            <p:ph sz="quarter" idx="14"/>
          </p:nvPr>
        </p:nvSpPr>
        <p:spPr>
          <a:xfrm>
            <a:off x="620644" y="9220200"/>
            <a:ext cx="10758556" cy="457200"/>
          </a:xfrm>
        </p:spPr>
        <p:txBody>
          <a:bodyPr>
            <a:noAutofit/>
          </a:bodyPr>
          <a:lstStyle/>
          <a:p>
            <a:pPr marL="0" indent="0">
              <a:buNone/>
            </a:pPr>
            <a:r>
              <a:rPr lang="en-IN" sz="12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r>
              <a:rPr lang="en-IN" sz="1200" dirty="0" smtClean="0">
                <a:latin typeface="Calibri" panose="020F0502020204030204" pitchFamily="34" charset="0"/>
              </a:rPr>
              <a:t>.</a:t>
            </a:r>
            <a:endParaRPr lang="en-IN" sz="1200" dirty="0">
              <a:latin typeface="Calibri" panose="020F0502020204030204" pitchFamily="34" charset="0"/>
            </a:endParaRPr>
          </a:p>
        </p:txBody>
      </p:sp>
    </p:spTree>
    <p:extLst>
      <p:ext uri="{BB962C8B-B14F-4D97-AF65-F5344CB8AC3E}">
        <p14:creationId xmlns:p14="http://schemas.microsoft.com/office/powerpoint/2010/main" val="3492750815"/>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 name="Section 3.4 ENTERING TRANSACTIONS IN QBO"/>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IN" dirty="0" smtClean="0">
                <a:solidFill>
                  <a:srgbClr val="C50B3C"/>
                </a:solidFill>
              </a:rPr>
              <a:t>Section 3.4 Entering Transactions In</a:t>
            </a:r>
            <a:r>
              <a:rPr dirty="0" smtClean="0">
                <a:solidFill>
                  <a:srgbClr val="C50B3C"/>
                </a:solidFill>
              </a:rPr>
              <a:t> </a:t>
            </a:r>
            <a:r>
              <a:rPr lang="en-IN" dirty="0">
                <a:solidFill>
                  <a:srgbClr val="C50B3C"/>
                </a:solidFill>
              </a:rPr>
              <a:t>Q</a:t>
            </a:r>
            <a:r>
              <a:rPr lang="en-IN" sz="100" dirty="0">
                <a:solidFill>
                  <a:srgbClr val="C50B3C"/>
                </a:solidFill>
              </a:rPr>
              <a:t> </a:t>
            </a:r>
            <a:r>
              <a:rPr lang="en-IN" dirty="0">
                <a:solidFill>
                  <a:srgbClr val="C50B3C"/>
                </a:solidFill>
              </a:rPr>
              <a:t>B</a:t>
            </a:r>
            <a:r>
              <a:rPr lang="en-IN" sz="100" dirty="0">
                <a:solidFill>
                  <a:srgbClr val="C50B3C"/>
                </a:solidFill>
              </a:rPr>
              <a:t> </a:t>
            </a:r>
            <a:r>
              <a:rPr lang="en-IN" dirty="0">
                <a:solidFill>
                  <a:srgbClr val="C50B3C"/>
                </a:solidFill>
              </a:rPr>
              <a:t>O</a:t>
            </a:r>
            <a:endParaRPr dirty="0">
              <a:solidFill>
                <a:srgbClr val="C50B3C"/>
              </a:solidFill>
            </a:endParaRPr>
          </a:p>
        </p:txBody>
      </p:sp>
      <p:sp>
        <p:nvSpPr>
          <p:cNvPr id="210" name="Two main ways to enter transaction information in QBO…"/>
          <p:cNvSpPr txBox="1">
            <a:spLocks noGrp="1"/>
          </p:cNvSpPr>
          <p:nvPr>
            <p:ph type="body" idx="1"/>
          </p:nvPr>
        </p:nvSpPr>
        <p:spPr>
          <a:xfrm>
            <a:off x="571500" y="1803400"/>
            <a:ext cx="10502900" cy="1854200"/>
          </a:xfrm>
          <a:prstGeom prst="rect">
            <a:avLst/>
          </a:prstGeom>
        </p:spPr>
        <p:txBody>
          <a:bodyPr/>
          <a:lstStyle/>
          <a:p>
            <a:pPr marL="0" indent="0">
              <a:buSzTx/>
              <a:buNone/>
              <a:defRPr b="1"/>
            </a:pPr>
            <a:r>
              <a:rPr b="0" dirty="0">
                <a:solidFill>
                  <a:srgbClr val="000000"/>
                </a:solidFill>
              </a:rPr>
              <a:t>Two main ways to enter transaction information in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endParaRPr b="0" dirty="0">
              <a:solidFill>
                <a:srgbClr val="000000"/>
              </a:solidFill>
            </a:endParaRPr>
          </a:p>
          <a:p>
            <a:pPr marL="457200" indent="-457200">
              <a:buClrTx/>
              <a:buSzPct val="100000"/>
              <a:buFontTx/>
              <a:buAutoNum type="arabicPeriod"/>
              <a:defRPr b="1"/>
            </a:pPr>
            <a:r>
              <a:rPr b="0" dirty="0">
                <a:solidFill>
                  <a:srgbClr val="000000"/>
                </a:solidFill>
              </a:rPr>
              <a:t>Onscreen </a:t>
            </a:r>
            <a:r>
              <a:rPr b="0" dirty="0" smtClean="0">
                <a:solidFill>
                  <a:srgbClr val="000000"/>
                </a:solidFill>
              </a:rPr>
              <a:t>Journal</a:t>
            </a:r>
            <a:r>
              <a:rPr lang="en-IN" b="0" dirty="0" smtClean="0">
                <a:solidFill>
                  <a:srgbClr val="000000"/>
                </a:solidFill>
              </a:rPr>
              <a:t>.</a:t>
            </a:r>
            <a:endParaRPr b="0" dirty="0">
              <a:solidFill>
                <a:srgbClr val="000000"/>
              </a:solidFill>
            </a:endParaRPr>
          </a:p>
          <a:p>
            <a:pPr marL="457200" indent="-457200">
              <a:buClrTx/>
              <a:buSzPct val="100000"/>
              <a:buFontTx/>
              <a:buAutoNum type="arabicPeriod"/>
              <a:defRPr b="1"/>
            </a:pPr>
            <a:r>
              <a:rPr b="0" dirty="0">
                <a:solidFill>
                  <a:srgbClr val="000000"/>
                </a:solidFill>
              </a:rPr>
              <a:t>Onscreen forms, such as invoices and </a:t>
            </a:r>
            <a:r>
              <a:rPr b="0" dirty="0" smtClean="0">
                <a:solidFill>
                  <a:srgbClr val="000000"/>
                </a:solidFill>
              </a:rPr>
              <a:t>checks</a:t>
            </a:r>
            <a:r>
              <a:rPr lang="en-IN" b="0" dirty="0" smtClean="0">
                <a:solidFill>
                  <a:srgbClr val="000000"/>
                </a:solidFill>
              </a:rPr>
              <a:t>.</a:t>
            </a:r>
            <a:endParaRPr sz="1100" b="0" i="1" dirty="0">
              <a:solidFill>
                <a:srgbClr val="000000"/>
              </a:solidFill>
            </a:endParaRPr>
          </a:p>
        </p:txBody>
      </p:sp>
      <p:sp>
        <p:nvSpPr>
          <p:cNvPr id="2" name="Text Placeholder 1"/>
          <p:cNvSpPr>
            <a:spLocks noGrp="1"/>
          </p:cNvSpPr>
          <p:nvPr>
            <p:ph type="body" idx="10"/>
          </p:nvPr>
        </p:nvSpPr>
        <p:spPr>
          <a:xfrm>
            <a:off x="571500" y="7386053"/>
            <a:ext cx="10502900" cy="1224547"/>
          </a:xfrm>
        </p:spPr>
        <p:txBody>
          <a:bodyPr/>
          <a:lstStyle/>
          <a:p>
            <a:pPr marL="0" indent="0">
              <a:buNone/>
            </a:pPr>
            <a:r>
              <a:rPr lang="en-IN" b="0" dirty="0">
                <a:solidFill>
                  <a:srgbClr val="000000"/>
                </a:solidFill>
              </a:rPr>
              <a:t>(See text Section 3.4 for more information about entering transactions in 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smtClean="0">
                <a:solidFill>
                  <a:srgbClr val="000000"/>
                </a:solidFill>
              </a:rPr>
              <a:t>O.)</a:t>
            </a:r>
            <a:endParaRPr lang="en-IN" sz="1200" b="0" dirty="0">
              <a:solidFill>
                <a:srgbClr val="000000"/>
              </a:solidFill>
            </a:endParaRP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Section 3.5 Types of Transaction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dirty="0">
                <a:solidFill>
                  <a:srgbClr val="C50B3C"/>
                </a:solidFill>
              </a:rPr>
              <a:t>Section 3.5 Types of Transactions</a:t>
            </a:r>
          </a:p>
        </p:txBody>
      </p:sp>
      <p:sp>
        <p:nvSpPr>
          <p:cNvPr id="219" name="Generally we can group transactions into the following categories:…"/>
          <p:cNvSpPr txBox="1">
            <a:spLocks noGrp="1"/>
          </p:cNvSpPr>
          <p:nvPr>
            <p:ph type="body" idx="1"/>
          </p:nvPr>
        </p:nvSpPr>
        <p:spPr>
          <a:xfrm>
            <a:off x="571500" y="1803400"/>
            <a:ext cx="10579100" cy="4521200"/>
          </a:xfrm>
          <a:prstGeom prst="rect">
            <a:avLst/>
          </a:prstGeom>
        </p:spPr>
        <p:txBody>
          <a:bodyPr>
            <a:noAutofit/>
          </a:bodyPr>
          <a:lstStyle/>
          <a:p>
            <a:pPr marL="0" indent="0">
              <a:spcAft>
                <a:spcPts val="500"/>
              </a:spcAft>
              <a:buClrTx/>
              <a:buSzTx/>
              <a:buFontTx/>
              <a:buNone/>
              <a:defRPr b="1"/>
            </a:pPr>
            <a:r>
              <a:rPr b="0" dirty="0">
                <a:solidFill>
                  <a:srgbClr val="000000"/>
                </a:solidFill>
              </a:rPr>
              <a:t>Generally we can group transactions into the following categories:</a:t>
            </a:r>
          </a:p>
          <a:p>
            <a:pPr marL="457200" indent="-457200">
              <a:buClr>
                <a:srgbClr val="000000"/>
              </a:buClr>
              <a:buSzTx/>
              <a:buFont typeface="+mj-lt"/>
              <a:buAutoNum type="arabicPeriod"/>
              <a:defRPr b="1"/>
            </a:pPr>
            <a:r>
              <a:rPr b="0" dirty="0" smtClean="0">
                <a:solidFill>
                  <a:srgbClr val="000000"/>
                </a:solidFill>
              </a:rPr>
              <a:t>Banking </a:t>
            </a:r>
            <a:r>
              <a:rPr b="0" dirty="0">
                <a:solidFill>
                  <a:srgbClr val="000000"/>
                </a:solidFill>
              </a:rPr>
              <a:t>and Credit </a:t>
            </a:r>
            <a:r>
              <a:rPr b="0" dirty="0" smtClean="0">
                <a:solidFill>
                  <a:srgbClr val="000000"/>
                </a:solidFill>
              </a:rPr>
              <a:t>Card</a:t>
            </a:r>
            <a:r>
              <a:rPr lang="en-IN" b="0" dirty="0" smtClean="0">
                <a:solidFill>
                  <a:srgbClr val="000000"/>
                </a:solidFill>
              </a:rPr>
              <a:t>.</a:t>
            </a:r>
            <a:endParaRPr b="0" dirty="0">
              <a:solidFill>
                <a:srgbClr val="000000"/>
              </a:solidFill>
            </a:endParaRPr>
          </a:p>
          <a:p>
            <a:pPr marL="457200" indent="-457200">
              <a:buClr>
                <a:srgbClr val="000000"/>
              </a:buClr>
              <a:buSzTx/>
              <a:buFont typeface="+mj-lt"/>
              <a:buAutoNum type="arabicPeriod"/>
              <a:defRPr b="1"/>
            </a:pPr>
            <a:r>
              <a:rPr b="0" dirty="0" smtClean="0">
                <a:solidFill>
                  <a:srgbClr val="000000"/>
                </a:solidFill>
              </a:rPr>
              <a:t>Customers </a:t>
            </a:r>
            <a:r>
              <a:rPr b="0" dirty="0">
                <a:solidFill>
                  <a:srgbClr val="000000"/>
                </a:solidFill>
              </a:rPr>
              <a:t>and </a:t>
            </a:r>
            <a:r>
              <a:rPr b="0" dirty="0" smtClean="0">
                <a:solidFill>
                  <a:srgbClr val="000000"/>
                </a:solidFill>
              </a:rPr>
              <a:t>Sales</a:t>
            </a:r>
            <a:r>
              <a:rPr lang="en-IN" b="0" dirty="0" smtClean="0">
                <a:solidFill>
                  <a:srgbClr val="000000"/>
                </a:solidFill>
              </a:rPr>
              <a:t>.</a:t>
            </a:r>
            <a:endParaRPr b="0" dirty="0" smtClean="0">
              <a:solidFill>
                <a:srgbClr val="000000"/>
              </a:solidFill>
            </a:endParaRPr>
          </a:p>
          <a:p>
            <a:pPr marL="457200" indent="-457200">
              <a:buClr>
                <a:srgbClr val="000000"/>
              </a:buClr>
              <a:buSzTx/>
              <a:buFont typeface="+mj-lt"/>
              <a:buAutoNum type="arabicPeriod"/>
              <a:defRPr b="1"/>
            </a:pPr>
            <a:r>
              <a:rPr b="0" dirty="0" smtClean="0">
                <a:solidFill>
                  <a:srgbClr val="000000"/>
                </a:solidFill>
              </a:rPr>
              <a:t>Vendors and </a:t>
            </a:r>
            <a:r>
              <a:rPr b="0" dirty="0" smtClean="0">
                <a:solidFill>
                  <a:srgbClr val="000000"/>
                </a:solidFill>
              </a:rPr>
              <a:t>Expenses</a:t>
            </a:r>
            <a:r>
              <a:rPr lang="en-IN" b="0" dirty="0" smtClean="0">
                <a:solidFill>
                  <a:srgbClr val="000000"/>
                </a:solidFill>
              </a:rPr>
              <a:t>.</a:t>
            </a:r>
            <a:endParaRPr b="0" dirty="0" smtClean="0">
              <a:solidFill>
                <a:srgbClr val="000000"/>
              </a:solidFill>
            </a:endParaRPr>
          </a:p>
          <a:p>
            <a:pPr marL="457200" indent="-457200">
              <a:buClr>
                <a:srgbClr val="000000"/>
              </a:buClr>
              <a:buSzTx/>
              <a:buFont typeface="+mj-lt"/>
              <a:buAutoNum type="arabicPeriod"/>
              <a:defRPr b="1"/>
            </a:pPr>
            <a:r>
              <a:rPr b="0" dirty="0" smtClean="0">
                <a:solidFill>
                  <a:srgbClr val="000000"/>
                </a:solidFill>
              </a:rPr>
              <a:t>Employees and </a:t>
            </a:r>
            <a:r>
              <a:rPr b="0" dirty="0" smtClean="0">
                <a:solidFill>
                  <a:srgbClr val="000000"/>
                </a:solidFill>
              </a:rPr>
              <a:t>Payroll</a:t>
            </a:r>
            <a:r>
              <a:rPr lang="en-IN" b="0" dirty="0" smtClean="0">
                <a:solidFill>
                  <a:srgbClr val="000000"/>
                </a:solidFill>
              </a:rPr>
              <a:t>.</a:t>
            </a:r>
            <a:endParaRPr b="0" dirty="0" smtClean="0">
              <a:solidFill>
                <a:srgbClr val="000000"/>
              </a:solidFill>
            </a:endParaRPr>
          </a:p>
          <a:p>
            <a:pPr marL="457200" indent="-457200">
              <a:buClr>
                <a:srgbClr val="000000"/>
              </a:buClr>
              <a:buSzTx/>
              <a:buFont typeface="+mj-lt"/>
              <a:buAutoNum type="arabicPeriod"/>
              <a:defRPr b="1"/>
            </a:pPr>
            <a:r>
              <a:rPr b="0" dirty="0" smtClean="0">
                <a:solidFill>
                  <a:srgbClr val="000000"/>
                </a:solidFill>
              </a:rPr>
              <a:t>Other</a:t>
            </a:r>
            <a:r>
              <a:rPr lang="en-IN" b="0" dirty="0" smtClean="0">
                <a:solidFill>
                  <a:srgbClr val="000000"/>
                </a:solidFill>
              </a:rPr>
              <a:t>.</a:t>
            </a:r>
            <a:endParaRPr b="0" i="1" dirty="0">
              <a:solidFill>
                <a:srgbClr val="000000"/>
              </a:solidFill>
            </a:endParaRPr>
          </a:p>
        </p:txBody>
      </p:sp>
      <p:sp>
        <p:nvSpPr>
          <p:cNvPr id="2" name="Text Placeholder 1"/>
          <p:cNvSpPr>
            <a:spLocks noGrp="1"/>
          </p:cNvSpPr>
          <p:nvPr>
            <p:ph type="body" idx="10"/>
          </p:nvPr>
        </p:nvSpPr>
        <p:spPr>
          <a:xfrm>
            <a:off x="571500" y="7620000"/>
            <a:ext cx="7378700" cy="685800"/>
          </a:xfrm>
        </p:spPr>
        <p:txBody>
          <a:bodyPr>
            <a:noAutofit/>
          </a:bodyPr>
          <a:lstStyle/>
          <a:p>
            <a:pPr marL="0" indent="0">
              <a:buNone/>
            </a:pPr>
            <a:r>
              <a:rPr lang="en-IN" b="0" dirty="0">
                <a:solidFill>
                  <a:srgbClr val="000000"/>
                </a:solidFill>
              </a:rPr>
              <a:t>(See text Section 3.5 for more </a:t>
            </a:r>
            <a:r>
              <a:rPr lang="en-IN" b="0" dirty="0" smtClean="0">
                <a:solidFill>
                  <a:srgbClr val="000000"/>
                </a:solidFill>
              </a:rPr>
              <a:t>information.)</a:t>
            </a:r>
            <a:endParaRPr lang="en-IN" b="0" dirty="0">
              <a:solidFill>
                <a:srgbClr val="000000"/>
              </a:solidFill>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Section 3.6 Banking transaction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dirty="0">
                <a:solidFill>
                  <a:srgbClr val="C50B3C"/>
                </a:solidFill>
              </a:rPr>
              <a:t>Section 3.6 Banking transactions</a:t>
            </a:r>
          </a:p>
        </p:txBody>
      </p:sp>
      <p:sp>
        <p:nvSpPr>
          <p:cNvPr id="227" name="Banking Transactions include:…"/>
          <p:cNvSpPr txBox="1">
            <a:spLocks noGrp="1"/>
          </p:cNvSpPr>
          <p:nvPr>
            <p:ph type="body" idx="1"/>
          </p:nvPr>
        </p:nvSpPr>
        <p:spPr>
          <a:xfrm>
            <a:off x="571500" y="1803400"/>
            <a:ext cx="10655300" cy="2006600"/>
          </a:xfrm>
          <a:prstGeom prst="rect">
            <a:avLst/>
          </a:prstGeom>
        </p:spPr>
        <p:txBody>
          <a:bodyPr>
            <a:normAutofit/>
          </a:bodyPr>
          <a:lstStyle/>
          <a:p>
            <a:pPr marL="0" indent="0">
              <a:spcAft>
                <a:spcPts val="500"/>
              </a:spcAft>
              <a:buClrTx/>
              <a:buSzTx/>
              <a:buFontTx/>
              <a:buNone/>
              <a:defRPr b="1"/>
            </a:pPr>
            <a:r>
              <a:rPr b="0" dirty="0">
                <a:solidFill>
                  <a:srgbClr val="000000"/>
                </a:solidFill>
              </a:rPr>
              <a:t>Banking Transactions include:</a:t>
            </a:r>
          </a:p>
          <a:p>
            <a:pPr marL="457200" indent="-457200">
              <a:buClrTx/>
              <a:buSzTx/>
              <a:buFont typeface="+mj-lt"/>
              <a:buAutoNum type="arabicPeriod"/>
              <a:defRPr b="1"/>
            </a:pPr>
            <a:r>
              <a:rPr b="0" dirty="0" smtClean="0">
                <a:solidFill>
                  <a:srgbClr val="000000"/>
                </a:solidFill>
              </a:rPr>
              <a:t>Bank </a:t>
            </a:r>
            <a:r>
              <a:rPr b="0" dirty="0" smtClean="0">
                <a:solidFill>
                  <a:srgbClr val="000000"/>
                </a:solidFill>
              </a:rPr>
              <a:t>Deposits</a:t>
            </a:r>
            <a:r>
              <a:rPr lang="en-IN" b="0" dirty="0" smtClean="0">
                <a:solidFill>
                  <a:srgbClr val="000000"/>
                </a:solidFill>
              </a:rPr>
              <a:t>.</a:t>
            </a:r>
            <a:endParaRPr b="0" dirty="0">
              <a:solidFill>
                <a:srgbClr val="000000"/>
              </a:solidFill>
            </a:endParaRPr>
          </a:p>
          <a:p>
            <a:pPr marL="457200" indent="-457200">
              <a:buClrTx/>
              <a:buSzTx/>
              <a:buFont typeface="+mj-lt"/>
              <a:buAutoNum type="arabicPeriod"/>
              <a:defRPr b="1"/>
            </a:pPr>
            <a:r>
              <a:rPr b="0" dirty="0" smtClean="0">
                <a:solidFill>
                  <a:srgbClr val="000000"/>
                </a:solidFill>
              </a:rPr>
              <a:t>Transfers</a:t>
            </a:r>
            <a:r>
              <a:rPr lang="en-IN" b="0" dirty="0" smtClean="0">
                <a:solidFill>
                  <a:srgbClr val="000000"/>
                </a:solidFill>
              </a:rPr>
              <a:t>.</a:t>
            </a:r>
            <a:endParaRPr b="0" i="1" dirty="0">
              <a:solidFill>
                <a:srgbClr val="000000"/>
              </a:solidFill>
            </a:endParaRPr>
          </a:p>
        </p:txBody>
      </p:sp>
      <p:sp>
        <p:nvSpPr>
          <p:cNvPr id="2" name="Text Placeholder 1"/>
          <p:cNvSpPr>
            <a:spLocks noGrp="1"/>
          </p:cNvSpPr>
          <p:nvPr>
            <p:ph type="body" idx="10"/>
          </p:nvPr>
        </p:nvSpPr>
        <p:spPr>
          <a:xfrm>
            <a:off x="571500" y="7620000"/>
            <a:ext cx="7454900" cy="609600"/>
          </a:xfrm>
        </p:spPr>
        <p:txBody>
          <a:bodyPr>
            <a:noAutofit/>
          </a:bodyPr>
          <a:lstStyle/>
          <a:p>
            <a:pPr marL="0" indent="0">
              <a:buNone/>
            </a:pPr>
            <a:r>
              <a:rPr lang="en-IN" b="0" dirty="0">
                <a:solidFill>
                  <a:srgbClr val="000000"/>
                </a:solidFill>
              </a:rPr>
              <a:t>(See text Section 3.6 for more </a:t>
            </a:r>
            <a:r>
              <a:rPr lang="en-IN" b="0" dirty="0" smtClean="0">
                <a:solidFill>
                  <a:srgbClr val="000000"/>
                </a:solidFill>
              </a:rPr>
              <a:t>information.)</a:t>
            </a:r>
            <a:endParaRPr lang="en-IN" b="0" dirty="0">
              <a:solidFill>
                <a:srgbClr val="000000"/>
              </a:solidFill>
            </a:endParaRP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Section 3.7 Customer and SALES transactions"/>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IN" dirty="0" smtClean="0">
                <a:solidFill>
                  <a:srgbClr val="C50B3C"/>
                </a:solidFill>
              </a:rPr>
              <a:t>Section 3.7 Customer and Sales Transactions</a:t>
            </a:r>
            <a:endParaRPr lang="en-IN" dirty="0">
              <a:solidFill>
                <a:srgbClr val="C50B3C"/>
              </a:solidFill>
            </a:endParaRPr>
          </a:p>
        </p:txBody>
      </p:sp>
      <p:sp>
        <p:nvSpPr>
          <p:cNvPr id="235" name="Customer and Sales Transactions include:…"/>
          <p:cNvSpPr txBox="1">
            <a:spLocks noGrp="1"/>
          </p:cNvSpPr>
          <p:nvPr>
            <p:ph type="body" idx="1"/>
          </p:nvPr>
        </p:nvSpPr>
        <p:spPr>
          <a:xfrm>
            <a:off x="571500" y="1803400"/>
            <a:ext cx="10655300" cy="3835400"/>
          </a:xfrm>
          <a:prstGeom prst="rect">
            <a:avLst/>
          </a:prstGeom>
        </p:spPr>
        <p:txBody>
          <a:bodyPr>
            <a:noAutofit/>
          </a:bodyPr>
          <a:lstStyle/>
          <a:p>
            <a:pPr marL="0" indent="0">
              <a:spcAft>
                <a:spcPts val="500"/>
              </a:spcAft>
              <a:buClrTx/>
              <a:buSzTx/>
              <a:buFontTx/>
              <a:buNone/>
              <a:defRPr b="1"/>
            </a:pPr>
            <a:r>
              <a:rPr b="0" dirty="0">
                <a:solidFill>
                  <a:srgbClr val="000000"/>
                </a:solidFill>
              </a:rPr>
              <a:t>Customer and Sales Transactions include:</a:t>
            </a:r>
          </a:p>
          <a:p>
            <a:pPr marL="457200" indent="-457200">
              <a:buClrTx/>
              <a:buSzPct val="100000"/>
              <a:buFontTx/>
              <a:buAutoNum type="arabicPeriod"/>
              <a:defRPr b="1"/>
            </a:pPr>
            <a:r>
              <a:rPr b="0" dirty="0">
                <a:solidFill>
                  <a:srgbClr val="000000"/>
                </a:solidFill>
              </a:rPr>
              <a:t>Entering </a:t>
            </a:r>
            <a:r>
              <a:rPr b="0" dirty="0" smtClean="0">
                <a:solidFill>
                  <a:srgbClr val="000000"/>
                </a:solidFill>
              </a:rPr>
              <a:t>Invoices</a:t>
            </a:r>
            <a:r>
              <a:rPr lang="en-IN" b="0" dirty="0" smtClean="0">
                <a:solidFill>
                  <a:srgbClr val="000000"/>
                </a:solidFill>
              </a:rPr>
              <a:t>.</a:t>
            </a:r>
            <a:endParaRPr b="0" dirty="0">
              <a:solidFill>
                <a:srgbClr val="000000"/>
              </a:solidFill>
            </a:endParaRPr>
          </a:p>
          <a:p>
            <a:pPr marL="457200" indent="-457200">
              <a:buClrTx/>
              <a:buSzPct val="100000"/>
              <a:buFontTx/>
              <a:buAutoNum type="arabicPeriod"/>
              <a:defRPr b="1"/>
            </a:pPr>
            <a:r>
              <a:rPr b="0" dirty="0">
                <a:solidFill>
                  <a:srgbClr val="000000"/>
                </a:solidFill>
              </a:rPr>
              <a:t>Receiving Customer </a:t>
            </a:r>
            <a:r>
              <a:rPr b="0" dirty="0" smtClean="0">
                <a:solidFill>
                  <a:srgbClr val="000000"/>
                </a:solidFill>
              </a:rPr>
              <a:t>Payments</a:t>
            </a:r>
            <a:r>
              <a:rPr lang="en-IN" b="0" dirty="0" smtClean="0">
                <a:solidFill>
                  <a:srgbClr val="000000"/>
                </a:solidFill>
              </a:rPr>
              <a:t>.</a:t>
            </a:r>
            <a:endParaRPr b="0" dirty="0">
              <a:solidFill>
                <a:srgbClr val="000000"/>
              </a:solidFill>
            </a:endParaRPr>
          </a:p>
          <a:p>
            <a:pPr marL="457200" indent="-457200">
              <a:buClrTx/>
              <a:buSzPct val="100000"/>
              <a:buFontTx/>
              <a:buAutoNum type="arabicPeriod"/>
              <a:defRPr b="1"/>
            </a:pPr>
            <a:r>
              <a:rPr b="0" dirty="0">
                <a:solidFill>
                  <a:srgbClr val="000000"/>
                </a:solidFill>
              </a:rPr>
              <a:t>Entering </a:t>
            </a:r>
            <a:r>
              <a:rPr b="0" dirty="0" smtClean="0">
                <a:solidFill>
                  <a:srgbClr val="000000"/>
                </a:solidFill>
              </a:rPr>
              <a:t>Estimates</a:t>
            </a:r>
            <a:r>
              <a:rPr lang="en-IN" b="0" dirty="0" smtClean="0">
                <a:solidFill>
                  <a:srgbClr val="000000"/>
                </a:solidFill>
              </a:rPr>
              <a:t>.</a:t>
            </a:r>
            <a:endParaRPr b="0" dirty="0">
              <a:solidFill>
                <a:srgbClr val="000000"/>
              </a:solidFill>
            </a:endParaRPr>
          </a:p>
          <a:p>
            <a:pPr marL="457200" indent="-457200">
              <a:buClrTx/>
              <a:buSzPct val="100000"/>
              <a:buFontTx/>
              <a:buAutoNum type="arabicPeriod"/>
              <a:defRPr b="1"/>
            </a:pPr>
            <a:r>
              <a:rPr b="0" dirty="0">
                <a:solidFill>
                  <a:srgbClr val="000000"/>
                </a:solidFill>
              </a:rPr>
              <a:t>Entering Credit </a:t>
            </a:r>
            <a:r>
              <a:rPr b="0" dirty="0" smtClean="0">
                <a:solidFill>
                  <a:srgbClr val="000000"/>
                </a:solidFill>
              </a:rPr>
              <a:t>Memos</a:t>
            </a:r>
            <a:r>
              <a:rPr lang="en-IN" b="0" dirty="0" smtClean="0">
                <a:solidFill>
                  <a:srgbClr val="000000"/>
                </a:solidFill>
              </a:rPr>
              <a:t>.</a:t>
            </a:r>
            <a:endParaRPr b="0" dirty="0">
              <a:solidFill>
                <a:srgbClr val="000000"/>
              </a:solidFill>
            </a:endParaRPr>
          </a:p>
          <a:p>
            <a:pPr marL="457200" indent="-457200">
              <a:buClrTx/>
              <a:buSzPct val="100000"/>
              <a:buFontTx/>
              <a:buAutoNum type="arabicPeriod"/>
              <a:defRPr b="1"/>
            </a:pPr>
            <a:r>
              <a:rPr b="0" dirty="0">
                <a:solidFill>
                  <a:srgbClr val="000000"/>
                </a:solidFill>
              </a:rPr>
              <a:t>Entering Sales </a:t>
            </a:r>
            <a:r>
              <a:rPr b="0" dirty="0" smtClean="0">
                <a:solidFill>
                  <a:srgbClr val="000000"/>
                </a:solidFill>
              </a:rPr>
              <a:t>Receipts</a:t>
            </a:r>
            <a:r>
              <a:rPr lang="en-IN" b="0" dirty="0" smtClean="0">
                <a:solidFill>
                  <a:srgbClr val="000000"/>
                </a:solidFill>
              </a:rPr>
              <a:t>.</a:t>
            </a:r>
            <a:endParaRPr b="0" dirty="0">
              <a:solidFill>
                <a:srgbClr val="000000"/>
              </a:solidFill>
            </a:endParaRPr>
          </a:p>
        </p:txBody>
      </p:sp>
      <p:sp>
        <p:nvSpPr>
          <p:cNvPr id="2" name="Text Placeholder 1"/>
          <p:cNvSpPr>
            <a:spLocks noGrp="1"/>
          </p:cNvSpPr>
          <p:nvPr>
            <p:ph type="body" idx="10"/>
          </p:nvPr>
        </p:nvSpPr>
        <p:spPr>
          <a:xfrm>
            <a:off x="571500" y="7614653"/>
            <a:ext cx="7378700" cy="645944"/>
          </a:xfrm>
        </p:spPr>
        <p:txBody>
          <a:bodyPr>
            <a:noAutofit/>
          </a:bodyPr>
          <a:lstStyle/>
          <a:p>
            <a:pPr marL="0" indent="0">
              <a:buNone/>
            </a:pPr>
            <a:r>
              <a:rPr lang="en-IN" b="0" dirty="0">
                <a:solidFill>
                  <a:srgbClr val="000000"/>
                </a:solidFill>
              </a:rPr>
              <a:t>(See text Section 3.7 for more </a:t>
            </a:r>
            <a:r>
              <a:rPr lang="en-IN" b="0" dirty="0" smtClean="0">
                <a:solidFill>
                  <a:srgbClr val="000000"/>
                </a:solidFill>
              </a:rPr>
              <a:t>information.)</a:t>
            </a:r>
            <a:endParaRPr lang="en-IN" b="0" dirty="0">
              <a:solidFill>
                <a:srgbClr val="000000"/>
              </a:solidFill>
            </a:endParaRP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 name="Section 3.8 VENDOR AND EXPENSE transactions"/>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IN" dirty="0" smtClean="0">
                <a:solidFill>
                  <a:srgbClr val="C50B3C"/>
                </a:solidFill>
              </a:rPr>
              <a:t>Section 3.8 Vendor and Expense Transactions</a:t>
            </a:r>
            <a:endParaRPr lang="en-IN" dirty="0">
              <a:solidFill>
                <a:srgbClr val="C50B3C"/>
              </a:solidFill>
            </a:endParaRPr>
          </a:p>
        </p:txBody>
      </p:sp>
      <p:sp>
        <p:nvSpPr>
          <p:cNvPr id="243" name="Vendor and Expense Transactions include:…"/>
          <p:cNvSpPr txBox="1">
            <a:spLocks noGrp="1"/>
          </p:cNvSpPr>
          <p:nvPr>
            <p:ph type="body" idx="1"/>
          </p:nvPr>
        </p:nvSpPr>
        <p:spPr>
          <a:xfrm>
            <a:off x="571500" y="1803400"/>
            <a:ext cx="10807700" cy="4445000"/>
          </a:xfrm>
          <a:prstGeom prst="rect">
            <a:avLst/>
          </a:prstGeom>
        </p:spPr>
        <p:txBody>
          <a:bodyPr>
            <a:noAutofit/>
          </a:bodyPr>
          <a:lstStyle/>
          <a:p>
            <a:pPr marL="0" indent="0">
              <a:spcAft>
                <a:spcPts val="500"/>
              </a:spcAft>
              <a:buClrTx/>
              <a:buSzTx/>
              <a:buFontTx/>
              <a:buNone/>
              <a:defRPr b="1"/>
            </a:pPr>
            <a:r>
              <a:rPr b="0" dirty="0">
                <a:solidFill>
                  <a:srgbClr val="000000"/>
                </a:solidFill>
              </a:rPr>
              <a:t>Vendor and Expense Transactions include:</a:t>
            </a:r>
          </a:p>
          <a:p>
            <a:pPr marL="457200" indent="-457200">
              <a:buClrTx/>
              <a:buSzPct val="100000"/>
              <a:buFontTx/>
              <a:buAutoNum type="arabicPeriod"/>
              <a:defRPr b="1"/>
            </a:pPr>
            <a:r>
              <a:rPr b="0" dirty="0">
                <a:solidFill>
                  <a:srgbClr val="000000"/>
                </a:solidFill>
              </a:rPr>
              <a:t>Entering </a:t>
            </a:r>
            <a:r>
              <a:rPr b="0" dirty="0" smtClean="0">
                <a:solidFill>
                  <a:srgbClr val="000000"/>
                </a:solidFill>
              </a:rPr>
              <a:t>Expenses</a:t>
            </a:r>
            <a:r>
              <a:rPr lang="en-IN" b="0" dirty="0" smtClean="0">
                <a:solidFill>
                  <a:srgbClr val="000000"/>
                </a:solidFill>
              </a:rPr>
              <a:t>.</a:t>
            </a:r>
            <a:endParaRPr b="0" dirty="0">
              <a:solidFill>
                <a:srgbClr val="000000"/>
              </a:solidFill>
            </a:endParaRPr>
          </a:p>
          <a:p>
            <a:pPr marL="457200" indent="-457200">
              <a:buClrTx/>
              <a:buSzPct val="100000"/>
              <a:buFontTx/>
              <a:buAutoNum type="arabicPeriod"/>
              <a:defRPr b="1"/>
            </a:pPr>
            <a:r>
              <a:rPr b="0" dirty="0">
                <a:solidFill>
                  <a:srgbClr val="000000"/>
                </a:solidFill>
              </a:rPr>
              <a:t>Entering </a:t>
            </a:r>
            <a:r>
              <a:rPr b="0" dirty="0" smtClean="0">
                <a:solidFill>
                  <a:srgbClr val="000000"/>
                </a:solidFill>
              </a:rPr>
              <a:t>Checks</a:t>
            </a:r>
            <a:r>
              <a:rPr lang="en-IN" b="0" dirty="0" smtClean="0">
                <a:solidFill>
                  <a:srgbClr val="000000"/>
                </a:solidFill>
              </a:rPr>
              <a:t>.</a:t>
            </a:r>
            <a:endParaRPr b="0" dirty="0">
              <a:solidFill>
                <a:srgbClr val="000000"/>
              </a:solidFill>
            </a:endParaRPr>
          </a:p>
          <a:p>
            <a:pPr marL="457200" indent="-457200">
              <a:buClrTx/>
              <a:buSzPct val="100000"/>
              <a:buFontTx/>
              <a:buAutoNum type="arabicPeriod"/>
              <a:defRPr b="1"/>
            </a:pPr>
            <a:r>
              <a:rPr b="0" dirty="0">
                <a:solidFill>
                  <a:srgbClr val="000000"/>
                </a:solidFill>
              </a:rPr>
              <a:t>Entering </a:t>
            </a:r>
            <a:r>
              <a:rPr b="0" dirty="0" smtClean="0">
                <a:solidFill>
                  <a:srgbClr val="000000"/>
                </a:solidFill>
              </a:rPr>
              <a:t>Bills</a:t>
            </a:r>
            <a:r>
              <a:rPr lang="en-IN" b="0" dirty="0" smtClean="0">
                <a:solidFill>
                  <a:srgbClr val="000000"/>
                </a:solidFill>
              </a:rPr>
              <a:t>.</a:t>
            </a:r>
            <a:endParaRPr b="0" dirty="0">
              <a:solidFill>
                <a:srgbClr val="000000"/>
              </a:solidFill>
            </a:endParaRPr>
          </a:p>
          <a:p>
            <a:pPr marL="457200" indent="-457200">
              <a:buClrTx/>
              <a:buSzPct val="100000"/>
              <a:buFontTx/>
              <a:buAutoNum type="arabicPeriod"/>
              <a:defRPr b="1"/>
            </a:pPr>
            <a:r>
              <a:rPr b="0" dirty="0">
                <a:solidFill>
                  <a:srgbClr val="000000"/>
                </a:solidFill>
              </a:rPr>
              <a:t>Entering Purchase </a:t>
            </a:r>
            <a:r>
              <a:rPr b="0" dirty="0" smtClean="0">
                <a:solidFill>
                  <a:srgbClr val="000000"/>
                </a:solidFill>
              </a:rPr>
              <a:t>Orders</a:t>
            </a:r>
            <a:r>
              <a:rPr lang="en-IN" b="0" dirty="0" smtClean="0">
                <a:solidFill>
                  <a:srgbClr val="000000"/>
                </a:solidFill>
              </a:rPr>
              <a:t>.</a:t>
            </a:r>
            <a:endParaRPr b="0" dirty="0">
              <a:solidFill>
                <a:srgbClr val="000000"/>
              </a:solidFill>
            </a:endParaRPr>
          </a:p>
          <a:p>
            <a:pPr marL="457200" indent="-457200">
              <a:buClrTx/>
              <a:buSzPct val="100000"/>
              <a:buFontTx/>
              <a:buAutoNum type="arabicPeriod"/>
              <a:defRPr b="1"/>
            </a:pPr>
            <a:r>
              <a:rPr b="0" dirty="0">
                <a:solidFill>
                  <a:srgbClr val="000000"/>
                </a:solidFill>
              </a:rPr>
              <a:t>Entering Vendor </a:t>
            </a:r>
            <a:r>
              <a:rPr b="0" dirty="0" smtClean="0">
                <a:solidFill>
                  <a:srgbClr val="000000"/>
                </a:solidFill>
              </a:rPr>
              <a:t>Credits</a:t>
            </a:r>
            <a:r>
              <a:rPr lang="en-IN" b="0" dirty="0" smtClean="0">
                <a:solidFill>
                  <a:srgbClr val="000000"/>
                </a:solidFill>
              </a:rPr>
              <a:t>.</a:t>
            </a:r>
            <a:endParaRPr b="0" dirty="0">
              <a:solidFill>
                <a:srgbClr val="000000"/>
              </a:solidFill>
            </a:endParaRPr>
          </a:p>
          <a:p>
            <a:pPr marL="457200" indent="-457200">
              <a:buClrTx/>
              <a:buSzPct val="100000"/>
              <a:buFontTx/>
              <a:buAutoNum type="arabicPeriod"/>
              <a:defRPr b="1"/>
            </a:pPr>
            <a:r>
              <a:rPr b="0" dirty="0">
                <a:solidFill>
                  <a:srgbClr val="000000"/>
                </a:solidFill>
              </a:rPr>
              <a:t>Entering Credit Card </a:t>
            </a:r>
            <a:r>
              <a:rPr b="0" dirty="0" smtClean="0">
                <a:solidFill>
                  <a:srgbClr val="000000"/>
                </a:solidFill>
              </a:rPr>
              <a:t>Credits</a:t>
            </a:r>
            <a:r>
              <a:rPr lang="en-IN" b="0" dirty="0" smtClean="0">
                <a:solidFill>
                  <a:srgbClr val="000000"/>
                </a:solidFill>
              </a:rPr>
              <a:t>.</a:t>
            </a:r>
            <a:endParaRPr b="0" dirty="0">
              <a:solidFill>
                <a:srgbClr val="000000"/>
              </a:solidFill>
            </a:endParaRPr>
          </a:p>
        </p:txBody>
      </p:sp>
      <p:sp>
        <p:nvSpPr>
          <p:cNvPr id="2" name="Text Placeholder 1"/>
          <p:cNvSpPr>
            <a:spLocks noGrp="1"/>
          </p:cNvSpPr>
          <p:nvPr>
            <p:ph type="body" idx="10"/>
          </p:nvPr>
        </p:nvSpPr>
        <p:spPr>
          <a:xfrm>
            <a:off x="571500" y="7620000"/>
            <a:ext cx="7531100" cy="614947"/>
          </a:xfrm>
        </p:spPr>
        <p:txBody>
          <a:bodyPr>
            <a:normAutofit/>
          </a:bodyPr>
          <a:lstStyle/>
          <a:p>
            <a:pPr marL="0" indent="0">
              <a:buNone/>
            </a:pPr>
            <a:r>
              <a:rPr lang="en-IN" b="0" dirty="0">
                <a:solidFill>
                  <a:srgbClr val="000000"/>
                </a:solidFill>
              </a:rPr>
              <a:t>(See text Section 3.8 for more </a:t>
            </a:r>
            <a:r>
              <a:rPr lang="en-IN" b="0" dirty="0" smtClean="0">
                <a:solidFill>
                  <a:srgbClr val="000000"/>
                </a:solidFill>
              </a:rPr>
              <a:t>information.)</a:t>
            </a:r>
            <a:endParaRPr lang="en-IN" b="0" dirty="0">
              <a:solidFill>
                <a:srgbClr val="000000"/>
              </a:solidFill>
            </a:endParaRP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Section 3.9 employee and payroll transactions"/>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dirty="0">
                <a:solidFill>
                  <a:srgbClr val="C50B3C"/>
                </a:solidFill>
              </a:rPr>
              <a:t>Section 3.9 </a:t>
            </a:r>
            <a:r>
              <a:rPr lang="en-IN" dirty="0" smtClean="0">
                <a:solidFill>
                  <a:srgbClr val="C50B3C"/>
                </a:solidFill>
              </a:rPr>
              <a:t>E</a:t>
            </a:r>
            <a:r>
              <a:rPr dirty="0" smtClean="0">
                <a:solidFill>
                  <a:srgbClr val="C50B3C"/>
                </a:solidFill>
              </a:rPr>
              <a:t>mployee </a:t>
            </a:r>
            <a:r>
              <a:rPr dirty="0">
                <a:solidFill>
                  <a:srgbClr val="C50B3C"/>
                </a:solidFill>
              </a:rPr>
              <a:t>and </a:t>
            </a:r>
            <a:r>
              <a:rPr lang="en-IN" dirty="0" smtClean="0">
                <a:solidFill>
                  <a:srgbClr val="C50B3C"/>
                </a:solidFill>
              </a:rPr>
              <a:t>P</a:t>
            </a:r>
            <a:r>
              <a:rPr dirty="0" smtClean="0">
                <a:solidFill>
                  <a:srgbClr val="C50B3C"/>
                </a:solidFill>
              </a:rPr>
              <a:t>ayroll </a:t>
            </a:r>
            <a:r>
              <a:rPr lang="en-IN" dirty="0" smtClean="0">
                <a:solidFill>
                  <a:srgbClr val="C50B3C"/>
                </a:solidFill>
              </a:rPr>
              <a:t>T</a:t>
            </a:r>
            <a:r>
              <a:rPr dirty="0" smtClean="0">
                <a:solidFill>
                  <a:srgbClr val="C50B3C"/>
                </a:solidFill>
              </a:rPr>
              <a:t>ransactions</a:t>
            </a:r>
            <a:endParaRPr dirty="0">
              <a:solidFill>
                <a:srgbClr val="C50B3C"/>
              </a:solidFill>
            </a:endParaRPr>
          </a:p>
        </p:txBody>
      </p:sp>
      <p:sp>
        <p:nvSpPr>
          <p:cNvPr id="251" name="Employee and Payroll tasks include:…"/>
          <p:cNvSpPr txBox="1">
            <a:spLocks noGrp="1"/>
          </p:cNvSpPr>
          <p:nvPr>
            <p:ph type="body" idx="1"/>
          </p:nvPr>
        </p:nvSpPr>
        <p:spPr>
          <a:xfrm>
            <a:off x="571500" y="1803400"/>
            <a:ext cx="10426700" cy="2616200"/>
          </a:xfrm>
          <a:prstGeom prst="rect">
            <a:avLst/>
          </a:prstGeom>
        </p:spPr>
        <p:txBody>
          <a:bodyPr>
            <a:noAutofit/>
          </a:bodyPr>
          <a:lstStyle/>
          <a:p>
            <a:pPr marL="0" indent="0">
              <a:spcAft>
                <a:spcPts val="500"/>
              </a:spcAft>
              <a:buClrTx/>
              <a:buSzTx/>
              <a:buFontTx/>
              <a:buNone/>
              <a:defRPr b="1"/>
            </a:pPr>
            <a:r>
              <a:rPr b="0" dirty="0">
                <a:solidFill>
                  <a:srgbClr val="000000"/>
                </a:solidFill>
              </a:rPr>
              <a:t>Employee and Payroll tasks include:</a:t>
            </a:r>
          </a:p>
          <a:p>
            <a:pPr marL="457200" indent="-457200">
              <a:buFontTx/>
              <a:buAutoNum type="arabicPeriod"/>
              <a:defRPr b="1"/>
            </a:pPr>
            <a:r>
              <a:rPr b="0" dirty="0">
                <a:solidFill>
                  <a:srgbClr val="000000"/>
                </a:solidFill>
              </a:rPr>
              <a:t>Setting up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rPr>
              <a:t> </a:t>
            </a:r>
            <a:r>
              <a:rPr b="0" dirty="0" smtClean="0">
                <a:solidFill>
                  <a:srgbClr val="000000"/>
                </a:solidFill>
              </a:rPr>
              <a:t>Payroll</a:t>
            </a:r>
            <a:r>
              <a:rPr lang="en-IN" b="0" dirty="0" smtClean="0">
                <a:solidFill>
                  <a:srgbClr val="000000"/>
                </a:solidFill>
              </a:rPr>
              <a:t>.</a:t>
            </a:r>
            <a:endParaRPr b="0" dirty="0">
              <a:solidFill>
                <a:srgbClr val="000000"/>
              </a:solidFill>
            </a:endParaRPr>
          </a:p>
          <a:p>
            <a:pPr marL="457200" indent="-457200">
              <a:buClrTx/>
              <a:buSzPct val="100000"/>
              <a:buFontTx/>
              <a:buAutoNum type="arabicPeriod"/>
              <a:defRPr b="1"/>
            </a:pPr>
            <a:r>
              <a:rPr b="0" dirty="0">
                <a:solidFill>
                  <a:srgbClr val="000000"/>
                </a:solidFill>
              </a:rPr>
              <a:t>Entering Single </a:t>
            </a:r>
            <a:r>
              <a:rPr b="0" dirty="0" smtClean="0">
                <a:solidFill>
                  <a:srgbClr val="000000"/>
                </a:solidFill>
              </a:rPr>
              <a:t>Time-Activity</a:t>
            </a:r>
            <a:r>
              <a:rPr lang="en-IN" b="0" dirty="0" smtClean="0">
                <a:solidFill>
                  <a:srgbClr val="000000"/>
                </a:solidFill>
              </a:rPr>
              <a:t>.</a:t>
            </a:r>
            <a:endParaRPr b="0" dirty="0">
              <a:solidFill>
                <a:srgbClr val="000000"/>
              </a:solidFill>
            </a:endParaRPr>
          </a:p>
          <a:p>
            <a:pPr marL="457200" indent="-457200">
              <a:buClrTx/>
              <a:buSzPct val="100000"/>
              <a:buFontTx/>
              <a:buAutoNum type="arabicPeriod"/>
              <a:defRPr b="1"/>
            </a:pPr>
            <a:r>
              <a:rPr b="0" dirty="0">
                <a:solidFill>
                  <a:srgbClr val="000000"/>
                </a:solidFill>
              </a:rPr>
              <a:t>Entering Weekly </a:t>
            </a:r>
            <a:r>
              <a:rPr b="0" dirty="0" smtClean="0">
                <a:solidFill>
                  <a:srgbClr val="000000"/>
                </a:solidFill>
              </a:rPr>
              <a:t>Timesheet</a:t>
            </a:r>
            <a:r>
              <a:rPr lang="en-IN" b="0" dirty="0" smtClean="0">
                <a:solidFill>
                  <a:srgbClr val="000000"/>
                </a:solidFill>
              </a:rPr>
              <a:t>.</a:t>
            </a:r>
            <a:endParaRPr b="0" dirty="0">
              <a:solidFill>
                <a:srgbClr val="000000"/>
              </a:solidFill>
            </a:endParaRPr>
          </a:p>
        </p:txBody>
      </p:sp>
      <p:sp>
        <p:nvSpPr>
          <p:cNvPr id="2" name="Text Placeholder 1"/>
          <p:cNvSpPr>
            <a:spLocks noGrp="1"/>
          </p:cNvSpPr>
          <p:nvPr>
            <p:ph type="body" idx="10"/>
          </p:nvPr>
        </p:nvSpPr>
        <p:spPr>
          <a:xfrm>
            <a:off x="571500" y="7614653"/>
            <a:ext cx="7378700" cy="614947"/>
          </a:xfrm>
        </p:spPr>
        <p:txBody>
          <a:bodyPr>
            <a:normAutofit/>
          </a:bodyPr>
          <a:lstStyle/>
          <a:p>
            <a:pPr marL="0" indent="0">
              <a:buNone/>
            </a:pPr>
            <a:r>
              <a:rPr lang="en-IN" b="0" dirty="0">
                <a:solidFill>
                  <a:srgbClr val="000000"/>
                </a:solidFill>
              </a:rPr>
              <a:t>(See text Section 3.9 for more </a:t>
            </a:r>
            <a:r>
              <a:rPr lang="en-IN" b="0" dirty="0" smtClean="0">
                <a:solidFill>
                  <a:srgbClr val="000000"/>
                </a:solidFill>
              </a:rPr>
              <a:t>information.)</a:t>
            </a:r>
            <a:endParaRPr lang="en-IN" b="0" dirty="0">
              <a:solidFill>
                <a:srgbClr val="000000"/>
              </a:solidFill>
            </a:endParaRP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Section 3.10 OTHER transaction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dirty="0">
                <a:solidFill>
                  <a:srgbClr val="C50B3C"/>
                </a:solidFill>
              </a:rPr>
              <a:t>Section 3.10 </a:t>
            </a:r>
            <a:r>
              <a:rPr lang="en-IN" dirty="0" smtClean="0">
                <a:solidFill>
                  <a:srgbClr val="C50B3C"/>
                </a:solidFill>
              </a:rPr>
              <a:t>Other</a:t>
            </a:r>
            <a:r>
              <a:rPr dirty="0" smtClean="0">
                <a:solidFill>
                  <a:srgbClr val="C50B3C"/>
                </a:solidFill>
              </a:rPr>
              <a:t> </a:t>
            </a:r>
            <a:r>
              <a:rPr lang="en-IN" dirty="0" smtClean="0">
                <a:solidFill>
                  <a:srgbClr val="C50B3C"/>
                </a:solidFill>
              </a:rPr>
              <a:t>Tr</a:t>
            </a:r>
            <a:r>
              <a:rPr dirty="0" smtClean="0">
                <a:solidFill>
                  <a:srgbClr val="C50B3C"/>
                </a:solidFill>
              </a:rPr>
              <a:t>ansactions</a:t>
            </a:r>
            <a:endParaRPr dirty="0">
              <a:solidFill>
                <a:srgbClr val="C50B3C"/>
              </a:solidFill>
            </a:endParaRPr>
          </a:p>
        </p:txBody>
      </p:sp>
      <p:sp>
        <p:nvSpPr>
          <p:cNvPr id="259" name="Other transactions that cannot be entered using an onscreen form can be entered using a Journal Entry.…"/>
          <p:cNvSpPr txBox="1">
            <a:spLocks noGrp="1"/>
          </p:cNvSpPr>
          <p:nvPr>
            <p:ph type="body" idx="1"/>
          </p:nvPr>
        </p:nvSpPr>
        <p:spPr>
          <a:xfrm>
            <a:off x="571500" y="1803400"/>
            <a:ext cx="10883900" cy="1244600"/>
          </a:xfrm>
          <a:prstGeom prst="rect">
            <a:avLst/>
          </a:prstGeom>
        </p:spPr>
        <p:txBody>
          <a:bodyPr>
            <a:normAutofit/>
          </a:bodyPr>
          <a:lstStyle/>
          <a:p>
            <a:pPr marL="0" indent="0">
              <a:buClrTx/>
              <a:buSzTx/>
              <a:buFontTx/>
              <a:buNone/>
              <a:defRPr b="1"/>
            </a:pPr>
            <a:r>
              <a:rPr b="0" dirty="0">
                <a:solidFill>
                  <a:srgbClr val="000000"/>
                </a:solidFill>
              </a:rPr>
              <a:t>Other transactions that cannot be entered using an onscreen form can be entered using a Journal Entry</a:t>
            </a:r>
            <a:r>
              <a:rPr b="0" dirty="0" smtClean="0">
                <a:solidFill>
                  <a:srgbClr val="000000"/>
                </a:solidFill>
              </a:rPr>
              <a:t>.</a:t>
            </a:r>
            <a:endParaRPr sz="1100" b="0" i="1" dirty="0">
              <a:solidFill>
                <a:srgbClr val="000000"/>
              </a:solidFill>
            </a:endParaRPr>
          </a:p>
        </p:txBody>
      </p:sp>
      <p:sp>
        <p:nvSpPr>
          <p:cNvPr id="2" name="Text Placeholder 1"/>
          <p:cNvSpPr>
            <a:spLocks noGrp="1"/>
          </p:cNvSpPr>
          <p:nvPr>
            <p:ph type="body" idx="10"/>
          </p:nvPr>
        </p:nvSpPr>
        <p:spPr>
          <a:xfrm>
            <a:off x="571500" y="7620000"/>
            <a:ext cx="7607300" cy="614947"/>
          </a:xfrm>
        </p:spPr>
        <p:txBody>
          <a:bodyPr/>
          <a:lstStyle/>
          <a:p>
            <a:pPr marL="0" indent="0">
              <a:buNone/>
            </a:pPr>
            <a:r>
              <a:rPr lang="en-IN" b="0" dirty="0">
                <a:solidFill>
                  <a:srgbClr val="000000"/>
                </a:solidFill>
              </a:rPr>
              <a:t>(See text Section 3.10 for more </a:t>
            </a:r>
            <a:r>
              <a:rPr lang="en-IN" b="0" dirty="0" smtClean="0">
                <a:solidFill>
                  <a:srgbClr val="000000"/>
                </a:solidFill>
              </a:rPr>
              <a:t>information.)</a:t>
            </a:r>
            <a:endParaRPr lang="en-IN" sz="1100" b="0" dirty="0">
              <a:solidFill>
                <a:srgbClr val="000000"/>
              </a:solidFill>
            </a:endParaRPr>
          </a:p>
        </p:txBody>
      </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Section 3.10 OTHER transaction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dirty="0">
                <a:solidFill>
                  <a:srgbClr val="C50B3C"/>
                </a:solidFill>
              </a:rPr>
              <a:t>Section 3.11 </a:t>
            </a:r>
            <a:r>
              <a:rPr lang="en-IN" dirty="0" smtClean="0">
                <a:solidFill>
                  <a:srgbClr val="C50B3C"/>
                </a:solidFill>
              </a:rPr>
              <a:t>Recurring Transactions</a:t>
            </a:r>
            <a:endParaRPr dirty="0">
              <a:solidFill>
                <a:srgbClr val="C50B3C"/>
              </a:solidFill>
            </a:endParaRPr>
          </a:p>
        </p:txBody>
      </p:sp>
      <p:sp>
        <p:nvSpPr>
          <p:cNvPr id="259" name="Other transactions that cannot be entered using an onscreen form can be entered using a Journal Entry.…"/>
          <p:cNvSpPr txBox="1">
            <a:spLocks noGrp="1"/>
          </p:cNvSpPr>
          <p:nvPr>
            <p:ph type="body" idx="1"/>
          </p:nvPr>
        </p:nvSpPr>
        <p:spPr>
          <a:xfrm>
            <a:off x="571500" y="1803400"/>
            <a:ext cx="10579100" cy="4292600"/>
          </a:xfrm>
          <a:prstGeom prst="rect">
            <a:avLst/>
          </a:prstGeom>
        </p:spPr>
        <p:txBody>
          <a:bodyPr>
            <a:noAutofit/>
          </a:bodyPr>
          <a:lstStyle/>
          <a:p>
            <a:pPr marL="0" indent="0">
              <a:buSzTx/>
              <a:buNone/>
              <a:defRPr b="1"/>
            </a:pPr>
            <a:r>
              <a:rPr lang="en-IN" b="0" dirty="0">
                <a:solidFill>
                  <a:srgbClr val="000000"/>
                </a:solidFill>
              </a:rPr>
              <a:t>Frequently used transactions can be saved as a Recurring Transaction.</a:t>
            </a:r>
          </a:p>
          <a:p>
            <a:pPr marL="0" indent="0">
              <a:buSzTx/>
              <a:buNone/>
              <a:defRPr b="1"/>
            </a:pPr>
            <a:r>
              <a:rPr lang="en-IN" b="0" dirty="0">
                <a:solidFill>
                  <a:srgbClr val="000000"/>
                </a:solidFill>
              </a:rPr>
              <a:t>Recurring transactions can be classified as:</a:t>
            </a:r>
          </a:p>
          <a:p>
            <a:pPr marL="457200" indent="-457200">
              <a:buFontTx/>
              <a:buAutoNum type="arabicPeriod"/>
              <a:defRPr b="1"/>
            </a:pPr>
            <a:r>
              <a:rPr lang="en-IN" b="0" dirty="0" smtClean="0">
                <a:solidFill>
                  <a:srgbClr val="000000"/>
                </a:solidFill>
              </a:rPr>
              <a:t>Scheduled.</a:t>
            </a:r>
            <a:endParaRPr lang="en-IN" b="0" dirty="0">
              <a:solidFill>
                <a:srgbClr val="000000"/>
              </a:solidFill>
            </a:endParaRPr>
          </a:p>
          <a:p>
            <a:pPr marL="457200" indent="-457200">
              <a:buFontTx/>
              <a:buAutoNum type="arabicPeriod"/>
              <a:defRPr b="1"/>
            </a:pPr>
            <a:r>
              <a:rPr lang="en-IN" b="0" dirty="0" smtClean="0">
                <a:solidFill>
                  <a:srgbClr val="000000"/>
                </a:solidFill>
              </a:rPr>
              <a:t>Unscheduled.</a:t>
            </a:r>
            <a:endParaRPr lang="en-IN" b="0" dirty="0">
              <a:solidFill>
                <a:srgbClr val="000000"/>
              </a:solidFill>
            </a:endParaRPr>
          </a:p>
          <a:p>
            <a:pPr marL="457200" indent="-457200">
              <a:buFontTx/>
              <a:buAutoNum type="arabicPeriod"/>
              <a:defRPr b="1"/>
            </a:pPr>
            <a:r>
              <a:rPr lang="en-IN" b="0" dirty="0" smtClean="0">
                <a:solidFill>
                  <a:srgbClr val="000000"/>
                </a:solidFill>
              </a:rPr>
              <a:t>Reminder.</a:t>
            </a:r>
            <a:endParaRPr lang="en-IN" b="0" dirty="0">
              <a:solidFill>
                <a:srgbClr val="000000"/>
              </a:solidFill>
            </a:endParaRPr>
          </a:p>
        </p:txBody>
      </p:sp>
      <p:sp>
        <p:nvSpPr>
          <p:cNvPr id="2" name="Text Placeholder 1"/>
          <p:cNvSpPr>
            <a:spLocks noGrp="1"/>
          </p:cNvSpPr>
          <p:nvPr>
            <p:ph type="body" idx="10"/>
          </p:nvPr>
        </p:nvSpPr>
        <p:spPr>
          <a:xfrm>
            <a:off x="571500" y="7620000"/>
            <a:ext cx="7607300" cy="614947"/>
          </a:xfrm>
        </p:spPr>
        <p:txBody>
          <a:bodyPr/>
          <a:lstStyle/>
          <a:p>
            <a:pPr marL="0" indent="0">
              <a:buNone/>
            </a:pPr>
            <a:r>
              <a:rPr lang="en-IN" b="0" dirty="0">
                <a:solidFill>
                  <a:srgbClr val="000000"/>
                </a:solidFill>
              </a:rPr>
              <a:t>(See text Section 3.11 for more </a:t>
            </a:r>
            <a:r>
              <a:rPr lang="en-IN" b="0" dirty="0" smtClean="0">
                <a:solidFill>
                  <a:srgbClr val="000000"/>
                </a:solidFill>
              </a:rPr>
              <a:t>information.)</a:t>
            </a:r>
            <a:endParaRPr lang="en-IN" sz="1100" b="0" dirty="0">
              <a:solidFill>
                <a:srgbClr val="000000"/>
              </a:solidFill>
            </a:endParaRPr>
          </a:p>
        </p:txBody>
      </p:sp>
    </p:spTree>
    <p:extLst>
      <p:ext uri="{BB962C8B-B14F-4D97-AF65-F5344CB8AC3E}">
        <p14:creationId xmlns:p14="http://schemas.microsoft.com/office/powerpoint/2010/main" val="1616630966"/>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 name="Section 3.12 accounting essentials DOUBLE ENTRY ACCOUNTING"/>
          <p:cNvSpPr txBox="1">
            <a:spLocks noGrp="1"/>
          </p:cNvSpPr>
          <p:nvPr>
            <p:ph type="title"/>
          </p:nvPr>
        </p:nvSpPr>
        <p:spPr>
          <a:xfrm>
            <a:off x="571500" y="723900"/>
            <a:ext cx="10731500" cy="1333500"/>
          </a:xfrm>
          <a:prstGeom prst="rect">
            <a:avLst/>
          </a:prstGeom>
        </p:spPr>
        <p:txBody>
          <a:bodyPr>
            <a:noAutofit/>
          </a:bodyPr>
          <a:lstStyle>
            <a:lvl1pPr defTabSz="455675">
              <a:spcBef>
                <a:spcPts val="1700"/>
              </a:spcBef>
              <a:defRPr sz="4055">
                <a:solidFill>
                  <a:srgbClr val="F20F4B"/>
                </a:solidFill>
              </a:defRPr>
            </a:lvl1pPr>
          </a:lstStyle>
          <a:p>
            <a:r>
              <a:rPr sz="4060" dirty="0">
                <a:solidFill>
                  <a:srgbClr val="C50B3C"/>
                </a:solidFill>
              </a:rPr>
              <a:t>Section 3.12 </a:t>
            </a:r>
            <a:r>
              <a:rPr lang="en-IN" sz="4060" dirty="0" smtClean="0">
                <a:solidFill>
                  <a:srgbClr val="C50B3C"/>
                </a:solidFill>
              </a:rPr>
              <a:t>Acc</a:t>
            </a:r>
            <a:r>
              <a:rPr sz="4060" dirty="0" smtClean="0">
                <a:solidFill>
                  <a:srgbClr val="C50B3C"/>
                </a:solidFill>
              </a:rPr>
              <a:t>ounting </a:t>
            </a:r>
            <a:r>
              <a:rPr lang="en-IN" sz="4060" dirty="0" smtClean="0">
                <a:solidFill>
                  <a:srgbClr val="C50B3C"/>
                </a:solidFill>
              </a:rPr>
              <a:t>Ess</a:t>
            </a:r>
            <a:r>
              <a:rPr sz="4060" dirty="0" smtClean="0">
                <a:solidFill>
                  <a:srgbClr val="C50B3C"/>
                </a:solidFill>
              </a:rPr>
              <a:t>entials </a:t>
            </a:r>
            <a:r>
              <a:rPr lang="en-IN" sz="4060" dirty="0" smtClean="0">
                <a:solidFill>
                  <a:srgbClr val="C50B3C"/>
                </a:solidFill>
              </a:rPr>
              <a:t>Double Entry Accounting</a:t>
            </a:r>
            <a:endParaRPr sz="4060" dirty="0">
              <a:solidFill>
                <a:srgbClr val="C50B3C"/>
              </a:solidFill>
            </a:endParaRPr>
          </a:p>
        </p:txBody>
      </p:sp>
      <p:sp>
        <p:nvSpPr>
          <p:cNvPr id="275" name="Double-entry accounting is used to record what is exchanged in a transaction using debits and credits in a journal…"/>
          <p:cNvSpPr txBox="1">
            <a:spLocks noGrp="1"/>
          </p:cNvSpPr>
          <p:nvPr>
            <p:ph type="body" idx="1"/>
          </p:nvPr>
        </p:nvSpPr>
        <p:spPr>
          <a:xfrm>
            <a:off x="571500" y="2362200"/>
            <a:ext cx="10731500" cy="1981200"/>
          </a:xfrm>
          <a:prstGeom prst="rect">
            <a:avLst/>
          </a:prstGeom>
        </p:spPr>
        <p:txBody>
          <a:bodyPr>
            <a:normAutofit/>
          </a:bodyPr>
          <a:lstStyle/>
          <a:p>
            <a:pPr>
              <a:defRPr b="1"/>
            </a:pPr>
            <a:r>
              <a:rPr b="0" dirty="0">
                <a:solidFill>
                  <a:srgbClr val="000000"/>
                </a:solidFill>
              </a:rPr>
              <a:t>Double-entry accounting is used to record what is exchanged in a transaction using debits and credits in a </a:t>
            </a:r>
            <a:r>
              <a:rPr b="0" dirty="0" smtClean="0">
                <a:solidFill>
                  <a:srgbClr val="000000"/>
                </a:solidFill>
              </a:rPr>
              <a:t>journal</a:t>
            </a:r>
            <a:r>
              <a:rPr lang="en-IN" b="0" dirty="0" smtClean="0">
                <a:solidFill>
                  <a:srgbClr val="000000"/>
                </a:solidFill>
              </a:rPr>
              <a:t>.</a:t>
            </a:r>
            <a:endParaRPr b="0" dirty="0">
              <a:solidFill>
                <a:srgbClr val="000000"/>
              </a:solidFill>
            </a:endParaRPr>
          </a:p>
          <a:p>
            <a:pPr>
              <a:defRPr b="1"/>
            </a:pPr>
            <a:r>
              <a:rPr b="0" dirty="0">
                <a:solidFill>
                  <a:srgbClr val="000000"/>
                </a:solidFill>
              </a:rPr>
              <a:t>Each entry must balance with debits equal to </a:t>
            </a:r>
            <a:r>
              <a:rPr b="0" dirty="0" smtClean="0">
                <a:solidFill>
                  <a:srgbClr val="000000"/>
                </a:solidFill>
              </a:rPr>
              <a:t>credits</a:t>
            </a:r>
            <a:r>
              <a:rPr lang="en-IN" b="0" dirty="0" smtClean="0">
                <a:solidFill>
                  <a:srgbClr val="000000"/>
                </a:solidFill>
              </a:rPr>
              <a:t>.</a:t>
            </a:r>
            <a:endParaRPr b="0" dirty="0">
              <a:solidFill>
                <a:srgbClr val="000000"/>
              </a:solidFill>
            </a:endParaRPr>
          </a:p>
        </p:txBody>
      </p:sp>
      <p:sp>
        <p:nvSpPr>
          <p:cNvPr id="2" name="Text Placeholder 1"/>
          <p:cNvSpPr>
            <a:spLocks noGrp="1"/>
          </p:cNvSpPr>
          <p:nvPr>
            <p:ph type="body" idx="10"/>
          </p:nvPr>
        </p:nvSpPr>
        <p:spPr>
          <a:xfrm>
            <a:off x="571500" y="7467600"/>
            <a:ext cx="10731500" cy="1148347"/>
          </a:xfrm>
        </p:spPr>
        <p:txBody>
          <a:bodyPr/>
          <a:lstStyle/>
          <a:p>
            <a:pPr marL="0" indent="0">
              <a:buNone/>
            </a:pPr>
            <a:r>
              <a:rPr lang="en-IN" b="0" dirty="0">
                <a:solidFill>
                  <a:srgbClr val="000000"/>
                </a:solidFill>
              </a:rPr>
              <a:t>(See text Section 3.12 Accounting Essentials about Double-Entry Accounting for more </a:t>
            </a:r>
            <a:r>
              <a:rPr lang="en-IN" b="0" dirty="0" smtClean="0">
                <a:solidFill>
                  <a:srgbClr val="000000"/>
                </a:solidFill>
              </a:rPr>
              <a:t>information.)</a:t>
            </a:r>
            <a:endParaRPr lang="en-IN" b="0" dirty="0">
              <a:solidFill>
                <a:srgbClr val="000000"/>
              </a:solidFill>
            </a:endParaRPr>
          </a:p>
        </p:txBody>
      </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Exercise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dirty="0">
                <a:solidFill>
                  <a:srgbClr val="C50B3C"/>
                </a:solidFill>
              </a:rPr>
              <a:t>Exercises</a:t>
            </a:r>
          </a:p>
        </p:txBody>
      </p:sp>
      <p:sp>
        <p:nvSpPr>
          <p:cNvPr id="283" name="Exercises at the end of Chapter 3 provide you with practice. The Sample Company resets each time it is reopened so any errors do not carry forward to future chapters."/>
          <p:cNvSpPr txBox="1">
            <a:spLocks noGrp="1"/>
          </p:cNvSpPr>
          <p:nvPr>
            <p:ph type="body" idx="1"/>
          </p:nvPr>
        </p:nvSpPr>
        <p:spPr>
          <a:xfrm>
            <a:off x="571500" y="1803400"/>
            <a:ext cx="10655300" cy="2387600"/>
          </a:xfrm>
          <a:prstGeom prst="rect">
            <a:avLst/>
          </a:prstGeom>
        </p:spPr>
        <p:txBody>
          <a:bodyPr/>
          <a:lstStyle>
            <a:lvl1pPr marL="0" indent="0">
              <a:buClrTx/>
              <a:buSzTx/>
              <a:buFontTx/>
              <a:buNone/>
              <a:defRPr b="1"/>
            </a:lvl1pPr>
          </a:lstStyle>
          <a:p>
            <a:r>
              <a:rPr b="0" dirty="0">
                <a:solidFill>
                  <a:srgbClr val="000000"/>
                </a:solidFill>
              </a:rPr>
              <a:t>Exercises at the end of Chapter 3 provide you with practice. The Sample Company resets each time it is reopened so any errors do not carry forward to future chapters.</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Effective Learning strategy XPM"/>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cap="none" dirty="0" smtClean="0">
                <a:solidFill>
                  <a:srgbClr val="C50B3C"/>
                </a:solidFill>
                <a:latin typeface="Calibri" panose="020F0502020204030204" pitchFamily="34" charset="0"/>
              </a:rPr>
              <a:t>Effective Learning Strategy XPM</a:t>
            </a:r>
            <a:endParaRPr lang="en-IN" cap="none" dirty="0">
              <a:solidFill>
                <a:srgbClr val="C50B3C"/>
              </a:solidFill>
              <a:latin typeface="Calibri" panose="020F0502020204030204" pitchFamily="34" charset="0"/>
            </a:endParaRPr>
          </a:p>
        </p:txBody>
      </p:sp>
      <p:sp>
        <p:nvSpPr>
          <p:cNvPr id="139" name="eXplore QuickBooks Online using the chapter with walk through screen captures. Don't worry about making mistakes while we eXplore, letting us focus on learning how to navigate and use QBO.…"/>
          <p:cNvSpPr txBox="1">
            <a:spLocks noGrp="1"/>
          </p:cNvSpPr>
          <p:nvPr>
            <p:ph type="body" idx="1"/>
          </p:nvPr>
        </p:nvSpPr>
        <p:spPr>
          <a:xfrm>
            <a:off x="571500" y="1803400"/>
            <a:ext cx="10807700" cy="4673600"/>
          </a:xfrm>
          <a:prstGeom prst="rect">
            <a:avLst/>
          </a:prstGeom>
        </p:spPr>
        <p:txBody>
          <a:bodyPr>
            <a:normAutofit/>
          </a:bodyPr>
          <a:lstStyle/>
          <a:p>
            <a:pPr>
              <a:lnSpc>
                <a:spcPct val="90000"/>
              </a:lnSpc>
              <a:buClr>
                <a:srgbClr val="000000"/>
              </a:buClr>
              <a:defRPr b="1"/>
            </a:pPr>
            <a:r>
              <a:rPr b="0" dirty="0" smtClean="0">
                <a:solidFill>
                  <a:srgbClr val="C50B3C"/>
                </a:solidFill>
                <a:latin typeface="Calibri" panose="020F0502020204030204" pitchFamily="34" charset="0"/>
              </a:rPr>
              <a:t>eXplore</a:t>
            </a:r>
            <a:r>
              <a:rPr b="0" dirty="0" smtClean="0">
                <a:latin typeface="Calibri" panose="020F0502020204030204" pitchFamily="34" charset="0"/>
              </a:rPr>
              <a:t> </a:t>
            </a:r>
            <a:r>
              <a:rPr b="0" dirty="0" smtClean="0">
                <a:solidFill>
                  <a:srgbClr val="000000"/>
                </a:solidFill>
                <a:latin typeface="Calibri" panose="020F0502020204030204" pitchFamily="34" charset="0"/>
              </a:rPr>
              <a:t>QuickBooks </a:t>
            </a:r>
            <a:r>
              <a:rPr b="0" dirty="0">
                <a:solidFill>
                  <a:srgbClr val="000000"/>
                </a:solidFill>
                <a:latin typeface="Calibri" panose="020F0502020204030204" pitchFamily="34" charset="0"/>
              </a:rPr>
              <a:t>Online using the chapter with walk through </a:t>
            </a:r>
            <a:r>
              <a:rPr b="0" dirty="0" smtClean="0">
                <a:solidFill>
                  <a:srgbClr val="000000"/>
                </a:solidFill>
                <a:latin typeface="Calibri" panose="020F0502020204030204" pitchFamily="34" charset="0"/>
              </a:rPr>
              <a:t>screen </a:t>
            </a:r>
            <a:r>
              <a:rPr b="0" dirty="0">
                <a:solidFill>
                  <a:srgbClr val="000000"/>
                </a:solidFill>
                <a:latin typeface="Calibri" panose="020F0502020204030204" pitchFamily="34" charset="0"/>
              </a:rPr>
              <a:t>captures. </a:t>
            </a:r>
            <a:r>
              <a:rPr b="0" dirty="0" smtClean="0">
                <a:solidFill>
                  <a:srgbClr val="000000"/>
                </a:solidFill>
                <a:latin typeface="Calibri" panose="020F0502020204030204" pitchFamily="34" charset="0"/>
              </a:rPr>
              <a:t>Don</a:t>
            </a:r>
            <a:r>
              <a:rPr lang="en-IN" b="0" dirty="0" smtClean="0">
                <a:solidFill>
                  <a:srgbClr val="000000"/>
                </a:solidFill>
                <a:latin typeface="Calibri" panose="020F0502020204030204" pitchFamily="34" charset="0"/>
              </a:rPr>
              <a:t>‘</a:t>
            </a:r>
            <a:r>
              <a:rPr b="0" dirty="0" smtClean="0">
                <a:solidFill>
                  <a:srgbClr val="000000"/>
                </a:solidFill>
                <a:latin typeface="Calibri" panose="020F0502020204030204" pitchFamily="34" charset="0"/>
              </a:rPr>
              <a:t>t </a:t>
            </a:r>
            <a:r>
              <a:rPr b="0" dirty="0">
                <a:solidFill>
                  <a:srgbClr val="000000"/>
                </a:solidFill>
                <a:latin typeface="Calibri" panose="020F0502020204030204" pitchFamily="34" charset="0"/>
              </a:rPr>
              <a:t>worry about making mistakes while we eXplore, letting us focus on learning how to navigate and use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a:t>
            </a:r>
            <a:endParaRPr b="0" dirty="0">
              <a:solidFill>
                <a:srgbClr val="000000"/>
              </a:solidFill>
              <a:latin typeface="Calibri" panose="020F0502020204030204" pitchFamily="34" charset="0"/>
            </a:endParaRPr>
          </a:p>
          <a:p>
            <a:pPr>
              <a:lnSpc>
                <a:spcPct val="90000"/>
              </a:lnSpc>
              <a:buClr>
                <a:srgbClr val="000000"/>
              </a:buClr>
              <a:defRPr b="1"/>
            </a:pPr>
            <a:r>
              <a:rPr b="0" dirty="0">
                <a:solidFill>
                  <a:srgbClr val="C50B3C"/>
                </a:solidFill>
                <a:latin typeface="Calibri" panose="020F0502020204030204" pitchFamily="34" charset="0"/>
              </a:rPr>
              <a:t>Practice</a:t>
            </a:r>
            <a:r>
              <a:rPr b="0" dirty="0">
                <a:latin typeface="Calibri" panose="020F0502020204030204" pitchFamily="34" charset="0"/>
              </a:rPr>
              <a:t> </a:t>
            </a:r>
            <a:r>
              <a:rPr b="0" dirty="0">
                <a:solidFill>
                  <a:srgbClr val="000000"/>
                </a:solidFill>
                <a:latin typeface="Calibri" panose="020F0502020204030204" pitchFamily="34" charset="0"/>
              </a:rPr>
              <a:t>entering information and transactions into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 </a:t>
            </a:r>
            <a:r>
              <a:rPr b="0" dirty="0">
                <a:solidFill>
                  <a:srgbClr val="000000"/>
                </a:solidFill>
                <a:latin typeface="Calibri" panose="020F0502020204030204" pitchFamily="34" charset="0"/>
              </a:rPr>
              <a:t>with</a:t>
            </a:r>
            <a:r>
              <a:rPr b="0" dirty="0">
                <a:latin typeface="Calibri" panose="020F0502020204030204" pitchFamily="34" charset="0"/>
              </a:rPr>
              <a:t> </a:t>
            </a:r>
            <a:r>
              <a:rPr b="0" dirty="0">
                <a:solidFill>
                  <a:srgbClr val="000000"/>
                </a:solidFill>
                <a:latin typeface="Calibri" panose="020F0502020204030204" pitchFamily="34" charset="0"/>
              </a:rPr>
              <a:t>end-of-chapter exercises.</a:t>
            </a:r>
          </a:p>
          <a:p>
            <a:pPr>
              <a:lnSpc>
                <a:spcPct val="90000"/>
              </a:lnSpc>
              <a:buClr>
                <a:srgbClr val="000000"/>
              </a:buClr>
              <a:defRPr b="1"/>
            </a:pPr>
            <a:r>
              <a:rPr b="0" dirty="0">
                <a:solidFill>
                  <a:srgbClr val="C50B3C"/>
                </a:solidFill>
                <a:latin typeface="Calibri" panose="020F0502020204030204" pitchFamily="34" charset="0"/>
              </a:rPr>
              <a:t>Master</a:t>
            </a:r>
            <a:r>
              <a:rPr b="0" dirty="0">
                <a:latin typeface="Calibri" panose="020F0502020204030204" pitchFamily="34" charset="0"/>
              </a:rPr>
              <a:t>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 </a:t>
            </a:r>
            <a:r>
              <a:rPr b="0" dirty="0">
                <a:solidFill>
                  <a:srgbClr val="000000"/>
                </a:solidFill>
                <a:latin typeface="Calibri" panose="020F0502020204030204" pitchFamily="34" charset="0"/>
              </a:rPr>
              <a:t>with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 </a:t>
            </a:r>
            <a:r>
              <a:rPr b="0" dirty="0">
                <a:solidFill>
                  <a:srgbClr val="000000"/>
                </a:solidFill>
                <a:latin typeface="Calibri" panose="020F0502020204030204" pitchFamily="34" charset="0"/>
              </a:rPr>
              <a:t>projects. The projects cover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 </a:t>
            </a:r>
            <a:r>
              <a:rPr b="0" dirty="0">
                <a:solidFill>
                  <a:srgbClr val="000000"/>
                </a:solidFill>
                <a:latin typeface="Calibri" panose="020F0502020204030204" pitchFamily="34" charset="0"/>
              </a:rPr>
              <a:t>tasks from setting up a new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 </a:t>
            </a:r>
            <a:r>
              <a:rPr b="0" dirty="0">
                <a:solidFill>
                  <a:srgbClr val="000000"/>
                </a:solidFill>
                <a:latin typeface="Calibri" panose="020F0502020204030204" pitchFamily="34" charset="0"/>
              </a:rPr>
              <a:t>company and entering transactions to generating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 </a:t>
            </a:r>
            <a:r>
              <a:rPr b="0" dirty="0">
                <a:solidFill>
                  <a:srgbClr val="000000"/>
                </a:solidFill>
                <a:latin typeface="Calibri" panose="020F0502020204030204" pitchFamily="34" charset="0"/>
              </a:rPr>
              <a:t>reports</a:t>
            </a:r>
            <a:r>
              <a:rPr b="0" dirty="0" smtClean="0">
                <a:solidFill>
                  <a:srgbClr val="000000"/>
                </a:solidFill>
                <a:latin typeface="Calibri" panose="020F0502020204030204" pitchFamily="34" charset="0"/>
              </a:rPr>
              <a:t>.</a:t>
            </a:r>
            <a:endParaRPr b="0" dirty="0">
              <a:solidFill>
                <a:srgbClr val="000000"/>
              </a:solidFill>
              <a:latin typeface="Calibri" panose="020F0502020204030204" pitchFamily="34" charset="0"/>
            </a:endParaRPr>
          </a:p>
        </p:txBody>
      </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project 3.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dirty="0" smtClean="0">
                <a:solidFill>
                  <a:srgbClr val="C50B3C"/>
                </a:solidFill>
              </a:rPr>
              <a:t>P</a:t>
            </a:r>
            <a:r>
              <a:rPr dirty="0" smtClean="0">
                <a:solidFill>
                  <a:srgbClr val="C50B3C"/>
                </a:solidFill>
              </a:rPr>
              <a:t>roject </a:t>
            </a:r>
            <a:r>
              <a:rPr dirty="0">
                <a:solidFill>
                  <a:srgbClr val="C50B3C"/>
                </a:solidFill>
              </a:rPr>
              <a:t>3.1</a:t>
            </a:r>
          </a:p>
        </p:txBody>
      </p:sp>
      <p:sp>
        <p:nvSpPr>
          <p:cNvPr id="291" name="Project 3.1 involves entering transactions for your QBO Company.…"/>
          <p:cNvSpPr txBox="1">
            <a:spLocks noGrp="1"/>
          </p:cNvSpPr>
          <p:nvPr>
            <p:ph type="body" idx="1"/>
          </p:nvPr>
        </p:nvSpPr>
        <p:spPr>
          <a:xfrm>
            <a:off x="571500" y="1803400"/>
            <a:ext cx="10579100" cy="2768600"/>
          </a:xfrm>
          <a:prstGeom prst="rect">
            <a:avLst/>
          </a:prstGeom>
        </p:spPr>
        <p:txBody>
          <a:bodyPr/>
          <a:lstStyle/>
          <a:p>
            <a:pPr marL="0" indent="0">
              <a:spcAft>
                <a:spcPts val="500"/>
              </a:spcAft>
              <a:buClrTx/>
              <a:buSzTx/>
              <a:buFontTx/>
              <a:buNone/>
              <a:defRPr b="1"/>
            </a:pPr>
            <a:r>
              <a:rPr b="0" dirty="0">
                <a:solidFill>
                  <a:srgbClr val="000000"/>
                </a:solidFill>
              </a:rPr>
              <a:t>Project 3.1 involves entering transactions for your </a:t>
            </a:r>
            <a:r>
              <a:rPr b="0" dirty="0" smtClean="0">
                <a:solidFill>
                  <a:srgbClr val="000000"/>
                </a:solidFill>
              </a:rPr>
              <a:t>Q</a:t>
            </a:r>
            <a:r>
              <a:rPr lang="en-IN" sz="100" b="0" dirty="0" smtClean="0">
                <a:solidFill>
                  <a:srgbClr val="000000"/>
                </a:solidFill>
              </a:rPr>
              <a:t> </a:t>
            </a:r>
            <a:r>
              <a:rPr b="0" dirty="0" smtClean="0">
                <a:solidFill>
                  <a:srgbClr val="000000"/>
                </a:solidFill>
              </a:rPr>
              <a:t>B</a:t>
            </a:r>
            <a:r>
              <a:rPr lang="en-IN" sz="100" b="0" dirty="0" smtClean="0">
                <a:solidFill>
                  <a:srgbClr val="000000"/>
                </a:solidFill>
              </a:rPr>
              <a:t> </a:t>
            </a:r>
            <a:r>
              <a:rPr b="0" dirty="0" smtClean="0">
                <a:solidFill>
                  <a:srgbClr val="000000"/>
                </a:solidFill>
              </a:rPr>
              <a:t>O </a:t>
            </a:r>
            <a:r>
              <a:rPr b="0" dirty="0">
                <a:solidFill>
                  <a:srgbClr val="000000"/>
                </a:solidFill>
              </a:rPr>
              <a:t>Company.</a:t>
            </a:r>
          </a:p>
          <a:p>
            <a:pPr>
              <a:defRPr b="1"/>
            </a:pPr>
            <a:r>
              <a:rPr b="0" dirty="0">
                <a:solidFill>
                  <a:srgbClr val="000000"/>
                </a:solidFill>
              </a:rPr>
              <a:t>Use the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rPr>
              <a:t> </a:t>
            </a:r>
            <a:r>
              <a:rPr b="0" dirty="0">
                <a:solidFill>
                  <a:srgbClr val="000000"/>
                </a:solidFill>
              </a:rPr>
              <a:t>Access with your text to access and start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rPr>
              <a:t>. </a:t>
            </a:r>
            <a:endParaRPr b="0" dirty="0">
              <a:solidFill>
                <a:srgbClr val="000000"/>
              </a:solidFill>
            </a:endParaRPr>
          </a:p>
          <a:p>
            <a:pPr>
              <a:defRPr b="1"/>
            </a:pPr>
            <a:r>
              <a:rPr b="0" dirty="0">
                <a:solidFill>
                  <a:srgbClr val="000000"/>
                </a:solidFill>
              </a:rPr>
              <a:t>Follow instructions in your text for Project 3.1.</a:t>
            </a:r>
          </a:p>
        </p:txBody>
      </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060" dirty="0"/>
              <a:t>Section 3.1 </a:t>
            </a:r>
            <a:r>
              <a:rPr lang="en-IN" sz="4060" dirty="0" smtClean="0"/>
              <a:t>Q</a:t>
            </a:r>
            <a:r>
              <a:rPr lang="en-IN" sz="100" dirty="0" smtClean="0"/>
              <a:t> </a:t>
            </a:r>
            <a:r>
              <a:rPr lang="en-IN" sz="4060" dirty="0" smtClean="0"/>
              <a:t>B</a:t>
            </a:r>
            <a:r>
              <a:rPr lang="en-IN" sz="100" dirty="0" smtClean="0"/>
              <a:t> </a:t>
            </a:r>
            <a:r>
              <a:rPr lang="en-IN" sz="4060" dirty="0" smtClean="0"/>
              <a:t>O </a:t>
            </a:r>
            <a:r>
              <a:rPr lang="en-IN" sz="4060" dirty="0"/>
              <a:t>Satnav </a:t>
            </a:r>
            <a:r>
              <a:rPr lang="en-IN" sz="1000" b="0" dirty="0" smtClean="0"/>
              <a:t>2</a:t>
            </a:r>
            <a:r>
              <a:rPr lang="en-IN" sz="4060" dirty="0" smtClean="0"/>
              <a:t> Long </a:t>
            </a:r>
            <a:r>
              <a:rPr lang="en-IN" sz="4060" dirty="0" smtClean="0"/>
              <a:t>Description</a:t>
            </a:r>
            <a:endParaRPr lang="en-IN" sz="4060" dirty="0"/>
          </a:p>
        </p:txBody>
      </p:sp>
      <p:sp>
        <p:nvSpPr>
          <p:cNvPr id="3" name="Text Placeholder 2"/>
          <p:cNvSpPr>
            <a:spLocks noGrp="1"/>
          </p:cNvSpPr>
          <p:nvPr>
            <p:ph type="body" idx="1"/>
          </p:nvPr>
        </p:nvSpPr>
        <p:spPr>
          <a:xfrm>
            <a:off x="571500" y="1803400"/>
            <a:ext cx="10807700" cy="6350000"/>
          </a:xfrm>
        </p:spPr>
        <p:txBody>
          <a:bodyPr>
            <a:normAutofit/>
          </a:bodyPr>
          <a:lstStyle/>
          <a:p>
            <a:pPr marL="0" indent="0">
              <a:spcAft>
                <a:spcPts val="1000"/>
              </a:spcAft>
              <a:buNone/>
            </a:pP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lang="en-IN" b="0" dirty="0" smtClean="0">
                <a:solidFill>
                  <a:srgbClr val="000000"/>
                </a:solidFill>
              </a:rPr>
              <a:t> </a:t>
            </a:r>
            <a:r>
              <a:rPr lang="en-IN" b="0" dirty="0">
                <a:solidFill>
                  <a:srgbClr val="000000"/>
                </a:solidFill>
              </a:rPr>
              <a:t>SatNav divides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 </a:t>
            </a:r>
            <a:r>
              <a:rPr lang="en-IN" b="0" dirty="0">
                <a:solidFill>
                  <a:srgbClr val="000000"/>
                </a:solidFill>
              </a:rPr>
              <a:t>into three processes</a:t>
            </a:r>
            <a:r>
              <a:rPr lang="en-IN" b="0" dirty="0" smtClean="0">
                <a:solidFill>
                  <a:srgbClr val="000000"/>
                </a:solidFill>
              </a:rPr>
              <a:t>:</a:t>
            </a:r>
          </a:p>
          <a:p>
            <a:pPr marL="457200" indent="-457200">
              <a:buFont typeface="+mj-lt"/>
              <a:buAutoNum type="arabicPeriod"/>
            </a:pP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lang="en-IN" b="0" dirty="0" smtClean="0">
                <a:solidFill>
                  <a:srgbClr val="000000"/>
                </a:solidFill>
              </a:rPr>
              <a:t> Settings: These processes include Company Settings and the Company Chart of Accounts.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lang="en-IN" b="0" dirty="0" smtClean="0">
                <a:solidFill>
                  <a:srgbClr val="000000"/>
                </a:solidFill>
              </a:rPr>
              <a:t> Settings are covered in Chapters 1 and 2.</a:t>
            </a:r>
          </a:p>
          <a:p>
            <a:pPr marL="457200" indent="-457200">
              <a:buFont typeface="+mj-lt"/>
              <a:buAutoNum type="arabicPeriod"/>
              <a:tabLst>
                <a:tab pos="5287963" algn="l"/>
              </a:tabLst>
            </a:pP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lang="en-IN" b="0" dirty="0" smtClean="0">
                <a:solidFill>
                  <a:srgbClr val="000000"/>
                </a:solidFill>
              </a:rPr>
              <a:t> </a:t>
            </a:r>
            <a:r>
              <a:rPr lang="en-IN" b="0" dirty="0">
                <a:solidFill>
                  <a:srgbClr val="000000"/>
                </a:solidFill>
              </a:rPr>
              <a:t>Transactions: These processes include recording transactions in 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lang="en-IN" b="0" dirty="0" smtClean="0">
                <a:solidFill>
                  <a:srgbClr val="000000"/>
                </a:solidFill>
              </a:rPr>
              <a:t>. </a:t>
            </a:r>
            <a:r>
              <a:rPr lang="en-IN" b="0" dirty="0">
                <a:solidFill>
                  <a:srgbClr val="000000"/>
                </a:solidFill>
              </a:rPr>
              <a:t>Transaction types can be categorized as Banking, Customers &amp; Sales, Vendors &amp; Expenses and Employees &amp; Payroll. 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smtClean="0">
                <a:solidFill>
                  <a:srgbClr val="000000"/>
                </a:solidFill>
              </a:rPr>
              <a:t>O Transactions </a:t>
            </a:r>
            <a:r>
              <a:rPr lang="en-IN" b="0" dirty="0">
                <a:solidFill>
                  <a:srgbClr val="000000"/>
                </a:solidFill>
              </a:rPr>
              <a:t>are covered in Chapters 3, 4, 5, 6, 7, and 8. </a:t>
            </a:r>
            <a:endParaRPr lang="en-IN" b="0" dirty="0" smtClean="0">
              <a:solidFill>
                <a:srgbClr val="000000"/>
              </a:solidFill>
            </a:endParaRPr>
          </a:p>
          <a:p>
            <a:pPr marL="457200" indent="-457200">
              <a:buFont typeface="+mj-lt"/>
              <a:buAutoNum type="arabicPeriod"/>
            </a:pP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lang="en-IN" b="0" dirty="0" smtClean="0">
                <a:solidFill>
                  <a:srgbClr val="000000"/>
                </a:solidFill>
              </a:rPr>
              <a:t> </a:t>
            </a:r>
            <a:r>
              <a:rPr lang="en-IN" b="0" dirty="0">
                <a:solidFill>
                  <a:srgbClr val="000000"/>
                </a:solidFill>
              </a:rPr>
              <a:t>Reports: 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lang="en-IN" b="0" dirty="0" smtClean="0">
                <a:solidFill>
                  <a:srgbClr val="000000"/>
                </a:solidFill>
              </a:rPr>
              <a:t> </a:t>
            </a:r>
            <a:r>
              <a:rPr lang="en-IN" b="0" dirty="0">
                <a:solidFill>
                  <a:srgbClr val="000000"/>
                </a:solidFill>
              </a:rPr>
              <a:t>reports are the output of the system. 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lang="en-IN" b="0" dirty="0" smtClean="0">
                <a:solidFill>
                  <a:srgbClr val="000000"/>
                </a:solidFill>
              </a:rPr>
              <a:t> </a:t>
            </a:r>
            <a:r>
              <a:rPr lang="en-IN" b="0" dirty="0">
                <a:solidFill>
                  <a:srgbClr val="000000"/>
                </a:solidFill>
              </a:rPr>
              <a:t>Reports are covered in Chapters 9 and 10</a:t>
            </a:r>
            <a:r>
              <a:rPr lang="en-IN" b="0" dirty="0" smtClean="0">
                <a:solidFill>
                  <a:srgbClr val="000000"/>
                </a:solidFill>
              </a:rPr>
              <a:t>.</a:t>
            </a:r>
            <a:endParaRPr lang="en-IN" dirty="0">
              <a:solidFill>
                <a:srgbClr val="000000"/>
              </a:solidFill>
            </a:endParaRPr>
          </a:p>
        </p:txBody>
      </p:sp>
      <p:sp>
        <p:nvSpPr>
          <p:cNvPr id="4" name="Text Placeholder 3"/>
          <p:cNvSpPr>
            <a:spLocks noGrp="1"/>
          </p:cNvSpPr>
          <p:nvPr>
            <p:ph type="body" idx="10"/>
          </p:nvPr>
        </p:nvSpPr>
        <p:spPr>
          <a:xfrm>
            <a:off x="4610100" y="8978900"/>
            <a:ext cx="2349500" cy="228600"/>
          </a:xfrm>
        </p:spPr>
        <p:txBody>
          <a:bodyPr>
            <a:noAutofit/>
          </a:bodyPr>
          <a:lstStyle/>
          <a:p>
            <a:pPr marL="0" indent="0" algn="ctr">
              <a:buNone/>
            </a:pPr>
            <a:r>
              <a:rPr lang="en-IN" sz="900" b="0" dirty="0" smtClean="0">
                <a:hlinkClick r:id="rId2" action="ppaction://hlinksldjump"/>
              </a:rPr>
              <a:t>Return </a:t>
            </a:r>
            <a:r>
              <a:rPr lang="en-IN" sz="900" b="0" dirty="0">
                <a:hlinkClick r:id="rId2" action="ppaction://hlinksldjump"/>
              </a:rPr>
              <a:t>to slide containing original image.</a:t>
            </a:r>
          </a:p>
        </p:txBody>
      </p:sp>
    </p:spTree>
    <p:extLst>
      <p:ext uri="{BB962C8B-B14F-4D97-AF65-F5344CB8AC3E}">
        <p14:creationId xmlns:p14="http://schemas.microsoft.com/office/powerpoint/2010/main" val="1391266964"/>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Section 3.1 QBO SatNAV"/>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dirty="0">
                <a:solidFill>
                  <a:srgbClr val="C50B3C"/>
                </a:solidFill>
              </a:rPr>
              <a:t>Section 3.1 </a:t>
            </a:r>
            <a:r>
              <a:rPr dirty="0" smtClean="0">
                <a:solidFill>
                  <a:srgbClr val="C50B3C"/>
                </a:solidFill>
              </a:rPr>
              <a:t>Q</a:t>
            </a:r>
            <a:r>
              <a:rPr lang="en-IN" sz="100" dirty="0" smtClean="0">
                <a:solidFill>
                  <a:srgbClr val="C50B3C"/>
                </a:solidFill>
              </a:rPr>
              <a:t> </a:t>
            </a:r>
            <a:r>
              <a:rPr dirty="0" smtClean="0">
                <a:solidFill>
                  <a:srgbClr val="C50B3C"/>
                </a:solidFill>
              </a:rPr>
              <a:t>B</a:t>
            </a:r>
            <a:r>
              <a:rPr lang="en-IN" sz="100" dirty="0">
                <a:solidFill>
                  <a:srgbClr val="C50B3C"/>
                </a:solidFill>
              </a:rPr>
              <a:t> </a:t>
            </a:r>
            <a:r>
              <a:rPr dirty="0" smtClean="0">
                <a:solidFill>
                  <a:srgbClr val="C50B3C"/>
                </a:solidFill>
              </a:rPr>
              <a:t>O Sat</a:t>
            </a:r>
            <a:r>
              <a:rPr lang="en-IN" dirty="0" smtClean="0">
                <a:solidFill>
                  <a:srgbClr val="C50B3C"/>
                </a:solidFill>
              </a:rPr>
              <a:t>nav </a:t>
            </a:r>
            <a:r>
              <a:rPr lang="en-IN" sz="1000" b="0" dirty="0" smtClean="0">
                <a:solidFill>
                  <a:srgbClr val="C50B3C"/>
                </a:solidFill>
              </a:rPr>
              <a:t>1</a:t>
            </a:r>
            <a:endParaRPr sz="1000" b="0" dirty="0">
              <a:solidFill>
                <a:srgbClr val="C50B3C"/>
              </a:solidFill>
            </a:endParaRPr>
          </a:p>
        </p:txBody>
      </p:sp>
      <p:sp>
        <p:nvSpPr>
          <p:cNvPr id="147" name="QBO SatNav divides QBO into three processes:…"/>
          <p:cNvSpPr txBox="1">
            <a:spLocks noGrp="1"/>
          </p:cNvSpPr>
          <p:nvPr>
            <p:ph type="body" idx="1"/>
          </p:nvPr>
        </p:nvSpPr>
        <p:spPr>
          <a:xfrm>
            <a:off x="571500" y="1803400"/>
            <a:ext cx="10198100" cy="5283200"/>
          </a:xfrm>
          <a:prstGeom prst="rect">
            <a:avLst/>
          </a:prstGeom>
        </p:spPr>
        <p:txBody>
          <a:bodyPr>
            <a:noAutofit/>
          </a:bodyPr>
          <a:lstStyle/>
          <a:p>
            <a:pPr marL="0" indent="0">
              <a:spcAft>
                <a:spcPts val="500"/>
              </a:spcAft>
              <a:buClrTx/>
              <a:buSzTx/>
              <a:buFontTx/>
              <a:buNone/>
              <a:defRPr b="1"/>
            </a:pPr>
            <a:r>
              <a:rPr b="0" dirty="0" smtClean="0">
                <a:solidFill>
                  <a:srgbClr val="000000"/>
                </a:solidFill>
              </a:rPr>
              <a:t>Q</a:t>
            </a:r>
            <a:r>
              <a:rPr lang="en-IN" sz="100" b="0" dirty="0" smtClean="0">
                <a:solidFill>
                  <a:srgbClr val="000000"/>
                </a:solidFill>
              </a:rPr>
              <a:t> </a:t>
            </a:r>
            <a:r>
              <a:rPr b="0" dirty="0" smtClean="0">
                <a:solidFill>
                  <a:srgbClr val="000000"/>
                </a:solidFill>
              </a:rPr>
              <a:t>B</a:t>
            </a:r>
            <a:r>
              <a:rPr lang="en-IN" sz="100" b="0" dirty="0" smtClean="0">
                <a:solidFill>
                  <a:srgbClr val="000000"/>
                </a:solidFill>
              </a:rPr>
              <a:t> </a:t>
            </a:r>
            <a:r>
              <a:rPr b="0" dirty="0" smtClean="0">
                <a:solidFill>
                  <a:srgbClr val="000000"/>
                </a:solidFill>
              </a:rPr>
              <a:t>O Sat</a:t>
            </a:r>
            <a:r>
              <a:rPr lang="en-IN" b="0" dirty="0" smtClean="0">
                <a:solidFill>
                  <a:srgbClr val="000000"/>
                </a:solidFill>
              </a:rPr>
              <a:t>n</a:t>
            </a:r>
            <a:r>
              <a:rPr b="0" dirty="0" smtClean="0">
                <a:solidFill>
                  <a:srgbClr val="000000"/>
                </a:solidFill>
              </a:rPr>
              <a:t>av </a:t>
            </a:r>
            <a:r>
              <a:rPr b="0" dirty="0">
                <a:solidFill>
                  <a:srgbClr val="000000"/>
                </a:solidFill>
              </a:rPr>
              <a:t>divides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b="0" dirty="0">
                <a:solidFill>
                  <a:srgbClr val="000000"/>
                </a:solidFill>
              </a:rPr>
              <a:t>into three processes:</a:t>
            </a:r>
          </a:p>
          <a:p>
            <a:pPr marL="457200" indent="-457200">
              <a:buClr>
                <a:srgbClr val="000000"/>
              </a:buClr>
              <a:buSzTx/>
              <a:buFont typeface="+mj-lt"/>
              <a:buAutoNum type="arabicPeriod"/>
              <a:defRPr b="1"/>
            </a:pPr>
            <a:r>
              <a:rPr lang="en-IN" b="0" dirty="0" smtClean="0">
                <a:solidFill>
                  <a:srgbClr val="C50B3C"/>
                </a:solidFill>
              </a:rPr>
              <a:t>Q</a:t>
            </a:r>
            <a:r>
              <a:rPr lang="en-IN" sz="100" b="0" dirty="0" smtClean="0">
                <a:solidFill>
                  <a:srgbClr val="C50B3C"/>
                </a:solidFill>
              </a:rPr>
              <a:t> </a:t>
            </a:r>
            <a:r>
              <a:rPr lang="en-IN" b="0" dirty="0" smtClean="0">
                <a:solidFill>
                  <a:srgbClr val="C50B3C"/>
                </a:solidFill>
              </a:rPr>
              <a:t>B</a:t>
            </a:r>
            <a:r>
              <a:rPr lang="en-IN" sz="100" b="0" dirty="0" smtClean="0">
                <a:solidFill>
                  <a:srgbClr val="C50B3C"/>
                </a:solidFill>
              </a:rPr>
              <a:t> </a:t>
            </a:r>
            <a:r>
              <a:rPr lang="en-IN" b="0" dirty="0" smtClean="0">
                <a:solidFill>
                  <a:srgbClr val="C50B3C"/>
                </a:solidFill>
              </a:rPr>
              <a:t>O</a:t>
            </a:r>
            <a:r>
              <a:rPr b="0" dirty="0" smtClean="0">
                <a:solidFill>
                  <a:srgbClr val="C50B3C"/>
                </a:solidFill>
              </a:rPr>
              <a:t> </a:t>
            </a:r>
            <a:r>
              <a:rPr b="0" dirty="0">
                <a:solidFill>
                  <a:srgbClr val="C50B3C"/>
                </a:solidFill>
              </a:rPr>
              <a:t>Settings.</a:t>
            </a:r>
            <a:r>
              <a:rPr b="0" dirty="0">
                <a:solidFill>
                  <a:srgbClr val="F20F4B"/>
                </a:solidFill>
              </a:rPr>
              <a:t> </a:t>
            </a:r>
            <a:r>
              <a:rPr b="0" dirty="0">
                <a:solidFill>
                  <a:srgbClr val="000000"/>
                </a:solidFill>
              </a:rPr>
              <a:t>This includes Company Settings and the Company Chart of Accounts.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b="0" dirty="0">
                <a:solidFill>
                  <a:srgbClr val="000000"/>
                </a:solidFill>
              </a:rPr>
              <a:t>Settings are covered in Chapters 1 and 2</a:t>
            </a:r>
            <a:r>
              <a:rPr b="0" dirty="0" smtClean="0">
                <a:solidFill>
                  <a:srgbClr val="000000"/>
                </a:solidFill>
              </a:rPr>
              <a:t>.</a:t>
            </a:r>
          </a:p>
          <a:p>
            <a:pPr marL="457200" indent="-457200">
              <a:buClr>
                <a:srgbClr val="000000"/>
              </a:buClr>
              <a:buSzTx/>
              <a:buFont typeface="+mj-lt"/>
              <a:buAutoNum type="arabicPeriod"/>
              <a:defRPr b="1"/>
            </a:pPr>
            <a:r>
              <a:rPr lang="en-IN" b="0" dirty="0" smtClean="0">
                <a:solidFill>
                  <a:srgbClr val="C50B3C"/>
                </a:solidFill>
              </a:rPr>
              <a:t>Q</a:t>
            </a:r>
            <a:r>
              <a:rPr lang="en-IN" sz="100" b="0" dirty="0" smtClean="0">
                <a:solidFill>
                  <a:srgbClr val="C50B3C"/>
                </a:solidFill>
              </a:rPr>
              <a:t> </a:t>
            </a:r>
            <a:r>
              <a:rPr lang="en-IN" b="0" dirty="0" smtClean="0">
                <a:solidFill>
                  <a:srgbClr val="C50B3C"/>
                </a:solidFill>
              </a:rPr>
              <a:t>B</a:t>
            </a:r>
            <a:r>
              <a:rPr lang="en-IN" sz="100" b="0" dirty="0" smtClean="0">
                <a:solidFill>
                  <a:srgbClr val="C50B3C"/>
                </a:solidFill>
              </a:rPr>
              <a:t> </a:t>
            </a:r>
            <a:r>
              <a:rPr lang="en-IN" b="0" dirty="0" smtClean="0">
                <a:solidFill>
                  <a:srgbClr val="C50B3C"/>
                </a:solidFill>
              </a:rPr>
              <a:t>O</a:t>
            </a:r>
            <a:r>
              <a:rPr b="0" dirty="0" smtClean="0">
                <a:solidFill>
                  <a:srgbClr val="C50B3C"/>
                </a:solidFill>
              </a:rPr>
              <a:t> Transactions.</a:t>
            </a:r>
            <a:r>
              <a:rPr b="0" dirty="0" smtClean="0"/>
              <a:t> </a:t>
            </a:r>
            <a:r>
              <a:rPr b="0" dirty="0" smtClean="0">
                <a:solidFill>
                  <a:srgbClr val="000000"/>
                </a:solidFill>
              </a:rPr>
              <a:t>This includes recording transactions in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Transactions are covered in Chapters 3 through 8.</a:t>
            </a:r>
            <a:endParaRPr b="0" i="1" dirty="0" smtClean="0">
              <a:solidFill>
                <a:srgbClr val="000000"/>
              </a:solidFill>
            </a:endParaRPr>
          </a:p>
          <a:p>
            <a:pPr marL="457200" indent="-457200">
              <a:buClr>
                <a:srgbClr val="000000"/>
              </a:buClr>
              <a:buSzTx/>
              <a:buFont typeface="+mj-lt"/>
              <a:buAutoNum type="arabicPeriod"/>
              <a:defRPr b="1"/>
            </a:pPr>
            <a:r>
              <a:rPr lang="en-IN" b="0" dirty="0" smtClean="0">
                <a:solidFill>
                  <a:srgbClr val="C50B3C"/>
                </a:solidFill>
              </a:rPr>
              <a:t>Q</a:t>
            </a:r>
            <a:r>
              <a:rPr lang="en-IN" sz="100" b="0" dirty="0" smtClean="0">
                <a:solidFill>
                  <a:srgbClr val="C50B3C"/>
                </a:solidFill>
              </a:rPr>
              <a:t> </a:t>
            </a:r>
            <a:r>
              <a:rPr lang="en-IN" b="0" dirty="0" smtClean="0">
                <a:solidFill>
                  <a:srgbClr val="C50B3C"/>
                </a:solidFill>
              </a:rPr>
              <a:t>B</a:t>
            </a:r>
            <a:r>
              <a:rPr lang="en-IN" sz="100" b="0" dirty="0" smtClean="0">
                <a:solidFill>
                  <a:srgbClr val="C50B3C"/>
                </a:solidFill>
              </a:rPr>
              <a:t> </a:t>
            </a:r>
            <a:r>
              <a:rPr lang="en-IN" b="0" dirty="0" smtClean="0">
                <a:solidFill>
                  <a:srgbClr val="C50B3C"/>
                </a:solidFill>
              </a:rPr>
              <a:t>O</a:t>
            </a:r>
            <a:r>
              <a:rPr b="0" dirty="0" smtClean="0">
                <a:solidFill>
                  <a:srgbClr val="C50B3C"/>
                </a:solidFill>
              </a:rPr>
              <a:t> </a:t>
            </a:r>
            <a:r>
              <a:rPr b="0" dirty="0">
                <a:solidFill>
                  <a:srgbClr val="C50B3C"/>
                </a:solidFill>
              </a:rPr>
              <a:t>Reports.</a:t>
            </a:r>
            <a:r>
              <a:rPr b="0" dirty="0"/>
              <a:t>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b="0" dirty="0">
                <a:solidFill>
                  <a:srgbClr val="000000"/>
                </a:solidFill>
              </a:rPr>
              <a:t>reports are the output of the system.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b="0" dirty="0">
                <a:solidFill>
                  <a:srgbClr val="000000"/>
                </a:solidFill>
              </a:rPr>
              <a:t>Reports are covered in Chapters 9 and 10</a:t>
            </a:r>
            <a:r>
              <a:rPr b="0" dirty="0" smtClean="0">
                <a:solidFill>
                  <a:srgbClr val="000000"/>
                </a:solidFill>
              </a:rPr>
              <a:t>.</a:t>
            </a:r>
            <a:endParaRPr b="0" dirty="0">
              <a:solidFill>
                <a:srgbClr val="000000"/>
              </a:solidFill>
            </a:endParaRPr>
          </a:p>
        </p:txBody>
      </p:sp>
      <p:sp>
        <p:nvSpPr>
          <p:cNvPr id="3" name="Text Placeholder 2"/>
          <p:cNvSpPr>
            <a:spLocks noGrp="1"/>
          </p:cNvSpPr>
          <p:nvPr>
            <p:ph type="body" idx="10"/>
          </p:nvPr>
        </p:nvSpPr>
        <p:spPr>
          <a:xfrm>
            <a:off x="571500" y="7772400"/>
            <a:ext cx="7378700" cy="614947"/>
          </a:xfrm>
        </p:spPr>
        <p:txBody>
          <a:bodyPr/>
          <a:lstStyle/>
          <a:p>
            <a:pPr marL="0" indent="0">
              <a:buNone/>
            </a:pPr>
            <a:r>
              <a:rPr lang="en-IN" b="0" dirty="0">
                <a:solidFill>
                  <a:srgbClr val="000000"/>
                </a:solidFill>
              </a:rPr>
              <a:t>(See text Section 3.1 for more </a:t>
            </a:r>
            <a:r>
              <a:rPr lang="en-IN" b="0" dirty="0" smtClean="0">
                <a:solidFill>
                  <a:srgbClr val="000000"/>
                </a:solidFill>
              </a:rPr>
              <a:t>information.)</a:t>
            </a:r>
            <a:endParaRPr lang="en-IN" b="0" dirty="0">
              <a:solidFill>
                <a:srgbClr val="000000"/>
              </a:solidFill>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Section 3.1 QBO SatNAV"/>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dirty="0">
                <a:solidFill>
                  <a:srgbClr val="C50B3C"/>
                </a:solidFill>
              </a:rPr>
              <a:t>Section 3.1 Q</a:t>
            </a:r>
            <a:r>
              <a:rPr lang="en-IN" sz="100" dirty="0">
                <a:solidFill>
                  <a:srgbClr val="C50B3C"/>
                </a:solidFill>
              </a:rPr>
              <a:t> </a:t>
            </a:r>
            <a:r>
              <a:rPr lang="en-IN" dirty="0">
                <a:solidFill>
                  <a:srgbClr val="C50B3C"/>
                </a:solidFill>
              </a:rPr>
              <a:t>B</a:t>
            </a:r>
            <a:r>
              <a:rPr lang="en-IN" sz="100" dirty="0">
                <a:solidFill>
                  <a:srgbClr val="C50B3C"/>
                </a:solidFill>
              </a:rPr>
              <a:t> </a:t>
            </a:r>
            <a:r>
              <a:rPr lang="en-IN" dirty="0">
                <a:solidFill>
                  <a:srgbClr val="C50B3C"/>
                </a:solidFill>
              </a:rPr>
              <a:t>O</a:t>
            </a:r>
            <a:r>
              <a:rPr lang="en-IN" dirty="0" smtClean="0">
                <a:solidFill>
                  <a:srgbClr val="C50B3C"/>
                </a:solidFill>
              </a:rPr>
              <a:t> Satnav </a:t>
            </a:r>
            <a:r>
              <a:rPr lang="en-IN" sz="1000" b="0" dirty="0" smtClean="0">
                <a:solidFill>
                  <a:srgbClr val="C50B3C"/>
                </a:solidFill>
              </a:rPr>
              <a:t>2</a:t>
            </a:r>
            <a:endParaRPr sz="1000" b="0" dirty="0">
              <a:solidFill>
                <a:srgbClr val="C50B3C"/>
              </a:solidFill>
            </a:endParaRPr>
          </a:p>
        </p:txBody>
      </p:sp>
      <p:sp>
        <p:nvSpPr>
          <p:cNvPr id="4" name="Text Placeholder 3"/>
          <p:cNvSpPr>
            <a:spLocks noGrp="1"/>
          </p:cNvSpPr>
          <p:nvPr>
            <p:ph type="body" idx="1"/>
          </p:nvPr>
        </p:nvSpPr>
        <p:spPr>
          <a:xfrm>
            <a:off x="571500" y="1803400"/>
            <a:ext cx="6159500" cy="558800"/>
          </a:xfrm>
        </p:spPr>
        <p:txBody>
          <a:bodyPr>
            <a:normAutofit/>
          </a:bodyPr>
          <a:lstStyle/>
          <a:p>
            <a:pPr marL="0" indent="0">
              <a:buNone/>
            </a:pPr>
            <a:r>
              <a:rPr lang="fr-FR" sz="2910" b="0" dirty="0">
                <a:solidFill>
                  <a:srgbClr val="000000"/>
                </a:solidFill>
              </a:rPr>
              <a:t>Chapter 3 focuses on </a:t>
            </a:r>
            <a:r>
              <a:rPr lang="fr-FR" sz="2910" b="0" dirty="0" smtClean="0">
                <a:solidFill>
                  <a:srgbClr val="000000"/>
                </a:solidFill>
              </a:rPr>
              <a:t>Q</a:t>
            </a:r>
            <a:r>
              <a:rPr lang="fr-FR" sz="100" b="0" dirty="0" smtClean="0">
                <a:solidFill>
                  <a:srgbClr val="000000"/>
                </a:solidFill>
              </a:rPr>
              <a:t> </a:t>
            </a:r>
            <a:r>
              <a:rPr lang="fr-FR" sz="2910" b="0" dirty="0" smtClean="0">
                <a:solidFill>
                  <a:srgbClr val="000000"/>
                </a:solidFill>
              </a:rPr>
              <a:t>B</a:t>
            </a:r>
            <a:r>
              <a:rPr lang="fr-FR" sz="100" b="0" dirty="0" smtClean="0">
                <a:solidFill>
                  <a:srgbClr val="000000"/>
                </a:solidFill>
              </a:rPr>
              <a:t> </a:t>
            </a:r>
            <a:r>
              <a:rPr lang="fr-FR" sz="2910" b="0" dirty="0" smtClean="0">
                <a:solidFill>
                  <a:srgbClr val="000000"/>
                </a:solidFill>
              </a:rPr>
              <a:t>O </a:t>
            </a:r>
            <a:r>
              <a:rPr lang="fr-FR" sz="2910" b="0" dirty="0">
                <a:solidFill>
                  <a:srgbClr val="000000"/>
                </a:solidFill>
              </a:rPr>
              <a:t>Transactions</a:t>
            </a:r>
            <a:endParaRPr lang="en-IN" sz="2910" b="0" dirty="0">
              <a:solidFill>
                <a:srgbClr val="000000"/>
              </a:solidFill>
            </a:endParaRPr>
          </a:p>
        </p:txBody>
      </p:sp>
      <p:pic>
        <p:nvPicPr>
          <p:cNvPr id="14" name="pasted-image.tiff" descr="QBO Transactions portion of the QBO SatNav chart with Banking; Customers &amp; Sales; Vendors &amp; Expenses; and Employees &amp; Payroll sections highlighted.&#10;"/>
          <p:cNvPicPr>
            <a:picLocks noChangeAspect="1"/>
          </p:cNvPicPr>
          <p:nvPr/>
        </p:nvPicPr>
        <p:blipFill>
          <a:blip r:embed="rId2">
            <a:extLst/>
          </a:blip>
          <a:stretch>
            <a:fillRect/>
          </a:stretch>
        </p:blipFill>
        <p:spPr>
          <a:xfrm>
            <a:off x="2035544" y="2627002"/>
            <a:ext cx="6327885" cy="4936925"/>
          </a:xfrm>
          <a:prstGeom prst="rect">
            <a:avLst/>
          </a:prstGeom>
          <a:ln w="12700">
            <a:miter lim="400000"/>
          </a:ln>
        </p:spPr>
      </p:pic>
      <p:sp>
        <p:nvSpPr>
          <p:cNvPr id="5" name="Text Placeholder 4"/>
          <p:cNvSpPr>
            <a:spLocks noGrp="1"/>
          </p:cNvSpPr>
          <p:nvPr>
            <p:ph type="body" idx="10"/>
          </p:nvPr>
        </p:nvSpPr>
        <p:spPr>
          <a:xfrm>
            <a:off x="571500" y="7899151"/>
            <a:ext cx="8674100" cy="572265"/>
          </a:xfrm>
        </p:spPr>
        <p:txBody>
          <a:bodyPr>
            <a:noAutofit/>
          </a:bodyPr>
          <a:lstStyle/>
          <a:p>
            <a:pPr marL="0" indent="0">
              <a:buNone/>
            </a:pPr>
            <a:r>
              <a:rPr lang="en-IN" sz="2910" b="0" dirty="0" smtClean="0">
                <a:solidFill>
                  <a:srgbClr val="000000"/>
                </a:solidFill>
              </a:rPr>
              <a:t>(</a:t>
            </a:r>
            <a:r>
              <a:rPr lang="en-IN" sz="2910" b="0" dirty="0">
                <a:solidFill>
                  <a:srgbClr val="000000"/>
                </a:solidFill>
              </a:rPr>
              <a:t>See text Section 3.1 for more </a:t>
            </a:r>
            <a:r>
              <a:rPr lang="en-IN" sz="2910" b="0" dirty="0" smtClean="0">
                <a:solidFill>
                  <a:srgbClr val="000000"/>
                </a:solidFill>
              </a:rPr>
              <a:t>information.)</a:t>
            </a:r>
            <a:endParaRPr lang="en-IN" sz="2910" b="0" dirty="0">
              <a:solidFill>
                <a:srgbClr val="000000"/>
              </a:solidFill>
            </a:endParaRPr>
          </a:p>
        </p:txBody>
      </p:sp>
      <p:sp>
        <p:nvSpPr>
          <p:cNvPr id="6" name="Text Placeholder 5"/>
          <p:cNvSpPr>
            <a:spLocks noGrp="1"/>
          </p:cNvSpPr>
          <p:nvPr>
            <p:ph type="body" idx="11"/>
          </p:nvPr>
        </p:nvSpPr>
        <p:spPr>
          <a:xfrm>
            <a:off x="4978400" y="8991600"/>
            <a:ext cx="2011680" cy="228600"/>
          </a:xfrm>
        </p:spPr>
        <p:txBody>
          <a:bodyPr>
            <a:noAutofit/>
          </a:bodyPr>
          <a:lstStyle/>
          <a:p>
            <a:pPr marL="0" indent="0" algn="ctr">
              <a:buNone/>
            </a:pPr>
            <a:r>
              <a:rPr lang="en-IN" sz="900" b="0" dirty="0">
                <a:hlinkClick r:id="rId3" action="ppaction://hlinksldjump"/>
              </a:rPr>
              <a:t>Access the long description slide.</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ection 3.2 QBO Sample Company"/>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dirty="0">
                <a:solidFill>
                  <a:srgbClr val="C50B3C"/>
                </a:solidFill>
              </a:rPr>
              <a:t>Section 3.2 </a:t>
            </a:r>
            <a:r>
              <a:rPr lang="en-IN" dirty="0">
                <a:solidFill>
                  <a:srgbClr val="C50B3C"/>
                </a:solidFill>
              </a:rPr>
              <a:t>Q</a:t>
            </a:r>
            <a:r>
              <a:rPr lang="en-IN" sz="100" dirty="0">
                <a:solidFill>
                  <a:srgbClr val="C50B3C"/>
                </a:solidFill>
              </a:rPr>
              <a:t> </a:t>
            </a:r>
            <a:r>
              <a:rPr lang="en-IN" dirty="0">
                <a:solidFill>
                  <a:srgbClr val="C50B3C"/>
                </a:solidFill>
              </a:rPr>
              <a:t>B</a:t>
            </a:r>
            <a:r>
              <a:rPr lang="en-IN" sz="100" dirty="0">
                <a:solidFill>
                  <a:srgbClr val="C50B3C"/>
                </a:solidFill>
              </a:rPr>
              <a:t> </a:t>
            </a:r>
            <a:r>
              <a:rPr lang="en-IN" dirty="0">
                <a:solidFill>
                  <a:srgbClr val="C50B3C"/>
                </a:solidFill>
              </a:rPr>
              <a:t>O</a:t>
            </a:r>
            <a:r>
              <a:rPr dirty="0" smtClean="0">
                <a:solidFill>
                  <a:srgbClr val="C50B3C"/>
                </a:solidFill>
              </a:rPr>
              <a:t> </a:t>
            </a:r>
            <a:r>
              <a:rPr dirty="0">
                <a:solidFill>
                  <a:srgbClr val="C50B3C"/>
                </a:solidFill>
              </a:rPr>
              <a:t>Sample </a:t>
            </a:r>
            <a:r>
              <a:rPr dirty="0" smtClean="0">
                <a:solidFill>
                  <a:srgbClr val="C50B3C"/>
                </a:solidFill>
              </a:rPr>
              <a:t>Company</a:t>
            </a:r>
            <a:r>
              <a:rPr lang="en-IN" dirty="0" smtClean="0">
                <a:solidFill>
                  <a:srgbClr val="C50B3C"/>
                </a:solidFill>
              </a:rPr>
              <a:t> </a:t>
            </a:r>
            <a:r>
              <a:rPr lang="en-IN" sz="1000" b="0" dirty="0" smtClean="0">
                <a:solidFill>
                  <a:srgbClr val="C50B3C"/>
                </a:solidFill>
              </a:rPr>
              <a:t>1</a:t>
            </a:r>
            <a:endParaRPr sz="1000" b="0" dirty="0">
              <a:solidFill>
                <a:srgbClr val="C50B3C"/>
              </a:solidFill>
            </a:endParaRPr>
          </a:p>
        </p:txBody>
      </p:sp>
      <p:sp>
        <p:nvSpPr>
          <p:cNvPr id="164" name="To access the QBO Sample Company, complete the following steps.…"/>
          <p:cNvSpPr txBox="1">
            <a:spLocks noGrp="1"/>
          </p:cNvSpPr>
          <p:nvPr>
            <p:ph type="body" idx="1"/>
          </p:nvPr>
        </p:nvSpPr>
        <p:spPr>
          <a:xfrm>
            <a:off x="571500" y="1803400"/>
            <a:ext cx="10350500" cy="4216400"/>
          </a:xfrm>
          <a:prstGeom prst="rect">
            <a:avLst/>
          </a:prstGeom>
        </p:spPr>
        <p:txBody>
          <a:bodyPr>
            <a:normAutofit/>
          </a:bodyPr>
          <a:lstStyle/>
          <a:p>
            <a:pPr marL="0" indent="0">
              <a:spcAft>
                <a:spcPts val="800"/>
              </a:spcAft>
              <a:buClrTx/>
              <a:buSzTx/>
              <a:buFontTx/>
              <a:buNone/>
              <a:defRPr b="1"/>
            </a:pPr>
            <a:r>
              <a:rPr b="0" dirty="0">
                <a:solidFill>
                  <a:srgbClr val="000000"/>
                </a:solidFill>
              </a:rPr>
              <a:t>To access the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b="0" dirty="0">
                <a:solidFill>
                  <a:srgbClr val="000000"/>
                </a:solidFill>
              </a:rPr>
              <a:t>Sample Company, complete the following steps.</a:t>
            </a:r>
          </a:p>
          <a:p>
            <a:pPr marL="457200" indent="-457200">
              <a:buClr>
                <a:srgbClr val="000000"/>
              </a:buClr>
              <a:buSzPct val="100000"/>
              <a:buFontTx/>
              <a:buAutoNum type="arabicPeriod"/>
              <a:defRPr b="1"/>
            </a:pPr>
            <a:r>
              <a:rPr b="0" dirty="0">
                <a:solidFill>
                  <a:srgbClr val="000000"/>
                </a:solidFill>
              </a:rPr>
              <a:t>Open a web browser. (Note: Intuit recommends using Google Chrome.)</a:t>
            </a:r>
          </a:p>
          <a:p>
            <a:pPr marL="457200" indent="-457200">
              <a:buClr>
                <a:srgbClr val="000000"/>
              </a:buClr>
              <a:buSzPct val="100000"/>
              <a:buFontTx/>
              <a:buAutoNum type="arabicPeriod"/>
              <a:defRPr b="1"/>
            </a:pPr>
            <a:r>
              <a:rPr b="0" dirty="0">
                <a:solidFill>
                  <a:srgbClr val="000000"/>
                </a:solidFill>
              </a:rPr>
              <a:t>Go to the </a:t>
            </a:r>
            <a:r>
              <a:rPr lang="en-IN" b="0" u="sng" dirty="0" smtClean="0">
                <a:solidFill>
                  <a:srgbClr val="000000"/>
                </a:solidFill>
                <a:hlinkClick r:id="rId2"/>
              </a:rPr>
              <a:t>QBO.intuit.com</a:t>
            </a:r>
            <a:r>
              <a:rPr lang="en-IN" b="0" dirty="0" smtClean="0">
                <a:solidFill>
                  <a:srgbClr val="000000"/>
                </a:solidFill>
              </a:rPr>
              <a:t>.</a:t>
            </a:r>
            <a:endParaRPr b="0" dirty="0">
              <a:solidFill>
                <a:srgbClr val="000000"/>
              </a:solidFill>
              <a:hlinkClick r:id="rId2"/>
            </a:endParaRPr>
          </a:p>
          <a:p>
            <a:pPr marL="457200" indent="-457200">
              <a:buClr>
                <a:srgbClr val="000000"/>
              </a:buClr>
              <a:buSzPct val="100000"/>
              <a:buFontTx/>
              <a:buAutoNum type="arabicPeriod"/>
              <a:defRPr b="1"/>
            </a:pPr>
            <a:r>
              <a:rPr b="0" dirty="0">
                <a:solidFill>
                  <a:srgbClr val="000000"/>
                </a:solidFill>
              </a:rPr>
              <a:t>Follow onscreen instructions for security </a:t>
            </a:r>
            <a:r>
              <a:rPr b="0" dirty="0" smtClean="0">
                <a:solidFill>
                  <a:srgbClr val="000000"/>
                </a:solidFill>
              </a:rPr>
              <a:t>verification</a:t>
            </a:r>
            <a:r>
              <a:rPr lang="en-IN" b="0" dirty="0" smtClean="0">
                <a:solidFill>
                  <a:srgbClr val="000000"/>
                </a:solidFill>
              </a:rPr>
              <a:t>.</a:t>
            </a:r>
            <a:endParaRPr b="0" dirty="0">
              <a:solidFill>
                <a:srgbClr val="000000"/>
              </a:solidFill>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section 3.2 QBO Sample Company"/>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dirty="0">
                <a:solidFill>
                  <a:srgbClr val="C50B3C"/>
                </a:solidFill>
              </a:rPr>
              <a:t>Section 3.2 Q</a:t>
            </a:r>
            <a:r>
              <a:rPr lang="en-IN" sz="100" dirty="0">
                <a:solidFill>
                  <a:srgbClr val="C50B3C"/>
                </a:solidFill>
              </a:rPr>
              <a:t> </a:t>
            </a:r>
            <a:r>
              <a:rPr lang="en-IN" dirty="0">
                <a:solidFill>
                  <a:srgbClr val="C50B3C"/>
                </a:solidFill>
              </a:rPr>
              <a:t>B</a:t>
            </a:r>
            <a:r>
              <a:rPr lang="en-IN" sz="100" dirty="0">
                <a:solidFill>
                  <a:srgbClr val="C50B3C"/>
                </a:solidFill>
              </a:rPr>
              <a:t> </a:t>
            </a:r>
            <a:r>
              <a:rPr lang="en-IN" dirty="0">
                <a:solidFill>
                  <a:srgbClr val="C50B3C"/>
                </a:solidFill>
              </a:rPr>
              <a:t>O</a:t>
            </a:r>
            <a:r>
              <a:rPr lang="en-IN" dirty="0" smtClean="0">
                <a:solidFill>
                  <a:srgbClr val="C50B3C"/>
                </a:solidFill>
              </a:rPr>
              <a:t> </a:t>
            </a:r>
            <a:r>
              <a:rPr lang="en-IN" dirty="0">
                <a:solidFill>
                  <a:srgbClr val="C50B3C"/>
                </a:solidFill>
              </a:rPr>
              <a:t>Sample </a:t>
            </a:r>
            <a:r>
              <a:rPr lang="en-IN" dirty="0" smtClean="0">
                <a:solidFill>
                  <a:srgbClr val="C50B3C"/>
                </a:solidFill>
              </a:rPr>
              <a:t>Company </a:t>
            </a:r>
            <a:r>
              <a:rPr lang="en-IN" sz="1000" b="0" dirty="0" smtClean="0">
                <a:solidFill>
                  <a:srgbClr val="C50B3C"/>
                </a:solidFill>
              </a:rPr>
              <a:t>2</a:t>
            </a:r>
            <a:endParaRPr lang="en-IN" sz="1000" b="0" dirty="0">
              <a:solidFill>
                <a:srgbClr val="C50B3C"/>
              </a:solidFill>
            </a:endParaRPr>
          </a:p>
        </p:txBody>
      </p:sp>
      <p:sp>
        <p:nvSpPr>
          <p:cNvPr id="172" name="The sample company will reset each time it is reopened.…"/>
          <p:cNvSpPr txBox="1">
            <a:spLocks noGrp="1"/>
          </p:cNvSpPr>
          <p:nvPr>
            <p:ph type="body" idx="1"/>
          </p:nvPr>
        </p:nvSpPr>
        <p:spPr>
          <a:xfrm>
            <a:off x="571500" y="1803400"/>
            <a:ext cx="10731500" cy="5740400"/>
          </a:xfrm>
          <a:prstGeom prst="rect">
            <a:avLst/>
          </a:prstGeom>
        </p:spPr>
        <p:txBody>
          <a:bodyPr/>
          <a:lstStyle/>
          <a:p>
            <a:pPr>
              <a:defRPr sz="3300" b="1"/>
            </a:pPr>
            <a:r>
              <a:rPr b="0" dirty="0">
                <a:solidFill>
                  <a:srgbClr val="000000"/>
                </a:solidFill>
              </a:rPr>
              <a:t>The sample company will reset each time it is reopened</a:t>
            </a:r>
            <a:r>
              <a:rPr b="0" dirty="0" smtClean="0">
                <a:solidFill>
                  <a:srgbClr val="000000"/>
                </a:solidFill>
              </a:rPr>
              <a:t>.</a:t>
            </a:r>
            <a:endParaRPr b="0" dirty="0">
              <a:solidFill>
                <a:srgbClr val="000000"/>
              </a:solidFill>
            </a:endParaRPr>
          </a:p>
          <a:p>
            <a:pPr>
              <a:defRPr sz="3300" b="1"/>
            </a:pPr>
            <a:r>
              <a:rPr b="0" dirty="0">
                <a:solidFill>
                  <a:srgbClr val="000000"/>
                </a:solidFill>
              </a:rPr>
              <a:t>So make certain to allow enough time to complete all chapter activities before closing the sample company. Otherwise, you will lose the work you have entered when you reopen the Sample Company.</a:t>
            </a:r>
          </a:p>
          <a:p>
            <a:pPr>
              <a:defRPr sz="3300" b="1"/>
            </a:pPr>
            <a:r>
              <a:rPr b="0" dirty="0">
                <a:solidFill>
                  <a:srgbClr val="000000"/>
                </a:solidFill>
              </a:rPr>
              <a:t>The sample company is used for the Chapter activities and Exercises.</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Section 3.3 QBO LISTS"/>
          <p:cNvSpPr txBox="1">
            <a:spLocks noGrp="1"/>
          </p:cNvSpPr>
          <p:nvPr>
            <p:ph type="title"/>
          </p:nvPr>
        </p:nvSpPr>
        <p:spPr>
          <a:xfrm>
            <a:off x="571500" y="723900"/>
            <a:ext cx="10655300" cy="723900"/>
          </a:xfrm>
          <a:prstGeom prst="rect">
            <a:avLst/>
          </a:prstGeom>
        </p:spPr>
        <p:txBody>
          <a:bodyPr/>
          <a:lstStyle>
            <a:lvl1pPr defTabSz="455675">
              <a:spcBef>
                <a:spcPts val="1700"/>
              </a:spcBef>
              <a:defRPr sz="4055">
                <a:solidFill>
                  <a:srgbClr val="F20F4B"/>
                </a:solidFill>
              </a:defRPr>
            </a:lvl1pPr>
          </a:lstStyle>
          <a:p>
            <a:r>
              <a:rPr dirty="0">
                <a:solidFill>
                  <a:srgbClr val="C50B3C"/>
                </a:solidFill>
              </a:rPr>
              <a:t>Section 3.3 </a:t>
            </a:r>
            <a:r>
              <a:rPr lang="en-IN" dirty="0">
                <a:solidFill>
                  <a:srgbClr val="C50B3C"/>
                </a:solidFill>
              </a:rPr>
              <a:t>Q</a:t>
            </a:r>
            <a:r>
              <a:rPr lang="en-IN" sz="100" dirty="0">
                <a:solidFill>
                  <a:srgbClr val="C50B3C"/>
                </a:solidFill>
              </a:rPr>
              <a:t> </a:t>
            </a:r>
            <a:r>
              <a:rPr lang="en-IN" dirty="0">
                <a:solidFill>
                  <a:srgbClr val="C50B3C"/>
                </a:solidFill>
              </a:rPr>
              <a:t>B</a:t>
            </a:r>
            <a:r>
              <a:rPr lang="en-IN" sz="100" dirty="0">
                <a:solidFill>
                  <a:srgbClr val="C50B3C"/>
                </a:solidFill>
              </a:rPr>
              <a:t> </a:t>
            </a:r>
            <a:r>
              <a:rPr lang="en-IN" dirty="0">
                <a:solidFill>
                  <a:srgbClr val="C50B3C"/>
                </a:solidFill>
              </a:rPr>
              <a:t>O</a:t>
            </a:r>
            <a:r>
              <a:rPr dirty="0" smtClean="0">
                <a:solidFill>
                  <a:srgbClr val="C50B3C"/>
                </a:solidFill>
              </a:rPr>
              <a:t> </a:t>
            </a:r>
            <a:r>
              <a:rPr lang="en-IN" dirty="0" smtClean="0">
                <a:solidFill>
                  <a:srgbClr val="C50B3C"/>
                </a:solidFill>
              </a:rPr>
              <a:t>lists </a:t>
            </a:r>
            <a:r>
              <a:rPr lang="en-IN" sz="1000" b="0" dirty="0" smtClean="0">
                <a:solidFill>
                  <a:srgbClr val="C50B3C"/>
                </a:solidFill>
              </a:rPr>
              <a:t>1</a:t>
            </a:r>
            <a:endParaRPr sz="1000" b="0" dirty="0">
              <a:solidFill>
                <a:srgbClr val="C50B3C"/>
              </a:solidFill>
            </a:endParaRPr>
          </a:p>
        </p:txBody>
      </p:sp>
      <p:sp>
        <p:nvSpPr>
          <p:cNvPr id="180" name="QBO Lists save time so we don’t have to re-enter customers, vendors, and employees each time we enter a new transaction.…"/>
          <p:cNvSpPr txBox="1">
            <a:spLocks noGrp="1"/>
          </p:cNvSpPr>
          <p:nvPr>
            <p:ph type="body" idx="1"/>
          </p:nvPr>
        </p:nvSpPr>
        <p:spPr>
          <a:xfrm>
            <a:off x="571500" y="1637850"/>
            <a:ext cx="10807700" cy="1548107"/>
          </a:xfrm>
          <a:prstGeom prst="rect">
            <a:avLst/>
          </a:prstGeom>
        </p:spPr>
        <p:txBody>
          <a:bodyPr>
            <a:normAutofit/>
          </a:bodyPr>
          <a:lstStyle/>
          <a:p>
            <a:pPr defTabSz="502412">
              <a:defRPr sz="2752" b="1"/>
            </a:pPr>
            <a:r>
              <a:rPr sz="2750" b="0" dirty="0" smtClean="0">
                <a:solidFill>
                  <a:srgbClr val="000000"/>
                </a:solidFill>
              </a:rPr>
              <a:t>Q</a:t>
            </a:r>
            <a:r>
              <a:rPr lang="en-IN" sz="100" b="0" dirty="0" smtClean="0">
                <a:solidFill>
                  <a:srgbClr val="000000"/>
                </a:solidFill>
              </a:rPr>
              <a:t> </a:t>
            </a:r>
            <a:r>
              <a:rPr sz="2750" b="0" dirty="0" smtClean="0">
                <a:solidFill>
                  <a:srgbClr val="000000"/>
                </a:solidFill>
              </a:rPr>
              <a:t>B</a:t>
            </a:r>
            <a:r>
              <a:rPr lang="en-IN" sz="100" b="0" dirty="0" smtClean="0">
                <a:solidFill>
                  <a:srgbClr val="000000"/>
                </a:solidFill>
              </a:rPr>
              <a:t> </a:t>
            </a:r>
            <a:r>
              <a:rPr sz="2750" b="0" dirty="0" smtClean="0">
                <a:solidFill>
                  <a:srgbClr val="000000"/>
                </a:solidFill>
              </a:rPr>
              <a:t>O </a:t>
            </a:r>
            <a:r>
              <a:rPr sz="2750" b="0" dirty="0">
                <a:solidFill>
                  <a:srgbClr val="000000"/>
                </a:solidFill>
              </a:rPr>
              <a:t>Lists save time so we don’t have to re-enter customers, vendors, and employees each time we enter a new transaction.</a:t>
            </a:r>
          </a:p>
          <a:p>
            <a:pPr defTabSz="502412">
              <a:defRPr sz="2752" b="1"/>
            </a:pPr>
            <a:r>
              <a:rPr sz="2750" b="0" dirty="0">
                <a:solidFill>
                  <a:srgbClr val="000000"/>
                </a:solidFill>
              </a:rPr>
              <a:t>Lists are accessed from the Navigation Bar</a:t>
            </a:r>
            <a:r>
              <a:rPr sz="2750" b="0" dirty="0" smtClean="0">
                <a:solidFill>
                  <a:srgbClr val="000000"/>
                </a:solidFill>
              </a:rPr>
              <a:t>.</a:t>
            </a:r>
            <a:endParaRPr sz="2750" b="0" dirty="0">
              <a:solidFill>
                <a:srgbClr val="000000"/>
              </a:solidFill>
            </a:endParaRPr>
          </a:p>
        </p:txBody>
      </p:sp>
      <p:pic>
        <p:nvPicPr>
          <p:cNvPr id="3" name="Picture 2" descr="Screenshot of the QBO navigation bar, or Dashboard, which includes Banking; Sales; Expenses; Employees; Reports; Taxes; Accounting; My Accountant; and Apps.&#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8600" y="3466650"/>
            <a:ext cx="1579313" cy="4583636"/>
          </a:xfrm>
          <a:prstGeom prst="rect">
            <a:avLst/>
          </a:prstGeom>
        </p:spPr>
      </p:pic>
      <p:sp>
        <p:nvSpPr>
          <p:cNvPr id="2" name="Text Placeholder 1"/>
          <p:cNvSpPr>
            <a:spLocks noGrp="1"/>
          </p:cNvSpPr>
          <p:nvPr>
            <p:ph type="body" idx="10"/>
          </p:nvPr>
        </p:nvSpPr>
        <p:spPr>
          <a:xfrm>
            <a:off x="571500" y="8330979"/>
            <a:ext cx="6311900" cy="508221"/>
          </a:xfrm>
        </p:spPr>
        <p:txBody>
          <a:bodyPr>
            <a:normAutofit lnSpcReduction="10000"/>
          </a:bodyPr>
          <a:lstStyle/>
          <a:p>
            <a:pPr marL="0" indent="0">
              <a:buNone/>
            </a:pPr>
            <a:r>
              <a:rPr lang="en-IN" sz="2750" b="0" dirty="0">
                <a:solidFill>
                  <a:srgbClr val="000000"/>
                </a:solidFill>
              </a:rPr>
              <a:t>(See text Section 3.3 for more </a:t>
            </a:r>
            <a:r>
              <a:rPr lang="en-IN" sz="2750" b="0" dirty="0" smtClean="0">
                <a:solidFill>
                  <a:srgbClr val="000000"/>
                </a:solidFill>
              </a:rPr>
              <a:t>information.)</a:t>
            </a:r>
            <a:endParaRPr lang="en-IN" sz="2750" b="0" dirty="0">
              <a:solidFill>
                <a:srgbClr val="000000"/>
              </a:solidFill>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Section 3.3 QBO LIST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dirty="0">
                <a:solidFill>
                  <a:srgbClr val="C50B3C"/>
                </a:solidFill>
              </a:rPr>
              <a:t>Section 3.3 Q</a:t>
            </a:r>
            <a:r>
              <a:rPr lang="en-IN" sz="100" dirty="0">
                <a:solidFill>
                  <a:srgbClr val="C50B3C"/>
                </a:solidFill>
              </a:rPr>
              <a:t> </a:t>
            </a:r>
            <a:r>
              <a:rPr lang="en-IN" dirty="0">
                <a:solidFill>
                  <a:srgbClr val="C50B3C"/>
                </a:solidFill>
              </a:rPr>
              <a:t>B</a:t>
            </a:r>
            <a:r>
              <a:rPr lang="en-IN" sz="100" dirty="0">
                <a:solidFill>
                  <a:srgbClr val="C50B3C"/>
                </a:solidFill>
              </a:rPr>
              <a:t> </a:t>
            </a:r>
            <a:r>
              <a:rPr lang="en-IN" dirty="0">
                <a:solidFill>
                  <a:srgbClr val="C50B3C"/>
                </a:solidFill>
              </a:rPr>
              <a:t>O</a:t>
            </a:r>
            <a:r>
              <a:rPr lang="en-IN" dirty="0" smtClean="0">
                <a:solidFill>
                  <a:srgbClr val="C50B3C"/>
                </a:solidFill>
              </a:rPr>
              <a:t> </a:t>
            </a:r>
            <a:r>
              <a:rPr lang="en-IN" dirty="0">
                <a:solidFill>
                  <a:srgbClr val="C50B3C"/>
                </a:solidFill>
              </a:rPr>
              <a:t>lists </a:t>
            </a:r>
            <a:r>
              <a:rPr lang="en-IN" sz="1000" b="0" dirty="0" smtClean="0">
                <a:solidFill>
                  <a:srgbClr val="C50B3C"/>
                </a:solidFill>
              </a:rPr>
              <a:t>2</a:t>
            </a:r>
            <a:endParaRPr lang="en-IN" sz="1000" b="0" cap="none" dirty="0">
              <a:solidFill>
                <a:srgbClr val="C50B3C"/>
              </a:solidFill>
            </a:endParaRPr>
          </a:p>
        </p:txBody>
      </p:sp>
      <p:sp>
        <p:nvSpPr>
          <p:cNvPr id="194" name="Lists include:…"/>
          <p:cNvSpPr txBox="1">
            <a:spLocks noGrp="1"/>
          </p:cNvSpPr>
          <p:nvPr>
            <p:ph type="body" idx="1"/>
          </p:nvPr>
        </p:nvSpPr>
        <p:spPr>
          <a:xfrm>
            <a:off x="571500" y="1803400"/>
            <a:ext cx="9740900" cy="3759200"/>
          </a:xfrm>
          <a:prstGeom prst="rect">
            <a:avLst/>
          </a:prstGeom>
        </p:spPr>
        <p:txBody>
          <a:bodyPr>
            <a:noAutofit/>
          </a:bodyPr>
          <a:lstStyle/>
          <a:p>
            <a:pPr marL="0" indent="0">
              <a:spcAft>
                <a:spcPts val="500"/>
              </a:spcAft>
              <a:buClrTx/>
              <a:buSzTx/>
              <a:buFontTx/>
              <a:buNone/>
              <a:defRPr b="1"/>
            </a:pPr>
            <a:r>
              <a:rPr b="0" dirty="0">
                <a:solidFill>
                  <a:srgbClr val="000000"/>
                </a:solidFill>
              </a:rPr>
              <a:t>Lists include:</a:t>
            </a:r>
          </a:p>
          <a:p>
            <a:pPr>
              <a:defRPr b="1"/>
            </a:pPr>
            <a:r>
              <a:rPr b="0" dirty="0">
                <a:solidFill>
                  <a:srgbClr val="000000"/>
                </a:solidFill>
              </a:rPr>
              <a:t>Customers </a:t>
            </a:r>
            <a:r>
              <a:rPr b="0" dirty="0" smtClean="0">
                <a:solidFill>
                  <a:srgbClr val="000000"/>
                </a:solidFill>
              </a:rPr>
              <a:t>List</a:t>
            </a:r>
            <a:r>
              <a:rPr lang="en-IN" b="0" dirty="0" smtClean="0">
                <a:solidFill>
                  <a:srgbClr val="000000"/>
                </a:solidFill>
              </a:rPr>
              <a:t>.</a:t>
            </a:r>
            <a:endParaRPr b="0" dirty="0">
              <a:solidFill>
                <a:srgbClr val="000000"/>
              </a:solidFill>
            </a:endParaRPr>
          </a:p>
          <a:p>
            <a:pPr>
              <a:defRPr b="1"/>
            </a:pPr>
            <a:r>
              <a:rPr b="0" dirty="0">
                <a:solidFill>
                  <a:srgbClr val="000000"/>
                </a:solidFill>
              </a:rPr>
              <a:t>Vendors </a:t>
            </a:r>
            <a:r>
              <a:rPr b="0" dirty="0" smtClean="0">
                <a:solidFill>
                  <a:srgbClr val="000000"/>
                </a:solidFill>
              </a:rPr>
              <a:t>List</a:t>
            </a:r>
            <a:r>
              <a:rPr lang="en-IN" b="0" dirty="0" smtClean="0">
                <a:solidFill>
                  <a:srgbClr val="000000"/>
                </a:solidFill>
              </a:rPr>
              <a:t>.</a:t>
            </a:r>
            <a:endParaRPr b="0" dirty="0">
              <a:solidFill>
                <a:srgbClr val="000000"/>
              </a:solidFill>
            </a:endParaRPr>
          </a:p>
          <a:p>
            <a:pPr>
              <a:defRPr b="1"/>
            </a:pPr>
            <a:r>
              <a:rPr b="0" dirty="0">
                <a:solidFill>
                  <a:srgbClr val="000000"/>
                </a:solidFill>
              </a:rPr>
              <a:t>Employees </a:t>
            </a:r>
            <a:r>
              <a:rPr b="0" dirty="0" smtClean="0">
                <a:solidFill>
                  <a:srgbClr val="000000"/>
                </a:solidFill>
              </a:rPr>
              <a:t>List</a:t>
            </a:r>
            <a:r>
              <a:rPr lang="en-IN" b="0" dirty="0" smtClean="0">
                <a:solidFill>
                  <a:srgbClr val="000000"/>
                </a:solidFill>
              </a:rPr>
              <a:t>.</a:t>
            </a:r>
            <a:endParaRPr b="0" dirty="0">
              <a:solidFill>
                <a:srgbClr val="000000"/>
              </a:solidFill>
            </a:endParaRPr>
          </a:p>
          <a:p>
            <a:pPr>
              <a:defRPr b="1"/>
            </a:pPr>
            <a:r>
              <a:rPr b="0" dirty="0">
                <a:solidFill>
                  <a:srgbClr val="000000"/>
                </a:solidFill>
              </a:rPr>
              <a:t>Chart of </a:t>
            </a:r>
            <a:r>
              <a:rPr b="0" dirty="0" smtClean="0">
                <a:solidFill>
                  <a:srgbClr val="000000"/>
                </a:solidFill>
              </a:rPr>
              <a:t>Accounts</a:t>
            </a:r>
            <a:r>
              <a:rPr lang="en-IN" b="0" dirty="0" smtClean="0">
                <a:solidFill>
                  <a:srgbClr val="000000"/>
                </a:solidFill>
              </a:rPr>
              <a:t>.</a:t>
            </a:r>
            <a:endParaRPr b="0" dirty="0">
              <a:solidFill>
                <a:srgbClr val="000000"/>
              </a:solidFill>
            </a:endParaRPr>
          </a:p>
          <a:p>
            <a:pPr>
              <a:defRPr b="1"/>
            </a:pPr>
            <a:r>
              <a:rPr b="0" dirty="0">
                <a:solidFill>
                  <a:srgbClr val="000000"/>
                </a:solidFill>
              </a:rPr>
              <a:t>Products and Services </a:t>
            </a:r>
            <a:r>
              <a:rPr b="0" dirty="0" smtClean="0">
                <a:solidFill>
                  <a:srgbClr val="000000"/>
                </a:solidFill>
              </a:rPr>
              <a:t>List</a:t>
            </a:r>
            <a:r>
              <a:rPr lang="en-IN" b="0" dirty="0" smtClean="0">
                <a:solidFill>
                  <a:srgbClr val="000000"/>
                </a:solidFill>
              </a:rPr>
              <a:t>.</a:t>
            </a:r>
            <a:endParaRPr b="0" i="1" dirty="0">
              <a:solidFill>
                <a:srgbClr val="000000"/>
              </a:solidFill>
            </a:endParaRPr>
          </a:p>
        </p:txBody>
      </p:sp>
      <p:sp>
        <p:nvSpPr>
          <p:cNvPr id="2" name="Text Placeholder 1"/>
          <p:cNvSpPr>
            <a:spLocks noGrp="1"/>
          </p:cNvSpPr>
          <p:nvPr>
            <p:ph type="body" idx="10"/>
          </p:nvPr>
        </p:nvSpPr>
        <p:spPr>
          <a:xfrm>
            <a:off x="571500" y="7848600"/>
            <a:ext cx="3797300" cy="614947"/>
          </a:xfrm>
        </p:spPr>
        <p:txBody>
          <a:bodyPr/>
          <a:lstStyle/>
          <a:p>
            <a:pPr marL="0" indent="0">
              <a:buNone/>
            </a:pPr>
            <a:r>
              <a:rPr lang="en-IN" b="0" dirty="0">
                <a:solidFill>
                  <a:srgbClr val="000000"/>
                </a:solidFill>
              </a:rPr>
              <a:t>(See text Section </a:t>
            </a:r>
            <a:r>
              <a:rPr lang="en-IN" b="0" dirty="0" smtClean="0">
                <a:solidFill>
                  <a:srgbClr val="000000"/>
                </a:solidFill>
              </a:rPr>
              <a:t>3.3.)</a:t>
            </a:r>
            <a:endParaRPr lang="en-IN" b="0" dirty="0">
              <a:solidFill>
                <a:srgbClr val="000000"/>
              </a:solidFill>
            </a:endParaRP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Section 3.3 UPDATING QBO LIST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dirty="0" smtClean="0">
                <a:solidFill>
                  <a:srgbClr val="C50B3C"/>
                </a:solidFill>
              </a:rPr>
              <a:t>Section 3.3 Updating </a:t>
            </a:r>
            <a:r>
              <a:rPr lang="en-IN" dirty="0">
                <a:solidFill>
                  <a:srgbClr val="C50B3C"/>
                </a:solidFill>
              </a:rPr>
              <a:t>Q</a:t>
            </a:r>
            <a:r>
              <a:rPr lang="en-IN" sz="100" dirty="0">
                <a:solidFill>
                  <a:srgbClr val="C50B3C"/>
                </a:solidFill>
              </a:rPr>
              <a:t> </a:t>
            </a:r>
            <a:r>
              <a:rPr lang="en-IN" dirty="0">
                <a:solidFill>
                  <a:srgbClr val="C50B3C"/>
                </a:solidFill>
              </a:rPr>
              <a:t>B</a:t>
            </a:r>
            <a:r>
              <a:rPr lang="en-IN" sz="100" dirty="0">
                <a:solidFill>
                  <a:srgbClr val="C50B3C"/>
                </a:solidFill>
              </a:rPr>
              <a:t> </a:t>
            </a:r>
            <a:r>
              <a:rPr lang="en-IN" dirty="0">
                <a:solidFill>
                  <a:srgbClr val="C50B3C"/>
                </a:solidFill>
              </a:rPr>
              <a:t>O</a:t>
            </a:r>
            <a:r>
              <a:rPr lang="en-IN" dirty="0" smtClean="0">
                <a:solidFill>
                  <a:srgbClr val="C50B3C"/>
                </a:solidFill>
              </a:rPr>
              <a:t> Lists</a:t>
            </a:r>
            <a:endParaRPr lang="en-IN" dirty="0">
              <a:solidFill>
                <a:srgbClr val="C50B3C"/>
              </a:solidFill>
            </a:endParaRPr>
          </a:p>
        </p:txBody>
      </p:sp>
      <p:sp>
        <p:nvSpPr>
          <p:cNvPr id="202" name="Two ways to update QBO Lists are:…"/>
          <p:cNvSpPr txBox="1">
            <a:spLocks noGrp="1"/>
          </p:cNvSpPr>
          <p:nvPr>
            <p:ph type="body" idx="1"/>
          </p:nvPr>
        </p:nvSpPr>
        <p:spPr>
          <a:xfrm>
            <a:off x="571500" y="1803400"/>
            <a:ext cx="9969500" cy="1854200"/>
          </a:xfrm>
          <a:prstGeom prst="rect">
            <a:avLst/>
          </a:prstGeom>
        </p:spPr>
        <p:txBody>
          <a:bodyPr>
            <a:normAutofit/>
          </a:bodyPr>
          <a:lstStyle/>
          <a:p>
            <a:pPr marL="0" indent="0" defTabSz="566674">
              <a:spcBef>
                <a:spcPts val="1500"/>
              </a:spcBef>
              <a:buClrTx/>
              <a:buSzTx/>
              <a:buFontTx/>
              <a:buNone/>
              <a:defRPr sz="3104" b="1"/>
            </a:pPr>
            <a:r>
              <a:rPr sz="3100" b="0" dirty="0">
                <a:solidFill>
                  <a:srgbClr val="000000"/>
                </a:solidFill>
              </a:rPr>
              <a:t>Two ways to update </a:t>
            </a:r>
            <a:r>
              <a:rPr sz="3100" b="0" dirty="0" smtClean="0">
                <a:solidFill>
                  <a:srgbClr val="000000"/>
                </a:solidFill>
              </a:rPr>
              <a:t>Q</a:t>
            </a:r>
            <a:r>
              <a:rPr lang="en-IN" sz="100" b="0" dirty="0" smtClean="0">
                <a:solidFill>
                  <a:srgbClr val="000000"/>
                </a:solidFill>
              </a:rPr>
              <a:t> </a:t>
            </a:r>
            <a:r>
              <a:rPr sz="3100" b="0" dirty="0" smtClean="0">
                <a:solidFill>
                  <a:srgbClr val="000000"/>
                </a:solidFill>
              </a:rPr>
              <a:t>B</a:t>
            </a:r>
            <a:r>
              <a:rPr lang="en-IN" sz="100" b="0" dirty="0" smtClean="0">
                <a:solidFill>
                  <a:srgbClr val="000000"/>
                </a:solidFill>
              </a:rPr>
              <a:t> </a:t>
            </a:r>
            <a:r>
              <a:rPr sz="3100" b="0" dirty="0" smtClean="0">
                <a:solidFill>
                  <a:srgbClr val="000000"/>
                </a:solidFill>
              </a:rPr>
              <a:t>O </a:t>
            </a:r>
            <a:r>
              <a:rPr sz="3100" b="0" dirty="0">
                <a:solidFill>
                  <a:srgbClr val="000000"/>
                </a:solidFill>
              </a:rPr>
              <a:t>Lists are:</a:t>
            </a:r>
          </a:p>
          <a:p>
            <a:pPr defTabSz="566674">
              <a:defRPr sz="3104" b="1"/>
            </a:pPr>
            <a:r>
              <a:rPr sz="3100" b="0" dirty="0">
                <a:solidFill>
                  <a:srgbClr val="000000"/>
                </a:solidFill>
              </a:rPr>
              <a:t>Before entering transactions from the </a:t>
            </a:r>
            <a:r>
              <a:rPr sz="3100" b="0" dirty="0" smtClean="0">
                <a:solidFill>
                  <a:srgbClr val="000000"/>
                </a:solidFill>
              </a:rPr>
              <a:t>List</a:t>
            </a:r>
            <a:r>
              <a:rPr lang="en-IN" sz="3100" b="0" dirty="0" smtClean="0">
                <a:solidFill>
                  <a:srgbClr val="000000"/>
                </a:solidFill>
              </a:rPr>
              <a:t>.</a:t>
            </a:r>
            <a:endParaRPr sz="3100" b="0" dirty="0">
              <a:solidFill>
                <a:srgbClr val="000000"/>
              </a:solidFill>
            </a:endParaRPr>
          </a:p>
          <a:p>
            <a:pPr defTabSz="566674">
              <a:defRPr sz="3104" b="1"/>
            </a:pPr>
            <a:r>
              <a:rPr sz="3100" b="0" dirty="0">
                <a:solidFill>
                  <a:srgbClr val="000000"/>
                </a:solidFill>
              </a:rPr>
              <a:t>While entering transactions from the transaction </a:t>
            </a:r>
            <a:r>
              <a:rPr sz="3100" b="0" dirty="0" smtClean="0">
                <a:solidFill>
                  <a:srgbClr val="000000"/>
                </a:solidFill>
              </a:rPr>
              <a:t>screen</a:t>
            </a:r>
            <a:r>
              <a:rPr lang="en-IN" sz="3100" b="0" dirty="0" smtClean="0">
                <a:solidFill>
                  <a:srgbClr val="000000"/>
                </a:solidFill>
              </a:rPr>
              <a:t>.</a:t>
            </a:r>
            <a:endParaRPr sz="3100" b="0" dirty="0">
              <a:solidFill>
                <a:srgbClr val="000000"/>
              </a:solidFill>
            </a:endParaRPr>
          </a:p>
        </p:txBody>
      </p:sp>
      <p:sp>
        <p:nvSpPr>
          <p:cNvPr id="2" name="Text Placeholder 1"/>
          <p:cNvSpPr>
            <a:spLocks noGrp="1"/>
          </p:cNvSpPr>
          <p:nvPr>
            <p:ph type="body" idx="10"/>
          </p:nvPr>
        </p:nvSpPr>
        <p:spPr>
          <a:xfrm>
            <a:off x="571500" y="7614653"/>
            <a:ext cx="7150100" cy="691147"/>
          </a:xfrm>
        </p:spPr>
        <p:txBody>
          <a:bodyPr>
            <a:normAutofit/>
          </a:bodyPr>
          <a:lstStyle/>
          <a:p>
            <a:pPr marL="0" indent="0">
              <a:buNone/>
            </a:pPr>
            <a:r>
              <a:rPr lang="en-IN" sz="3100" b="0" dirty="0">
                <a:solidFill>
                  <a:srgbClr val="000000"/>
                </a:solidFill>
              </a:rPr>
              <a:t>(See text Section 3.3 for more </a:t>
            </a:r>
            <a:r>
              <a:rPr lang="en-IN" sz="3100" b="0" dirty="0" smtClean="0">
                <a:solidFill>
                  <a:srgbClr val="000000"/>
                </a:solidFill>
              </a:rPr>
              <a:t>information.)</a:t>
            </a:r>
            <a:endParaRPr lang="en-IN" sz="3100" b="0" dirty="0">
              <a:solidFill>
                <a:srgbClr val="000000"/>
              </a:solidFill>
            </a:endParaRPr>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New_Template9">
  <a:themeElements>
    <a:clrScheme name="Custom 8">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00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New_Template9">
  <a:themeElements>
    <a:clrScheme name="New_Template9">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New_Template9">
  <a:themeElements>
    <a:clrScheme name="New_Template9">
      <a:dk1>
        <a:srgbClr val="000000"/>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281</TotalTime>
  <Words>1088</Words>
  <Application>Microsoft Office PowerPoint</Application>
  <PresentationFormat>Custom</PresentationFormat>
  <Paragraphs>111</Paragraphs>
  <Slides>21</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21</vt:i4>
      </vt:variant>
    </vt:vector>
  </HeadingPairs>
  <TitlesOfParts>
    <vt:vector size="27" baseType="lpstr">
      <vt:lpstr>Calibri</vt:lpstr>
      <vt:lpstr>Proxima Nova</vt:lpstr>
      <vt:lpstr>Proxima Nova ScOsf Extra Conden</vt:lpstr>
      <vt:lpstr>Verdana</vt:lpstr>
      <vt:lpstr>New_Template9</vt:lpstr>
      <vt:lpstr>1_New_Template9</vt:lpstr>
      <vt:lpstr>Computer Accounting With Quickbooks Online</vt:lpstr>
      <vt:lpstr>Effective Learning Strategy XPM</vt:lpstr>
      <vt:lpstr>Section 3.1 Q B O Satnav 1</vt:lpstr>
      <vt:lpstr>Section 3.1 Q B O Satnav 2</vt:lpstr>
      <vt:lpstr>Section 3.2 Q B O Sample Company 1</vt:lpstr>
      <vt:lpstr>Section 3.2 Q B O Sample Company 2</vt:lpstr>
      <vt:lpstr>Section 3.3 Q B O lists 1</vt:lpstr>
      <vt:lpstr>Section 3.3 Q B O lists 2</vt:lpstr>
      <vt:lpstr>Section 3.3 Updating Q B O Lists</vt:lpstr>
      <vt:lpstr>Section 3.4 Entering Transactions In Q B O</vt:lpstr>
      <vt:lpstr>Section 3.5 Types of Transactions</vt:lpstr>
      <vt:lpstr>Section 3.6 Banking transactions</vt:lpstr>
      <vt:lpstr>Section 3.7 Customer and Sales Transactions</vt:lpstr>
      <vt:lpstr>Section 3.8 Vendor and Expense Transactions</vt:lpstr>
      <vt:lpstr>Section 3.9 Employee and Payroll Transactions</vt:lpstr>
      <vt:lpstr>Section 3.10 Other Transactions</vt:lpstr>
      <vt:lpstr>Section 3.11 Recurring Transactions</vt:lpstr>
      <vt:lpstr>Section 3.12 Accounting Essentials Double Entry Accounting</vt:lpstr>
      <vt:lpstr>Exercises</vt:lpstr>
      <vt:lpstr>Project 3.1</vt:lpstr>
      <vt:lpstr>Section 3.1 Q B O Satnav 2 Long Description</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accounting with quickbooks online, 1e</dc:title>
  <dc:creator>Donna Kay</dc:creator>
  <cp:lastModifiedBy>R, Nithiyanandhan</cp:lastModifiedBy>
  <cp:revision>69</cp:revision>
  <dcterms:modified xsi:type="dcterms:W3CDTF">2018-06-28T05:12:54Z</dcterms:modified>
</cp:coreProperties>
</file>