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18"/>
  </p:notesMasterIdLst>
  <p:sldIdLst>
    <p:sldId id="284" r:id="rId3"/>
    <p:sldId id="257" r:id="rId4"/>
    <p:sldId id="258" r:id="rId5"/>
    <p:sldId id="259" r:id="rId6"/>
    <p:sldId id="260" r:id="rId7"/>
    <p:sldId id="261" r:id="rId8"/>
    <p:sldId id="262" r:id="rId9"/>
    <p:sldId id="263" r:id="rId10"/>
    <p:sldId id="264" r:id="rId11"/>
    <p:sldId id="265" r:id="rId12"/>
    <p:sldId id="281" r:id="rId13"/>
    <p:sldId id="282" r:id="rId14"/>
    <p:sldId id="274" r:id="rId15"/>
    <p:sldId id="275" r:id="rId16"/>
    <p:sldId id="283" r:id="rId1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6" autoAdjust="0"/>
    <p:restoredTop sz="86443" autoAdjust="0"/>
  </p:normalViewPr>
  <p:slideViewPr>
    <p:cSldViewPr>
      <p:cViewPr varScale="1">
        <p:scale>
          <a:sx n="60" d="100"/>
          <a:sy n="60" d="100"/>
        </p:scale>
        <p:origin x="108" y="336"/>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829572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val="4141342521"/>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6" name="Body Level One…"/>
          <p:cNvSpPr txBox="1">
            <a:spLocks noGrp="1"/>
          </p:cNvSpPr>
          <p:nvPr>
            <p:ph type="body" idx="11"/>
          </p:nvPr>
        </p:nvSpPr>
        <p:spPr>
          <a:xfrm>
            <a:off x="571500" y="6271127"/>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Tree>
    <p:extLst>
      <p:ext uri="{BB962C8B-B14F-4D97-AF65-F5344CB8AC3E}">
        <p14:creationId xmlns:p14="http://schemas.microsoft.com/office/powerpoint/2010/main" val="421510008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smtClean="0">
                <a:solidFill>
                  <a:schemeClr val="tx1">
                    <a:lumMod val="50000"/>
                  </a:schemeClr>
                </a:solidFill>
                <a:latin typeface="Calibri" panose="020F0502020204030204" pitchFamily="34" charset="0"/>
                <a:ea typeface="Verdana" pitchFamily="34" charset="0"/>
                <a:cs typeface="Verdana" pitchFamily="34" charset="0"/>
              </a:rPr>
              <a:t>©2019 McGraw-Hill Education.</a:t>
            </a:r>
            <a:endParaRPr lang="en-US" altLang="en-US" sz="1200" i="0" dirty="0">
              <a:solidFill>
                <a:schemeClr val="tx1">
                  <a:lumMod val="50000"/>
                </a:schemeClr>
              </a:solidFill>
              <a:latin typeface="Calibri" panose="020F0502020204030204" pitchFamily="34" charset="0"/>
              <a:ea typeface="Verdana" pitchFamily="34" charset="0"/>
              <a:cs typeface="Verdana" pitchFamily="34" charset="0"/>
            </a:endParaRPr>
          </a:p>
        </p:txBody>
      </p:sp>
      <p:pic>
        <p:nvPicPr>
          <p:cNvPr id="6" name="Picture 5"/>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82" r:id="rId8"/>
    <p:sldLayoutId id="2147483663" r:id="rId9"/>
    <p:sldLayoutId id="2147483664" r:id="rId10"/>
    <p:sldLayoutId id="2147483655" r:id="rId11"/>
    <p:sldLayoutId id="2147483656" r:id="rId12"/>
    <p:sldLayoutId id="2147483657" r:id="rId13"/>
    <p:sldLayoutId id="2147483658" r:id="rId14"/>
    <p:sldLayoutId id="2147483659" r:id="rId15"/>
    <p:sldLayoutId id="2147483660"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hyperlink" Target="https://www.irs.gov/"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a:t>
            </a:r>
            <a:r>
              <a:rPr lang="en-IN" sz="4400" i="0" dirty="0" smtClean="0">
                <a:solidFill>
                  <a:srgbClr val="00607A"/>
                </a:solidFill>
                <a:latin typeface="Calibri" panose="020F0502020204030204" pitchFamily="34" charset="0"/>
              </a:rPr>
              <a:t>Kay</a:t>
            </a:r>
            <a:endParaRPr lang="en-IN" sz="4400" i="0" dirty="0">
              <a:solidFill>
                <a:srgbClr val="00607A"/>
              </a:solidFill>
              <a:latin typeface="Calibri" panose="020F0502020204030204" pitchFamily="34" charset="0"/>
            </a:endParaRPr>
          </a:p>
        </p:txBody>
      </p:sp>
      <p:sp>
        <p:nvSpPr>
          <p:cNvPr id="14" name="Text Placeholder 12"/>
          <p:cNvSpPr>
            <a:spLocks noGrp="1"/>
          </p:cNvSpPr>
          <p:nvPr>
            <p:ph type="body" sz="quarter" idx="4294967295"/>
          </p:nvPr>
        </p:nvSpPr>
        <p:spPr>
          <a:xfrm>
            <a:off x="2605542" y="6324600"/>
            <a:ext cx="6663417" cy="838200"/>
          </a:xfrm>
        </p:spPr>
        <p:txBody>
          <a:bodyPr>
            <a:normAutofit/>
          </a:bodyPr>
          <a:lstStyle/>
          <a:p>
            <a:pPr marL="0" indent="0" algn="ctr">
              <a:spcBef>
                <a:spcPts val="0"/>
              </a:spcBef>
              <a:buNone/>
            </a:pPr>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cs typeface="Calibri" panose="020F0502020204030204" pitchFamily="34" charset="0"/>
              </a:rPr>
              <a:t>2 Q</a:t>
            </a:r>
            <a:r>
              <a:rPr lang="en-US" sz="100" dirty="0">
                <a:solidFill>
                  <a:srgbClr val="C50B3C"/>
                </a:solidFill>
                <a:latin typeface="Calibri" panose="020F0502020204030204" pitchFamily="34" charset="0"/>
                <a:cs typeface="Calibri" panose="020F0502020204030204" pitchFamily="34" charset="0"/>
              </a:rPr>
              <a:t> </a:t>
            </a:r>
            <a:r>
              <a:rPr lang="en-US" sz="3500" dirty="0">
                <a:solidFill>
                  <a:srgbClr val="C50B3C"/>
                </a:solidFill>
                <a:latin typeface="Calibri" panose="020F0502020204030204" pitchFamily="34" charset="0"/>
                <a:cs typeface="Calibri" panose="020F0502020204030204" pitchFamily="34" charset="0"/>
              </a:rPr>
              <a:t>B</a:t>
            </a:r>
            <a:r>
              <a:rPr lang="en-US" sz="100" dirty="0">
                <a:solidFill>
                  <a:srgbClr val="C50B3C"/>
                </a:solidFill>
                <a:latin typeface="Calibri" panose="020F0502020204030204" pitchFamily="34" charset="0"/>
                <a:cs typeface="Calibri" panose="020F0502020204030204" pitchFamily="34" charset="0"/>
              </a:rPr>
              <a:t> </a:t>
            </a:r>
            <a:r>
              <a:rPr lang="en-US" sz="3500" dirty="0">
                <a:solidFill>
                  <a:srgbClr val="C50B3C"/>
                </a:solidFill>
                <a:latin typeface="Calibri" panose="020F0502020204030204" pitchFamily="34" charset="0"/>
                <a:cs typeface="Calibri" panose="020F0502020204030204" pitchFamily="34" charset="0"/>
              </a:rPr>
              <a:t>O Chart Of Accounts</a:t>
            </a:r>
            <a:endParaRPr lang="en-IN" sz="3500" dirty="0">
              <a:solidFill>
                <a:srgbClr val="C50B3C"/>
              </a:solidFill>
              <a:latin typeface="Calibri" panose="020F0502020204030204" pitchFamily="34" charset="0"/>
              <a:cs typeface="Calibri" panose="020F0502020204030204" pitchFamily="34" charset="0"/>
            </a:endParaRP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r>
              <a:rPr lang="en-IN" sz="1200" dirty="0" smtClean="0">
                <a:latin typeface="Calibri" panose="020F0502020204030204" pitchFamily="34" charset="0"/>
              </a:rPr>
              <a:t>.</a:t>
            </a:r>
            <a:endParaRPr lang="en-IN" sz="1200" dirty="0">
              <a:latin typeface="Calibri" panose="020F0502020204030204" pitchFamily="34" charset="0"/>
            </a:endParaRPr>
          </a:p>
        </p:txBody>
      </p:sp>
    </p:spTree>
    <p:extLst>
      <p:ext uri="{BB962C8B-B14F-4D97-AF65-F5344CB8AC3E}">
        <p14:creationId xmlns:p14="http://schemas.microsoft.com/office/powerpoint/2010/main" val="238421265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smtClean="0">
                <a:solidFill>
                  <a:srgbClr val="C50B3C"/>
                </a:solidFill>
              </a:rPr>
              <a:t>Section 2.4 </a:t>
            </a:r>
            <a:r>
              <a:rPr lang="en-US" sz="4060" dirty="0" smtClean="0">
                <a:solidFill>
                  <a:srgbClr val="C50B3C"/>
                </a:solidFill>
              </a:rPr>
              <a:t>Align Q</a:t>
            </a:r>
            <a:r>
              <a:rPr lang="en-US" sz="100" dirty="0" smtClean="0">
                <a:solidFill>
                  <a:srgbClr val="C50B3C"/>
                </a:solidFill>
              </a:rPr>
              <a:t> </a:t>
            </a:r>
            <a:r>
              <a:rPr lang="en-US" sz="4060" dirty="0" smtClean="0">
                <a:solidFill>
                  <a:srgbClr val="C50B3C"/>
                </a:solidFill>
              </a:rPr>
              <a:t>B</a:t>
            </a:r>
            <a:r>
              <a:rPr lang="en-US" sz="100" dirty="0" smtClean="0">
                <a:solidFill>
                  <a:srgbClr val="C50B3C"/>
                </a:solidFill>
              </a:rPr>
              <a:t> </a:t>
            </a:r>
            <a:r>
              <a:rPr lang="en-US" sz="4060" dirty="0" smtClean="0">
                <a:solidFill>
                  <a:srgbClr val="C50B3C"/>
                </a:solidFill>
              </a:rPr>
              <a:t>O C</a:t>
            </a:r>
            <a:r>
              <a:rPr lang="en-US" sz="100" dirty="0" smtClean="0">
                <a:solidFill>
                  <a:srgbClr val="C50B3C"/>
                </a:solidFill>
              </a:rPr>
              <a:t> </a:t>
            </a:r>
            <a:r>
              <a:rPr lang="en-US" sz="4060" dirty="0" smtClean="0">
                <a:solidFill>
                  <a:srgbClr val="C50B3C"/>
                </a:solidFill>
              </a:rPr>
              <a:t>O</a:t>
            </a:r>
            <a:r>
              <a:rPr lang="en-US" sz="100" dirty="0" smtClean="0">
                <a:solidFill>
                  <a:srgbClr val="C50B3C"/>
                </a:solidFill>
              </a:rPr>
              <a:t> </a:t>
            </a:r>
            <a:r>
              <a:rPr lang="en-US" sz="4060" dirty="0" smtClean="0">
                <a:solidFill>
                  <a:srgbClr val="C50B3C"/>
                </a:solidFill>
              </a:rPr>
              <a:t>A With Tax Return</a:t>
            </a:r>
            <a:endParaRPr lang="en-US" sz="4060" dirty="0">
              <a:solidFill>
                <a:srgbClr val="C50B3C"/>
              </a:solidFill>
            </a:endParaRPr>
          </a:p>
        </p:txBody>
      </p:sp>
      <p:sp>
        <p:nvSpPr>
          <p:cNvPr id="210" name="Text Placeholder 1"/>
          <p:cNvSpPr txBox="1">
            <a:spLocks noGrp="1"/>
          </p:cNvSpPr>
          <p:nvPr>
            <p:ph type="body" idx="1"/>
          </p:nvPr>
        </p:nvSpPr>
        <p:spPr>
          <a:xfrm>
            <a:off x="571500" y="1803400"/>
            <a:ext cx="10502900" cy="1854200"/>
          </a:xfrm>
          <a:prstGeom prst="rect">
            <a:avLst/>
          </a:prstGeom>
        </p:spPr>
        <p:txBody>
          <a:bodyPr>
            <a:normAutofit/>
          </a:bodyPr>
          <a:lstStyle/>
          <a:p>
            <a:pPr marL="457200" indent="-457200">
              <a:buFontTx/>
              <a:buAutoNum type="arabicPeriod"/>
              <a:defRPr b="1"/>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automatically creates a </a:t>
            </a:r>
            <a:r>
              <a:rPr lang="en-US" b="0" dirty="0" smtClean="0">
                <a:solidFill>
                  <a:srgbClr val="000000"/>
                </a:solidFill>
              </a:rPr>
              <a:t>C</a:t>
            </a:r>
            <a:r>
              <a:rPr lang="en-US" sz="100" b="0" dirty="0" smtClean="0">
                <a:solidFill>
                  <a:srgbClr val="000000"/>
                </a:solidFill>
              </a:rPr>
              <a:t> </a:t>
            </a:r>
            <a:r>
              <a:rPr lang="en-US" b="0" dirty="0" smtClean="0">
                <a:solidFill>
                  <a:srgbClr val="000000"/>
                </a:solidFill>
              </a:rPr>
              <a:t>O</a:t>
            </a:r>
            <a:r>
              <a:rPr lang="en-US" sz="100" b="0" dirty="0" smtClean="0">
                <a:solidFill>
                  <a:srgbClr val="000000"/>
                </a:solidFill>
              </a:rPr>
              <a:t> </a:t>
            </a:r>
            <a:r>
              <a:rPr lang="en-US" b="0" dirty="0" smtClean="0">
                <a:solidFill>
                  <a:srgbClr val="000000"/>
                </a:solidFill>
              </a:rPr>
              <a:t>A.</a:t>
            </a:r>
            <a:endParaRPr lang="en-US" b="0" dirty="0">
              <a:solidFill>
                <a:srgbClr val="000000"/>
              </a:solidFill>
            </a:endParaRPr>
          </a:p>
          <a:p>
            <a:pPr marL="457200" indent="-457200">
              <a:buFontTx/>
              <a:buAutoNum type="arabicPeriod"/>
              <a:defRPr b="1"/>
            </a:pPr>
            <a:r>
              <a:rPr lang="en-US" b="0" dirty="0">
                <a:solidFill>
                  <a:srgbClr val="000000"/>
                </a:solidFill>
              </a:rPr>
              <a:t>Customize </a:t>
            </a:r>
            <a:r>
              <a:rPr lang="en-US" b="0" dirty="0" smtClean="0">
                <a:solidFill>
                  <a:srgbClr val="000000"/>
                </a:solidFill>
              </a:rPr>
              <a:t>C</a:t>
            </a:r>
            <a:r>
              <a:rPr lang="en-US" sz="100" b="0" dirty="0" smtClean="0">
                <a:solidFill>
                  <a:srgbClr val="000000"/>
                </a:solidFill>
              </a:rPr>
              <a:t> </a:t>
            </a:r>
            <a:r>
              <a:rPr lang="en-US" b="0" dirty="0" smtClean="0">
                <a:solidFill>
                  <a:srgbClr val="000000"/>
                </a:solidFill>
              </a:rPr>
              <a:t>O</a:t>
            </a:r>
            <a:r>
              <a:rPr lang="en-US" sz="100" b="0" dirty="0" smtClean="0">
                <a:solidFill>
                  <a:srgbClr val="000000"/>
                </a:solidFill>
              </a:rPr>
              <a:t> </a:t>
            </a:r>
            <a:r>
              <a:rPr lang="en-US" b="0" dirty="0" smtClean="0">
                <a:solidFill>
                  <a:srgbClr val="000000"/>
                </a:solidFill>
              </a:rPr>
              <a:t>A </a:t>
            </a:r>
            <a:r>
              <a:rPr lang="en-US" b="0" dirty="0">
                <a:solidFill>
                  <a:srgbClr val="000000"/>
                </a:solidFill>
              </a:rPr>
              <a:t>to align with tax return. View returns at </a:t>
            </a:r>
            <a:r>
              <a:rPr lang="en-US" b="0" u="sng" dirty="0" smtClean="0">
                <a:hlinkClick r:id="rId2"/>
              </a:rPr>
              <a:t>www.irs.gov</a:t>
            </a:r>
            <a:endParaRPr lang="en-US" b="0" i="1" dirty="0"/>
          </a:p>
        </p:txBody>
      </p:sp>
      <p:graphicFrame>
        <p:nvGraphicFramePr>
          <p:cNvPr id="5" name="Table 4"/>
          <p:cNvGraphicFramePr>
            <a:graphicFrameLocks noGrp="1"/>
          </p:cNvGraphicFramePr>
          <p:nvPr>
            <p:extLst>
              <p:ext uri="{D42A27DB-BD31-4B8C-83A1-F6EECF244321}">
                <p14:modId xmlns:p14="http://schemas.microsoft.com/office/powerpoint/2010/main" val="401300315"/>
              </p:ext>
            </p:extLst>
          </p:nvPr>
        </p:nvGraphicFramePr>
        <p:xfrm>
          <a:off x="2167466" y="4267200"/>
          <a:ext cx="6544734" cy="2133600"/>
        </p:xfrm>
        <a:graphic>
          <a:graphicData uri="http://schemas.openxmlformats.org/drawingml/2006/table">
            <a:tbl>
              <a:tblPr firstRow="1" bandRow="1">
                <a:tableStyleId>{5940675A-B579-460E-94D1-54222C63F5DA}</a:tableStyleId>
              </a:tblPr>
              <a:tblGrid>
                <a:gridCol w="3801534">
                  <a:extLst>
                    <a:ext uri="{9D8B030D-6E8A-4147-A177-3AD203B41FA5}">
                      <a16:colId xmlns:a16="http://schemas.microsoft.com/office/drawing/2014/main" val="659662069"/>
                    </a:ext>
                  </a:extLst>
                </a:gridCol>
                <a:gridCol w="2743200">
                  <a:extLst>
                    <a:ext uri="{9D8B030D-6E8A-4147-A177-3AD203B41FA5}">
                      <a16:colId xmlns:a16="http://schemas.microsoft.com/office/drawing/2014/main" val="367478161"/>
                    </a:ext>
                  </a:extLst>
                </a:gridCol>
              </a:tblGrid>
              <a:tr h="370840">
                <a:tc>
                  <a:txBody>
                    <a:bodyPr/>
                    <a:lstStyle/>
                    <a:p>
                      <a:pPr algn="ctr"/>
                      <a:r>
                        <a:rPr lang="en-IN" sz="2200" b="1" dirty="0" smtClean="0">
                          <a:solidFill>
                            <a:srgbClr val="000000"/>
                          </a:solidFill>
                          <a:latin typeface="Calibri" panose="020F0502020204030204" pitchFamily="34" charset="0"/>
                        </a:rPr>
                        <a:t>Form</a:t>
                      </a:r>
                      <a:r>
                        <a:rPr lang="en-IN" sz="2200" b="1" baseline="0" dirty="0" smtClean="0">
                          <a:solidFill>
                            <a:srgbClr val="000000"/>
                          </a:solidFill>
                          <a:latin typeface="Calibri" panose="020F0502020204030204" pitchFamily="34" charset="0"/>
                        </a:rPr>
                        <a:t> of Organization</a:t>
                      </a:r>
                      <a:endParaRPr lang="en-IN" sz="2200" b="1" dirty="0">
                        <a:solidFill>
                          <a:srgbClr val="000000"/>
                        </a:solidFill>
                        <a:latin typeface="Calibri" panose="020F0502020204030204" pitchFamily="34" charset="0"/>
                      </a:endParaRPr>
                    </a:p>
                  </a:txBody>
                  <a:tcPr/>
                </a:tc>
                <a:tc>
                  <a:txBody>
                    <a:bodyPr/>
                    <a:lstStyle/>
                    <a:p>
                      <a:pPr algn="ctr"/>
                      <a:r>
                        <a:rPr lang="en-IN" sz="2200" b="1" dirty="0" smtClean="0">
                          <a:solidFill>
                            <a:srgbClr val="000000"/>
                          </a:solidFill>
                          <a:latin typeface="Calibri" panose="020F0502020204030204" pitchFamily="34" charset="0"/>
                        </a:rPr>
                        <a:t>Tax Form</a:t>
                      </a:r>
                      <a:endParaRPr lang="en-IN" sz="2200" b="1" dirty="0">
                        <a:solidFill>
                          <a:srgbClr val="000000"/>
                        </a:solidFill>
                        <a:latin typeface="Calibri" panose="020F0502020204030204" pitchFamily="34" charset="0"/>
                      </a:endParaRPr>
                    </a:p>
                  </a:txBody>
                  <a:tcPr/>
                </a:tc>
                <a:extLst>
                  <a:ext uri="{0D108BD9-81ED-4DB2-BD59-A6C34878D82A}">
                    <a16:rowId xmlns:a16="http://schemas.microsoft.com/office/drawing/2014/main" val="3815152080"/>
                  </a:ext>
                </a:extLst>
              </a:tr>
              <a:tr h="370840">
                <a:tc>
                  <a:txBody>
                    <a:bodyPr/>
                    <a:lstStyle/>
                    <a:p>
                      <a:pPr algn="l"/>
                      <a:r>
                        <a:rPr lang="en-IN" sz="2200" dirty="0" smtClean="0">
                          <a:solidFill>
                            <a:srgbClr val="000000"/>
                          </a:solidFill>
                          <a:latin typeface="Calibri" panose="020F0502020204030204" pitchFamily="34" charset="0"/>
                        </a:rPr>
                        <a:t>Sole</a:t>
                      </a:r>
                      <a:r>
                        <a:rPr lang="en-IN" sz="2200" baseline="0" dirty="0" smtClean="0">
                          <a:solidFill>
                            <a:srgbClr val="000000"/>
                          </a:solidFill>
                          <a:latin typeface="Calibri" panose="020F0502020204030204" pitchFamily="34" charset="0"/>
                        </a:rPr>
                        <a:t> Proprietorship</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Form 1040 Schedule C</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723858614"/>
                  </a:ext>
                </a:extLst>
              </a:tr>
              <a:tr h="370840">
                <a:tc>
                  <a:txBody>
                    <a:bodyPr/>
                    <a:lstStyle/>
                    <a:p>
                      <a:pPr algn="l"/>
                      <a:r>
                        <a:rPr lang="en-IN" sz="2200" dirty="0" smtClean="0">
                          <a:solidFill>
                            <a:srgbClr val="000000"/>
                          </a:solidFill>
                          <a:latin typeface="Calibri" panose="020F0502020204030204" pitchFamily="34" charset="0"/>
                        </a:rPr>
                        <a:t>Partnership</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Form 1065</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509042782"/>
                  </a:ext>
                </a:extLst>
              </a:tr>
              <a:tr h="370840">
                <a:tc>
                  <a:txBody>
                    <a:bodyPr/>
                    <a:lstStyle/>
                    <a:p>
                      <a:pPr algn="l"/>
                      <a:r>
                        <a:rPr lang="en-IN" sz="2200" dirty="0" smtClean="0">
                          <a:solidFill>
                            <a:srgbClr val="000000"/>
                          </a:solidFill>
                          <a:latin typeface="Calibri" panose="020F0502020204030204" pitchFamily="34" charset="0"/>
                        </a:rPr>
                        <a:t>C Corporation</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Form 1120</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374100399"/>
                  </a:ext>
                </a:extLst>
              </a:tr>
              <a:tr h="370840">
                <a:tc>
                  <a:txBody>
                    <a:bodyPr/>
                    <a:lstStyle/>
                    <a:p>
                      <a:pPr algn="l"/>
                      <a:r>
                        <a:rPr lang="en-IN" sz="2200" dirty="0" smtClean="0">
                          <a:solidFill>
                            <a:srgbClr val="000000"/>
                          </a:solidFill>
                          <a:latin typeface="Calibri" panose="020F0502020204030204" pitchFamily="34" charset="0"/>
                        </a:rPr>
                        <a:t>S Corporation</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Form 1120S</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706238975"/>
                  </a:ext>
                </a:extLst>
              </a:tr>
            </a:tbl>
          </a:graphicData>
        </a:graphic>
      </p:graphicFrame>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normAutofit/>
          </a:bodyPr>
          <a:lstStyle/>
          <a:p>
            <a:r>
              <a:rPr lang="en-US" sz="4060" dirty="0"/>
              <a:t>Section 2.5 Edit </a:t>
            </a:r>
            <a:r>
              <a:rPr lang="en-US" sz="4060" dirty="0" smtClean="0"/>
              <a:t>Q</a:t>
            </a:r>
            <a:r>
              <a:rPr lang="en-US" sz="100" dirty="0" smtClean="0"/>
              <a:t> </a:t>
            </a:r>
            <a:r>
              <a:rPr lang="en-US" sz="4060" dirty="0" smtClean="0"/>
              <a:t>B</a:t>
            </a:r>
            <a:r>
              <a:rPr lang="en-US" sz="100" dirty="0" smtClean="0"/>
              <a:t> </a:t>
            </a:r>
            <a:r>
              <a:rPr lang="en-US" sz="4060" dirty="0" smtClean="0"/>
              <a:t>O</a:t>
            </a:r>
            <a:endParaRPr lang="en-US" sz="4060" dirty="0"/>
          </a:p>
        </p:txBody>
      </p:sp>
      <p:sp>
        <p:nvSpPr>
          <p:cNvPr id="4" name="Text Placeholder 3"/>
          <p:cNvSpPr>
            <a:spLocks noGrp="1"/>
          </p:cNvSpPr>
          <p:nvPr>
            <p:ph type="body" idx="1"/>
          </p:nvPr>
        </p:nvSpPr>
        <p:spPr>
          <a:xfrm>
            <a:off x="571500" y="2057400"/>
            <a:ext cx="10426700" cy="3302000"/>
          </a:xfrm>
        </p:spPr>
        <p:txBody>
          <a:bodyPr/>
          <a:lstStyle/>
          <a:p>
            <a:pPr marL="0" indent="0">
              <a:buNone/>
            </a:pPr>
            <a:r>
              <a:rPr lang="en-US" dirty="0">
                <a:solidFill>
                  <a:srgbClr val="000000"/>
                </a:solidFill>
              </a:rPr>
              <a:t>Edit </a:t>
            </a: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 C</a:t>
            </a:r>
            <a:r>
              <a:rPr lang="en-US" sz="100" dirty="0" smtClean="0">
                <a:solidFill>
                  <a:srgbClr val="000000"/>
                </a:solidFill>
              </a:rPr>
              <a:t> </a:t>
            </a:r>
            <a:r>
              <a:rPr lang="en-US" dirty="0" smtClean="0">
                <a:solidFill>
                  <a:srgbClr val="000000"/>
                </a:solidFill>
              </a:rPr>
              <a:t>O</a:t>
            </a:r>
            <a:r>
              <a:rPr lang="en-US" sz="100" dirty="0" smtClean="0">
                <a:solidFill>
                  <a:srgbClr val="000000"/>
                </a:solidFill>
              </a:rPr>
              <a:t> </a:t>
            </a:r>
            <a:r>
              <a:rPr lang="en-US" dirty="0" smtClean="0">
                <a:solidFill>
                  <a:srgbClr val="000000"/>
                </a:solidFill>
              </a:rPr>
              <a:t>A </a:t>
            </a:r>
            <a:r>
              <a:rPr lang="en-US" dirty="0">
                <a:solidFill>
                  <a:srgbClr val="000000"/>
                </a:solidFill>
              </a:rPr>
              <a:t>to align with tax return and client needs by:</a:t>
            </a:r>
          </a:p>
          <a:p>
            <a:pPr marL="0" indent="0">
              <a:buNone/>
            </a:pPr>
            <a:r>
              <a:rPr lang="en-US" dirty="0">
                <a:solidFill>
                  <a:srgbClr val="000000"/>
                </a:solidFill>
              </a:rPr>
              <a:t>1. Adding </a:t>
            </a:r>
            <a:r>
              <a:rPr lang="en-US" dirty="0" smtClean="0">
                <a:solidFill>
                  <a:srgbClr val="000000"/>
                </a:solidFill>
              </a:rPr>
              <a:t>accounts.</a:t>
            </a:r>
            <a:endParaRPr lang="en-US" dirty="0">
              <a:solidFill>
                <a:srgbClr val="000000"/>
              </a:solidFill>
            </a:endParaRPr>
          </a:p>
          <a:p>
            <a:pPr marL="0" indent="0">
              <a:buNone/>
            </a:pPr>
            <a:r>
              <a:rPr lang="en-US" dirty="0">
                <a:solidFill>
                  <a:srgbClr val="000000"/>
                </a:solidFill>
              </a:rPr>
              <a:t>2. Adding </a:t>
            </a:r>
            <a:r>
              <a:rPr lang="en-US" dirty="0" smtClean="0">
                <a:solidFill>
                  <a:srgbClr val="000000"/>
                </a:solidFill>
              </a:rPr>
              <a:t>subaccounts.</a:t>
            </a:r>
            <a:endParaRPr lang="en-US" dirty="0">
              <a:solidFill>
                <a:srgbClr val="000000"/>
              </a:solidFill>
            </a:endParaRPr>
          </a:p>
          <a:p>
            <a:pPr marL="0" indent="0">
              <a:buNone/>
            </a:pPr>
            <a:r>
              <a:rPr lang="en-US" dirty="0">
                <a:solidFill>
                  <a:srgbClr val="000000"/>
                </a:solidFill>
              </a:rPr>
              <a:t>3. Deleting </a:t>
            </a:r>
            <a:r>
              <a:rPr lang="en-US" dirty="0" smtClean="0">
                <a:solidFill>
                  <a:srgbClr val="000000"/>
                </a:solidFill>
              </a:rPr>
              <a:t>accounts.</a:t>
            </a:r>
            <a:endParaRPr lang="en-US" dirty="0">
              <a:solidFill>
                <a:srgbClr val="000000"/>
              </a:solidFill>
            </a:endParaRPr>
          </a:p>
          <a:p>
            <a:pPr marL="0" indent="0">
              <a:buNone/>
            </a:pPr>
            <a:r>
              <a:rPr lang="en-US" dirty="0">
                <a:solidFill>
                  <a:srgbClr val="000000"/>
                </a:solidFill>
              </a:rPr>
              <a:t>4. Editing </a:t>
            </a:r>
            <a:r>
              <a:rPr lang="en-US" dirty="0" smtClean="0">
                <a:solidFill>
                  <a:srgbClr val="000000"/>
                </a:solidFill>
              </a:rPr>
              <a:t>accounts.</a:t>
            </a:r>
            <a:endParaRPr lang="en-US" b="0" dirty="0">
              <a:solidFill>
                <a:srgbClr val="000000"/>
              </a:solidFill>
            </a:endParaRPr>
          </a:p>
        </p:txBody>
      </p:sp>
      <p:sp>
        <p:nvSpPr>
          <p:cNvPr id="5" name="Text Placeholder 4"/>
          <p:cNvSpPr>
            <a:spLocks noGrp="1"/>
          </p:cNvSpPr>
          <p:nvPr>
            <p:ph type="body" idx="10"/>
          </p:nvPr>
        </p:nvSpPr>
        <p:spPr>
          <a:xfrm>
            <a:off x="571500" y="7010400"/>
            <a:ext cx="10426700" cy="1148347"/>
          </a:xfrm>
        </p:spPr>
        <p:txBody>
          <a:bodyPr/>
          <a:lstStyle/>
          <a:p>
            <a:pPr marL="0" indent="0">
              <a:buNone/>
            </a:pPr>
            <a:r>
              <a:rPr lang="en-US" dirty="0">
                <a:solidFill>
                  <a:srgbClr val="000000"/>
                </a:solidFill>
              </a:rPr>
              <a:t>(See text Section 2.5 for step-by-step instructions on adding, deleting, and editing accounts</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2744870460"/>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US" sz="4060" dirty="0" smtClean="0">
                <a:solidFill>
                  <a:srgbClr val="C50B3C"/>
                </a:solidFill>
              </a:rPr>
              <a:t>2</a:t>
            </a:r>
            <a:r>
              <a:rPr sz="4060" dirty="0" smtClean="0">
                <a:solidFill>
                  <a:srgbClr val="C50B3C"/>
                </a:solidFill>
              </a:rPr>
              <a:t>.6 </a:t>
            </a:r>
            <a:r>
              <a:rPr lang="en-US" sz="4060" dirty="0" smtClean="0">
                <a:solidFill>
                  <a:srgbClr val="C50B3C"/>
                </a:solidFill>
              </a:rPr>
              <a:t>Accounting Essentials</a:t>
            </a:r>
            <a:endParaRPr sz="4060" dirty="0">
              <a:solidFill>
                <a:srgbClr val="C50B3C"/>
              </a:solidFill>
            </a:endParaRPr>
          </a:p>
        </p:txBody>
      </p:sp>
      <p:sp>
        <p:nvSpPr>
          <p:cNvPr id="227" name="Text Placeholder 1"/>
          <p:cNvSpPr txBox="1">
            <a:spLocks noGrp="1"/>
          </p:cNvSpPr>
          <p:nvPr>
            <p:ph type="body" idx="1"/>
          </p:nvPr>
        </p:nvSpPr>
        <p:spPr>
          <a:xfrm>
            <a:off x="571500" y="2057400"/>
            <a:ext cx="10655300" cy="4495800"/>
          </a:xfrm>
          <a:prstGeom prst="rect">
            <a:avLst/>
          </a:prstGeom>
        </p:spPr>
        <p:txBody>
          <a:bodyPr>
            <a:normAutofit/>
          </a:bodyPr>
          <a:lstStyle/>
          <a:p>
            <a:pPr>
              <a:defRPr b="1"/>
            </a:pPr>
            <a:r>
              <a:rPr lang="en-US" b="0" dirty="0">
                <a:solidFill>
                  <a:srgbClr val="000000"/>
                </a:solidFill>
              </a:rPr>
              <a:t>The primary objective of accounting is to provide information that is useful for decision </a:t>
            </a:r>
            <a:r>
              <a:rPr lang="en-US" b="0" dirty="0" smtClean="0">
                <a:solidFill>
                  <a:srgbClr val="000000"/>
                </a:solidFill>
              </a:rPr>
              <a:t>making.</a:t>
            </a:r>
            <a:endParaRPr lang="en-US" b="0" dirty="0">
              <a:solidFill>
                <a:srgbClr val="000000"/>
              </a:solidFill>
            </a:endParaRPr>
          </a:p>
          <a:p>
            <a:pPr>
              <a:defRPr b="1"/>
            </a:pPr>
            <a:r>
              <a:rPr lang="en-US" b="0" dirty="0">
                <a:solidFill>
                  <a:srgbClr val="000000"/>
                </a:solidFill>
              </a:rPr>
              <a:t>The primary financial statements are the </a:t>
            </a:r>
            <a:r>
              <a:rPr lang="en-US" b="0" dirty="0" smtClean="0">
                <a:solidFill>
                  <a:srgbClr val="000000"/>
                </a:solidFill>
              </a:rPr>
              <a:t>Balance </a:t>
            </a:r>
            <a:r>
              <a:rPr lang="en-US" b="0" dirty="0">
                <a:solidFill>
                  <a:srgbClr val="000000"/>
                </a:solidFill>
              </a:rPr>
              <a:t>Sheet, Profit &amp; Loss (also called Income Statement) and Statement of Cash </a:t>
            </a:r>
            <a:r>
              <a:rPr lang="en-US" b="0" dirty="0" smtClean="0">
                <a:solidFill>
                  <a:srgbClr val="000000"/>
                </a:solidFill>
              </a:rPr>
              <a:t>Flows.</a:t>
            </a:r>
            <a:endParaRPr lang="en-US" b="0" dirty="0">
              <a:solidFill>
                <a:srgbClr val="000000"/>
              </a:solidFill>
            </a:endParaRPr>
          </a:p>
          <a:p>
            <a:pPr>
              <a:defRPr b="1"/>
            </a:pPr>
            <a:r>
              <a:rPr lang="en-US" b="0" dirty="0">
                <a:solidFill>
                  <a:srgbClr val="000000"/>
                </a:solidFill>
              </a:rPr>
              <a:t>Balance Sheet accounts are Assets, Liabilities and </a:t>
            </a:r>
            <a:r>
              <a:rPr lang="en-US" b="0" dirty="0" smtClean="0">
                <a:solidFill>
                  <a:srgbClr val="000000"/>
                </a:solidFill>
              </a:rPr>
              <a:t>Equity.</a:t>
            </a:r>
            <a:endParaRPr lang="en-US" b="0" dirty="0">
              <a:solidFill>
                <a:srgbClr val="000000"/>
              </a:solidFill>
            </a:endParaRPr>
          </a:p>
          <a:p>
            <a:pPr>
              <a:defRPr b="1"/>
            </a:pPr>
            <a:r>
              <a:rPr lang="en-US" b="0" dirty="0">
                <a:solidFill>
                  <a:srgbClr val="000000"/>
                </a:solidFill>
              </a:rPr>
              <a:t>Profit and Loss accounts are Income (also called Revenue) and Expense </a:t>
            </a:r>
            <a:r>
              <a:rPr lang="en-US" b="0" dirty="0" smtClean="0">
                <a:solidFill>
                  <a:srgbClr val="000000"/>
                </a:solidFill>
              </a:rPr>
              <a:t>accounts.</a:t>
            </a:r>
            <a:endParaRPr lang="en-US" b="0" dirty="0">
              <a:solidFill>
                <a:srgbClr val="000000"/>
              </a:solidFill>
            </a:endParaRPr>
          </a:p>
        </p:txBody>
      </p:sp>
      <p:sp>
        <p:nvSpPr>
          <p:cNvPr id="3" name="Text Placeholder 2"/>
          <p:cNvSpPr>
            <a:spLocks noGrp="1"/>
          </p:cNvSpPr>
          <p:nvPr>
            <p:ph type="body" idx="10"/>
          </p:nvPr>
        </p:nvSpPr>
        <p:spPr>
          <a:xfrm>
            <a:off x="571500" y="7010400"/>
            <a:ext cx="10655300" cy="1087754"/>
          </a:xfrm>
        </p:spPr>
        <p:txBody>
          <a:bodyPr/>
          <a:lstStyle/>
          <a:p>
            <a:pPr marL="0" indent="0">
              <a:buNone/>
            </a:pPr>
            <a:r>
              <a:rPr lang="en-US" dirty="0">
                <a:solidFill>
                  <a:srgbClr val="000000"/>
                </a:solidFill>
              </a:rPr>
              <a:t>(See text Section 2.6 Accounting Essentials about the Chart of Accounts for more information</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2999840108"/>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Exercises</a:t>
            </a:r>
          </a:p>
        </p:txBody>
      </p:sp>
      <p:sp>
        <p:nvSpPr>
          <p:cNvPr id="283" name="Text Placeholder 1"/>
          <p:cNvSpPr txBox="1">
            <a:spLocks noGrp="1"/>
          </p:cNvSpPr>
          <p:nvPr>
            <p:ph type="body" idx="1"/>
          </p:nvPr>
        </p:nvSpPr>
        <p:spPr>
          <a:xfrm>
            <a:off x="571500" y="1803400"/>
            <a:ext cx="10502900" cy="1778000"/>
          </a:xfrm>
          <a:prstGeom prst="rect">
            <a:avLst/>
          </a:prstGeom>
        </p:spPr>
        <p:txBody>
          <a:bodyPr/>
          <a:lstStyle>
            <a:lvl1pPr marL="0" indent="0">
              <a:buClrTx/>
              <a:buSzTx/>
              <a:buFontTx/>
              <a:buNone/>
              <a:defRPr b="1"/>
            </a:lvl1pPr>
          </a:lstStyle>
          <a:p>
            <a:r>
              <a:rPr b="0" dirty="0">
                <a:solidFill>
                  <a:srgbClr val="000000"/>
                </a:solidFill>
              </a:rPr>
              <a:t>Exercises at the end of Chapter </a:t>
            </a:r>
            <a:r>
              <a:rPr lang="en-US" b="0" dirty="0" smtClean="0">
                <a:solidFill>
                  <a:srgbClr val="000000"/>
                </a:solidFill>
              </a:rPr>
              <a:t>2</a:t>
            </a:r>
            <a:r>
              <a:rPr b="0" dirty="0" smtClean="0">
                <a:solidFill>
                  <a:srgbClr val="000000"/>
                </a:solidFill>
              </a:rPr>
              <a:t> </a:t>
            </a:r>
            <a:r>
              <a:rPr b="0" dirty="0">
                <a:solidFill>
                  <a:srgbClr val="000000"/>
                </a:solidFill>
              </a:rPr>
              <a:t>provide you with practice. The Sample Company resets each time it is reopened so any errors do not carry forward to future chapters.</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smtClean="0">
                <a:solidFill>
                  <a:srgbClr val="C50B3C"/>
                </a:solidFill>
              </a:rPr>
              <a:t>P</a:t>
            </a:r>
            <a:r>
              <a:rPr sz="4060" dirty="0" smtClean="0">
                <a:solidFill>
                  <a:srgbClr val="C50B3C"/>
                </a:solidFill>
              </a:rPr>
              <a:t>roject </a:t>
            </a:r>
            <a:r>
              <a:rPr lang="en-US" sz="4060" dirty="0">
                <a:solidFill>
                  <a:srgbClr val="C50B3C"/>
                </a:solidFill>
              </a:rPr>
              <a:t>2</a:t>
            </a:r>
            <a:r>
              <a:rPr sz="4060" dirty="0" smtClean="0">
                <a:solidFill>
                  <a:srgbClr val="C50B3C"/>
                </a:solidFill>
              </a:rPr>
              <a:t>.1</a:t>
            </a:r>
            <a:endParaRPr sz="4060" dirty="0">
              <a:solidFill>
                <a:srgbClr val="C50B3C"/>
              </a:solidFill>
            </a:endParaRPr>
          </a:p>
        </p:txBody>
      </p:sp>
      <p:sp>
        <p:nvSpPr>
          <p:cNvPr id="291" name="Text Placeholder 1"/>
          <p:cNvSpPr txBox="1">
            <a:spLocks noGrp="1"/>
          </p:cNvSpPr>
          <p:nvPr>
            <p:ph type="body" idx="1"/>
          </p:nvPr>
        </p:nvSpPr>
        <p:spPr>
          <a:xfrm>
            <a:off x="571500" y="1803400"/>
            <a:ext cx="10579100" cy="2159000"/>
          </a:xfrm>
          <a:prstGeom prst="rect">
            <a:avLst/>
          </a:prstGeom>
        </p:spPr>
        <p:txBody>
          <a:bodyPr>
            <a:noAutofit/>
          </a:bodyPr>
          <a:lstStyle/>
          <a:p>
            <a:pPr marL="0" indent="0">
              <a:spcAft>
                <a:spcPts val="500"/>
              </a:spcAft>
              <a:buSzTx/>
              <a:buNone/>
              <a:defRPr b="1"/>
            </a:pPr>
            <a:r>
              <a:rPr b="0" dirty="0">
                <a:solidFill>
                  <a:srgbClr val="000000"/>
                </a:solidFill>
              </a:rPr>
              <a:t>Project </a:t>
            </a:r>
            <a:r>
              <a:rPr lang="en-US" b="0" dirty="0" smtClean="0">
                <a:solidFill>
                  <a:srgbClr val="000000"/>
                </a:solidFill>
              </a:rPr>
              <a:t>2</a:t>
            </a:r>
            <a:r>
              <a:rPr b="0" dirty="0" smtClean="0">
                <a:solidFill>
                  <a:srgbClr val="000000"/>
                </a:solidFill>
              </a:rPr>
              <a:t>.1 </a:t>
            </a:r>
            <a:r>
              <a:rPr b="0" dirty="0">
                <a:solidFill>
                  <a:srgbClr val="000000"/>
                </a:solidFill>
              </a:rPr>
              <a:t>involves </a:t>
            </a:r>
            <a:r>
              <a:rPr lang="en-US" b="0" dirty="0">
                <a:solidFill>
                  <a:srgbClr val="000000"/>
                </a:solidFill>
              </a:rPr>
              <a:t>editing the Chart of </a:t>
            </a:r>
            <a:r>
              <a:rPr lang="en-US" b="0" dirty="0" smtClean="0">
                <a:solidFill>
                  <a:srgbClr val="000000"/>
                </a:solidFill>
              </a:rPr>
              <a:t>Accounts.</a:t>
            </a:r>
            <a:endParaRPr b="0" dirty="0">
              <a:solidFill>
                <a:srgbClr val="000000"/>
              </a:solidFill>
            </a:endParaRPr>
          </a:p>
          <a:p>
            <a:pPr>
              <a:defRPr b="1"/>
            </a:pPr>
            <a:r>
              <a:rPr b="0" dirty="0">
                <a:solidFill>
                  <a:srgbClr val="000000"/>
                </a:solidFill>
              </a:rPr>
              <a:t>Use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Access with your text to access and start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endParaRPr b="0" dirty="0">
              <a:solidFill>
                <a:srgbClr val="000000"/>
              </a:solidFill>
            </a:endParaRPr>
          </a:p>
          <a:p>
            <a:pPr>
              <a:defRPr b="1"/>
            </a:pPr>
            <a:r>
              <a:rPr b="0" dirty="0">
                <a:solidFill>
                  <a:srgbClr val="000000"/>
                </a:solidFill>
              </a:rPr>
              <a:t>Follow instructions in your text for Project </a:t>
            </a:r>
            <a:r>
              <a:rPr lang="en-US" b="0" dirty="0" smtClean="0">
                <a:solidFill>
                  <a:srgbClr val="000000"/>
                </a:solidFill>
              </a:rPr>
              <a:t>2</a:t>
            </a:r>
            <a:r>
              <a:rPr b="0" dirty="0" smtClean="0">
                <a:solidFill>
                  <a:srgbClr val="000000"/>
                </a:solidFill>
              </a:rPr>
              <a:t>.1</a:t>
            </a:r>
            <a:r>
              <a:rPr b="0" dirty="0">
                <a:solidFill>
                  <a:srgbClr val="000000"/>
                </a:solidFill>
              </a:rPr>
              <a:t>.</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p:cNvSpPr txBox="1">
            <a:spLocks noGrp="1"/>
          </p:cNvSpPr>
          <p:nvPr>
            <p:ph type="title"/>
          </p:nvPr>
        </p:nvSpPr>
        <p:spPr>
          <a:xfrm>
            <a:off x="571500" y="723900"/>
            <a:ext cx="10807700" cy="723900"/>
          </a:xfrm>
          <a:prstGeom prst="rect">
            <a:avLst/>
          </a:prstGeom>
        </p:spPr>
        <p:txBody>
          <a:bodyPr>
            <a:noAutofit/>
          </a:bodyPr>
          <a:lstStyle>
            <a:lvl1pPr defTabSz="455675">
              <a:spcBef>
                <a:spcPts val="1700"/>
              </a:spcBef>
              <a:defRPr sz="4055">
                <a:solidFill>
                  <a:srgbClr val="F20F4B"/>
                </a:solidFill>
              </a:defRPr>
            </a:lvl1pPr>
          </a:lstStyle>
          <a:p>
            <a:r>
              <a:rPr sz="4000" dirty="0">
                <a:solidFill>
                  <a:srgbClr val="C50B3C"/>
                </a:solidFill>
              </a:rPr>
              <a:t>Section </a:t>
            </a:r>
            <a:r>
              <a:rPr lang="en-US" sz="4000" dirty="0" smtClean="0">
                <a:solidFill>
                  <a:srgbClr val="C50B3C"/>
                </a:solidFill>
              </a:rPr>
              <a:t>2</a:t>
            </a:r>
            <a:r>
              <a:rPr sz="4000" dirty="0" smtClean="0">
                <a:solidFill>
                  <a:srgbClr val="C50B3C"/>
                </a:solidFill>
              </a:rPr>
              <a:t>.3 </a:t>
            </a:r>
            <a:r>
              <a:rPr lang="en-US" sz="4000" dirty="0" smtClean="0">
                <a:solidFill>
                  <a:srgbClr val="C50B3C"/>
                </a:solidFill>
              </a:rPr>
              <a:t>Chart of Accounts Long Description</a:t>
            </a:r>
            <a:endParaRPr sz="4000" b="0" dirty="0">
              <a:solidFill>
                <a:srgbClr val="C50B3C"/>
              </a:solidFill>
            </a:endParaRPr>
          </a:p>
        </p:txBody>
      </p:sp>
      <p:sp>
        <p:nvSpPr>
          <p:cNvPr id="180" name="Text Placeholder 1"/>
          <p:cNvSpPr txBox="1">
            <a:spLocks noGrp="1"/>
          </p:cNvSpPr>
          <p:nvPr>
            <p:ph type="body" idx="1"/>
          </p:nvPr>
        </p:nvSpPr>
        <p:spPr>
          <a:xfrm>
            <a:off x="571500" y="1714050"/>
            <a:ext cx="10121900" cy="1791150"/>
          </a:xfrm>
          <a:prstGeom prst="rect">
            <a:avLst/>
          </a:prstGeom>
        </p:spPr>
        <p:txBody>
          <a:bodyPr>
            <a:noAutofit/>
          </a:bodyPr>
          <a:lstStyle/>
          <a:p>
            <a:pPr marL="0" indent="0">
              <a:buSzTx/>
              <a:buNone/>
              <a:defRPr b="1"/>
            </a:pPr>
            <a:r>
              <a:rPr lang="en-IN" b="0" dirty="0">
                <a:solidFill>
                  <a:srgbClr val="000000"/>
                </a:solidFill>
              </a:rPr>
              <a:t>This page contains six columns: Name; Type; Detail Type; QuickBooks Balance; Bank Balance; and Action</a:t>
            </a:r>
            <a:r>
              <a:rPr lang="en-IN" b="0" dirty="0" smtClean="0">
                <a:solidFill>
                  <a:srgbClr val="000000"/>
                </a:solidFill>
              </a:rPr>
              <a:t>.</a:t>
            </a:r>
            <a:endParaRPr lang="en-US" b="0" dirty="0">
              <a:solidFill>
                <a:srgbClr val="000000"/>
              </a:solidFill>
            </a:endParaRPr>
          </a:p>
        </p:txBody>
      </p:sp>
      <p:sp>
        <p:nvSpPr>
          <p:cNvPr id="7" name="Text Placeholder 5"/>
          <p:cNvSpPr>
            <a:spLocks noGrp="1"/>
          </p:cNvSpPr>
          <p:nvPr>
            <p:ph type="body" idx="12"/>
          </p:nvPr>
        </p:nvSpPr>
        <p:spPr>
          <a:xfrm>
            <a:off x="5435675" y="9220200"/>
            <a:ext cx="2133450" cy="257278"/>
          </a:xfrm>
        </p:spPr>
        <p:txBody>
          <a:bodyPr>
            <a:noAutofit/>
          </a:bodyPr>
          <a:lstStyle/>
          <a:p>
            <a:pPr marL="0" indent="0" algn="ctr">
              <a:buNone/>
            </a:pPr>
            <a:r>
              <a:rPr lang="en-IN" sz="900" dirty="0">
                <a:solidFill>
                  <a:schemeClr val="tx1"/>
                </a:solidFill>
                <a:hlinkClick r:id="rId2" action="ppaction://hlinksldjump"/>
              </a:rPr>
              <a:t>Return to slide containing original image.</a:t>
            </a:r>
          </a:p>
        </p:txBody>
      </p:sp>
    </p:spTree>
    <p:extLst>
      <p:ext uri="{BB962C8B-B14F-4D97-AF65-F5344CB8AC3E}">
        <p14:creationId xmlns:p14="http://schemas.microsoft.com/office/powerpoint/2010/main" val="1652057390"/>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cap="none" dirty="0" smtClean="0">
                <a:solidFill>
                  <a:srgbClr val="C50B3C"/>
                </a:solidFill>
                <a:latin typeface="Calibri" panose="020F0502020204030204" pitchFamily="34" charset="0"/>
              </a:rPr>
              <a:t>Effective Learning Strategy XPM</a:t>
            </a:r>
            <a:endParaRPr lang="en-IN" cap="none" dirty="0">
              <a:solidFill>
                <a:srgbClr val="C50B3C"/>
              </a:solidFill>
              <a:latin typeface="Calibri" panose="020F0502020204030204" pitchFamily="34" charset="0"/>
            </a:endParaRPr>
          </a:p>
        </p:txBody>
      </p:sp>
      <p:sp>
        <p:nvSpPr>
          <p:cNvPr id="139" name="Text Placeholder 1"/>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smtClean="0">
                <a:solidFill>
                  <a:srgbClr val="C50B3C"/>
                </a:solidFill>
              </a:rPr>
              <a:t>eXplore</a:t>
            </a:r>
            <a:r>
              <a:rPr b="0" dirty="0" smtClean="0"/>
              <a:t> </a:t>
            </a:r>
            <a:r>
              <a:rPr b="0" dirty="0" smtClean="0">
                <a:solidFill>
                  <a:srgbClr val="000000"/>
                </a:solidFill>
              </a:rPr>
              <a:t>QuickBooks </a:t>
            </a:r>
            <a:r>
              <a:rPr b="0" dirty="0">
                <a:solidFill>
                  <a:srgbClr val="000000"/>
                </a:solidFill>
              </a:rPr>
              <a:t>Online using the chapter with walk through </a:t>
            </a:r>
            <a:r>
              <a:rPr b="0" dirty="0" smtClean="0">
                <a:solidFill>
                  <a:srgbClr val="000000"/>
                </a:solidFill>
              </a:rPr>
              <a:t>screen </a:t>
            </a:r>
            <a:r>
              <a:rPr b="0" dirty="0">
                <a:solidFill>
                  <a:srgbClr val="000000"/>
                </a:solidFill>
              </a:rPr>
              <a:t>captures. </a:t>
            </a:r>
            <a:r>
              <a:rPr b="0" dirty="0" smtClean="0">
                <a:solidFill>
                  <a:srgbClr val="000000"/>
                </a:solidFill>
              </a:rPr>
              <a:t>Don</a:t>
            </a:r>
            <a:r>
              <a:rPr lang="en-IN" b="0" dirty="0" smtClean="0">
                <a:solidFill>
                  <a:srgbClr val="000000"/>
                </a:solidFill>
              </a:rPr>
              <a:t>‘</a:t>
            </a:r>
            <a:r>
              <a:rPr b="0" dirty="0" smtClean="0">
                <a:solidFill>
                  <a:srgbClr val="000000"/>
                </a:solidFill>
              </a:rPr>
              <a:t>t </a:t>
            </a:r>
            <a:r>
              <a:rPr b="0" dirty="0">
                <a:solidFill>
                  <a:srgbClr val="000000"/>
                </a:solidFill>
              </a:rPr>
              <a:t>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a:t>
            </a:r>
            <a:endParaRPr b="0" dirty="0">
              <a:solidFill>
                <a:srgbClr val="000000"/>
              </a:solidFill>
            </a:endParaRPr>
          </a:p>
          <a:p>
            <a:pPr>
              <a:lnSpc>
                <a:spcPct val="90000"/>
              </a:lnSpc>
              <a:buClr>
                <a:srgbClr val="000000"/>
              </a:buClr>
              <a:defRPr b="1"/>
            </a:pPr>
            <a:r>
              <a:rPr b="0" dirty="0">
                <a:solidFill>
                  <a:srgbClr val="C50B3C"/>
                </a:solidFill>
              </a:rPr>
              <a:t>Practice</a:t>
            </a:r>
            <a:r>
              <a:rPr b="0" dirty="0"/>
              <a:t> </a:t>
            </a:r>
            <a:r>
              <a:rPr b="0" dirty="0">
                <a:solidFill>
                  <a:srgbClr val="000000"/>
                </a:solidFill>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with</a:t>
            </a:r>
            <a:r>
              <a:rPr b="0" dirty="0"/>
              <a:t> </a:t>
            </a:r>
            <a:r>
              <a:rPr b="0" dirty="0">
                <a:solidFill>
                  <a:srgbClr val="000000"/>
                </a:solidFill>
              </a:rPr>
              <a:t>end-of-chapter exercises.</a:t>
            </a:r>
          </a:p>
          <a:p>
            <a:pPr>
              <a:lnSpc>
                <a:spcPct val="90000"/>
              </a:lnSpc>
              <a:buClr>
                <a:srgbClr val="000000"/>
              </a:buClr>
              <a:defRPr b="1"/>
            </a:pPr>
            <a:r>
              <a:rPr b="0" dirty="0">
                <a:solidFill>
                  <a:srgbClr val="C50B3C"/>
                </a:solidFill>
              </a:rPr>
              <a:t>Master</a:t>
            </a:r>
            <a:r>
              <a:rPr b="0" dirty="0"/>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rPr>
              <a:t> </a:t>
            </a:r>
            <a:r>
              <a:rPr b="0" dirty="0">
                <a:solidFill>
                  <a:srgbClr val="000000"/>
                </a:solidFill>
              </a:rPr>
              <a:t>reports</a:t>
            </a:r>
            <a:r>
              <a:rPr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a:t>
            </a:r>
            <a:r>
              <a:rPr lang="en-US" dirty="0" smtClean="0">
                <a:solidFill>
                  <a:srgbClr val="C50B3C"/>
                </a:solidFill>
              </a:rPr>
              <a:t>2</a:t>
            </a:r>
            <a:r>
              <a:rPr dirty="0" smtClean="0">
                <a:solidFill>
                  <a:srgbClr val="C50B3C"/>
                </a:solidFill>
              </a:rPr>
              <a:t>.1 Q</a:t>
            </a:r>
            <a:r>
              <a:rPr lang="en-IN" sz="100" dirty="0" smtClean="0">
                <a:solidFill>
                  <a:srgbClr val="C50B3C"/>
                </a:solidFill>
              </a:rPr>
              <a:t> </a:t>
            </a:r>
            <a:r>
              <a:rPr dirty="0" smtClean="0">
                <a:solidFill>
                  <a:srgbClr val="C50B3C"/>
                </a:solidFill>
              </a:rPr>
              <a:t>B</a:t>
            </a:r>
            <a:r>
              <a:rPr lang="en-IN" sz="100" dirty="0">
                <a:solidFill>
                  <a:srgbClr val="C50B3C"/>
                </a:solidFill>
              </a:rPr>
              <a:t> </a:t>
            </a:r>
            <a:r>
              <a:rPr dirty="0" smtClean="0">
                <a:solidFill>
                  <a:srgbClr val="C50B3C"/>
                </a:solidFill>
              </a:rPr>
              <a:t>O Sat</a:t>
            </a:r>
            <a:r>
              <a:rPr lang="en-IN" dirty="0" smtClean="0">
                <a:solidFill>
                  <a:srgbClr val="C50B3C"/>
                </a:solidFill>
              </a:rPr>
              <a:t>nav </a:t>
            </a:r>
            <a:r>
              <a:rPr lang="en-IN" sz="1000" b="0" dirty="0" smtClean="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Sat</a:t>
            </a:r>
            <a:r>
              <a:rPr lang="en-IN" b="0" dirty="0" smtClean="0">
                <a:solidFill>
                  <a:srgbClr val="000000"/>
                </a:solidFill>
              </a:rPr>
              <a:t>n</a:t>
            </a:r>
            <a:r>
              <a:rPr b="0" dirty="0" smtClean="0">
                <a:solidFill>
                  <a:srgbClr val="000000"/>
                </a:solidFill>
              </a:rPr>
              <a:t>av </a:t>
            </a:r>
            <a:r>
              <a:rPr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into three processes:</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Settings.</a:t>
            </a:r>
            <a:r>
              <a:rPr b="0" dirty="0">
                <a:solidFill>
                  <a:srgbClr val="F20F4B"/>
                </a:solidFill>
              </a:rPr>
              <a:t> </a:t>
            </a:r>
            <a:r>
              <a:rPr b="0" dirty="0">
                <a:solidFill>
                  <a:srgbClr val="000000"/>
                </a:solidFill>
              </a:rPr>
              <a:t>This includes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Settings are covered in Chapters 1 and 2</a:t>
            </a:r>
            <a:r>
              <a:rPr b="0" dirty="0" smtClean="0">
                <a:solidFill>
                  <a:srgbClr val="000000"/>
                </a:solidFill>
              </a:rPr>
              <a:t>.</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Transactions.</a:t>
            </a:r>
            <a:r>
              <a:rPr b="0" dirty="0" smtClean="0"/>
              <a:t> </a:t>
            </a:r>
            <a:r>
              <a:rPr b="0" dirty="0" smtClean="0">
                <a:solidFill>
                  <a:srgbClr val="000000"/>
                </a:solidFill>
              </a:rPr>
              <a:t>This includes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Transactions are covered in Chapters 3 through 8.</a:t>
            </a:r>
            <a:endParaRPr b="0" i="1" dirty="0" smtClean="0">
              <a:solidFill>
                <a:srgbClr val="000000"/>
              </a:solidFill>
            </a:endParaRP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Reports.</a:t>
            </a:r>
            <a:r>
              <a:rPr b="0" dirty="0"/>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the output of the system.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covered in Chapters 9 and 10</a:t>
            </a:r>
            <a:r>
              <a:rPr b="0" dirty="0" smtClean="0">
                <a:solidFill>
                  <a:srgbClr val="000000"/>
                </a:solidFill>
              </a:rPr>
              <a:t>.</a:t>
            </a:r>
            <a:endParaRPr b="0" dirty="0">
              <a:solidFill>
                <a:srgbClr val="000000"/>
              </a:solidFill>
            </a:endParaRPr>
          </a:p>
        </p:txBody>
      </p:sp>
      <p:sp>
        <p:nvSpPr>
          <p:cNvPr id="3" name="Text Placeholder 2"/>
          <p:cNvSpPr>
            <a:spLocks noGrp="1"/>
          </p:cNvSpPr>
          <p:nvPr>
            <p:ph type="body" idx="10"/>
          </p:nvPr>
        </p:nvSpPr>
        <p:spPr>
          <a:xfrm>
            <a:off x="571500" y="7857321"/>
            <a:ext cx="7378700" cy="614947"/>
          </a:xfrm>
        </p:spPr>
        <p:txBody>
          <a:bodyPr/>
          <a:lstStyle/>
          <a:p>
            <a:pPr marL="0" indent="0">
              <a:buNone/>
            </a:pPr>
            <a:r>
              <a:rPr lang="en-IN" b="0" dirty="0">
                <a:solidFill>
                  <a:srgbClr val="000000"/>
                </a:solidFill>
              </a:rPr>
              <a:t>(See text Section </a:t>
            </a:r>
            <a:r>
              <a:rPr lang="en-IN" b="0" dirty="0" smtClean="0">
                <a:solidFill>
                  <a:srgbClr val="000000"/>
                </a:solidFill>
              </a:rPr>
              <a:t>2.1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a:t>
            </a:r>
            <a:r>
              <a:rPr lang="en-IN" dirty="0" smtClean="0">
                <a:solidFill>
                  <a:srgbClr val="C50B3C"/>
                </a:solidFill>
              </a:rPr>
              <a:t>2.1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Satnav </a:t>
            </a:r>
            <a:r>
              <a:rPr lang="en-IN" sz="1000" b="0" dirty="0" smtClean="0">
                <a:solidFill>
                  <a:srgbClr val="C50B3C"/>
                </a:solidFill>
              </a:rPr>
              <a:t>2</a:t>
            </a:r>
            <a:endParaRPr sz="1000" b="0" dirty="0">
              <a:solidFill>
                <a:srgbClr val="C50B3C"/>
              </a:solidFill>
            </a:endParaRPr>
          </a:p>
        </p:txBody>
      </p:sp>
      <p:sp>
        <p:nvSpPr>
          <p:cNvPr id="4" name="Text Placeholder 3"/>
          <p:cNvSpPr>
            <a:spLocks noGrp="1"/>
          </p:cNvSpPr>
          <p:nvPr>
            <p:ph type="body" idx="1"/>
          </p:nvPr>
        </p:nvSpPr>
        <p:spPr>
          <a:xfrm>
            <a:off x="571500" y="1803400"/>
            <a:ext cx="10350500" cy="1092200"/>
          </a:xfrm>
        </p:spPr>
        <p:txBody>
          <a:bodyPr>
            <a:normAutofit/>
          </a:bodyPr>
          <a:lstStyle/>
          <a:p>
            <a:pPr marL="0" indent="0">
              <a:buNone/>
            </a:pPr>
            <a:r>
              <a:rPr lang="fr-FR" b="0" dirty="0">
                <a:solidFill>
                  <a:srgbClr val="000000"/>
                </a:solidFill>
              </a:rPr>
              <a:t>Chapter 3 focuses on </a:t>
            </a:r>
            <a:r>
              <a:rPr lang="fr-FR" b="0" dirty="0" smtClean="0">
                <a:solidFill>
                  <a:srgbClr val="000000"/>
                </a:solidFill>
              </a:rPr>
              <a:t>Q</a:t>
            </a:r>
            <a:r>
              <a:rPr lang="fr-FR" sz="100" b="0" dirty="0" smtClean="0">
                <a:solidFill>
                  <a:srgbClr val="000000"/>
                </a:solidFill>
              </a:rPr>
              <a:t> </a:t>
            </a:r>
            <a:r>
              <a:rPr lang="fr-FR" b="0" dirty="0" smtClean="0">
                <a:solidFill>
                  <a:srgbClr val="000000"/>
                </a:solidFill>
              </a:rPr>
              <a:t>B</a:t>
            </a:r>
            <a:r>
              <a:rPr lang="fr-FR" sz="100" b="0" dirty="0" smtClean="0">
                <a:solidFill>
                  <a:srgbClr val="000000"/>
                </a:solidFill>
              </a:rPr>
              <a:t> </a:t>
            </a:r>
            <a:r>
              <a:rPr lang="fr-FR" b="0" dirty="0" smtClean="0">
                <a:solidFill>
                  <a:srgbClr val="000000"/>
                </a:solidFill>
              </a:rPr>
              <a:t>O </a:t>
            </a:r>
            <a:r>
              <a:rPr lang="en-US" b="0" dirty="0">
                <a:solidFill>
                  <a:srgbClr val="000000"/>
                </a:solidFill>
              </a:rPr>
              <a:t>Settings, specifically the Chart of Accounts (</a:t>
            </a:r>
            <a:r>
              <a:rPr lang="en-US" b="0" dirty="0" smtClean="0">
                <a:solidFill>
                  <a:srgbClr val="000000"/>
                </a:solidFill>
              </a:rPr>
              <a:t>C</a:t>
            </a:r>
            <a:r>
              <a:rPr lang="en-US" sz="100" b="0" dirty="0" smtClean="0">
                <a:solidFill>
                  <a:srgbClr val="000000"/>
                </a:solidFill>
              </a:rPr>
              <a:t> </a:t>
            </a:r>
            <a:r>
              <a:rPr lang="en-US" b="0" dirty="0" smtClean="0">
                <a:solidFill>
                  <a:srgbClr val="000000"/>
                </a:solidFill>
              </a:rPr>
              <a:t>O</a:t>
            </a:r>
            <a:r>
              <a:rPr lang="en-US" sz="100" b="0" dirty="0" smtClean="0">
                <a:solidFill>
                  <a:srgbClr val="000000"/>
                </a:solidFill>
              </a:rPr>
              <a:t> </a:t>
            </a:r>
            <a:r>
              <a:rPr lang="en-US" b="0" dirty="0" smtClean="0">
                <a:solidFill>
                  <a:srgbClr val="000000"/>
                </a:solidFill>
              </a:rPr>
              <a:t>A).</a:t>
            </a:r>
            <a:endParaRPr lang="en-IN" b="0" dirty="0">
              <a:solidFill>
                <a:srgbClr val="000000"/>
              </a:solidFill>
            </a:endParaRPr>
          </a:p>
        </p:txBody>
      </p:sp>
      <p:pic>
        <p:nvPicPr>
          <p:cNvPr id="9" name="Picture 8" descr="QBO Settings portion of the QBO SatNav chart with  Chart of Accounts highligh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0400" y="3362097"/>
            <a:ext cx="7906334" cy="3876903"/>
          </a:xfrm>
          <a:prstGeom prst="rect">
            <a:avLst/>
          </a:prstGeom>
        </p:spPr>
      </p:pic>
      <p:sp>
        <p:nvSpPr>
          <p:cNvPr id="5" name="Text Placeholder 4"/>
          <p:cNvSpPr>
            <a:spLocks noGrp="1"/>
          </p:cNvSpPr>
          <p:nvPr>
            <p:ph type="body" idx="10"/>
          </p:nvPr>
        </p:nvSpPr>
        <p:spPr>
          <a:xfrm>
            <a:off x="571500" y="7848351"/>
            <a:ext cx="7378700" cy="572265"/>
          </a:xfrm>
        </p:spPr>
        <p:txBody>
          <a:bodyPr>
            <a:noAutofit/>
          </a:bodyPr>
          <a:lstStyle/>
          <a:p>
            <a:pPr marL="0" indent="0">
              <a:buNone/>
            </a:pPr>
            <a:r>
              <a:rPr lang="en-IN" b="0" dirty="0" smtClean="0">
                <a:solidFill>
                  <a:srgbClr val="000000"/>
                </a:solidFill>
              </a:rPr>
              <a:t>(</a:t>
            </a:r>
            <a:r>
              <a:rPr lang="en-IN" b="0" dirty="0">
                <a:solidFill>
                  <a:srgbClr val="000000"/>
                </a:solidFill>
              </a:rPr>
              <a:t>See text Section </a:t>
            </a:r>
            <a:r>
              <a:rPr lang="en-IN" b="0" dirty="0" smtClean="0">
                <a:solidFill>
                  <a:srgbClr val="000000"/>
                </a:solidFill>
              </a:rPr>
              <a:t>2.1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Section </a:t>
            </a:r>
            <a:r>
              <a:rPr lang="en-US" dirty="0" smtClean="0">
                <a:solidFill>
                  <a:srgbClr val="C50B3C"/>
                </a:solidFill>
              </a:rPr>
              <a:t>2</a:t>
            </a:r>
            <a:r>
              <a:rPr dirty="0" smtClean="0">
                <a:solidFill>
                  <a:srgbClr val="C50B3C"/>
                </a:solidFill>
              </a:rPr>
              <a:t>.2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dirty="0" smtClean="0">
                <a:solidFill>
                  <a:srgbClr val="C50B3C"/>
                </a:solidFill>
              </a:rPr>
              <a:t> </a:t>
            </a:r>
            <a:r>
              <a:rPr dirty="0">
                <a:solidFill>
                  <a:srgbClr val="C50B3C"/>
                </a:solidFill>
              </a:rPr>
              <a:t>Sample </a:t>
            </a:r>
            <a:r>
              <a:rPr dirty="0" smtClean="0">
                <a:solidFill>
                  <a:srgbClr val="C50B3C"/>
                </a:solidFill>
              </a:rPr>
              <a:t>Company</a:t>
            </a:r>
            <a:r>
              <a:rPr lang="en-IN" dirty="0" smtClean="0">
                <a:solidFill>
                  <a:srgbClr val="C50B3C"/>
                </a:solidFill>
              </a:rPr>
              <a:t> </a:t>
            </a:r>
            <a:r>
              <a:rPr lang="en-IN" sz="1000" b="0" dirty="0" smtClean="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36068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r>
              <a:rPr b="0" dirty="0" smtClean="0">
                <a:solidFill>
                  <a:srgbClr val="000000"/>
                </a:solidFill>
              </a:rPr>
              <a:t>.)</a:t>
            </a:r>
            <a:r>
              <a:rPr lang="en-US" b="0" dirty="0" smtClean="0">
                <a:solidFill>
                  <a:srgbClr val="000000"/>
                </a:solidFill>
              </a:rPr>
              <a:t>.</a:t>
            </a:r>
            <a:endParaRPr b="0" dirty="0">
              <a:solidFill>
                <a:srgbClr val="000000"/>
              </a:solidFill>
            </a:endParaRPr>
          </a:p>
          <a:p>
            <a:pPr marL="457200" indent="-457200">
              <a:buClr>
                <a:srgbClr val="000000"/>
              </a:buClr>
              <a:buSzPct val="100000"/>
              <a:buFontTx/>
              <a:buAutoNum type="arabicPeriod"/>
              <a:defRPr b="1"/>
            </a:pPr>
            <a:r>
              <a:rPr b="0" dirty="0">
                <a:solidFill>
                  <a:srgbClr val="000000"/>
                </a:solidFill>
              </a:rPr>
              <a:t>Go to the </a:t>
            </a:r>
            <a:r>
              <a:rPr lang="en-IN" b="0" u="sng" dirty="0" smtClean="0">
                <a:solidFill>
                  <a:srgbClr val="000000"/>
                </a:solidFill>
                <a:hlinkClick r:id="rId2"/>
              </a:rPr>
              <a:t>QBO.intuit.com</a:t>
            </a:r>
            <a:r>
              <a:rPr lang="en-IN" b="0" dirty="0" smtClean="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a:t>
            </a:r>
            <a:r>
              <a:rPr b="0" dirty="0" smtClean="0">
                <a:solidFill>
                  <a:srgbClr val="000000"/>
                </a:solidFill>
              </a:rPr>
              <a:t>verification</a:t>
            </a:r>
            <a:r>
              <a:rPr lang="en-IN"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Section </a:t>
            </a:r>
            <a:r>
              <a:rPr lang="en-IN" dirty="0" smtClean="0">
                <a:solidFill>
                  <a:srgbClr val="C50B3C"/>
                </a:solidFill>
              </a:rPr>
              <a:t>2.2 </a:t>
            </a:r>
            <a:r>
              <a:rPr lang="en-IN" dirty="0">
                <a:solidFill>
                  <a:srgbClr val="C50B3C"/>
                </a:solidFill>
              </a:rPr>
              <a:t>Q</a:t>
            </a:r>
            <a:r>
              <a:rPr lang="en-IN" sz="100" dirty="0">
                <a:solidFill>
                  <a:srgbClr val="C50B3C"/>
                </a:solidFill>
              </a:rPr>
              <a:t> </a:t>
            </a:r>
            <a:r>
              <a:rPr lang="en-IN" dirty="0">
                <a:solidFill>
                  <a:srgbClr val="C50B3C"/>
                </a:solidFill>
              </a:rPr>
              <a:t>B</a:t>
            </a:r>
            <a:r>
              <a:rPr lang="en-IN" sz="100" dirty="0">
                <a:solidFill>
                  <a:srgbClr val="C50B3C"/>
                </a:solidFill>
              </a:rPr>
              <a:t> </a:t>
            </a:r>
            <a:r>
              <a:rPr lang="en-IN" dirty="0">
                <a:solidFill>
                  <a:srgbClr val="C50B3C"/>
                </a:solidFill>
              </a:rPr>
              <a:t>O</a:t>
            </a:r>
            <a:r>
              <a:rPr lang="en-IN" dirty="0" smtClean="0">
                <a:solidFill>
                  <a:srgbClr val="C50B3C"/>
                </a:solidFill>
              </a:rPr>
              <a:t> </a:t>
            </a:r>
            <a:r>
              <a:rPr lang="en-IN" dirty="0">
                <a:solidFill>
                  <a:srgbClr val="C50B3C"/>
                </a:solidFill>
              </a:rPr>
              <a:t>Sample </a:t>
            </a:r>
            <a:r>
              <a:rPr lang="en-IN" dirty="0" smtClean="0">
                <a:solidFill>
                  <a:srgbClr val="C50B3C"/>
                </a:solidFill>
              </a:rPr>
              <a:t>Company </a:t>
            </a:r>
            <a:r>
              <a:rPr lang="en-IN" sz="1000" b="0" dirty="0" smtClean="0">
                <a:solidFill>
                  <a:srgbClr val="C50B3C"/>
                </a:solidFill>
              </a:rPr>
              <a:t>2</a:t>
            </a:r>
            <a:endParaRPr lang="en-IN" sz="1000" b="0" dirty="0">
              <a:solidFill>
                <a:srgbClr val="C50B3C"/>
              </a:solidFill>
            </a:endParaRPr>
          </a:p>
        </p:txBody>
      </p:sp>
      <p:sp>
        <p:nvSpPr>
          <p:cNvPr id="172" name="Text Placeholder 1"/>
          <p:cNvSpPr txBox="1">
            <a:spLocks noGrp="1"/>
          </p:cNvSpPr>
          <p:nvPr>
            <p:ph type="body" idx="1"/>
          </p:nvPr>
        </p:nvSpPr>
        <p:spPr>
          <a:xfrm>
            <a:off x="571500" y="1803400"/>
            <a:ext cx="10731500" cy="4064000"/>
          </a:xfrm>
          <a:prstGeom prst="rect">
            <a:avLst/>
          </a:prstGeom>
        </p:spPr>
        <p:txBody>
          <a:bodyPr/>
          <a:lstStyle/>
          <a:p>
            <a:pPr>
              <a:defRPr sz="3300" b="1"/>
            </a:pPr>
            <a:r>
              <a:rPr b="0" dirty="0">
                <a:solidFill>
                  <a:srgbClr val="000000"/>
                </a:solidFill>
              </a:rPr>
              <a:t>The sample company will reset each time it is reopened</a:t>
            </a:r>
            <a:r>
              <a:rPr b="0" dirty="0" smtClean="0">
                <a:solidFill>
                  <a:srgbClr val="000000"/>
                </a:solidFill>
              </a:rPr>
              <a:t>.</a:t>
            </a:r>
            <a:endParaRPr b="0" dirty="0">
              <a:solidFill>
                <a:srgbClr val="000000"/>
              </a:solidFill>
            </a:endParaRP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p:cNvSpPr txBox="1">
            <a:spLocks noGrp="1"/>
          </p:cNvSpPr>
          <p:nvPr>
            <p:ph type="title"/>
          </p:nvPr>
        </p:nvSpPr>
        <p:spPr>
          <a:xfrm>
            <a:off x="571500" y="723900"/>
            <a:ext cx="10655300" cy="723900"/>
          </a:xfrm>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US" sz="4060" dirty="0" smtClean="0">
                <a:solidFill>
                  <a:srgbClr val="C50B3C"/>
                </a:solidFill>
              </a:rPr>
              <a:t>2</a:t>
            </a:r>
            <a:r>
              <a:rPr sz="4060" dirty="0" smtClean="0">
                <a:solidFill>
                  <a:srgbClr val="C50B3C"/>
                </a:solidFill>
              </a:rPr>
              <a:t>.3 </a:t>
            </a:r>
            <a:r>
              <a:rPr lang="en-US" sz="4060" dirty="0" smtClean="0">
                <a:solidFill>
                  <a:srgbClr val="C50B3C"/>
                </a:solidFill>
              </a:rPr>
              <a:t>Chart of Accounts</a:t>
            </a:r>
            <a:endParaRPr lang="en-US" sz="4060" b="0" dirty="0">
              <a:solidFill>
                <a:srgbClr val="C50B3C"/>
              </a:solidFill>
            </a:endParaRPr>
          </a:p>
        </p:txBody>
      </p:sp>
      <p:sp>
        <p:nvSpPr>
          <p:cNvPr id="180" name="Text Placeholder 1"/>
          <p:cNvSpPr txBox="1">
            <a:spLocks noGrp="1"/>
          </p:cNvSpPr>
          <p:nvPr>
            <p:ph type="body" idx="1"/>
          </p:nvPr>
        </p:nvSpPr>
        <p:spPr>
          <a:xfrm>
            <a:off x="571500" y="1828350"/>
            <a:ext cx="10121900" cy="1181550"/>
          </a:xfrm>
          <a:prstGeom prst="rect">
            <a:avLst/>
          </a:prstGeom>
        </p:spPr>
        <p:txBody>
          <a:bodyPr>
            <a:noAutofit/>
          </a:bodyPr>
          <a:lstStyle/>
          <a:p>
            <a:pPr marL="0" indent="0">
              <a:buSzTx/>
              <a:buNone/>
              <a:defRPr b="1"/>
            </a:pPr>
            <a:r>
              <a:rPr lang="en-US" b="0" dirty="0">
                <a:solidFill>
                  <a:srgbClr val="000000"/>
                </a:solidFill>
              </a:rPr>
              <a:t>The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Chart of Accounts lists accounts and account numbers.</a:t>
            </a:r>
          </a:p>
        </p:txBody>
      </p:sp>
      <p:pic>
        <p:nvPicPr>
          <p:cNvPr id="6" name="Picture" descr="Screenshot of the Chart of Accounts page."/>
          <p:cNvPicPr>
            <a:picLocks noChangeAspect="1"/>
          </p:cNvPicPr>
          <p:nvPr/>
        </p:nvPicPr>
        <p:blipFill>
          <a:blip r:embed="rId2">
            <a:extLst/>
          </a:blip>
          <a:srcRect l="6244" t="10197" r="8519" b="66324"/>
          <a:stretch>
            <a:fillRect/>
          </a:stretch>
        </p:blipFill>
        <p:spPr>
          <a:xfrm>
            <a:off x="540143" y="3733800"/>
            <a:ext cx="10077057" cy="2080705"/>
          </a:xfrm>
          <a:prstGeom prst="rect">
            <a:avLst/>
          </a:prstGeom>
          <a:ln w="12700">
            <a:miter lim="400000"/>
          </a:ln>
        </p:spPr>
      </p:pic>
      <p:sp>
        <p:nvSpPr>
          <p:cNvPr id="2" name="Text Placeholder 2"/>
          <p:cNvSpPr>
            <a:spLocks noGrp="1"/>
          </p:cNvSpPr>
          <p:nvPr>
            <p:ph type="body" idx="10"/>
          </p:nvPr>
        </p:nvSpPr>
        <p:spPr>
          <a:xfrm>
            <a:off x="571500" y="7620000"/>
            <a:ext cx="7454900" cy="559043"/>
          </a:xfrm>
        </p:spPr>
        <p:txBody>
          <a:bodyPr>
            <a:noAutofit/>
          </a:bodyPr>
          <a:lstStyle/>
          <a:p>
            <a:pPr marL="0" indent="0">
              <a:buNone/>
            </a:pPr>
            <a:r>
              <a:rPr lang="en-IN" b="0" dirty="0">
                <a:solidFill>
                  <a:srgbClr val="000000"/>
                </a:solidFill>
              </a:rPr>
              <a:t>(See text Section </a:t>
            </a:r>
            <a:r>
              <a:rPr lang="en-IN" b="0" dirty="0" smtClean="0">
                <a:solidFill>
                  <a:srgbClr val="000000"/>
                </a:solidFill>
              </a:rPr>
              <a:t>2.3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
        <p:nvSpPr>
          <p:cNvPr id="7" name="Text Placeholder 5"/>
          <p:cNvSpPr>
            <a:spLocks noGrp="1"/>
          </p:cNvSpPr>
          <p:nvPr>
            <p:ph type="body" idx="12"/>
          </p:nvPr>
        </p:nvSpPr>
        <p:spPr>
          <a:xfrm>
            <a:off x="5532650" y="9220200"/>
            <a:ext cx="1939500" cy="257278"/>
          </a:xfrm>
        </p:spPr>
        <p:txBody>
          <a:bodyPr>
            <a:normAutofit/>
          </a:bodyPr>
          <a:lstStyle/>
          <a:p>
            <a:pPr marL="0" indent="0" algn="ctr">
              <a:buNone/>
            </a:pPr>
            <a:r>
              <a:rPr lang="en-IN" sz="900" dirty="0">
                <a:solidFill>
                  <a:schemeClr val="tx1"/>
                </a:solidFill>
                <a:hlinkClick r:id="rId3" action="ppaction://hlinksldjump"/>
              </a:rPr>
              <a:t>Access the long description slide.</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p:cNvSpPr txBox="1">
            <a:spLocks noGrp="1"/>
          </p:cNvSpPr>
          <p:nvPr>
            <p:ph type="title"/>
          </p:nvPr>
        </p:nvSpPr>
        <p:spPr>
          <a:xfrm>
            <a:off x="571500" y="723900"/>
            <a:ext cx="10045700" cy="723900"/>
          </a:xfrm>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2.3 Q</a:t>
            </a:r>
            <a:r>
              <a:rPr lang="en-IN" sz="100" dirty="0" smtClean="0">
                <a:solidFill>
                  <a:srgbClr val="C50B3C"/>
                </a:solidFill>
              </a:rPr>
              <a:t> </a:t>
            </a:r>
            <a:r>
              <a:rPr lang="en-IN" sz="4060" dirty="0" smtClean="0">
                <a:solidFill>
                  <a:srgbClr val="C50B3C"/>
                </a:solidFill>
              </a:rPr>
              <a:t>B</a:t>
            </a:r>
            <a:r>
              <a:rPr lang="en-IN" sz="100" dirty="0" smtClean="0">
                <a:solidFill>
                  <a:srgbClr val="C50B3C"/>
                </a:solidFill>
              </a:rPr>
              <a:t> </a:t>
            </a:r>
            <a:r>
              <a:rPr lang="en-IN" sz="4060" dirty="0" smtClean="0">
                <a:solidFill>
                  <a:srgbClr val="C50B3C"/>
                </a:solidFill>
              </a:rPr>
              <a:t>O </a:t>
            </a:r>
            <a:r>
              <a:rPr lang="en-US" sz="4060" dirty="0" smtClean="0">
                <a:solidFill>
                  <a:srgbClr val="C50B3C"/>
                </a:solidFill>
              </a:rPr>
              <a:t>C</a:t>
            </a:r>
            <a:r>
              <a:rPr lang="en-US" sz="100" dirty="0" smtClean="0">
                <a:solidFill>
                  <a:srgbClr val="C50B3C"/>
                </a:solidFill>
              </a:rPr>
              <a:t> </a:t>
            </a:r>
            <a:r>
              <a:rPr lang="en-US" sz="4060" dirty="0" smtClean="0">
                <a:solidFill>
                  <a:srgbClr val="C50B3C"/>
                </a:solidFill>
              </a:rPr>
              <a:t>O</a:t>
            </a:r>
            <a:r>
              <a:rPr lang="en-US" sz="100" dirty="0" smtClean="0">
                <a:solidFill>
                  <a:srgbClr val="C50B3C"/>
                </a:solidFill>
              </a:rPr>
              <a:t> </a:t>
            </a:r>
            <a:r>
              <a:rPr lang="en-US" sz="4060" dirty="0" smtClean="0">
                <a:solidFill>
                  <a:srgbClr val="C50B3C"/>
                </a:solidFill>
              </a:rPr>
              <a:t>A </a:t>
            </a:r>
            <a:r>
              <a:rPr lang="en-US" sz="4060" dirty="0">
                <a:solidFill>
                  <a:srgbClr val="C50B3C"/>
                </a:solidFill>
              </a:rPr>
              <a:t>Account numbers</a:t>
            </a:r>
            <a:endParaRPr lang="en-IN" sz="4060" b="0" cap="none" dirty="0">
              <a:solidFill>
                <a:srgbClr val="C50B3C"/>
              </a:solidFill>
            </a:endParaRPr>
          </a:p>
        </p:txBody>
      </p:sp>
      <p:sp>
        <p:nvSpPr>
          <p:cNvPr id="194" name="Text Placeholder 1"/>
          <p:cNvSpPr txBox="1">
            <a:spLocks noGrp="1"/>
          </p:cNvSpPr>
          <p:nvPr>
            <p:ph type="body" idx="1"/>
          </p:nvPr>
        </p:nvSpPr>
        <p:spPr>
          <a:xfrm>
            <a:off x="571500" y="1803400"/>
            <a:ext cx="9740900" cy="1320800"/>
          </a:xfrm>
          <a:prstGeom prst="rect">
            <a:avLst/>
          </a:prstGeom>
        </p:spPr>
        <p:txBody>
          <a:bodyPr>
            <a:noAutofit/>
          </a:bodyPr>
          <a:lstStyle/>
          <a:p>
            <a:pPr marL="0" indent="0">
              <a:buSzTx/>
              <a:buNone/>
              <a:defRPr b="1"/>
            </a:pPr>
            <a:r>
              <a:rPr lang="en-US" b="0" dirty="0">
                <a:solidFill>
                  <a:srgbClr val="000000"/>
                </a:solidFill>
              </a:rPr>
              <a:t>Account numbers are used to uniquely identify accounts.</a:t>
            </a:r>
          </a:p>
          <a:p>
            <a:pPr marL="0" indent="0">
              <a:buSzTx/>
              <a:buNone/>
              <a:defRPr b="1"/>
            </a:pPr>
            <a:r>
              <a:rPr lang="en-US" b="0" dirty="0">
                <a:solidFill>
                  <a:srgbClr val="000000"/>
                </a:solidFill>
              </a:rPr>
              <a:t>Example account numbering system</a:t>
            </a:r>
            <a:r>
              <a:rPr lang="en-US" b="0" dirty="0" smtClean="0">
                <a:solidFill>
                  <a:srgbClr val="000000"/>
                </a:solidFill>
              </a:rPr>
              <a:t>:</a:t>
            </a:r>
            <a:endParaRPr b="0" i="1" dirty="0">
              <a:solidFill>
                <a:srgbClr val="00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57736860"/>
              </p:ext>
            </p:extLst>
          </p:nvPr>
        </p:nvGraphicFramePr>
        <p:xfrm>
          <a:off x="2167466" y="3688080"/>
          <a:ext cx="6544734" cy="2560320"/>
        </p:xfrm>
        <a:graphic>
          <a:graphicData uri="http://schemas.openxmlformats.org/drawingml/2006/table">
            <a:tbl>
              <a:tblPr firstRow="1" bandRow="1">
                <a:tableStyleId>{5940675A-B579-460E-94D1-54222C63F5DA}</a:tableStyleId>
              </a:tblPr>
              <a:tblGrid>
                <a:gridCol w="4334934">
                  <a:extLst>
                    <a:ext uri="{9D8B030D-6E8A-4147-A177-3AD203B41FA5}">
                      <a16:colId xmlns:a16="http://schemas.microsoft.com/office/drawing/2014/main" val="659662069"/>
                    </a:ext>
                  </a:extLst>
                </a:gridCol>
                <a:gridCol w="2209800">
                  <a:extLst>
                    <a:ext uri="{9D8B030D-6E8A-4147-A177-3AD203B41FA5}">
                      <a16:colId xmlns:a16="http://schemas.microsoft.com/office/drawing/2014/main" val="367478161"/>
                    </a:ext>
                  </a:extLst>
                </a:gridCol>
              </a:tblGrid>
              <a:tr h="370840">
                <a:tc>
                  <a:txBody>
                    <a:bodyPr/>
                    <a:lstStyle/>
                    <a:p>
                      <a:pPr algn="ctr"/>
                      <a:r>
                        <a:rPr lang="en-IN" sz="2200" b="1" dirty="0" smtClean="0">
                          <a:solidFill>
                            <a:srgbClr val="000000"/>
                          </a:solidFill>
                          <a:latin typeface="Calibri" panose="020F0502020204030204" pitchFamily="34" charset="0"/>
                        </a:rPr>
                        <a:t>Account</a:t>
                      </a:r>
                      <a:r>
                        <a:rPr lang="en-IN" sz="2200" b="1" baseline="0" dirty="0" smtClean="0">
                          <a:solidFill>
                            <a:srgbClr val="000000"/>
                          </a:solidFill>
                          <a:latin typeface="Calibri" panose="020F0502020204030204" pitchFamily="34" charset="0"/>
                        </a:rPr>
                        <a:t> Type</a:t>
                      </a:r>
                      <a:endParaRPr lang="en-IN" sz="2200" b="1" dirty="0">
                        <a:solidFill>
                          <a:srgbClr val="000000"/>
                        </a:solidFill>
                        <a:latin typeface="Calibri" panose="020F0502020204030204" pitchFamily="34" charset="0"/>
                      </a:endParaRPr>
                    </a:p>
                  </a:txBody>
                  <a:tcPr/>
                </a:tc>
                <a:tc>
                  <a:txBody>
                    <a:bodyPr/>
                    <a:lstStyle/>
                    <a:p>
                      <a:pPr algn="ctr"/>
                      <a:r>
                        <a:rPr lang="en-IN" sz="2200" b="1" dirty="0" smtClean="0">
                          <a:solidFill>
                            <a:srgbClr val="000000"/>
                          </a:solidFill>
                          <a:latin typeface="Calibri" panose="020F0502020204030204" pitchFamily="34" charset="0"/>
                        </a:rPr>
                        <a:t>Account No.</a:t>
                      </a:r>
                      <a:endParaRPr lang="en-IN" sz="2200" b="1" dirty="0">
                        <a:solidFill>
                          <a:srgbClr val="000000"/>
                        </a:solidFill>
                        <a:latin typeface="Calibri" panose="020F0502020204030204" pitchFamily="34" charset="0"/>
                      </a:endParaRPr>
                    </a:p>
                  </a:txBody>
                  <a:tcPr/>
                </a:tc>
                <a:extLst>
                  <a:ext uri="{0D108BD9-81ED-4DB2-BD59-A6C34878D82A}">
                    <a16:rowId xmlns:a16="http://schemas.microsoft.com/office/drawing/2014/main" val="3815152080"/>
                  </a:ext>
                </a:extLst>
              </a:tr>
              <a:tr h="370840">
                <a:tc>
                  <a:txBody>
                    <a:bodyPr/>
                    <a:lstStyle/>
                    <a:p>
                      <a:pPr algn="l"/>
                      <a:r>
                        <a:rPr lang="en-IN" sz="2200" dirty="0" smtClean="0">
                          <a:solidFill>
                            <a:srgbClr val="000000"/>
                          </a:solidFill>
                          <a:latin typeface="Calibri" panose="020F0502020204030204" pitchFamily="34" charset="0"/>
                        </a:rPr>
                        <a:t>Asset accounts</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10000 – 19999</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723858614"/>
                  </a:ext>
                </a:extLst>
              </a:tr>
              <a:tr h="370840">
                <a:tc>
                  <a:txBody>
                    <a:bodyPr/>
                    <a:lstStyle/>
                    <a:p>
                      <a:pPr algn="l"/>
                      <a:r>
                        <a:rPr lang="en-IN" sz="2200" dirty="0" smtClean="0">
                          <a:solidFill>
                            <a:srgbClr val="000000"/>
                          </a:solidFill>
                          <a:latin typeface="Calibri" panose="020F0502020204030204" pitchFamily="34" charset="0"/>
                        </a:rPr>
                        <a:t>Liability accounts</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20000 – 29999</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509042782"/>
                  </a:ext>
                </a:extLst>
              </a:tr>
              <a:tr h="370840">
                <a:tc>
                  <a:txBody>
                    <a:bodyPr/>
                    <a:lstStyle/>
                    <a:p>
                      <a:pPr algn="l"/>
                      <a:r>
                        <a:rPr lang="en-IN" sz="2200" dirty="0" smtClean="0">
                          <a:solidFill>
                            <a:srgbClr val="000000"/>
                          </a:solidFill>
                          <a:latin typeface="Calibri" panose="020F0502020204030204" pitchFamily="34" charset="0"/>
                        </a:rPr>
                        <a:t>Equity</a:t>
                      </a:r>
                      <a:r>
                        <a:rPr lang="en-IN" sz="2200" baseline="0" dirty="0" smtClean="0">
                          <a:solidFill>
                            <a:srgbClr val="000000"/>
                          </a:solidFill>
                          <a:latin typeface="Calibri" panose="020F0502020204030204" pitchFamily="34" charset="0"/>
                        </a:rPr>
                        <a:t> accounts</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30000 – 39999</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374100399"/>
                  </a:ext>
                </a:extLst>
              </a:tr>
              <a:tr h="370840">
                <a:tc>
                  <a:txBody>
                    <a:bodyPr/>
                    <a:lstStyle/>
                    <a:p>
                      <a:pPr algn="l"/>
                      <a:r>
                        <a:rPr lang="en-IN" sz="2200" dirty="0" smtClean="0">
                          <a:solidFill>
                            <a:srgbClr val="000000"/>
                          </a:solidFill>
                          <a:latin typeface="Calibri" panose="020F0502020204030204" pitchFamily="34" charset="0"/>
                        </a:rPr>
                        <a:t>Revenue (income) accounts</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40000 – 49999</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2706238975"/>
                  </a:ext>
                </a:extLst>
              </a:tr>
              <a:tr h="370840">
                <a:tc>
                  <a:txBody>
                    <a:bodyPr/>
                    <a:lstStyle/>
                    <a:p>
                      <a:pPr algn="l"/>
                      <a:r>
                        <a:rPr lang="en-IN" sz="2200" dirty="0" smtClean="0">
                          <a:solidFill>
                            <a:srgbClr val="000000"/>
                          </a:solidFill>
                          <a:latin typeface="Calibri" panose="020F0502020204030204" pitchFamily="34" charset="0"/>
                        </a:rPr>
                        <a:t>Expense</a:t>
                      </a:r>
                      <a:r>
                        <a:rPr lang="en-IN" sz="2200" baseline="0" dirty="0" smtClean="0">
                          <a:solidFill>
                            <a:srgbClr val="000000"/>
                          </a:solidFill>
                          <a:latin typeface="Calibri" panose="020F0502020204030204" pitchFamily="34" charset="0"/>
                        </a:rPr>
                        <a:t> accounts</a:t>
                      </a:r>
                      <a:endParaRPr lang="en-IN" sz="2200" dirty="0">
                        <a:solidFill>
                          <a:srgbClr val="000000"/>
                        </a:solidFill>
                        <a:latin typeface="Calibri" panose="020F0502020204030204" pitchFamily="34" charset="0"/>
                      </a:endParaRPr>
                    </a:p>
                  </a:txBody>
                  <a:tcPr/>
                </a:tc>
                <a:tc>
                  <a:txBody>
                    <a:bodyPr/>
                    <a:lstStyle/>
                    <a:p>
                      <a:pPr algn="l"/>
                      <a:r>
                        <a:rPr lang="en-IN" sz="2200" dirty="0" smtClean="0">
                          <a:solidFill>
                            <a:srgbClr val="000000"/>
                          </a:solidFill>
                          <a:latin typeface="Calibri" panose="020F0502020204030204" pitchFamily="34" charset="0"/>
                        </a:rPr>
                        <a:t>50000 – 59999</a:t>
                      </a:r>
                      <a:endParaRPr lang="en-IN" sz="2200" dirty="0">
                        <a:solidFill>
                          <a:srgbClr val="000000"/>
                        </a:solidFill>
                        <a:latin typeface="Calibri" panose="020F0502020204030204" pitchFamily="34" charset="0"/>
                      </a:endParaRPr>
                    </a:p>
                  </a:txBody>
                  <a:tcPr/>
                </a:tc>
                <a:extLst>
                  <a:ext uri="{0D108BD9-81ED-4DB2-BD59-A6C34878D82A}">
                    <a16:rowId xmlns:a16="http://schemas.microsoft.com/office/drawing/2014/main" val="3924669066"/>
                  </a:ext>
                </a:extLst>
              </a:tr>
            </a:tbl>
          </a:graphicData>
        </a:graphic>
      </p:graphicFrame>
      <p:sp>
        <p:nvSpPr>
          <p:cNvPr id="2" name="Text Placeholder 2"/>
          <p:cNvSpPr>
            <a:spLocks noGrp="1"/>
          </p:cNvSpPr>
          <p:nvPr>
            <p:ph type="body" idx="10"/>
          </p:nvPr>
        </p:nvSpPr>
        <p:spPr>
          <a:xfrm>
            <a:off x="571500" y="7620000"/>
            <a:ext cx="10579100" cy="1066800"/>
          </a:xfrm>
        </p:spPr>
        <p:txBody>
          <a:bodyPr>
            <a:noAutofit/>
          </a:bodyPr>
          <a:lstStyle/>
          <a:p>
            <a:pPr marL="0" indent="0">
              <a:buNone/>
            </a:pPr>
            <a:r>
              <a:rPr lang="en-IN" b="0" dirty="0">
                <a:solidFill>
                  <a:srgbClr val="000000"/>
                </a:solidFill>
              </a:rPr>
              <a:t>(See text Section </a:t>
            </a:r>
            <a:r>
              <a:rPr lang="en-IN" b="0" dirty="0" smtClean="0">
                <a:solidFill>
                  <a:srgbClr val="000000"/>
                </a:solidFill>
              </a:rPr>
              <a:t>2.3 </a:t>
            </a:r>
            <a:r>
              <a:rPr lang="en-US" b="0" dirty="0">
                <a:solidFill>
                  <a:srgbClr val="000000"/>
                </a:solidFill>
              </a:rPr>
              <a:t>for more information about how to turn on account </a:t>
            </a:r>
            <a:r>
              <a:rPr lang="en-US" b="0" dirty="0" smtClean="0">
                <a:solidFill>
                  <a:srgbClr val="000000"/>
                </a:solidFill>
              </a:rPr>
              <a:t>number</a:t>
            </a:r>
            <a:r>
              <a:rPr lang="en-IN" b="0" dirty="0" smtClean="0">
                <a:solidFill>
                  <a:srgbClr val="000000"/>
                </a:solidFill>
              </a:rPr>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smtClean="0">
                <a:solidFill>
                  <a:srgbClr val="C50B3C"/>
                </a:solidFill>
              </a:rPr>
              <a:t>Section 2.3 Q</a:t>
            </a:r>
            <a:r>
              <a:rPr lang="en-IN" sz="100" dirty="0" smtClean="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a:t>
            </a:r>
            <a:r>
              <a:rPr lang="en-US" sz="4060" dirty="0" smtClean="0">
                <a:solidFill>
                  <a:srgbClr val="C50B3C"/>
                </a:solidFill>
              </a:rPr>
              <a:t>Account Registers</a:t>
            </a:r>
            <a:endParaRPr lang="en-IN" sz="4060" dirty="0">
              <a:solidFill>
                <a:srgbClr val="C50B3C"/>
              </a:solidFill>
            </a:endParaRPr>
          </a:p>
        </p:txBody>
      </p:sp>
      <p:sp>
        <p:nvSpPr>
          <p:cNvPr id="202" name="Text Placeholder 1"/>
          <p:cNvSpPr txBox="1">
            <a:spLocks noGrp="1"/>
          </p:cNvSpPr>
          <p:nvPr>
            <p:ph type="body" idx="1"/>
          </p:nvPr>
        </p:nvSpPr>
        <p:spPr>
          <a:xfrm>
            <a:off x="571500" y="1803400"/>
            <a:ext cx="10807700" cy="1625600"/>
          </a:xfrm>
          <a:prstGeom prst="rect">
            <a:avLst/>
          </a:prstGeom>
        </p:spPr>
        <p:txBody>
          <a:bodyPr>
            <a:normAutofit/>
          </a:bodyPr>
          <a:lstStyle/>
          <a:p>
            <a:pPr defTabSz="543305">
              <a:defRPr sz="2976" b="1"/>
            </a:pPr>
            <a:r>
              <a:rPr lang="en-US" b="0" dirty="0">
                <a:solidFill>
                  <a:srgbClr val="000000"/>
                </a:solidFill>
              </a:rPr>
              <a:t>Registers display more detailed information about </a:t>
            </a:r>
            <a:r>
              <a:rPr lang="en-US" b="0" dirty="0" smtClean="0">
                <a:solidFill>
                  <a:srgbClr val="000000"/>
                </a:solidFill>
              </a:rPr>
              <a:t>accounts.</a:t>
            </a:r>
            <a:endParaRPr lang="en-US" b="0" dirty="0">
              <a:solidFill>
                <a:srgbClr val="000000"/>
              </a:solidFill>
            </a:endParaRPr>
          </a:p>
          <a:p>
            <a:pPr defTabSz="543305">
              <a:defRPr sz="2976" b="1"/>
            </a:pPr>
            <a:r>
              <a:rPr lang="en-US" b="0" dirty="0">
                <a:solidFill>
                  <a:srgbClr val="000000"/>
                </a:solidFill>
              </a:rPr>
              <a:t>Registers daily all transactions for an account and the running </a:t>
            </a:r>
            <a:r>
              <a:rPr lang="en-US" b="0" dirty="0" smtClean="0">
                <a:solidFill>
                  <a:srgbClr val="000000"/>
                </a:solidFill>
              </a:rPr>
              <a:t>balance.</a:t>
            </a:r>
            <a:endParaRPr lang="en-US" b="0" dirty="0">
              <a:solidFill>
                <a:srgbClr val="000000"/>
              </a:solidFill>
            </a:endParaRPr>
          </a:p>
        </p:txBody>
      </p:sp>
      <p:pic>
        <p:nvPicPr>
          <p:cNvPr id="5" name="Picture" descr="Screenshot of the Bank register page showing the balance after each transaction in the far right column."/>
          <p:cNvPicPr>
            <a:picLocks noChangeAspect="1"/>
          </p:cNvPicPr>
          <p:nvPr/>
        </p:nvPicPr>
        <p:blipFill>
          <a:blip r:embed="rId2">
            <a:extLst/>
          </a:blip>
          <a:srcRect l="9920" t="35342" r="5076" b="29581"/>
          <a:stretch>
            <a:fillRect/>
          </a:stretch>
        </p:blipFill>
        <p:spPr>
          <a:xfrm>
            <a:off x="944431" y="3962400"/>
            <a:ext cx="10049462" cy="3108680"/>
          </a:xfrm>
          <a:prstGeom prst="rect">
            <a:avLst/>
          </a:prstGeom>
          <a:ln w="12700">
            <a:miter lim="400000"/>
          </a:ln>
        </p:spPr>
      </p:pic>
      <p:sp>
        <p:nvSpPr>
          <p:cNvPr id="2" name="Text Placeholder 1"/>
          <p:cNvSpPr>
            <a:spLocks noGrp="1"/>
          </p:cNvSpPr>
          <p:nvPr>
            <p:ph type="body" idx="10"/>
          </p:nvPr>
        </p:nvSpPr>
        <p:spPr>
          <a:xfrm>
            <a:off x="571500" y="7620000"/>
            <a:ext cx="10972800" cy="590805"/>
          </a:xfrm>
        </p:spPr>
        <p:txBody>
          <a:bodyPr>
            <a:noAutofit/>
          </a:bodyPr>
          <a:lstStyle/>
          <a:p>
            <a:pPr marL="0" indent="0">
              <a:buNone/>
            </a:pPr>
            <a:r>
              <a:rPr lang="en-IN" b="0" dirty="0">
                <a:solidFill>
                  <a:srgbClr val="000000"/>
                </a:solidFill>
              </a:rPr>
              <a:t>(See text Section 2.3 </a:t>
            </a:r>
            <a:r>
              <a:rPr lang="en-US" b="0" dirty="0">
                <a:solidFill>
                  <a:srgbClr val="000000"/>
                </a:solidFill>
              </a:rPr>
              <a:t>VIEW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REGISTERS for more information</a:t>
            </a:r>
            <a:r>
              <a:rPr lang="en-US" b="0" dirty="0" smtClean="0">
                <a:solidFill>
                  <a:srgbClr val="000000"/>
                </a:solidFill>
              </a:rPr>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3077</TotalTime>
  <Words>866</Words>
  <Application>Microsoft Office PowerPoint</Application>
  <PresentationFormat>Custom</PresentationFormat>
  <Paragraphs>85</Paragraphs>
  <Slides>15</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2.1 Q B O Satnav 1</vt:lpstr>
      <vt:lpstr>Section 2.1 Q B O Satnav 2</vt:lpstr>
      <vt:lpstr>Section 2.2 Q B O Sample Company 1</vt:lpstr>
      <vt:lpstr>Section 2.2 Q B O Sample Company 2</vt:lpstr>
      <vt:lpstr>Section 2.3 Chart of Accounts</vt:lpstr>
      <vt:lpstr>Section 2.3 Q B O C O A Account numbers</vt:lpstr>
      <vt:lpstr>Section 2.3 Q B O Account Registers</vt:lpstr>
      <vt:lpstr>Section 2.4 Align Q B O C O A With Tax Return</vt:lpstr>
      <vt:lpstr>Section 2.5 Edit Q B O</vt:lpstr>
      <vt:lpstr>Section 2.6 Accounting Essentials</vt:lpstr>
      <vt:lpstr>Exercises</vt:lpstr>
      <vt:lpstr>Project 2.1</vt:lpstr>
      <vt:lpstr>Section 2.3 Chart of Accounts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B, Buvaneshwari</cp:lastModifiedBy>
  <cp:revision>159</cp:revision>
  <dcterms:modified xsi:type="dcterms:W3CDTF">2018-08-29T06:47:35Z</dcterms:modified>
</cp:coreProperties>
</file>