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20"/>
  </p:notesMasterIdLst>
  <p:sldIdLst>
    <p:sldId id="284" r:id="rId3"/>
    <p:sldId id="257" r:id="rId4"/>
    <p:sldId id="258" r:id="rId5"/>
    <p:sldId id="259" r:id="rId6"/>
    <p:sldId id="260" r:id="rId7"/>
    <p:sldId id="261" r:id="rId8"/>
    <p:sldId id="262" r:id="rId9"/>
    <p:sldId id="263" r:id="rId10"/>
    <p:sldId id="265" r:id="rId11"/>
    <p:sldId id="281" r:id="rId12"/>
    <p:sldId id="266" r:id="rId13"/>
    <p:sldId id="282" r:id="rId14"/>
    <p:sldId id="268" r:id="rId15"/>
    <p:sldId id="283" r:id="rId16"/>
    <p:sldId id="270" r:id="rId17"/>
    <p:sldId id="271" r:id="rId18"/>
    <p:sldId id="276" r:id="rId1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0B3C"/>
    <a:srgbClr val="000000"/>
    <a:srgbClr val="F20F4B"/>
    <a:srgbClr val="00607A"/>
    <a:srgbClr val="0000FF"/>
    <a:srgbClr val="FFFFFF"/>
    <a:srgbClr val="0055FE"/>
    <a:srgbClr val="095BFF"/>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66" autoAdjust="0"/>
    <p:restoredTop sz="94670" autoAdjust="0"/>
  </p:normalViewPr>
  <p:slideViewPr>
    <p:cSldViewPr>
      <p:cViewPr varScale="1">
        <p:scale>
          <a:sx n="85" d="100"/>
          <a:sy n="85" d="100"/>
        </p:scale>
        <p:origin x="978" y="102"/>
      </p:cViewPr>
      <p:guideLst>
        <p:guide orient="horz" pos="3072"/>
        <p:guide pos="4096"/>
      </p:guideLst>
    </p:cSldViewPr>
  </p:slideViewPr>
  <p:outlineViewPr>
    <p:cViewPr>
      <p:scale>
        <a:sx n="50" d="100"/>
        <a:sy n="50"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2844800" y="9188450"/>
            <a:ext cx="8610600" cy="355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4134252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normAutofit/>
          </a:bodyPr>
          <a:lstStyle>
            <a:lvl1pPr marL="291600" indent="-291600">
              <a:spcBef>
                <a:spcPts val="1000"/>
              </a:spcBef>
              <a:buClrTx/>
              <a:buSzPct val="100000"/>
              <a:defRPr sz="3300"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normAutofit/>
          </a:bodyPr>
          <a:lstStyle>
            <a:lvl1pPr marL="291600" indent="-291600">
              <a:spcBef>
                <a:spcPts val="1000"/>
              </a:spcBef>
              <a:buClrTx/>
              <a:buSzPct val="100000"/>
              <a:defRPr sz="3300"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a:solidFill>
                  <a:schemeClr val="tx1">
                    <a:lumMod val="50000"/>
                  </a:schemeClr>
                </a:solidFill>
                <a:latin typeface="Calibri" panose="020F0502020204030204" pitchFamily="34" charset="0"/>
                <a:ea typeface="Verdana" pitchFamily="34" charset="0"/>
                <a:cs typeface="Verdana" pitchFamily="34" charset="0"/>
              </a:rPr>
              <a:t>©2019 McGraw-Hill Education.</a:t>
            </a:r>
          </a:p>
        </p:txBody>
      </p:sp>
      <p:pic>
        <p:nvPicPr>
          <p:cNvPr id="6" name="Picture 5"/>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61" r:id="rId6"/>
    <p:sldLayoutId id="2147483662" r:id="rId7"/>
    <p:sldLayoutId id="2147483663" r:id="rId8"/>
    <p:sldLayoutId id="2147483664" r:id="rId9"/>
    <p:sldLayoutId id="2147483655" r:id="rId10"/>
    <p:sldLayoutId id="2147483656" r:id="rId11"/>
    <p:sldLayoutId id="2147483657" r:id="rId12"/>
    <p:sldLayoutId id="2147483658" r:id="rId13"/>
    <p:sldLayoutId id="2147483659" r:id="rId14"/>
    <p:sldLayoutId id="2147483660" r:id="rId15"/>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hyperlink" Target="https://qbo.intuit.com/redir/testdrive" TargetMode="Externa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78657" y="615548"/>
            <a:ext cx="9738543" cy="2658982"/>
          </a:xfrm>
        </p:spPr>
        <p:txBody>
          <a:bodyPr>
            <a:noAutofit/>
          </a:bodyPr>
          <a:lstStyle/>
          <a:p>
            <a:pPr>
              <a:lnSpc>
                <a:spcPct val="100000"/>
              </a:lnSpc>
            </a:pPr>
            <a:r>
              <a:rPr lang="en-IN" sz="7200" b="1" cap="none" dirty="0">
                <a:solidFill>
                  <a:srgbClr val="C50B3C"/>
                </a:solidFill>
                <a:latin typeface="Calibri" panose="020F0502020204030204" pitchFamily="34" charset="0"/>
              </a:rPr>
              <a:t>Computer Accounting With Quickbooks Online</a:t>
            </a:r>
            <a:endParaRPr lang="en-IN" sz="7200" dirty="0">
              <a:latin typeface="Calibri" panose="020F0502020204030204" pitchFamily="34" charset="0"/>
            </a:endParaRPr>
          </a:p>
        </p:txBody>
      </p:sp>
      <p:sp>
        <p:nvSpPr>
          <p:cNvPr id="12" name="Text Placeholder 11"/>
          <p:cNvSpPr>
            <a:spLocks noGrp="1"/>
          </p:cNvSpPr>
          <p:nvPr>
            <p:ph type="body" sz="half" idx="1"/>
          </p:nvPr>
        </p:nvSpPr>
        <p:spPr>
          <a:xfrm>
            <a:off x="1092451" y="3962400"/>
            <a:ext cx="9803142" cy="762000"/>
          </a:xfrm>
        </p:spPr>
        <p:txBody>
          <a:bodyPr>
            <a:normAutofit lnSpcReduction="10000"/>
          </a:bodyPr>
          <a:lstStyle/>
          <a:p>
            <a:pPr>
              <a:lnSpc>
                <a:spcPct val="100000"/>
              </a:lnSpc>
            </a:pPr>
            <a:r>
              <a:rPr lang="en-IN" sz="4400" i="0" dirty="0">
                <a:solidFill>
                  <a:srgbClr val="00607A"/>
                </a:solidFill>
                <a:latin typeface="Calibri" panose="020F0502020204030204" pitchFamily="34" charset="0"/>
              </a:rPr>
              <a:t>Donna Kay</a:t>
            </a:r>
          </a:p>
        </p:txBody>
      </p:sp>
      <p:sp>
        <p:nvSpPr>
          <p:cNvPr id="14" name="Text Placeholder 12"/>
          <p:cNvSpPr>
            <a:spLocks noGrp="1"/>
          </p:cNvSpPr>
          <p:nvPr>
            <p:ph type="body" sz="quarter" idx="4294967295"/>
          </p:nvPr>
        </p:nvSpPr>
        <p:spPr>
          <a:xfrm>
            <a:off x="1059296" y="6324600"/>
            <a:ext cx="9755909" cy="838200"/>
          </a:xfrm>
        </p:spPr>
        <p:txBody>
          <a:bodyPr>
            <a:normAutofit/>
          </a:bodyPr>
          <a:lstStyle/>
          <a:p>
            <a:pPr marL="0" indent="0" algn="ctr">
              <a:buNone/>
            </a:pPr>
            <a:r>
              <a:rPr lang="en-US" sz="3500">
                <a:solidFill>
                  <a:srgbClr val="C50B3C"/>
                </a:solidFill>
                <a:latin typeface="Calibri" panose="020F0502020204030204" pitchFamily="34" charset="0"/>
              </a:rPr>
              <a:t>Chapter 1 Q</a:t>
            </a:r>
            <a:r>
              <a:rPr lang="en-US" sz="100">
                <a:solidFill>
                  <a:srgbClr val="C50B3C"/>
                </a:solidFill>
                <a:latin typeface="Calibri" panose="020F0502020204030204" pitchFamily="34" charset="0"/>
              </a:rPr>
              <a:t> </a:t>
            </a:r>
            <a:r>
              <a:rPr lang="en-US" sz="3500">
                <a:solidFill>
                  <a:srgbClr val="C50B3C"/>
                </a:solidFill>
                <a:latin typeface="Calibri" panose="020F0502020204030204" pitchFamily="34" charset="0"/>
              </a:rPr>
              <a:t>B</a:t>
            </a:r>
            <a:r>
              <a:rPr lang="en-US" sz="100">
                <a:solidFill>
                  <a:srgbClr val="C50B3C"/>
                </a:solidFill>
                <a:latin typeface="Calibri" panose="020F0502020204030204" pitchFamily="34" charset="0"/>
              </a:rPr>
              <a:t> </a:t>
            </a:r>
            <a:r>
              <a:rPr lang="en-US" sz="3500">
                <a:solidFill>
                  <a:srgbClr val="C50B3C"/>
                </a:solidFill>
                <a:latin typeface="Calibri" panose="020F0502020204030204" pitchFamily="34" charset="0"/>
              </a:rPr>
              <a:t>O Navigation and Settings</a:t>
            </a:r>
            <a:endParaRPr lang="en-US" sz="3500" dirty="0">
              <a:solidFill>
                <a:srgbClr val="C50B3C"/>
              </a:solidFill>
              <a:latin typeface="Calibri" panose="020F0502020204030204" pitchFamily="34" charset="0"/>
            </a:endParaRPr>
          </a:p>
        </p:txBody>
      </p:sp>
      <p:sp>
        <p:nvSpPr>
          <p:cNvPr id="13" name="Text Placeholder 13"/>
          <p:cNvSpPr>
            <a:spLocks noGrp="1"/>
          </p:cNvSpPr>
          <p:nvPr>
            <p:ph sz="quarter" idx="14"/>
          </p:nvPr>
        </p:nvSpPr>
        <p:spPr>
          <a:xfrm>
            <a:off x="482600" y="9204096"/>
            <a:ext cx="10883900" cy="473304"/>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8445634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dirty="0">
                <a:solidFill>
                  <a:srgbClr val="C50B3C"/>
                </a:solidFill>
              </a:rPr>
              <a:t>Section 1.3 QBO Tools</a:t>
            </a:r>
            <a:endParaRPr dirty="0">
              <a:solidFill>
                <a:srgbClr val="C50B3C"/>
              </a:solidFill>
            </a:endParaRPr>
          </a:p>
        </p:txBody>
      </p:sp>
      <p:sp>
        <p:nvSpPr>
          <p:cNvPr id="210" name="Text Placeholder 2"/>
          <p:cNvSpPr txBox="1">
            <a:spLocks noGrp="1"/>
          </p:cNvSpPr>
          <p:nvPr>
            <p:ph type="body" idx="1"/>
          </p:nvPr>
        </p:nvSpPr>
        <p:spPr>
          <a:xfrm>
            <a:off x="571500" y="1803400"/>
            <a:ext cx="10502900" cy="2540000"/>
          </a:xfrm>
          <a:prstGeom prst="rect">
            <a:avLst/>
          </a:prstGeom>
        </p:spPr>
        <p:txBody>
          <a:bodyPr>
            <a:noAutofit/>
          </a:bodyPr>
          <a:lstStyle/>
          <a:p>
            <a:pPr marL="0" indent="0" defTabSz="578358">
              <a:spcBef>
                <a:spcPts val="1700"/>
              </a:spcBef>
              <a:buSzTx/>
              <a:buNone/>
              <a:defRPr sz="3168" b="1"/>
            </a:pPr>
            <a:r>
              <a:rPr lang="en-US" b="0" dirty="0">
                <a:solidFill>
                  <a:srgbClr val="000000"/>
                </a:solidFill>
              </a:rPr>
              <a:t>Three useful QBO Tools follow. </a:t>
            </a:r>
          </a:p>
          <a:p>
            <a:pPr marL="457200" indent="-457200" defTabSz="578358">
              <a:buClr>
                <a:srgbClr val="000000"/>
              </a:buClr>
              <a:buFontTx/>
              <a:buAutoNum type="arabicPeriod"/>
              <a:defRPr sz="3168" b="1"/>
            </a:pPr>
            <a:r>
              <a:rPr lang="en-US" b="0" dirty="0">
                <a:solidFill>
                  <a:srgbClr val="000000"/>
                </a:solidFill>
              </a:rPr>
              <a:t>Gear icon</a:t>
            </a:r>
          </a:p>
          <a:p>
            <a:pPr marL="457200" indent="-457200" defTabSz="578358">
              <a:buClr>
                <a:srgbClr val="000000"/>
              </a:buClr>
              <a:buFontTx/>
              <a:buAutoNum type="arabicPeriod"/>
              <a:defRPr sz="3168" b="1"/>
            </a:pPr>
            <a:r>
              <a:rPr lang="en-US" b="0" dirty="0">
                <a:solidFill>
                  <a:srgbClr val="000000"/>
                </a:solidFill>
              </a:rPr>
              <a:t>Create (+) icon</a:t>
            </a:r>
          </a:p>
          <a:p>
            <a:pPr marL="457200" indent="-457200" defTabSz="578358">
              <a:buClr>
                <a:srgbClr val="000000"/>
              </a:buClr>
              <a:buFontTx/>
              <a:buAutoNum type="arabicPeriod"/>
              <a:defRPr sz="3168" b="1"/>
            </a:pPr>
            <a:r>
              <a:rPr lang="en-US" b="0" dirty="0">
                <a:solidFill>
                  <a:srgbClr val="000000"/>
                </a:solidFill>
              </a:rPr>
              <a:t>Search icon</a:t>
            </a:r>
          </a:p>
        </p:txBody>
      </p:sp>
      <p:pic>
        <p:nvPicPr>
          <p:cNvPr id="3" name="Picture 2" descr="Screenshot of the QBO tool bar with icons in upper right.&#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0" y="5047869"/>
            <a:ext cx="9552127" cy="1429131"/>
          </a:xfrm>
          <a:prstGeom prst="rect">
            <a:avLst/>
          </a:prstGeom>
        </p:spPr>
      </p:pic>
      <p:sp>
        <p:nvSpPr>
          <p:cNvPr id="2" name="Text Placeholder 1"/>
          <p:cNvSpPr>
            <a:spLocks noGrp="1"/>
          </p:cNvSpPr>
          <p:nvPr>
            <p:ph type="body" idx="10"/>
          </p:nvPr>
        </p:nvSpPr>
        <p:spPr>
          <a:xfrm>
            <a:off x="571500" y="8023363"/>
            <a:ext cx="10198100" cy="614947"/>
          </a:xfrm>
        </p:spPr>
        <p:txBody>
          <a:bodyPr>
            <a:normAutofit/>
          </a:bodyPr>
          <a:lstStyle/>
          <a:p>
            <a:pPr marL="0" indent="0">
              <a:buNone/>
            </a:pPr>
            <a:r>
              <a:rPr lang="en-US" sz="3170" b="0" dirty="0">
                <a:solidFill>
                  <a:srgbClr val="000000"/>
                </a:solidFill>
              </a:rPr>
              <a:t>(See text Section 1.3 for more information about each tool)</a:t>
            </a:r>
          </a:p>
        </p:txBody>
      </p:sp>
    </p:spTree>
    <p:extLst>
      <p:ext uri="{BB962C8B-B14F-4D97-AF65-F5344CB8AC3E}">
        <p14:creationId xmlns:p14="http://schemas.microsoft.com/office/powerpoint/2010/main" val="357430236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Section 1.4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 Help and Support</a:t>
            </a:r>
            <a:endParaRPr dirty="0">
              <a:solidFill>
                <a:srgbClr val="C50B3C"/>
              </a:solidFill>
            </a:endParaRPr>
          </a:p>
        </p:txBody>
      </p:sp>
      <p:sp>
        <p:nvSpPr>
          <p:cNvPr id="219" name="Text Placeholder 2"/>
          <p:cNvSpPr txBox="1">
            <a:spLocks noGrp="1"/>
          </p:cNvSpPr>
          <p:nvPr>
            <p:ph type="body" idx="1"/>
          </p:nvPr>
        </p:nvSpPr>
        <p:spPr>
          <a:xfrm>
            <a:off x="571500" y="1803400"/>
            <a:ext cx="10579100" cy="1854200"/>
          </a:xfrm>
          <a:prstGeom prst="rect">
            <a:avLst/>
          </a:prstGeom>
        </p:spPr>
        <p:txBody>
          <a:bodyPr>
            <a:noAutofit/>
          </a:bodyPr>
          <a:lstStyle/>
          <a:p>
            <a:pPr marL="0" indent="0">
              <a:buSzTx/>
              <a:buNone/>
              <a:defRPr b="1"/>
            </a:pPr>
            <a:r>
              <a:rPr lang="en-US" sz="3200" b="0" dirty="0">
                <a:solidFill>
                  <a:srgbClr val="000000"/>
                </a:solidFill>
              </a:rPr>
              <a:t>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Help and Support resources when you need them.</a:t>
            </a:r>
          </a:p>
          <a:p>
            <a:pPr>
              <a:buClr>
                <a:srgbClr val="000000"/>
              </a:buClr>
              <a:defRPr b="1"/>
            </a:pPr>
            <a:r>
              <a:rPr lang="en-US" sz="3200" b="0" dirty="0">
                <a:solidFill>
                  <a:srgbClr val="000000"/>
                </a:solidFill>
              </a:rPr>
              <a:t>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Help and Support feature</a:t>
            </a:r>
          </a:p>
          <a:p>
            <a:pPr>
              <a:buClr>
                <a:srgbClr val="000000"/>
              </a:buClr>
              <a:defRPr b="1"/>
            </a:pPr>
            <a:r>
              <a:rPr lang="en-US" sz="3200" b="0" u="sng" dirty="0">
                <a:solidFill>
                  <a:srgbClr val="0000FF"/>
                </a:solidFill>
              </a:rPr>
              <a:t>www.My-QuickBooksOnline.com</a:t>
            </a:r>
          </a:p>
        </p:txBody>
      </p:sp>
      <p:pic>
        <p:nvPicPr>
          <p:cNvPr id="2" name="Picture 1" descr="Screenshot of the QBO tool bar with icons in upper righ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642" y="4490450"/>
            <a:ext cx="9916743" cy="1373567"/>
          </a:xfrm>
          <a:prstGeom prst="rect">
            <a:avLst/>
          </a:prstGeom>
        </p:spPr>
      </p:pic>
      <p:sp>
        <p:nvSpPr>
          <p:cNvPr id="3" name="Text Placeholder 2"/>
          <p:cNvSpPr>
            <a:spLocks noGrp="1"/>
          </p:cNvSpPr>
          <p:nvPr>
            <p:ph type="body" idx="10"/>
          </p:nvPr>
        </p:nvSpPr>
        <p:spPr>
          <a:xfrm>
            <a:off x="571500" y="8044904"/>
            <a:ext cx="9131300" cy="641896"/>
          </a:xfrm>
        </p:spPr>
        <p:txBody>
          <a:bodyPr>
            <a:normAutofit/>
          </a:bodyPr>
          <a:lstStyle/>
          <a:p>
            <a:pPr marL="0" indent="0">
              <a:buNone/>
            </a:pPr>
            <a:r>
              <a:rPr lang="en-US" sz="3200" b="0" dirty="0">
                <a:solidFill>
                  <a:srgbClr val="000000"/>
                </a:solidFill>
              </a:rPr>
              <a:t>(See text Section 1.4 for more information)</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Section 1.5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 Settings</a:t>
            </a:r>
            <a:endParaRPr dirty="0">
              <a:solidFill>
                <a:srgbClr val="C50B3C"/>
              </a:solidFill>
            </a:endParaRPr>
          </a:p>
        </p:txBody>
      </p:sp>
      <p:sp>
        <p:nvSpPr>
          <p:cNvPr id="219" name="Text Placeholder 2"/>
          <p:cNvSpPr txBox="1">
            <a:spLocks noGrp="1"/>
          </p:cNvSpPr>
          <p:nvPr>
            <p:ph type="body" idx="1"/>
          </p:nvPr>
        </p:nvSpPr>
        <p:spPr>
          <a:xfrm>
            <a:off x="571500" y="1803400"/>
            <a:ext cx="10579100" cy="1854200"/>
          </a:xfrm>
          <a:prstGeom prst="rect">
            <a:avLst/>
          </a:prstGeom>
        </p:spPr>
        <p:txBody>
          <a:bodyPr>
            <a:noAutofit/>
          </a:bodyPr>
          <a:lstStyle/>
          <a:p>
            <a:pPr marL="0" indent="0">
              <a:buSzTx/>
              <a:buNone/>
              <a:defRPr b="1"/>
            </a:pPr>
            <a:r>
              <a:rPr lang="en-US" sz="3200" b="0" dirty="0">
                <a:solidFill>
                  <a:srgbClr val="000000"/>
                </a:solidFill>
              </a:rPr>
              <a:t>Two aspects of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settings are:</a:t>
            </a:r>
          </a:p>
          <a:p>
            <a:pPr>
              <a:buClr>
                <a:srgbClr val="000000"/>
              </a:buClr>
              <a:defRPr b="1"/>
            </a:pPr>
            <a:r>
              <a:rPr lang="en-US" sz="3200" b="0" dirty="0">
                <a:solidFill>
                  <a:srgbClr val="000000"/>
                </a:solidFill>
              </a:rPr>
              <a:t>Company Settings</a:t>
            </a:r>
          </a:p>
          <a:p>
            <a:pPr>
              <a:buClr>
                <a:srgbClr val="000000"/>
              </a:buClr>
              <a:defRPr b="1"/>
            </a:pPr>
            <a:r>
              <a:rPr lang="en-US" sz="3200" b="0" dirty="0">
                <a:solidFill>
                  <a:srgbClr val="000000"/>
                </a:solidFill>
              </a:rPr>
              <a:t>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Chart of Accounts</a:t>
            </a:r>
            <a:endParaRPr lang="en-US" sz="3200" b="0" i="1" dirty="0">
              <a:solidFill>
                <a:srgbClr val="000000"/>
              </a:solidFill>
            </a:endParaRPr>
          </a:p>
        </p:txBody>
      </p:sp>
      <p:sp>
        <p:nvSpPr>
          <p:cNvPr id="3" name="Text Placeholder 3"/>
          <p:cNvSpPr>
            <a:spLocks noGrp="1"/>
          </p:cNvSpPr>
          <p:nvPr>
            <p:ph type="body" idx="10"/>
          </p:nvPr>
        </p:nvSpPr>
        <p:spPr>
          <a:xfrm>
            <a:off x="571500" y="8044904"/>
            <a:ext cx="9131300" cy="641896"/>
          </a:xfrm>
        </p:spPr>
        <p:txBody>
          <a:bodyPr>
            <a:normAutofit/>
          </a:bodyPr>
          <a:lstStyle/>
          <a:p>
            <a:pPr marL="0" indent="0">
              <a:buNone/>
            </a:pPr>
            <a:r>
              <a:rPr lang="en-US" sz="3200" b="0" dirty="0">
                <a:solidFill>
                  <a:srgbClr val="000000"/>
                </a:solidFill>
              </a:rPr>
              <a:t>(See text Section 1.5 for more information)</a:t>
            </a:r>
          </a:p>
        </p:txBody>
      </p:sp>
    </p:spTree>
    <p:extLst>
      <p:ext uri="{BB962C8B-B14F-4D97-AF65-F5344CB8AC3E}">
        <p14:creationId xmlns:p14="http://schemas.microsoft.com/office/powerpoint/2010/main" val="123337646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Titlt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dirty="0">
                <a:solidFill>
                  <a:srgbClr val="C50B3C"/>
                </a:solidFill>
              </a:rPr>
              <a:t>Section 1.6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 Satnav </a:t>
            </a:r>
            <a:r>
              <a:rPr lang="en-US" sz="1000" b="0" dirty="0">
                <a:solidFill>
                  <a:srgbClr val="C50B3C"/>
                </a:solidFill>
              </a:rPr>
              <a:t>1</a:t>
            </a:r>
            <a:endParaRPr lang="en-IN" sz="1000" b="0" dirty="0">
              <a:solidFill>
                <a:srgbClr val="C50B3C"/>
              </a:solidFill>
            </a:endParaRPr>
          </a:p>
        </p:txBody>
      </p:sp>
      <p:sp>
        <p:nvSpPr>
          <p:cNvPr id="235" name="Text Placeholder 2"/>
          <p:cNvSpPr txBox="1">
            <a:spLocks noGrp="1"/>
          </p:cNvSpPr>
          <p:nvPr>
            <p:ph type="body" idx="1"/>
          </p:nvPr>
        </p:nvSpPr>
        <p:spPr>
          <a:xfrm>
            <a:off x="571500" y="1803400"/>
            <a:ext cx="10655300" cy="3835400"/>
          </a:xfrm>
          <a:prstGeom prst="rect">
            <a:avLst/>
          </a:prstGeom>
        </p:spPr>
        <p:txBody>
          <a:bodyPr>
            <a:noAutofit/>
          </a:bodyPr>
          <a:lstStyle/>
          <a:p>
            <a:pPr>
              <a:buClr>
                <a:srgbClr val="000000"/>
              </a:buClr>
              <a:defRPr b="1"/>
            </a:pPr>
            <a:r>
              <a:rPr lang="en-US" sz="3200" b="0" dirty="0">
                <a:solidFill>
                  <a:srgbClr val="000000"/>
                </a:solidFill>
              </a:rPr>
              <a:t>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SatNav is our satellite navigation for QuickBooks Online, assisting us in navigating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a:t>
            </a:r>
          </a:p>
          <a:p>
            <a:pPr>
              <a:buClr>
                <a:srgbClr val="000000"/>
              </a:buClr>
              <a:defRPr b="1"/>
            </a:pPr>
            <a:r>
              <a:rPr lang="en-US" sz="3200" b="0" dirty="0">
                <a:solidFill>
                  <a:srgbClr val="000000"/>
                </a:solidFill>
              </a:rPr>
              <a:t>Just like we use a smartphone to zoom in for detail and zoom out for the big picture, when learning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we may need to adjust our thinking to zoom out to see the big picture of the entire financial system or at other times adjust our thinking to zoom in to view details in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a:t>
            </a:r>
            <a:endParaRPr lang="en-US" sz="3200" b="0" i="1" dirty="0">
              <a:solidFill>
                <a:srgbClr val="000000"/>
              </a:solidFill>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Section 1.6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 Satnav </a:t>
            </a:r>
            <a:r>
              <a:rPr lang="en-US" sz="800" b="0" dirty="0">
                <a:solidFill>
                  <a:srgbClr val="C50B3C"/>
                </a:solidFill>
              </a:rPr>
              <a:t>2</a:t>
            </a:r>
            <a:endParaRPr dirty="0">
              <a:solidFill>
                <a:srgbClr val="C50B3C"/>
              </a:solidFill>
            </a:endParaRPr>
          </a:p>
        </p:txBody>
      </p:sp>
      <p:sp>
        <p:nvSpPr>
          <p:cNvPr id="219" name="Text Placeholder 2"/>
          <p:cNvSpPr txBox="1">
            <a:spLocks noGrp="1"/>
          </p:cNvSpPr>
          <p:nvPr>
            <p:ph type="body" idx="1"/>
          </p:nvPr>
        </p:nvSpPr>
        <p:spPr>
          <a:xfrm>
            <a:off x="571500" y="1803400"/>
            <a:ext cx="10121900" cy="4978400"/>
          </a:xfrm>
          <a:prstGeom prst="rect">
            <a:avLst/>
          </a:prstGeom>
        </p:spPr>
        <p:txBody>
          <a:bodyPr>
            <a:noAutofit/>
          </a:bodyPr>
          <a:lstStyle/>
          <a:p>
            <a:pPr marL="0" indent="0">
              <a:buSzTx/>
              <a:buNone/>
              <a:defRPr b="1"/>
            </a:pPr>
            <a:r>
              <a:rPr lang="en-US" sz="3200" b="0" dirty="0">
                <a:solidFill>
                  <a:srgbClr val="000000"/>
                </a:solidFill>
              </a:rPr>
              <a:t>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SatNav divides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into three processes:</a:t>
            </a:r>
          </a:p>
          <a:p>
            <a:pPr marL="457200" indent="-457200">
              <a:buClr>
                <a:srgbClr val="000000"/>
              </a:buClr>
              <a:buSzTx/>
              <a:buFont typeface="+mj-lt"/>
              <a:buAutoNum type="arabicPeriod"/>
              <a:defRPr b="1"/>
            </a:pPr>
            <a:r>
              <a:rPr lang="en-US" sz="3200" b="0" dirty="0">
                <a:solidFill>
                  <a:srgbClr val="C50B3C"/>
                </a:solidFill>
              </a:rPr>
              <a:t>Q</a:t>
            </a:r>
            <a:r>
              <a:rPr lang="en-US" sz="100" b="0" dirty="0">
                <a:solidFill>
                  <a:srgbClr val="C50B3C"/>
                </a:solidFill>
              </a:rPr>
              <a:t> </a:t>
            </a:r>
            <a:r>
              <a:rPr lang="en-US" sz="3200" b="0" dirty="0">
                <a:solidFill>
                  <a:srgbClr val="C50B3C"/>
                </a:solidFill>
              </a:rPr>
              <a:t>B</a:t>
            </a:r>
            <a:r>
              <a:rPr lang="en-US" sz="100" b="0" dirty="0">
                <a:solidFill>
                  <a:srgbClr val="C50B3C"/>
                </a:solidFill>
              </a:rPr>
              <a:t> </a:t>
            </a:r>
            <a:r>
              <a:rPr lang="en-US" sz="3200" b="0" dirty="0">
                <a:solidFill>
                  <a:srgbClr val="C50B3C"/>
                </a:solidFill>
              </a:rPr>
              <a:t>O Settings. </a:t>
            </a:r>
            <a:r>
              <a:rPr lang="en-US" sz="3200" b="0" dirty="0">
                <a:solidFill>
                  <a:srgbClr val="000000"/>
                </a:solidFill>
              </a:rPr>
              <a:t>This includes Company Settings and the Company Chart of Accounts.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Settings are covered in Chapters 1 and 2.</a:t>
            </a:r>
          </a:p>
          <a:p>
            <a:pPr marL="457200" indent="-457200">
              <a:buClr>
                <a:srgbClr val="000000"/>
              </a:buClr>
              <a:buSzTx/>
              <a:buFont typeface="+mj-lt"/>
              <a:buAutoNum type="arabicPeriod"/>
              <a:defRPr b="1"/>
            </a:pPr>
            <a:r>
              <a:rPr lang="en-US" sz="3200" b="0" dirty="0">
                <a:solidFill>
                  <a:srgbClr val="C50B3C"/>
                </a:solidFill>
              </a:rPr>
              <a:t>Q</a:t>
            </a:r>
            <a:r>
              <a:rPr lang="en-US" sz="100" b="0" dirty="0">
                <a:solidFill>
                  <a:srgbClr val="C50B3C"/>
                </a:solidFill>
              </a:rPr>
              <a:t> </a:t>
            </a:r>
            <a:r>
              <a:rPr lang="en-US" sz="3200" b="0" dirty="0">
                <a:solidFill>
                  <a:srgbClr val="C50B3C"/>
                </a:solidFill>
              </a:rPr>
              <a:t>B</a:t>
            </a:r>
            <a:r>
              <a:rPr lang="en-US" sz="100" b="0" dirty="0">
                <a:solidFill>
                  <a:srgbClr val="C50B3C"/>
                </a:solidFill>
              </a:rPr>
              <a:t> </a:t>
            </a:r>
            <a:r>
              <a:rPr lang="en-US" sz="3200" b="0" dirty="0">
                <a:solidFill>
                  <a:srgbClr val="C50B3C"/>
                </a:solidFill>
              </a:rPr>
              <a:t>O Transactions. </a:t>
            </a:r>
            <a:r>
              <a:rPr lang="en-US" sz="3200" b="0" dirty="0">
                <a:solidFill>
                  <a:srgbClr val="000000"/>
                </a:solidFill>
              </a:rPr>
              <a:t>This includes recording transactions in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Transactions are covered in Chapters 3 through 8.</a:t>
            </a:r>
            <a:endParaRPr lang="en-US" sz="3200" b="0" i="1" dirty="0">
              <a:solidFill>
                <a:srgbClr val="000000"/>
              </a:solidFill>
            </a:endParaRPr>
          </a:p>
          <a:p>
            <a:pPr marL="457200" indent="-457200">
              <a:buClr>
                <a:srgbClr val="000000"/>
              </a:buClr>
              <a:buSzTx/>
              <a:buFont typeface="+mj-lt"/>
              <a:buAutoNum type="arabicPeriod"/>
              <a:defRPr b="1"/>
            </a:pPr>
            <a:r>
              <a:rPr lang="en-US" sz="3200" b="0" dirty="0">
                <a:solidFill>
                  <a:srgbClr val="C50B3C"/>
                </a:solidFill>
              </a:rPr>
              <a:t>Q</a:t>
            </a:r>
            <a:r>
              <a:rPr lang="en-US" sz="100" b="0" dirty="0">
                <a:solidFill>
                  <a:srgbClr val="C50B3C"/>
                </a:solidFill>
              </a:rPr>
              <a:t> </a:t>
            </a:r>
            <a:r>
              <a:rPr lang="en-US" sz="3200" b="0" dirty="0">
                <a:solidFill>
                  <a:srgbClr val="C50B3C"/>
                </a:solidFill>
              </a:rPr>
              <a:t>B</a:t>
            </a:r>
            <a:r>
              <a:rPr lang="en-US" sz="100" b="0" dirty="0">
                <a:solidFill>
                  <a:srgbClr val="C50B3C"/>
                </a:solidFill>
              </a:rPr>
              <a:t> </a:t>
            </a:r>
            <a:r>
              <a:rPr lang="en-US" sz="3200" b="0" dirty="0">
                <a:solidFill>
                  <a:srgbClr val="C50B3C"/>
                </a:solidFill>
              </a:rPr>
              <a:t>O Reports. </a:t>
            </a:r>
            <a:r>
              <a:rPr lang="en-US" sz="3200" b="0" dirty="0">
                <a:solidFill>
                  <a:srgbClr val="000000"/>
                </a:solidFill>
              </a:rPr>
              <a:t>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reports are the output of the system.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Reports are covered in Chapters 9 and 10.</a:t>
            </a:r>
          </a:p>
        </p:txBody>
      </p:sp>
      <p:sp>
        <p:nvSpPr>
          <p:cNvPr id="3" name="Text Placeholder 3"/>
          <p:cNvSpPr>
            <a:spLocks noGrp="1"/>
          </p:cNvSpPr>
          <p:nvPr>
            <p:ph type="body" idx="10"/>
          </p:nvPr>
        </p:nvSpPr>
        <p:spPr>
          <a:xfrm>
            <a:off x="571500" y="8044904"/>
            <a:ext cx="9131300" cy="641896"/>
          </a:xfrm>
        </p:spPr>
        <p:txBody>
          <a:bodyPr>
            <a:normAutofit/>
          </a:bodyPr>
          <a:lstStyle/>
          <a:p>
            <a:pPr marL="0" indent="0">
              <a:buNone/>
            </a:pPr>
            <a:r>
              <a:rPr lang="en-US" sz="3200" b="0" dirty="0">
                <a:solidFill>
                  <a:srgbClr val="000000"/>
                </a:solidFill>
              </a:rPr>
              <a:t>(See text Section 1.6 for more information)</a:t>
            </a:r>
          </a:p>
        </p:txBody>
      </p:sp>
    </p:spTree>
    <p:extLst>
      <p:ext uri="{BB962C8B-B14F-4D97-AF65-F5344CB8AC3E}">
        <p14:creationId xmlns:p14="http://schemas.microsoft.com/office/powerpoint/2010/main" val="336198291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dirty="0">
                <a:solidFill>
                  <a:srgbClr val="C50B3C"/>
                </a:solidFill>
              </a:rPr>
              <a:t>Section 1.7 Accounting Essentials</a:t>
            </a:r>
            <a:endParaRPr dirty="0">
              <a:solidFill>
                <a:srgbClr val="C50B3C"/>
              </a:solidFill>
            </a:endParaRPr>
          </a:p>
        </p:txBody>
      </p:sp>
      <p:sp>
        <p:nvSpPr>
          <p:cNvPr id="251" name="Text Placeholder 2"/>
          <p:cNvSpPr txBox="1">
            <a:spLocks noGrp="1"/>
          </p:cNvSpPr>
          <p:nvPr>
            <p:ph type="body" idx="1"/>
          </p:nvPr>
        </p:nvSpPr>
        <p:spPr>
          <a:xfrm>
            <a:off x="571500" y="1803400"/>
            <a:ext cx="10579100" cy="1244600"/>
          </a:xfrm>
          <a:prstGeom prst="rect">
            <a:avLst/>
          </a:prstGeom>
        </p:spPr>
        <p:txBody>
          <a:bodyPr>
            <a:noAutofit/>
          </a:bodyPr>
          <a:lstStyle/>
          <a:p>
            <a:pPr marL="0" indent="0">
              <a:spcAft>
                <a:spcPts val="500"/>
              </a:spcAft>
              <a:buSzTx/>
              <a:buNone/>
              <a:defRPr b="1"/>
            </a:pPr>
            <a:r>
              <a:rPr lang="en-US" sz="3200" b="0" dirty="0">
                <a:solidFill>
                  <a:srgbClr val="000000"/>
                </a:solidFill>
              </a:rPr>
              <a:t>Accounting Essentials summarize important foundational accounting knowledge that may be useful when using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a:t>
            </a:r>
          </a:p>
        </p:txBody>
      </p:sp>
      <p:sp>
        <p:nvSpPr>
          <p:cNvPr id="2" name="Text Placeholder 1"/>
          <p:cNvSpPr>
            <a:spLocks noGrp="1"/>
          </p:cNvSpPr>
          <p:nvPr>
            <p:ph type="body" idx="10"/>
          </p:nvPr>
        </p:nvSpPr>
        <p:spPr>
          <a:xfrm>
            <a:off x="571500" y="7614653"/>
            <a:ext cx="10579100" cy="1148347"/>
          </a:xfrm>
        </p:spPr>
        <p:txBody>
          <a:bodyPr>
            <a:noAutofit/>
          </a:bodyPr>
          <a:lstStyle/>
          <a:p>
            <a:pPr marL="0" indent="0">
              <a:buNone/>
            </a:pPr>
            <a:r>
              <a:rPr lang="en-US" sz="3200" b="0" dirty="0">
                <a:solidFill>
                  <a:srgbClr val="000000"/>
                </a:solidFill>
              </a:rPr>
              <a:t>(See text Section 1.7 Accounting Essentials about Legal, Tax and Financial Questions)</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Exercises</a:t>
            </a:r>
            <a:endParaRPr dirty="0">
              <a:solidFill>
                <a:srgbClr val="C50B3C"/>
              </a:solidFill>
            </a:endParaRPr>
          </a:p>
        </p:txBody>
      </p:sp>
      <p:sp>
        <p:nvSpPr>
          <p:cNvPr id="259" name="Text Placeholder 2"/>
          <p:cNvSpPr txBox="1">
            <a:spLocks noGrp="1"/>
          </p:cNvSpPr>
          <p:nvPr>
            <p:ph type="body" idx="1"/>
          </p:nvPr>
        </p:nvSpPr>
        <p:spPr>
          <a:xfrm>
            <a:off x="571500" y="1811020"/>
            <a:ext cx="10426700" cy="1922780"/>
          </a:xfrm>
          <a:prstGeom prst="rect">
            <a:avLst/>
          </a:prstGeom>
        </p:spPr>
        <p:txBody>
          <a:bodyPr>
            <a:noAutofit/>
          </a:bodyPr>
          <a:lstStyle/>
          <a:p>
            <a:pPr marL="0" indent="0">
              <a:buSzTx/>
              <a:buNone/>
              <a:defRPr b="1"/>
            </a:pPr>
            <a:r>
              <a:rPr lang="en-US" sz="3200" b="0" dirty="0">
                <a:solidFill>
                  <a:srgbClr val="000000"/>
                </a:solidFill>
              </a:rPr>
              <a:t>Exercises at the end of Chapter 1 provide you with practice. The Sample Company resets each time it is reopened so any errors do not carry forward to future chapters.</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Project 1.1</a:t>
            </a:r>
          </a:p>
        </p:txBody>
      </p:sp>
      <p:sp>
        <p:nvSpPr>
          <p:cNvPr id="259" name="Text Placeholder 2"/>
          <p:cNvSpPr txBox="1">
            <a:spLocks noGrp="1"/>
          </p:cNvSpPr>
          <p:nvPr>
            <p:ph type="body" idx="1"/>
          </p:nvPr>
        </p:nvSpPr>
        <p:spPr>
          <a:xfrm>
            <a:off x="571500" y="1803400"/>
            <a:ext cx="10579100" cy="2006600"/>
          </a:xfrm>
          <a:prstGeom prst="rect">
            <a:avLst/>
          </a:prstGeom>
        </p:spPr>
        <p:txBody>
          <a:bodyPr>
            <a:noAutofit/>
          </a:bodyPr>
          <a:lstStyle/>
          <a:p>
            <a:pPr marL="0" indent="0">
              <a:buSzTx/>
              <a:buNone/>
              <a:defRPr b="1"/>
            </a:pPr>
            <a:r>
              <a:rPr lang="en-US" sz="3200" b="0" dirty="0">
                <a:solidFill>
                  <a:srgbClr val="000000"/>
                </a:solidFill>
              </a:rPr>
              <a:t>Project 1.1 involves setting up a new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Company</a:t>
            </a:r>
          </a:p>
          <a:p>
            <a:pPr marL="0" indent="0">
              <a:buSzTx/>
              <a:buNone/>
              <a:defRPr b="1"/>
            </a:pPr>
            <a:r>
              <a:rPr lang="en-US" sz="3200" b="0" dirty="0">
                <a:solidFill>
                  <a:srgbClr val="000000"/>
                </a:solidFill>
              </a:rPr>
              <a:t>Use the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 Access with your text to access and start Q</a:t>
            </a:r>
            <a:r>
              <a:rPr lang="en-US" sz="100" b="0" dirty="0">
                <a:solidFill>
                  <a:srgbClr val="000000"/>
                </a:solidFill>
              </a:rPr>
              <a:t> </a:t>
            </a:r>
            <a:r>
              <a:rPr lang="en-US" sz="3200" b="0" dirty="0">
                <a:solidFill>
                  <a:srgbClr val="000000"/>
                </a:solidFill>
              </a:rPr>
              <a:t>B</a:t>
            </a:r>
            <a:r>
              <a:rPr lang="en-US" sz="100" b="0" dirty="0">
                <a:solidFill>
                  <a:srgbClr val="000000"/>
                </a:solidFill>
              </a:rPr>
              <a:t> </a:t>
            </a:r>
            <a:r>
              <a:rPr lang="en-US" sz="3200" b="0" dirty="0">
                <a:solidFill>
                  <a:srgbClr val="000000"/>
                </a:solidFill>
              </a:rPr>
              <a:t>O.</a:t>
            </a:r>
          </a:p>
          <a:p>
            <a:pPr marL="0" indent="0">
              <a:buSzTx/>
              <a:buNone/>
              <a:defRPr b="1"/>
            </a:pPr>
            <a:r>
              <a:rPr lang="en-US" sz="3200" b="0" dirty="0">
                <a:solidFill>
                  <a:srgbClr val="000000"/>
                </a:solidFill>
              </a:rPr>
              <a:t>Follow instructions in your text for Project 1.1.</a:t>
            </a:r>
          </a:p>
        </p:txBody>
      </p:sp>
    </p:spTree>
    <p:extLst>
      <p:ext uri="{BB962C8B-B14F-4D97-AF65-F5344CB8AC3E}">
        <p14:creationId xmlns:p14="http://schemas.microsoft.com/office/powerpoint/2010/main" val="161663096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Welcome To Quickbooks Online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a:t>
            </a:r>
            <a:endParaRPr lang="en-IN" cap="none" dirty="0">
              <a:solidFill>
                <a:srgbClr val="C50B3C"/>
              </a:solidFill>
            </a:endParaRPr>
          </a:p>
        </p:txBody>
      </p:sp>
      <p:sp>
        <p:nvSpPr>
          <p:cNvPr id="139" name="Text Placeholder 2"/>
          <p:cNvSpPr txBox="1">
            <a:spLocks noGrp="1"/>
          </p:cNvSpPr>
          <p:nvPr>
            <p:ph type="body" idx="1"/>
          </p:nvPr>
        </p:nvSpPr>
        <p:spPr>
          <a:xfrm>
            <a:off x="571500" y="1803400"/>
            <a:ext cx="10350500" cy="2082800"/>
          </a:xfrm>
          <a:prstGeom prst="rect">
            <a:avLst/>
          </a:prstGeom>
        </p:spPr>
        <p:txBody>
          <a:bodyPr>
            <a:normAutofit/>
          </a:bodyPr>
          <a:lstStyle/>
          <a:p>
            <a:pPr>
              <a:defRPr b="1"/>
            </a:pPr>
            <a:r>
              <a:rPr lang="en-US" b="0" dirty="0">
                <a:solidFill>
                  <a:srgbClr val="000000"/>
                </a:solidFill>
              </a:rPr>
              <a:t>QuickBooks Online is accounting in the cloud.</a:t>
            </a:r>
          </a:p>
          <a:p>
            <a:pPr>
              <a:defRPr b="1"/>
            </a:pPr>
            <a:r>
              <a:rPr lang="en-US" b="0" dirty="0">
                <a:solidFill>
                  <a:srgbClr val="000000"/>
                </a:solidFill>
              </a:rPr>
              <a:t>Use a browser to access instead of installing software.</a:t>
            </a:r>
          </a:p>
          <a:p>
            <a:pPr>
              <a:defRPr b="1"/>
            </a:pPr>
            <a:r>
              <a:rPr lang="en-US" b="0" dirty="0">
                <a:solidFill>
                  <a:srgbClr val="000000"/>
                </a:solidFill>
              </a:rPr>
              <a:t>Google Chrome browser is recommended.2</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1"/>
          <p:cNvSpPr txBox="1">
            <a:spLocks noGrp="1"/>
          </p:cNvSpPr>
          <p:nvPr>
            <p:ph type="title"/>
          </p:nvPr>
        </p:nvSpPr>
        <p:spPr>
          <a:xfrm>
            <a:off x="571500" y="723900"/>
            <a:ext cx="10502900" cy="723900"/>
          </a:xfrm>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What To Expect:</a:t>
            </a:r>
            <a:endParaRPr lang="en-US" sz="1000" b="0" dirty="0">
              <a:solidFill>
                <a:srgbClr val="C50B3C"/>
              </a:solidFill>
            </a:endParaRPr>
          </a:p>
        </p:txBody>
      </p:sp>
      <p:sp>
        <p:nvSpPr>
          <p:cNvPr id="147" name="Text Placeholder 2"/>
          <p:cNvSpPr txBox="1">
            <a:spLocks noGrp="1"/>
          </p:cNvSpPr>
          <p:nvPr>
            <p:ph type="body" idx="1"/>
          </p:nvPr>
        </p:nvSpPr>
        <p:spPr>
          <a:xfrm>
            <a:off x="571500" y="1803400"/>
            <a:ext cx="10198100" cy="6350000"/>
          </a:xfrm>
          <a:prstGeom prst="rect">
            <a:avLst/>
          </a:prstGeom>
        </p:spPr>
        <p:txBody>
          <a:bodyPr>
            <a:noAutofit/>
          </a:bodyPr>
          <a:lstStyle/>
          <a:p>
            <a:pPr marL="457200" indent="-457200" defTabSz="543305">
              <a:buClr>
                <a:srgbClr val="000000"/>
              </a:buClr>
              <a:buFontTx/>
              <a:buAutoNum type="arabicPeriod"/>
              <a:defRPr sz="2976" b="1"/>
            </a:pPr>
            <a:r>
              <a:rPr lang="en-US" b="0" dirty="0">
                <a:solidFill>
                  <a:srgbClr val="000000"/>
                </a:solidFill>
              </a:rPr>
              <a:t>Don't be surprised if screens look different than screen captures.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is updated on a regular basis and can change overnight. Sometimes the appearance is different but functionality is the same. If it's a major change, the updates will be posted on www.my-QuickBooksOnline.com &gt; QuickBooks Online &gt; scroll down to Updates.</a:t>
            </a:r>
          </a:p>
          <a:p>
            <a:pPr marL="457200" indent="-457200" defTabSz="543305">
              <a:buClr>
                <a:srgbClr val="000000"/>
              </a:buClr>
              <a:buFontTx/>
              <a:buAutoNum type="arabicPeriod"/>
              <a:defRPr sz="2976" b="1"/>
            </a:pPr>
            <a:r>
              <a:rPr lang="en-US" b="0" dirty="0">
                <a:solidFill>
                  <a:srgbClr val="000000"/>
                </a:solidFill>
              </a:rPr>
              <a:t>Stay calm and carry on if you receive "Page Not Found" message. Refresh the browser or close the browser and log in again.</a:t>
            </a:r>
          </a:p>
          <a:p>
            <a:pPr marL="457200" indent="-457200" defTabSz="543305">
              <a:buClr>
                <a:srgbClr val="000000"/>
              </a:buClr>
              <a:buFontTx/>
              <a:buAutoNum type="arabicPeriod"/>
              <a:defRPr sz="2976" b="1"/>
            </a:pPr>
            <a:r>
              <a:rPr lang="en-US" b="0" dirty="0">
                <a:solidFill>
                  <a:srgbClr val="000000"/>
                </a:solidFill>
              </a:rPr>
              <a:t>Keep in mind that you need an Internet connection to access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so if you are having issues with your Internet connection or lose your Internet connection, this will impact your ability to use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Effective Learning Strategy X</a:t>
            </a:r>
            <a:r>
              <a:rPr lang="en-US" sz="100" dirty="0">
                <a:solidFill>
                  <a:srgbClr val="C50B3C"/>
                </a:solidFill>
              </a:rPr>
              <a:t> </a:t>
            </a:r>
            <a:r>
              <a:rPr lang="en-US" dirty="0">
                <a:solidFill>
                  <a:srgbClr val="C50B3C"/>
                </a:solidFill>
              </a:rPr>
              <a:t>P</a:t>
            </a:r>
            <a:r>
              <a:rPr lang="en-US" sz="100" dirty="0">
                <a:solidFill>
                  <a:srgbClr val="C50B3C"/>
                </a:solidFill>
              </a:rPr>
              <a:t> </a:t>
            </a:r>
            <a:r>
              <a:rPr lang="en-US" dirty="0">
                <a:solidFill>
                  <a:srgbClr val="C50B3C"/>
                </a:solidFill>
              </a:rPr>
              <a:t>M</a:t>
            </a:r>
            <a:endParaRPr lang="en-US" sz="1000" b="0" dirty="0">
              <a:solidFill>
                <a:srgbClr val="C50B3C"/>
              </a:solidFill>
            </a:endParaRPr>
          </a:p>
        </p:txBody>
      </p:sp>
      <p:sp>
        <p:nvSpPr>
          <p:cNvPr id="4" name="Text Placeholder 3"/>
          <p:cNvSpPr>
            <a:spLocks noGrp="1"/>
          </p:cNvSpPr>
          <p:nvPr>
            <p:ph type="body" idx="1"/>
          </p:nvPr>
        </p:nvSpPr>
        <p:spPr>
          <a:xfrm>
            <a:off x="571500" y="1803399"/>
            <a:ext cx="9817100" cy="5054601"/>
          </a:xfrm>
        </p:spPr>
        <p:txBody>
          <a:bodyPr>
            <a:noAutofit/>
          </a:bodyPr>
          <a:lstStyle/>
          <a:p>
            <a:pPr>
              <a:buClr>
                <a:srgbClr val="000000"/>
              </a:buClr>
              <a:defRPr b="1"/>
            </a:pPr>
            <a:r>
              <a:rPr lang="en-US" b="0" dirty="0">
                <a:solidFill>
                  <a:srgbClr val="C50B3C"/>
                </a:solidFill>
              </a:rPr>
              <a:t>eXplore</a:t>
            </a:r>
            <a:r>
              <a:rPr lang="en-US" b="0" dirty="0"/>
              <a:t> </a:t>
            </a:r>
            <a:r>
              <a:rPr lang="en-US" b="0" dirty="0">
                <a:solidFill>
                  <a:srgbClr val="000000"/>
                </a:solidFill>
              </a:rPr>
              <a:t>QuickBooks Online using the chapter with walk through screen captures. Don't worry about making mistakes while we eXplore, letting us focus on learning how to navigate and use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a:t>
            </a:r>
          </a:p>
          <a:p>
            <a:pPr>
              <a:buClr>
                <a:srgbClr val="000000"/>
              </a:buClr>
              <a:defRPr b="1"/>
            </a:pPr>
            <a:r>
              <a:rPr lang="en-US" b="0" dirty="0">
                <a:solidFill>
                  <a:srgbClr val="C50B3C"/>
                </a:solidFill>
              </a:rPr>
              <a:t>Practice</a:t>
            </a:r>
            <a:r>
              <a:rPr lang="en-US" b="0" dirty="0"/>
              <a:t> </a:t>
            </a:r>
            <a:r>
              <a:rPr lang="en-US" b="0" dirty="0">
                <a:solidFill>
                  <a:srgbClr val="000000"/>
                </a:solidFill>
              </a:rPr>
              <a:t>entering information and transactions into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with end-of-chapter exercises.</a:t>
            </a:r>
          </a:p>
          <a:p>
            <a:pPr>
              <a:buClr>
                <a:srgbClr val="000000"/>
              </a:buClr>
              <a:defRPr b="1"/>
            </a:pPr>
            <a:r>
              <a:rPr lang="en-US" b="0" dirty="0">
                <a:solidFill>
                  <a:srgbClr val="C50B3C"/>
                </a:solidFill>
              </a:rPr>
              <a:t>Master</a:t>
            </a:r>
            <a:r>
              <a:rPr lang="en-US" b="0" dirty="0"/>
              <a:t> </a:t>
            </a:r>
            <a:r>
              <a:rPr lang="en-US" b="0" dirty="0">
                <a:solidFill>
                  <a:srgbClr val="000000"/>
                </a:solidFill>
              </a:rPr>
              <a:t>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with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projects. The projects cover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tasks from setting up a new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company and entering transactions to generating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reports.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Explore And Practice: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 Sample Company</a:t>
            </a:r>
            <a:endParaRPr lang="en-US" sz="1000" b="0" dirty="0">
              <a:solidFill>
                <a:srgbClr val="C50B3C"/>
              </a:solidFill>
            </a:endParaRPr>
          </a:p>
        </p:txBody>
      </p:sp>
      <p:sp>
        <p:nvSpPr>
          <p:cNvPr id="164" name="Text Placeholder 2"/>
          <p:cNvSpPr txBox="1">
            <a:spLocks noGrp="1"/>
          </p:cNvSpPr>
          <p:nvPr>
            <p:ph type="body" idx="1"/>
          </p:nvPr>
        </p:nvSpPr>
        <p:spPr>
          <a:xfrm>
            <a:off x="571500" y="1803400"/>
            <a:ext cx="9207500" cy="1168400"/>
          </a:xfrm>
          <a:prstGeom prst="rect">
            <a:avLst/>
          </a:prstGeom>
        </p:spPr>
        <p:txBody>
          <a:bodyPr>
            <a:noAutofit/>
          </a:bodyPr>
          <a:lstStyle/>
          <a:p>
            <a:pPr marL="0" indent="0">
              <a:buSzTx/>
              <a:buNone/>
              <a:defRPr b="1"/>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Sample Company is used for Chapter (</a:t>
            </a:r>
            <a:r>
              <a:rPr lang="en-IN" b="0" dirty="0">
                <a:solidFill>
                  <a:srgbClr val="C50B3C"/>
                </a:solidFill>
              </a:rPr>
              <a:t>eXplore</a:t>
            </a:r>
            <a:r>
              <a:rPr lang="en-IN" b="0" dirty="0">
                <a:solidFill>
                  <a:srgbClr val="000000"/>
                </a:solidFill>
              </a:rPr>
              <a:t>) and Exercises (</a:t>
            </a:r>
            <a:r>
              <a:rPr lang="en-IN" b="0" dirty="0">
                <a:solidFill>
                  <a:srgbClr val="C50B3C"/>
                </a:solidFill>
              </a:rPr>
              <a:t>Practice</a:t>
            </a:r>
            <a:r>
              <a:rPr lang="en-IN" b="0" dirty="0">
                <a:solidFill>
                  <a:srgbClr val="000000"/>
                </a:solidFill>
              </a:rPr>
              <a:t>).</a:t>
            </a:r>
          </a:p>
        </p:txBody>
      </p:sp>
      <p:sp>
        <p:nvSpPr>
          <p:cNvPr id="2" name="Text Placeholder 3"/>
          <p:cNvSpPr>
            <a:spLocks noGrp="1"/>
          </p:cNvSpPr>
          <p:nvPr>
            <p:ph type="body" idx="10"/>
          </p:nvPr>
        </p:nvSpPr>
        <p:spPr>
          <a:xfrm>
            <a:off x="571500" y="3175000"/>
            <a:ext cx="9512300" cy="1092200"/>
          </a:xfrm>
        </p:spPr>
        <p:txBody>
          <a:bodyPr>
            <a:noAutofit/>
          </a:bodyPr>
          <a:lstStyle/>
          <a:p>
            <a:pPr marL="0" indent="0">
              <a:buSzTx/>
              <a:buNone/>
              <a:defRPr b="1"/>
            </a:pPr>
            <a:r>
              <a:rPr lang="en-IN" b="0" dirty="0">
                <a:solidFill>
                  <a:srgbClr val="000000"/>
                </a:solidFill>
              </a:rPr>
              <a:t>The Sample Company resets each time it is opened so you don't have to worry about carryforward errors.</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Master: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 Access Code</a:t>
            </a:r>
            <a:endParaRPr lang="en-IN" sz="1000" b="0" dirty="0">
              <a:solidFill>
                <a:srgbClr val="C50B3C"/>
              </a:solidFill>
            </a:endParaRPr>
          </a:p>
        </p:txBody>
      </p:sp>
      <p:sp>
        <p:nvSpPr>
          <p:cNvPr id="172" name="Text Placeholder 2"/>
          <p:cNvSpPr txBox="1">
            <a:spLocks noGrp="1"/>
          </p:cNvSpPr>
          <p:nvPr>
            <p:ph type="body" idx="1"/>
          </p:nvPr>
        </p:nvSpPr>
        <p:spPr>
          <a:xfrm>
            <a:off x="571500" y="1803400"/>
            <a:ext cx="10731500" cy="4064000"/>
          </a:xfrm>
          <a:prstGeom prst="rect">
            <a:avLst/>
          </a:prstGeom>
        </p:spPr>
        <p:txBody>
          <a:bodyPr/>
          <a:lstStyle/>
          <a:p>
            <a:pPr marL="0" indent="0">
              <a:spcAft>
                <a:spcPts val="600"/>
              </a:spcAft>
              <a:buSzTx/>
              <a:buNone/>
              <a:defRPr b="1"/>
            </a:pPr>
            <a:r>
              <a:rPr lang="en-US" b="0" dirty="0">
                <a:solidFill>
                  <a:srgbClr val="000000"/>
                </a:solidFill>
              </a:rPr>
              <a:t>Your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Access Code is used to set up a new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company for the Projects (</a:t>
            </a:r>
            <a:r>
              <a:rPr lang="en-US" b="0" dirty="0">
                <a:solidFill>
                  <a:srgbClr val="C50B3C"/>
                </a:solidFill>
              </a:rPr>
              <a:t>Master</a:t>
            </a:r>
            <a:r>
              <a:rPr lang="en-US" b="0" dirty="0">
                <a:solidFill>
                  <a:srgbClr val="000000"/>
                </a:solidFill>
              </a:rPr>
              <a:t>) at end of each chapter.</a:t>
            </a:r>
          </a:p>
          <a:p>
            <a:pPr marL="0" indent="0">
              <a:spcAft>
                <a:spcPts val="600"/>
              </a:spcAft>
              <a:buSzTx/>
              <a:buNone/>
              <a:defRPr b="1"/>
            </a:pPr>
            <a:r>
              <a:rPr lang="en-US" b="0" dirty="0">
                <a:solidFill>
                  <a:srgbClr val="000000"/>
                </a:solidFill>
              </a:rPr>
              <a:t>Projects 1-10 use the same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company you create with your access code. This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company doesn't reset but the text is designed to minimize carry forward errors.</a:t>
            </a:r>
          </a:p>
          <a:p>
            <a:pPr marL="0" indent="0">
              <a:buSzTx/>
              <a:buNone/>
              <a:defRPr b="1"/>
            </a:pPr>
            <a:r>
              <a:rPr lang="en-US" b="0" dirty="0">
                <a:solidFill>
                  <a:srgbClr val="000000"/>
                </a:solidFill>
              </a:rPr>
              <a:t>TIP: Check and Cross Check your work in the Projects to catch errors before saving in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1"/>
          <p:cNvSpPr txBox="1">
            <a:spLocks noGrp="1"/>
          </p:cNvSpPr>
          <p:nvPr>
            <p:ph type="title"/>
          </p:nvPr>
        </p:nvSpPr>
        <p:spPr>
          <a:xfrm>
            <a:off x="571500" y="723900"/>
            <a:ext cx="10655300" cy="723900"/>
          </a:xfrm>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Section 1.1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 Sample Company </a:t>
            </a:r>
            <a:r>
              <a:rPr lang="en-US" sz="1000" b="0" dirty="0">
                <a:solidFill>
                  <a:srgbClr val="C50B3C"/>
                </a:solidFill>
              </a:rPr>
              <a:t>1</a:t>
            </a:r>
            <a:endParaRPr sz="1000" b="0" dirty="0">
              <a:solidFill>
                <a:srgbClr val="C50B3C"/>
              </a:solidFill>
            </a:endParaRPr>
          </a:p>
        </p:txBody>
      </p:sp>
      <p:sp>
        <p:nvSpPr>
          <p:cNvPr id="180" name="Text Placeholder 2"/>
          <p:cNvSpPr txBox="1">
            <a:spLocks noGrp="1"/>
          </p:cNvSpPr>
          <p:nvPr>
            <p:ph type="body" idx="1"/>
          </p:nvPr>
        </p:nvSpPr>
        <p:spPr>
          <a:xfrm>
            <a:off x="571500" y="1637850"/>
            <a:ext cx="9283700" cy="3924750"/>
          </a:xfrm>
          <a:prstGeom prst="rect">
            <a:avLst/>
          </a:prstGeom>
        </p:spPr>
        <p:txBody>
          <a:bodyPr>
            <a:noAutofit/>
          </a:bodyPr>
          <a:lstStyle/>
          <a:p>
            <a:pPr marL="0" indent="0">
              <a:buSzTx/>
              <a:buNone/>
              <a:defRPr b="1"/>
            </a:pPr>
            <a:r>
              <a:rPr lang="en-US" b="0" dirty="0">
                <a:solidFill>
                  <a:srgbClr val="000000"/>
                </a:solidFill>
              </a:rPr>
              <a:t>To access the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Sample Company, complete the following steps.</a:t>
            </a:r>
          </a:p>
          <a:p>
            <a:pPr marL="457200" indent="-457200">
              <a:buClr>
                <a:srgbClr val="000000"/>
              </a:buClr>
              <a:buFontTx/>
              <a:buAutoNum type="arabicPeriod"/>
              <a:defRPr b="1"/>
            </a:pPr>
            <a:r>
              <a:rPr lang="en-US" b="0" dirty="0">
                <a:solidFill>
                  <a:srgbClr val="000000"/>
                </a:solidFill>
              </a:rPr>
              <a:t>Open a web browser. (Note: Intuit recommends using Google Chrome.)</a:t>
            </a:r>
          </a:p>
          <a:p>
            <a:pPr marL="457200" indent="-457200">
              <a:buClr>
                <a:srgbClr val="000000"/>
              </a:buClr>
              <a:buFontTx/>
              <a:buAutoNum type="arabicPeriod"/>
              <a:defRPr b="1"/>
            </a:pPr>
            <a:r>
              <a:rPr lang="en-US" b="0" dirty="0">
                <a:solidFill>
                  <a:srgbClr val="000000"/>
                </a:solidFill>
              </a:rPr>
              <a:t>Go to the </a:t>
            </a:r>
            <a:r>
              <a:rPr lang="en-US" b="0" u="sng" dirty="0">
                <a:hlinkClick r:id="rId2"/>
              </a:rPr>
              <a:t>qbo.intuit.com/</a:t>
            </a:r>
            <a:r>
              <a:rPr lang="en-US" b="0" u="sng" dirty="0" err="1">
                <a:hlinkClick r:id="rId2"/>
              </a:rPr>
              <a:t>redir</a:t>
            </a:r>
            <a:r>
              <a:rPr lang="en-US" b="0" u="sng" dirty="0">
                <a:hlinkClick r:id="rId2"/>
              </a:rPr>
              <a:t>/</a:t>
            </a:r>
            <a:r>
              <a:rPr lang="en-US" b="0" u="sng" dirty="0" err="1">
                <a:hlinkClick r:id="rId2"/>
              </a:rPr>
              <a:t>testdrive</a:t>
            </a:r>
            <a:endParaRPr lang="en-US" b="0" u="sng" dirty="0">
              <a:hlinkClick r:id="rId2"/>
            </a:endParaRPr>
          </a:p>
          <a:p>
            <a:pPr marL="457200" indent="-457200">
              <a:buClr>
                <a:srgbClr val="000000"/>
              </a:buClr>
              <a:buFontTx/>
              <a:buAutoNum type="arabicPeriod"/>
              <a:defRPr b="1"/>
            </a:pPr>
            <a:r>
              <a:rPr lang="en-US" b="0" dirty="0">
                <a:solidFill>
                  <a:srgbClr val="000000"/>
                </a:solidFill>
              </a:rPr>
              <a:t>Follow onscreen instructions for security verification or cookies.</a:t>
            </a:r>
          </a:p>
        </p:txBody>
      </p:sp>
      <p:sp>
        <p:nvSpPr>
          <p:cNvPr id="4" name="Text Placeholder 3"/>
          <p:cNvSpPr>
            <a:spLocks noGrp="1"/>
          </p:cNvSpPr>
          <p:nvPr>
            <p:ph type="body" idx="10"/>
          </p:nvPr>
        </p:nvSpPr>
        <p:spPr>
          <a:xfrm>
            <a:off x="952500" y="6096000"/>
            <a:ext cx="9969500" cy="2133600"/>
          </a:xfrm>
        </p:spPr>
        <p:txBody>
          <a:bodyPr>
            <a:noAutofit/>
          </a:bodyPr>
          <a:lstStyle/>
          <a:p>
            <a:pPr marL="0" indent="0">
              <a:buNone/>
            </a:pPr>
            <a:r>
              <a:rPr lang="en-US" b="0" dirty="0">
                <a:solidFill>
                  <a:srgbClr val="000000"/>
                </a:solidFill>
              </a:rPr>
              <a:t>Note: If you are unable to access the Sample Company using the above link, use Google to search for “qbo.intuit.com Sample Company”, then select Test Drive Link.</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US" dirty="0">
                <a:solidFill>
                  <a:srgbClr val="C50B3C"/>
                </a:solidFill>
              </a:rPr>
              <a:t>Section 1.1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 Sample Company </a:t>
            </a:r>
            <a:r>
              <a:rPr lang="en-US" sz="800" b="0" dirty="0">
                <a:solidFill>
                  <a:srgbClr val="C50B3C"/>
                </a:solidFill>
              </a:rPr>
              <a:t>2</a:t>
            </a:r>
            <a:endParaRPr lang="en-IN" sz="1000" b="0" cap="none" dirty="0">
              <a:solidFill>
                <a:srgbClr val="C50B3C"/>
              </a:solidFill>
            </a:endParaRPr>
          </a:p>
        </p:txBody>
      </p:sp>
      <p:sp>
        <p:nvSpPr>
          <p:cNvPr id="194" name="Text Placeholder 2"/>
          <p:cNvSpPr txBox="1">
            <a:spLocks noGrp="1"/>
          </p:cNvSpPr>
          <p:nvPr>
            <p:ph type="body" idx="1"/>
          </p:nvPr>
        </p:nvSpPr>
        <p:spPr>
          <a:xfrm>
            <a:off x="571500" y="1803400"/>
            <a:ext cx="9740900" cy="4597400"/>
          </a:xfrm>
          <a:prstGeom prst="rect">
            <a:avLst/>
          </a:prstGeom>
        </p:spPr>
        <p:txBody>
          <a:bodyPr>
            <a:noAutofit/>
          </a:bodyPr>
          <a:lstStyle/>
          <a:p>
            <a:pPr marL="292608" indent="-292608">
              <a:defRPr sz="3300" b="1"/>
            </a:pPr>
            <a:r>
              <a:rPr lang="en-US" b="0" dirty="0">
                <a:solidFill>
                  <a:srgbClr val="000000"/>
                </a:solidFill>
              </a:rPr>
              <a:t>The sample company will reset each time it is reopened.</a:t>
            </a:r>
          </a:p>
          <a:p>
            <a:pPr marL="292608" indent="-292608">
              <a:defRPr sz="3300" b="1"/>
            </a:pPr>
            <a:r>
              <a:rPr lang="en-US" b="0" dirty="0">
                <a:solidFill>
                  <a:srgbClr val="000000"/>
                </a:solidFill>
              </a:rPr>
              <a:t>So make certain to allow enough time to complete all chapter activities before closing the sample company. Otherwise, you will lose the work you have entered when you reopen the Sample Company.</a:t>
            </a:r>
          </a:p>
          <a:p>
            <a:pPr marL="292608" indent="-292608">
              <a:defRPr sz="3300" b="1"/>
            </a:pPr>
            <a:r>
              <a:rPr lang="en-US" b="0" dirty="0">
                <a:solidFill>
                  <a:srgbClr val="000000"/>
                </a:solidFill>
              </a:rPr>
              <a:t>The sample company is used for the Chapter activities and Exercises.</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dirty="0">
                <a:solidFill>
                  <a:srgbClr val="C50B3C"/>
                </a:solidFill>
              </a:rPr>
              <a:t>Section 1.2 Q</a:t>
            </a:r>
            <a:r>
              <a:rPr lang="en-US" sz="100" dirty="0">
                <a:solidFill>
                  <a:srgbClr val="C50B3C"/>
                </a:solidFill>
              </a:rPr>
              <a:t> </a:t>
            </a:r>
            <a:r>
              <a:rPr lang="en-US" dirty="0">
                <a:solidFill>
                  <a:srgbClr val="C50B3C"/>
                </a:solidFill>
              </a:rPr>
              <a:t>B</a:t>
            </a:r>
            <a:r>
              <a:rPr lang="en-US" sz="100" dirty="0">
                <a:solidFill>
                  <a:srgbClr val="C50B3C"/>
                </a:solidFill>
              </a:rPr>
              <a:t> </a:t>
            </a:r>
            <a:r>
              <a:rPr lang="en-US" dirty="0">
                <a:solidFill>
                  <a:srgbClr val="C50B3C"/>
                </a:solidFill>
              </a:rPr>
              <a:t>O Navigation</a:t>
            </a:r>
            <a:endParaRPr dirty="0">
              <a:solidFill>
                <a:srgbClr val="C00000"/>
              </a:solidFill>
            </a:endParaRPr>
          </a:p>
        </p:txBody>
      </p:sp>
      <p:sp>
        <p:nvSpPr>
          <p:cNvPr id="210" name="Text Placeholder 2"/>
          <p:cNvSpPr txBox="1">
            <a:spLocks noGrp="1"/>
          </p:cNvSpPr>
          <p:nvPr>
            <p:ph type="body" idx="1"/>
          </p:nvPr>
        </p:nvSpPr>
        <p:spPr>
          <a:xfrm>
            <a:off x="571500" y="1803400"/>
            <a:ext cx="10502900" cy="635000"/>
          </a:xfrm>
          <a:prstGeom prst="rect">
            <a:avLst/>
          </a:prstGeom>
        </p:spPr>
        <p:txBody>
          <a:bodyPr>
            <a:noAutofit/>
          </a:bodyPr>
          <a:lstStyle/>
          <a:p>
            <a:pPr marL="0" indent="0">
              <a:buSzTx/>
              <a:buNone/>
              <a:defRPr b="1"/>
            </a:pPr>
            <a:r>
              <a:rPr lang="en-IN" sz="3200" b="0" dirty="0">
                <a:solidFill>
                  <a:srgbClr val="000000"/>
                </a:solidFill>
              </a:rPr>
              <a:t>Use the Naviation Bar on screen left to Navigate Q</a:t>
            </a:r>
            <a:r>
              <a:rPr lang="en-IN" sz="100" b="0" dirty="0">
                <a:solidFill>
                  <a:srgbClr val="000000"/>
                </a:solidFill>
              </a:rPr>
              <a:t> </a:t>
            </a:r>
            <a:r>
              <a:rPr lang="en-IN" sz="3200" b="0" dirty="0">
                <a:solidFill>
                  <a:srgbClr val="000000"/>
                </a:solidFill>
              </a:rPr>
              <a:t>B</a:t>
            </a:r>
            <a:r>
              <a:rPr lang="en-IN" sz="100" b="0" dirty="0">
                <a:solidFill>
                  <a:srgbClr val="000000"/>
                </a:solidFill>
              </a:rPr>
              <a:t> </a:t>
            </a:r>
            <a:r>
              <a:rPr lang="en-IN" sz="3200" b="0" dirty="0">
                <a:solidFill>
                  <a:srgbClr val="000000"/>
                </a:solidFill>
              </a:rPr>
              <a:t>O.</a:t>
            </a:r>
          </a:p>
        </p:txBody>
      </p:sp>
      <p:pic>
        <p:nvPicPr>
          <p:cNvPr id="10" name="Picture" descr="Screenshot of the QBO navigation bar showing 1 through 9.&#10;"/>
          <p:cNvPicPr>
            <a:picLocks noChangeAspect="1"/>
          </p:cNvPicPr>
          <p:nvPr/>
        </p:nvPicPr>
        <p:blipFill>
          <a:blip r:embed="rId2">
            <a:extLst/>
          </a:blip>
          <a:stretch>
            <a:fillRect/>
          </a:stretch>
        </p:blipFill>
        <p:spPr>
          <a:xfrm>
            <a:off x="4473566" y="2753540"/>
            <a:ext cx="1885488" cy="5656463"/>
          </a:xfrm>
          <a:prstGeom prst="rect">
            <a:avLst/>
          </a:prstGeom>
          <a:ln w="12700">
            <a:miter lim="400000"/>
          </a:ln>
        </p:spPr>
      </p:pic>
      <p:sp>
        <p:nvSpPr>
          <p:cNvPr id="2" name="Text Placeholder 1"/>
          <p:cNvSpPr>
            <a:spLocks noGrp="1"/>
          </p:cNvSpPr>
          <p:nvPr>
            <p:ph type="body" idx="10"/>
          </p:nvPr>
        </p:nvSpPr>
        <p:spPr>
          <a:xfrm>
            <a:off x="571500" y="8619108"/>
            <a:ext cx="3873500" cy="538747"/>
          </a:xfrm>
        </p:spPr>
        <p:txBody>
          <a:bodyPr>
            <a:noAutofit/>
          </a:bodyPr>
          <a:lstStyle/>
          <a:p>
            <a:pPr marL="0" indent="0">
              <a:buNone/>
            </a:pPr>
            <a:r>
              <a:rPr lang="en-US" sz="3200" b="0" dirty="0">
                <a:solidFill>
                  <a:srgbClr val="000000"/>
                </a:solidFill>
              </a:rPr>
              <a:t>(See text Section 1.2)</a:t>
            </a:r>
          </a:p>
        </p:txBody>
      </p:sp>
    </p:spTree>
  </p:cSld>
  <p:clrMapOvr>
    <a:masterClrMapping/>
  </p:clrMapOvr>
  <p:transition spd="med"/>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530</TotalTime>
  <Words>1035</Words>
  <Application>Microsoft Office PowerPoint</Application>
  <PresentationFormat>Custom</PresentationFormat>
  <Paragraphs>70</Paragraphs>
  <Slides>17</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Calibri</vt:lpstr>
      <vt:lpstr>Proxima Nova</vt:lpstr>
      <vt:lpstr>Proxima Nova ScOsf Extra Conden</vt:lpstr>
      <vt:lpstr>Verdana</vt:lpstr>
      <vt:lpstr>New_Template9</vt:lpstr>
      <vt:lpstr>1_New_Template9</vt:lpstr>
      <vt:lpstr>Computer Accounting With Quickbooks Online</vt:lpstr>
      <vt:lpstr>Welcome To Quickbooks Online (Q B O)</vt:lpstr>
      <vt:lpstr>What To Expect:</vt:lpstr>
      <vt:lpstr>Effective Learning Strategy X P M</vt:lpstr>
      <vt:lpstr>Explore And Practice: Q B O Sample Company</vt:lpstr>
      <vt:lpstr>Master: Q B O Access Code</vt:lpstr>
      <vt:lpstr>Section 1.1 Q B O Sample Company 1</vt:lpstr>
      <vt:lpstr>Section 1.1 Q B O Sample Company 2</vt:lpstr>
      <vt:lpstr>Section 1.2 Q B O Navigation</vt:lpstr>
      <vt:lpstr>Section 1.3 QBO Tools</vt:lpstr>
      <vt:lpstr>Section 1.4 Q B O Help and Support</vt:lpstr>
      <vt:lpstr>Section 1.5 Q B O Settings</vt:lpstr>
      <vt:lpstr>Section 1.6 Q B O Satnav 1</vt:lpstr>
      <vt:lpstr>Section 1.6 Q B O Satnav 2</vt:lpstr>
      <vt:lpstr>Section 1.7 Accounting Essentials</vt:lpstr>
      <vt:lpstr>Exercises</vt:lpstr>
      <vt:lpstr>Project 1.1</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CE</cp:lastModifiedBy>
  <cp:revision>100</cp:revision>
  <dcterms:modified xsi:type="dcterms:W3CDTF">2018-09-12T15:23:39Z</dcterms:modified>
</cp:coreProperties>
</file>