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9" d="100"/>
          <a:sy n="49" d="100"/>
        </p:scale>
        <p:origin x="-845" y="-77"/>
      </p:cViewPr>
      <p:guideLst>
        <p:guide orient="horz" pos="3072"/>
        <p:guide pos="40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662729959"/>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62" name="Title Text"/>
          <p:cNvSpPr txBox="1">
            <a:spLocks noGrp="1"/>
          </p:cNvSpPr>
          <p:nvPr>
            <p:ph type="title"/>
          </p:nvPr>
        </p:nvSpPr>
        <p:spPr>
          <a:prstGeom prst="rect">
            <a:avLst/>
          </a:prstGeom>
        </p:spPr>
        <p:txBody>
          <a:bodyPr/>
          <a:lstStyle/>
          <a:p>
            <a:r>
              <a:t>Title Text</a:t>
            </a:r>
          </a:p>
        </p:txBody>
      </p:sp>
      <p:sp>
        <p:nvSpPr>
          <p:cNvPr id="63"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18618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18618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2133059"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067800"/>
            <a:ext cx="107442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600"/>
              </a:spcBef>
            </a:pPr>
            <a:r>
              <a:rPr lang="en-US" altLang="en-US" sz="1000" dirty="0">
                <a:latin typeface="Verdana" pitchFamily="34" charset="0"/>
                <a:ea typeface="Verdana" pitchFamily="34" charset="0"/>
                <a:cs typeface="Verdana" pitchFamily="34" charset="0"/>
              </a:rPr>
              <a:t>© 2019 McGraw-Hill Education. All rights reserved. No reproduction or distribution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 Id="rId4" Type="http://schemas.openxmlformats.org/officeDocument/2006/relationships/image" Target="../media/image3.tif"/></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 Id="rId4" Type="http://schemas.openxmlformats.org/officeDocument/2006/relationships/image" Target="../media/image2.tif"/></Relationships>
</file>

<file path=ppt/slides/_rels/slide6.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t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Line"/>
          <p:cNvSpPr>
            <a:spLocks noGrp="1"/>
          </p:cNvSpPr>
          <p:nvPr>
            <p:ph type="body" idx="13"/>
          </p:nvPr>
        </p:nvSpPr>
        <p:spPr>
          <a:prstGeom prst="line">
            <a:avLst/>
          </a:prstGeom>
          <a:ln>
            <a:solidFill>
              <a:srgbClr val="51A3D6"/>
            </a:solidFill>
          </a:ln>
        </p:spPr>
        <p:txBody>
          <a:bodyPr/>
          <a:lstStyle/>
          <a:p>
            <a:pPr marL="0" indent="0" defTabSz="457200">
              <a:spcBef>
                <a:spcPts val="0"/>
              </a:spcBef>
              <a:buClrTx/>
              <a:buSzTx/>
              <a:buFontTx/>
              <a:buNone/>
              <a:defRPr sz="1200">
                <a:solidFill>
                  <a:srgbClr val="000000"/>
                </a:solidFill>
              </a:defRPr>
            </a:pPr>
            <a:endParaRPr/>
          </a:p>
        </p:txBody>
      </p:sp>
      <p:sp>
        <p:nvSpPr>
          <p:cNvPr id="129" name="Computer accounting with quickbooks online"/>
          <p:cNvSpPr txBox="1">
            <a:spLocks noGrp="1"/>
          </p:cNvSpPr>
          <p:nvPr>
            <p:ph type="ctrTitle"/>
          </p:nvPr>
        </p:nvSpPr>
        <p:spPr>
          <a:xfrm>
            <a:off x="571500" y="571500"/>
            <a:ext cx="10895261" cy="4927603"/>
          </a:xfrm>
          <a:prstGeom prst="rect">
            <a:avLst/>
          </a:prstGeom>
        </p:spPr>
        <p:txBody>
          <a:bodyPr>
            <a:normAutofit/>
          </a:bodyPr>
          <a:lstStyle/>
          <a:p>
            <a:pPr>
              <a:defRPr>
                <a:solidFill>
                  <a:srgbClr val="F20F4B"/>
                </a:solidFill>
              </a:defRPr>
            </a:pPr>
            <a:r>
              <a:rPr sz="8000" dirty="0"/>
              <a:t>Computer accounting with </a:t>
            </a:r>
            <a:r>
              <a:rPr sz="8000" dirty="0" err="1"/>
              <a:t>quickbooks</a:t>
            </a:r>
            <a:r>
              <a:rPr sz="8000" dirty="0"/>
              <a:t> online</a:t>
            </a:r>
          </a:p>
        </p:txBody>
      </p:sp>
      <p:sp>
        <p:nvSpPr>
          <p:cNvPr id="130" name="Donna Kay"/>
          <p:cNvSpPr txBox="1">
            <a:spLocks noGrp="1"/>
          </p:cNvSpPr>
          <p:nvPr>
            <p:ph type="subTitle" sz="half" idx="1"/>
          </p:nvPr>
        </p:nvSpPr>
        <p:spPr>
          <a:xfrm>
            <a:off x="571500" y="5676900"/>
            <a:ext cx="10895261" cy="3263900"/>
          </a:xfrm>
          <a:prstGeom prst="rect">
            <a:avLst/>
          </a:prstGeom>
        </p:spPr>
        <p:txBody>
          <a:bodyPr/>
          <a:lstStyle>
            <a:lvl1pPr algn="r">
              <a:defRPr>
                <a:solidFill>
                  <a:srgbClr val="008CB4"/>
                </a:solidFill>
              </a:defRPr>
            </a:lvl1pPr>
          </a:lstStyle>
          <a:p>
            <a:r>
              <a:t>Donna Kay</a:t>
            </a:r>
          </a:p>
        </p:txBody>
      </p:sp>
      <p:grpSp>
        <p:nvGrpSpPr>
          <p:cNvPr id="134" name="Group"/>
          <p:cNvGrpSpPr/>
          <p:nvPr/>
        </p:nvGrpSpPr>
        <p:grpSpPr>
          <a:xfrm rot="5400000" flipH="1">
            <a:off x="7531143" y="3966266"/>
            <a:ext cx="9797563" cy="1866820"/>
            <a:chOff x="0" y="0"/>
            <a:chExt cx="9797561" cy="1866818"/>
          </a:xfrm>
        </p:grpSpPr>
        <p:pic>
          <p:nvPicPr>
            <p:cNvPr id="1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35" name="Chapter 10 QBO REPORTS"/>
          <p:cNvSpPr txBox="1"/>
          <p:nvPr/>
        </p:nvSpPr>
        <p:spPr>
          <a:xfrm>
            <a:off x="2616200" y="7957561"/>
            <a:ext cx="6291787" cy="641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spcBef>
                <a:spcPts val="2300"/>
              </a:spcBef>
              <a:defRPr sz="5200" i="0" cap="all" spc="0">
                <a:solidFill>
                  <a:srgbClr val="F20F4B"/>
                </a:solidFill>
                <a:latin typeface="+mn-lt"/>
                <a:ea typeface="+mn-ea"/>
                <a:cs typeface="+mn-cs"/>
                <a:sym typeface="Proxima Nova ScOsf Extra Conden"/>
              </a:defRPr>
            </a:lvl1pPr>
          </a:lstStyle>
          <a:p>
            <a:r>
              <a:rPr sz="3500" dirty="0"/>
              <a:t>Chapter 10 QBO REPORTS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05" name="Section 10.6 adjusting entrie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10.6 adjusting entries</a:t>
            </a:r>
          </a:p>
        </p:txBody>
      </p:sp>
      <p:sp>
        <p:nvSpPr>
          <p:cNvPr id="206" name="Adjusting entries are often necessary to bring accounts up to date at the end of the accounting period.…"/>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Adjusting entries are often necessary to bring accounts up to date at the end of the accounting period.</a:t>
            </a:r>
          </a:p>
          <a:p>
            <a:pPr marL="0" indent="0">
              <a:buClrTx/>
              <a:buSzTx/>
              <a:buFontTx/>
              <a:buNone/>
              <a:defRPr b="1"/>
            </a:pPr>
            <a:r>
              <a:t>Four types of adjusting entries are:</a:t>
            </a:r>
          </a:p>
          <a:p>
            <a:pPr marL="571500" indent="-571500">
              <a:buClrTx/>
              <a:buSzPct val="100000"/>
              <a:buFontTx/>
              <a:buAutoNum type="arabicPeriod"/>
              <a:defRPr b="1"/>
            </a:pPr>
            <a:r>
              <a:t>Prepaid Items</a:t>
            </a:r>
          </a:p>
          <a:p>
            <a:pPr marL="571500" indent="-571500">
              <a:buClrTx/>
              <a:buSzPct val="100000"/>
              <a:buFontTx/>
              <a:buAutoNum type="arabicPeriod"/>
              <a:defRPr b="1"/>
            </a:pPr>
            <a:r>
              <a:t>Unearned Items</a:t>
            </a:r>
          </a:p>
          <a:p>
            <a:pPr marL="571500" indent="-571500">
              <a:buClrTx/>
              <a:buSzPct val="100000"/>
              <a:buFontTx/>
              <a:buAutoNum type="arabicPeriod"/>
              <a:defRPr b="1"/>
            </a:pPr>
            <a:r>
              <a:t>Accrued Expenses</a:t>
            </a:r>
          </a:p>
          <a:p>
            <a:pPr marL="571500" indent="-571500">
              <a:buClrTx/>
              <a:buSzPct val="100000"/>
              <a:buFontTx/>
              <a:buAutoNum type="arabicPeriod"/>
              <a:defRPr b="1"/>
            </a:pPr>
            <a:r>
              <a:t>Accrued Revenues</a:t>
            </a:r>
          </a:p>
          <a:p>
            <a:pPr marL="0" indent="0">
              <a:buClrTx/>
              <a:buSzTx/>
              <a:buFontTx/>
              <a:buNone/>
              <a:defRPr b="1" i="1"/>
            </a:pPr>
            <a:endParaRPr/>
          </a:p>
          <a:p>
            <a:pPr marL="0" indent="0">
              <a:buClrTx/>
              <a:buSzTx/>
              <a:buFontTx/>
              <a:buNone/>
              <a:defRPr b="1" i="1"/>
            </a:pPr>
            <a:r>
              <a:t>(See text Section 10.6 for more information)</a:t>
            </a:r>
          </a:p>
        </p:txBody>
      </p:sp>
      <p:grpSp>
        <p:nvGrpSpPr>
          <p:cNvPr id="210" name="Group"/>
          <p:cNvGrpSpPr/>
          <p:nvPr/>
        </p:nvGrpSpPr>
        <p:grpSpPr>
          <a:xfrm rot="5400000" flipH="1">
            <a:off x="7531143" y="3966266"/>
            <a:ext cx="9797563" cy="1866820"/>
            <a:chOff x="0" y="0"/>
            <a:chExt cx="9797561" cy="1866818"/>
          </a:xfrm>
        </p:grpSpPr>
        <p:pic>
          <p:nvPicPr>
            <p:cNvPr id="20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0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13" name="Section 10.7 adjusted trial balance"/>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10.7 adjusted trial balance</a:t>
            </a:r>
          </a:p>
        </p:txBody>
      </p:sp>
      <p:sp>
        <p:nvSpPr>
          <p:cNvPr id="214" name="The Adjusted Trial Balance is prepared after adjusting entries are made to view updated account balances and verify the accounting system still balanc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The Adjusted Trial Balance is prepared after adjusting entries are made to view updated account balances and verify the accounting system still balances.</a:t>
            </a:r>
          </a:p>
          <a:p>
            <a:pPr marL="0" indent="0">
              <a:buClrTx/>
              <a:buSzTx/>
              <a:buFontTx/>
              <a:buNone/>
              <a:defRPr b="1" i="1"/>
            </a:pPr>
            <a:endParaRPr/>
          </a:p>
          <a:p>
            <a:pPr marL="0" indent="0">
              <a:buClrTx/>
              <a:buSzTx/>
              <a:buFontTx/>
              <a:buNone/>
              <a:defRPr b="1" i="1"/>
            </a:pPr>
            <a:r>
              <a:t>(See text Section 10.7 for more information)</a:t>
            </a:r>
          </a:p>
        </p:txBody>
      </p:sp>
      <p:grpSp>
        <p:nvGrpSpPr>
          <p:cNvPr id="218" name="Group"/>
          <p:cNvGrpSpPr/>
          <p:nvPr/>
        </p:nvGrpSpPr>
        <p:grpSpPr>
          <a:xfrm rot="5400000" flipH="1">
            <a:off x="7531143" y="3966266"/>
            <a:ext cx="9797563" cy="1866820"/>
            <a:chOff x="0" y="0"/>
            <a:chExt cx="9797561" cy="1866818"/>
          </a:xfrm>
        </p:grpSpPr>
        <p:pic>
          <p:nvPicPr>
            <p:cNvPr id="21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1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1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1" name="Section 10.8 financial statement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10.8 financial statements</a:t>
            </a:r>
          </a:p>
        </p:txBody>
      </p:sp>
      <p:sp>
        <p:nvSpPr>
          <p:cNvPr id="222" name="Financial Statements are standardized financial reports.…"/>
          <p:cNvSpPr txBox="1">
            <a:spLocks noGrp="1"/>
          </p:cNvSpPr>
          <p:nvPr>
            <p:ph type="body" idx="1"/>
          </p:nvPr>
        </p:nvSpPr>
        <p:spPr>
          <a:xfrm>
            <a:off x="571500" y="1809750"/>
            <a:ext cx="10862122" cy="7226300"/>
          </a:xfrm>
          <a:prstGeom prst="rect">
            <a:avLst/>
          </a:prstGeom>
        </p:spPr>
        <p:txBody>
          <a:bodyPr/>
          <a:lstStyle/>
          <a:p>
            <a:pPr>
              <a:defRPr b="1"/>
            </a:pPr>
            <a:r>
              <a:t>Financial Statements are standardized financial reports.</a:t>
            </a:r>
          </a:p>
          <a:p>
            <a:pPr>
              <a:defRPr b="1"/>
            </a:pPr>
            <a:r>
              <a:t>Three main Financial Statements are:</a:t>
            </a:r>
          </a:p>
          <a:p>
            <a:pPr marL="1143000" lvl="1" indent="-571500">
              <a:buClrTx/>
              <a:buSzPct val="100000"/>
              <a:buFontTx/>
              <a:buAutoNum type="arabicPeriod"/>
              <a:defRPr b="1"/>
            </a:pPr>
            <a:r>
              <a:t>Profit and Loss (also called Income Statement)</a:t>
            </a:r>
          </a:p>
          <a:p>
            <a:pPr marL="1143000" lvl="1" indent="-571500">
              <a:buClrTx/>
              <a:buSzPct val="100000"/>
              <a:buFontTx/>
              <a:buAutoNum type="arabicPeriod"/>
              <a:defRPr b="1"/>
            </a:pPr>
            <a:r>
              <a:t>Balance Sheet</a:t>
            </a:r>
          </a:p>
          <a:p>
            <a:pPr marL="1143000" lvl="1" indent="-571500">
              <a:buClrTx/>
              <a:buSzPct val="100000"/>
              <a:buFontTx/>
              <a:buAutoNum type="arabicPeriod"/>
              <a:defRPr b="1"/>
            </a:pPr>
            <a:r>
              <a:t>Statement of Cash Flows</a:t>
            </a:r>
          </a:p>
          <a:p>
            <a:pPr marL="0" indent="0">
              <a:buClrTx/>
              <a:buSzTx/>
              <a:buFontTx/>
              <a:buNone/>
              <a:defRPr b="1" i="1"/>
            </a:pPr>
            <a:endParaRPr/>
          </a:p>
          <a:p>
            <a:pPr marL="0" indent="0">
              <a:buClrTx/>
              <a:buSzTx/>
              <a:buFontTx/>
              <a:buNone/>
              <a:defRPr b="1" i="1"/>
            </a:pPr>
            <a:r>
              <a:t>(See text Section 10.8 for more information)</a:t>
            </a:r>
          </a:p>
        </p:txBody>
      </p:sp>
      <p:grpSp>
        <p:nvGrpSpPr>
          <p:cNvPr id="226" name="Group"/>
          <p:cNvGrpSpPr/>
          <p:nvPr/>
        </p:nvGrpSpPr>
        <p:grpSpPr>
          <a:xfrm rot="5400000" flipH="1">
            <a:off x="7531143" y="3966266"/>
            <a:ext cx="9797563" cy="1866820"/>
            <a:chOff x="0" y="0"/>
            <a:chExt cx="9797561" cy="1866818"/>
          </a:xfrm>
        </p:grpSpPr>
        <p:pic>
          <p:nvPicPr>
            <p:cNvPr id="22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2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2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29" name="Section 10.9 management report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10.9 management reports</a:t>
            </a:r>
          </a:p>
        </p:txBody>
      </p:sp>
      <p:sp>
        <p:nvSpPr>
          <p:cNvPr id="230" name="Management reports are prepared as needed to provide management with information for making operating and business decisions.…"/>
          <p:cNvSpPr txBox="1">
            <a:spLocks noGrp="1"/>
          </p:cNvSpPr>
          <p:nvPr>
            <p:ph type="body" idx="1"/>
          </p:nvPr>
        </p:nvSpPr>
        <p:spPr>
          <a:xfrm>
            <a:off x="571500" y="1809750"/>
            <a:ext cx="10862122" cy="7226300"/>
          </a:xfrm>
          <a:prstGeom prst="rect">
            <a:avLst/>
          </a:prstGeom>
        </p:spPr>
        <p:txBody>
          <a:bodyPr/>
          <a:lstStyle/>
          <a:p>
            <a:pPr marL="465201" indent="-465201" defTabSz="578358">
              <a:spcBef>
                <a:spcPts val="1700"/>
              </a:spcBef>
              <a:defRPr sz="3168" b="1"/>
            </a:pPr>
            <a:r>
              <a:t>Management reports are prepared as needed to provide management with information for making operating and business decisions.</a:t>
            </a:r>
          </a:p>
          <a:p>
            <a:pPr marL="465201" indent="-465201" defTabSz="578358">
              <a:spcBef>
                <a:spcPts val="1700"/>
              </a:spcBef>
              <a:defRPr sz="3168" b="1"/>
            </a:pPr>
            <a:r>
              <a:t>Management reports include:</a:t>
            </a:r>
          </a:p>
          <a:p>
            <a:pPr marL="1131569" lvl="1" indent="-565784" defTabSz="578358">
              <a:spcBef>
                <a:spcPts val="1700"/>
              </a:spcBef>
              <a:buClrTx/>
              <a:buSzPct val="100000"/>
              <a:buFontTx/>
              <a:buAutoNum type="arabicPeriod"/>
              <a:defRPr sz="3168" b="1"/>
            </a:pPr>
            <a:r>
              <a:t>Customer reports, such as A/R Aging</a:t>
            </a:r>
          </a:p>
          <a:p>
            <a:pPr marL="1131569" lvl="1" indent="-565784" defTabSz="578358">
              <a:spcBef>
                <a:spcPts val="1700"/>
              </a:spcBef>
              <a:buClrTx/>
              <a:buSzPct val="100000"/>
              <a:buFontTx/>
              <a:buAutoNum type="arabicPeriod"/>
              <a:defRPr sz="3168" b="1"/>
            </a:pPr>
            <a:r>
              <a:t>Vendor reports, such as A/P Aging</a:t>
            </a:r>
          </a:p>
          <a:p>
            <a:pPr marL="1131569" lvl="1" indent="-565784" defTabSz="578358">
              <a:spcBef>
                <a:spcPts val="1700"/>
              </a:spcBef>
              <a:buClrTx/>
              <a:buSzPct val="100000"/>
              <a:buFontTx/>
              <a:buAutoNum type="arabicPeriod"/>
              <a:defRPr sz="3168" b="1"/>
            </a:pPr>
            <a:r>
              <a:t>Inventory reports</a:t>
            </a:r>
          </a:p>
          <a:p>
            <a:pPr marL="1131569" lvl="1" indent="-565784" defTabSz="578358">
              <a:spcBef>
                <a:spcPts val="1700"/>
              </a:spcBef>
              <a:buClrTx/>
              <a:buSzPct val="100000"/>
              <a:buFontTx/>
              <a:buAutoNum type="arabicPeriod"/>
              <a:defRPr sz="3168" b="1"/>
            </a:pPr>
            <a:r>
              <a:t>Transaction Journal</a:t>
            </a:r>
          </a:p>
          <a:p>
            <a:pPr marL="1131569" lvl="1" indent="-565784" defTabSz="578358">
              <a:spcBef>
                <a:spcPts val="1700"/>
              </a:spcBef>
              <a:buClrTx/>
              <a:buSzPct val="100000"/>
              <a:buFontTx/>
              <a:buAutoNum type="arabicPeriod"/>
              <a:defRPr sz="3168" b="1"/>
            </a:pPr>
            <a:r>
              <a:t>Audit Log</a:t>
            </a:r>
          </a:p>
          <a:p>
            <a:pPr marL="0" indent="0" defTabSz="578358">
              <a:spcBef>
                <a:spcPts val="1700"/>
              </a:spcBef>
              <a:buClrTx/>
              <a:buSzTx/>
              <a:buFontTx/>
              <a:buNone/>
              <a:defRPr sz="3168" b="1" i="1"/>
            </a:pPr>
            <a:endParaRPr/>
          </a:p>
          <a:p>
            <a:pPr marL="0" indent="0" defTabSz="578358">
              <a:spcBef>
                <a:spcPts val="1700"/>
              </a:spcBef>
              <a:buClrTx/>
              <a:buSzTx/>
              <a:buFontTx/>
              <a:buNone/>
              <a:defRPr sz="3168" b="1" i="1"/>
            </a:pPr>
            <a:r>
              <a:t>(See text Section 10.9 for more information)</a:t>
            </a:r>
          </a:p>
        </p:txBody>
      </p:sp>
      <p:grpSp>
        <p:nvGrpSpPr>
          <p:cNvPr id="234" name="Group"/>
          <p:cNvGrpSpPr/>
          <p:nvPr/>
        </p:nvGrpSpPr>
        <p:grpSpPr>
          <a:xfrm rot="5400000" flipH="1">
            <a:off x="7531143" y="3966266"/>
            <a:ext cx="9797563" cy="1866820"/>
            <a:chOff x="0" y="0"/>
            <a:chExt cx="9797561" cy="1866818"/>
          </a:xfrm>
        </p:grpSpPr>
        <p:pic>
          <p:nvPicPr>
            <p:cNvPr id="23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3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3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37" name="Section 10.10 accounting essentials REPORTS"/>
          <p:cNvSpPr txBox="1">
            <a:spLocks noGrp="1"/>
          </p:cNvSpPr>
          <p:nvPr>
            <p:ph type="title"/>
          </p:nvPr>
        </p:nvSpPr>
        <p:spPr>
          <a:xfrm>
            <a:off x="571500" y="723900"/>
            <a:ext cx="10755392" cy="723900"/>
          </a:xfrm>
          <a:prstGeom prst="rect">
            <a:avLst/>
          </a:prstGeom>
        </p:spPr>
        <p:txBody>
          <a:bodyPr/>
          <a:lstStyle>
            <a:lvl1pPr defTabSz="455675">
              <a:spcBef>
                <a:spcPts val="1700"/>
              </a:spcBef>
              <a:defRPr sz="4055">
                <a:solidFill>
                  <a:srgbClr val="F20F4B"/>
                </a:solidFill>
              </a:defRPr>
            </a:lvl1pPr>
          </a:lstStyle>
          <a:p>
            <a:r>
              <a:t>Section 10.10 accounting essentials REPORTS</a:t>
            </a:r>
          </a:p>
        </p:txBody>
      </p:sp>
      <p:sp>
        <p:nvSpPr>
          <p:cNvPr id="238" name="Three types of financial reports are:…"/>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Three types of financial reports are:</a:t>
            </a:r>
          </a:p>
          <a:p>
            <a:pPr marL="571500" indent="-571500">
              <a:buClrTx/>
              <a:buSzPct val="100000"/>
              <a:buFontTx/>
              <a:buAutoNum type="arabicPeriod"/>
              <a:defRPr b="1"/>
            </a:pPr>
            <a:r>
              <a:t>Financial Statements used by investors and creditors</a:t>
            </a:r>
          </a:p>
          <a:p>
            <a:pPr marL="571500" indent="-571500">
              <a:buClrTx/>
              <a:buSzPct val="100000"/>
              <a:buFontTx/>
              <a:buAutoNum type="arabicPeriod"/>
              <a:defRPr b="1"/>
            </a:pPr>
            <a:r>
              <a:t>Tax forms and reports to provide information to tax authorities</a:t>
            </a:r>
          </a:p>
          <a:p>
            <a:pPr marL="571500" indent="-571500">
              <a:buClrTx/>
              <a:buSzPct val="100000"/>
              <a:buFontTx/>
              <a:buAutoNum type="arabicPeriod"/>
              <a:defRPr b="1"/>
            </a:pPr>
            <a:r>
              <a:t>Management reports to provide information to management for operating and business decisions</a:t>
            </a:r>
            <a:br/>
            <a:endParaRPr/>
          </a:p>
          <a:p>
            <a:pPr marL="0" indent="0">
              <a:buClrTx/>
              <a:buSzTx/>
              <a:buFontTx/>
              <a:buNone/>
              <a:defRPr b="1" i="1"/>
            </a:pPr>
            <a:endParaRPr/>
          </a:p>
          <a:p>
            <a:pPr marL="0" indent="0">
              <a:buClrTx/>
              <a:buSzTx/>
              <a:buFontTx/>
              <a:buNone/>
              <a:defRPr b="1" i="1"/>
            </a:pPr>
            <a:r>
              <a:t>(See text Section 10.10 Accounting Essentials for more information)</a:t>
            </a:r>
          </a:p>
        </p:txBody>
      </p:sp>
      <p:grpSp>
        <p:nvGrpSpPr>
          <p:cNvPr id="242" name="Group"/>
          <p:cNvGrpSpPr/>
          <p:nvPr/>
        </p:nvGrpSpPr>
        <p:grpSpPr>
          <a:xfrm rot="5400000" flipH="1">
            <a:off x="7531143" y="3966266"/>
            <a:ext cx="9797563" cy="1866820"/>
            <a:chOff x="0" y="0"/>
            <a:chExt cx="9797561" cy="1866818"/>
          </a:xfrm>
        </p:grpSpPr>
        <p:pic>
          <p:nvPicPr>
            <p:cNvPr id="23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45" name="Exercises"/>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Exercises</a:t>
            </a:r>
          </a:p>
        </p:txBody>
      </p:sp>
      <p:sp>
        <p:nvSpPr>
          <p:cNvPr id="246" name="Exercises at the end of Chapter 10 provide you with practice. The Sample Company resets each time it is reopened so any errors do not carry forward to future chapters."/>
          <p:cNvSpPr txBox="1">
            <a:spLocks noGrp="1"/>
          </p:cNvSpPr>
          <p:nvPr>
            <p:ph type="body" idx="1"/>
          </p:nvPr>
        </p:nvSpPr>
        <p:spPr>
          <a:xfrm>
            <a:off x="571500" y="1809750"/>
            <a:ext cx="10862122" cy="7226300"/>
          </a:xfrm>
          <a:prstGeom prst="rect">
            <a:avLst/>
          </a:prstGeom>
        </p:spPr>
        <p:txBody>
          <a:bodyPr/>
          <a:lstStyle>
            <a:lvl1pPr marL="0" indent="0">
              <a:buClrTx/>
              <a:buSzTx/>
              <a:buFontTx/>
              <a:buNone/>
              <a:defRPr b="1"/>
            </a:lvl1pPr>
          </a:lstStyle>
          <a:p>
            <a:r>
              <a:t>Exercises at the end of Chapter 10 provide you with practice. The Sample Company resets each time it is reopened so any errors do not carry forward to future chapters.</a:t>
            </a:r>
          </a:p>
        </p:txBody>
      </p:sp>
      <p:grpSp>
        <p:nvGrpSpPr>
          <p:cNvPr id="250" name="Group"/>
          <p:cNvGrpSpPr/>
          <p:nvPr/>
        </p:nvGrpSpPr>
        <p:grpSpPr>
          <a:xfrm rot="5400000" flipH="1">
            <a:off x="7531143" y="3966266"/>
            <a:ext cx="9797563" cy="1866820"/>
            <a:chOff x="0" y="0"/>
            <a:chExt cx="9797561" cy="1866818"/>
          </a:xfrm>
        </p:grpSpPr>
        <p:pic>
          <p:nvPicPr>
            <p:cNvPr id="247"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48"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49"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253" name="project 10.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project 10.1</a:t>
            </a:r>
          </a:p>
        </p:txBody>
      </p:sp>
      <p:sp>
        <p:nvSpPr>
          <p:cNvPr id="254" name="Project 10.1 involves creating financial reports for your QBO Company.…"/>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Project 10.1 involves creating financial reports for your QBO Company.</a:t>
            </a:r>
          </a:p>
          <a:p>
            <a:pPr>
              <a:defRPr b="1"/>
            </a:pPr>
            <a:r>
              <a:t>Use the QBO Access with your text to access and start QBO. </a:t>
            </a:r>
          </a:p>
          <a:p>
            <a:pPr>
              <a:defRPr b="1"/>
            </a:pPr>
            <a:r>
              <a:t>Follow instructions in your text for Project 10.1.</a:t>
            </a:r>
          </a:p>
        </p:txBody>
      </p:sp>
      <p:grpSp>
        <p:nvGrpSpPr>
          <p:cNvPr id="258" name="Group"/>
          <p:cNvGrpSpPr/>
          <p:nvPr/>
        </p:nvGrpSpPr>
        <p:grpSpPr>
          <a:xfrm rot="5400000" flipH="1">
            <a:off x="7531143" y="3966266"/>
            <a:ext cx="9797563" cy="1866820"/>
            <a:chOff x="0" y="0"/>
            <a:chExt cx="9797561" cy="1866818"/>
          </a:xfrm>
        </p:grpSpPr>
        <p:pic>
          <p:nvPicPr>
            <p:cNvPr id="255"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256"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57"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38" name="Effective Learning strategy XPM"/>
          <p:cNvSpPr txBox="1">
            <a:spLocks noGrp="1"/>
          </p:cNvSpPr>
          <p:nvPr>
            <p:ph type="title"/>
          </p:nvPr>
        </p:nvSpPr>
        <p:spPr>
          <a:xfrm>
            <a:off x="584200" y="723900"/>
            <a:ext cx="11861800" cy="723900"/>
          </a:xfrm>
          <a:prstGeom prst="rect">
            <a:avLst/>
          </a:prstGeom>
        </p:spPr>
        <p:txBody>
          <a:bodyPr/>
          <a:lstStyle>
            <a:lvl1pPr defTabSz="455675">
              <a:spcBef>
                <a:spcPts val="1700"/>
              </a:spcBef>
              <a:defRPr sz="4055">
                <a:solidFill>
                  <a:srgbClr val="F20F4B"/>
                </a:solidFill>
              </a:defRPr>
            </a:lvl1pPr>
          </a:lstStyle>
          <a:p>
            <a:r>
              <a:t>Effective Learning strategy XPM</a:t>
            </a:r>
          </a:p>
        </p:txBody>
      </p:sp>
      <p:sp>
        <p:nvSpPr>
          <p:cNvPr id="139" name="eXplore QuickBooks Online using the chapter with walk through screen captures. Don't worry about making mistakes while we eXplore, letting us focus on learning how to navigate and use QBO.…"/>
          <p:cNvSpPr txBox="1">
            <a:spLocks noGrp="1"/>
          </p:cNvSpPr>
          <p:nvPr>
            <p:ph type="body" idx="1"/>
          </p:nvPr>
        </p:nvSpPr>
        <p:spPr>
          <a:xfrm>
            <a:off x="584200" y="1809750"/>
            <a:ext cx="10862122" cy="7226300"/>
          </a:xfrm>
          <a:prstGeom prst="rect">
            <a:avLst/>
          </a:prstGeom>
        </p:spPr>
        <p:txBody>
          <a:bodyPr/>
          <a:lstStyle/>
          <a:p>
            <a:pPr>
              <a:lnSpc>
                <a:spcPct val="120000"/>
              </a:lnSpc>
              <a:defRPr b="1"/>
            </a:pPr>
            <a:r>
              <a:rPr>
                <a:solidFill>
                  <a:srgbClr val="F3125A"/>
                </a:solidFill>
              </a:rPr>
              <a:t>eXplore</a:t>
            </a:r>
            <a:r>
              <a:t> QuickBooks Online using the chapter with walk through screen captures. Don't worry about making mistakes while we eXplore, letting us focus on learning how to navigate and use QBO. </a:t>
            </a:r>
          </a:p>
          <a:p>
            <a:pPr>
              <a:lnSpc>
                <a:spcPct val="120000"/>
              </a:lnSpc>
              <a:defRPr b="1"/>
            </a:pPr>
            <a:r>
              <a:rPr>
                <a:solidFill>
                  <a:srgbClr val="F3125A"/>
                </a:solidFill>
              </a:rPr>
              <a:t>Practice</a:t>
            </a:r>
            <a:r>
              <a:t> entering information and transactions into QBO with end-of-chapter exercises.</a:t>
            </a:r>
          </a:p>
          <a:p>
            <a:pPr>
              <a:lnSpc>
                <a:spcPct val="120000"/>
              </a:lnSpc>
              <a:defRPr b="1"/>
            </a:pPr>
            <a:r>
              <a:rPr>
                <a:solidFill>
                  <a:srgbClr val="F3125A"/>
                </a:solidFill>
              </a:rPr>
              <a:t>Master</a:t>
            </a:r>
            <a:r>
              <a:t> QBO with QBO projects. The projects cover QBO tasks from setting up a new QBO company and entering transactions to generating QBO reports. </a:t>
            </a:r>
          </a:p>
        </p:txBody>
      </p:sp>
      <p:grpSp>
        <p:nvGrpSpPr>
          <p:cNvPr id="143" name="Group"/>
          <p:cNvGrpSpPr/>
          <p:nvPr/>
        </p:nvGrpSpPr>
        <p:grpSpPr>
          <a:xfrm rot="5400000" flipH="1">
            <a:off x="7531143" y="3966266"/>
            <a:ext cx="9797563" cy="1866820"/>
            <a:chOff x="0" y="0"/>
            <a:chExt cx="9797561" cy="1866818"/>
          </a:xfrm>
        </p:grpSpPr>
        <p:pic>
          <p:nvPicPr>
            <p:cNvPr id="140"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1"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42"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46" name="Section 10.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10.1 QBO SatNAV</a:t>
            </a:r>
          </a:p>
        </p:txBody>
      </p:sp>
      <p:sp>
        <p:nvSpPr>
          <p:cNvPr id="147" name="QBO SatNav divides QBO into three processe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QBO SatNav divides QBO into three processes:</a:t>
            </a:r>
          </a:p>
          <a:p>
            <a:pPr marL="0" indent="0">
              <a:buClrTx/>
              <a:buSzTx/>
              <a:buFontTx/>
              <a:buNone/>
              <a:defRPr b="1"/>
            </a:pPr>
            <a:r>
              <a:rPr>
                <a:solidFill>
                  <a:srgbClr val="F20F4B"/>
                </a:solidFill>
              </a:rPr>
              <a:t>1. QBO Settings. </a:t>
            </a:r>
            <a:r>
              <a:t>This includes Company Settings and the Company Chart of Accounts. QBO Settings are covered in Chapters 1 and 2.</a:t>
            </a:r>
          </a:p>
          <a:p>
            <a:pPr marL="0" indent="0">
              <a:buClrTx/>
              <a:buSzTx/>
              <a:buFontTx/>
              <a:buNone/>
              <a:defRPr b="1"/>
            </a:pPr>
            <a:r>
              <a:rPr>
                <a:solidFill>
                  <a:srgbClr val="F20F4B"/>
                </a:solidFill>
              </a:rPr>
              <a:t>2. QBO Transactions.</a:t>
            </a:r>
            <a:r>
              <a:t> This includes recording transactions in QBO. QBO Transactions are covered in Chapters 3 through 8.</a:t>
            </a:r>
            <a:endParaRPr sz="1100" i="1"/>
          </a:p>
          <a:p>
            <a:pPr marL="0" indent="0">
              <a:buClrTx/>
              <a:buSzTx/>
              <a:buFontTx/>
              <a:buNone/>
              <a:defRPr b="1"/>
            </a:pPr>
            <a:r>
              <a:rPr>
                <a:solidFill>
                  <a:srgbClr val="F20F4B"/>
                </a:solidFill>
              </a:rPr>
              <a:t>3. QBO Reports.</a:t>
            </a:r>
            <a:r>
              <a:t> QBO reports are the output of the system. QBO Reports are covered in Chapters 9 and 10.</a:t>
            </a:r>
          </a:p>
          <a:p>
            <a:pPr marL="0" indent="0">
              <a:buClrTx/>
              <a:buSzTx/>
              <a:buFontTx/>
              <a:buNone/>
              <a:defRPr b="1" i="1"/>
            </a:pPr>
            <a:r>
              <a:t>(See text Section 10.1 for more information)</a:t>
            </a:r>
          </a:p>
        </p:txBody>
      </p:sp>
      <p:grpSp>
        <p:nvGrpSpPr>
          <p:cNvPr id="151" name="Group"/>
          <p:cNvGrpSpPr/>
          <p:nvPr/>
        </p:nvGrpSpPr>
        <p:grpSpPr>
          <a:xfrm rot="5400000" flipH="1">
            <a:off x="7531143" y="3966266"/>
            <a:ext cx="9797563" cy="1866820"/>
            <a:chOff x="0" y="0"/>
            <a:chExt cx="9797561" cy="1866818"/>
          </a:xfrm>
        </p:grpSpPr>
        <p:pic>
          <p:nvPicPr>
            <p:cNvPr id="14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4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54" name="Section 10.1 QBO SatNAV"/>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10.1 QBO SatNAV</a:t>
            </a:r>
          </a:p>
        </p:txBody>
      </p:sp>
      <p:sp>
        <p:nvSpPr>
          <p:cNvPr id="155" name="Chapter 10 focuses on QBO reports…"/>
          <p:cNvSpPr txBox="1">
            <a:spLocks noGrp="1"/>
          </p:cNvSpPr>
          <p:nvPr>
            <p:ph type="body" idx="1"/>
          </p:nvPr>
        </p:nvSpPr>
        <p:spPr>
          <a:xfrm>
            <a:off x="571500" y="1809750"/>
            <a:ext cx="10862122" cy="7226300"/>
          </a:xfrm>
          <a:prstGeom prst="rect">
            <a:avLst/>
          </a:prstGeom>
        </p:spPr>
        <p:txBody>
          <a:bodyPr/>
          <a:lstStyle/>
          <a:p>
            <a:pPr marL="0" indent="0">
              <a:buClrTx/>
              <a:buSzTx/>
              <a:buFontTx/>
              <a:buNone/>
              <a:defRPr b="1"/>
            </a:pPr>
            <a:r>
              <a:t>Chapter 10 focuses on QBO reports</a:t>
            </a: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a:pPr>
            <a:endParaRPr/>
          </a:p>
          <a:p>
            <a:pPr marL="0" indent="0">
              <a:buClrTx/>
              <a:buSzTx/>
              <a:buFontTx/>
              <a:buNone/>
              <a:defRPr b="1" i="1"/>
            </a:pPr>
            <a:endParaRPr/>
          </a:p>
          <a:p>
            <a:pPr marL="0" indent="0">
              <a:buClrTx/>
              <a:buSzTx/>
              <a:buFontTx/>
              <a:buNone/>
              <a:defRPr b="1" i="1"/>
            </a:pPr>
            <a:endParaRPr/>
          </a:p>
          <a:p>
            <a:pPr marL="0" indent="0">
              <a:buClrTx/>
              <a:buSzTx/>
              <a:buFontTx/>
              <a:buNone/>
              <a:defRPr b="1" i="1"/>
            </a:pPr>
            <a:r>
              <a:t>(See text Section 10.1 for more information)</a:t>
            </a:r>
          </a:p>
        </p:txBody>
      </p:sp>
      <p:grpSp>
        <p:nvGrpSpPr>
          <p:cNvPr id="159" name="Group"/>
          <p:cNvGrpSpPr/>
          <p:nvPr/>
        </p:nvGrpSpPr>
        <p:grpSpPr>
          <a:xfrm rot="5400000" flipH="1">
            <a:off x="7531143" y="3966266"/>
            <a:ext cx="9797563" cy="1866820"/>
            <a:chOff x="0" y="0"/>
            <a:chExt cx="9797561" cy="1866818"/>
          </a:xfrm>
        </p:grpSpPr>
        <p:pic>
          <p:nvPicPr>
            <p:cNvPr id="156"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57"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58"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pic>
        <p:nvPicPr>
          <p:cNvPr id="160" name="pasted-image.tiff" descr="pasted-image.tiff"/>
          <p:cNvPicPr>
            <a:picLocks noChangeAspect="1"/>
          </p:cNvPicPr>
          <p:nvPr/>
        </p:nvPicPr>
        <p:blipFill>
          <a:blip r:embed="rId4">
            <a:extLst/>
          </a:blip>
          <a:stretch>
            <a:fillRect/>
          </a:stretch>
        </p:blipFill>
        <p:spPr>
          <a:xfrm>
            <a:off x="3509407" y="2610501"/>
            <a:ext cx="4986307" cy="5624798"/>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63" name="Section 10.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10.2 QBO Sample Company</a:t>
            </a:r>
          </a:p>
        </p:txBody>
      </p:sp>
      <p:sp>
        <p:nvSpPr>
          <p:cNvPr id="164" name="To access the QBO Sample Company, complete the following steps.…"/>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To access the QBO Sample Company, complete the following steps.</a:t>
            </a:r>
          </a:p>
          <a:p>
            <a:pPr marL="571500" indent="-571500">
              <a:buClr>
                <a:srgbClr val="F20F4B"/>
              </a:buClr>
              <a:buSzPct val="100000"/>
              <a:buFontTx/>
              <a:buAutoNum type="arabicPeriod"/>
              <a:defRPr b="1"/>
            </a:pPr>
            <a:r>
              <a:t>Open a web browser. (Note: Intuit recommends using Google Chrome.)</a:t>
            </a:r>
          </a:p>
          <a:p>
            <a:pPr marL="571500" indent="-571500">
              <a:buClr>
                <a:srgbClr val="F20F4B"/>
              </a:buClr>
              <a:buSzPct val="100000"/>
              <a:buFontTx/>
              <a:buAutoNum type="arabicPeriod"/>
              <a:defRPr b="1"/>
            </a:pPr>
            <a:r>
              <a:t>Go to the </a:t>
            </a:r>
            <a:r>
              <a:rPr u="sng">
                <a:hlinkClick r:id="rId2"/>
              </a:rPr>
              <a:t>https://qbo.intuit.com/redir/testdrive</a:t>
            </a:r>
          </a:p>
          <a:p>
            <a:pPr marL="571500" indent="-571500">
              <a:buClr>
                <a:srgbClr val="F20F4B"/>
              </a:buClr>
              <a:buSzPct val="100000"/>
              <a:buFontTx/>
              <a:buAutoNum type="arabicPeriod"/>
              <a:defRPr b="1"/>
            </a:pPr>
            <a:r>
              <a:t>Follow onscreen instructions for security verification</a:t>
            </a:r>
          </a:p>
        </p:txBody>
      </p:sp>
      <p:grpSp>
        <p:nvGrpSpPr>
          <p:cNvPr id="168" name="Group"/>
          <p:cNvGrpSpPr/>
          <p:nvPr/>
        </p:nvGrpSpPr>
        <p:grpSpPr>
          <a:xfrm rot="5400000" flipH="1">
            <a:off x="7531143" y="3966266"/>
            <a:ext cx="9797563" cy="1866820"/>
            <a:chOff x="0" y="0"/>
            <a:chExt cx="9797561" cy="1866818"/>
          </a:xfrm>
        </p:grpSpPr>
        <p:pic>
          <p:nvPicPr>
            <p:cNvPr id="165" name="pasted-image.tiff" descr="pasted-image.tiff"/>
            <p:cNvPicPr>
              <a:picLocks noChangeAspect="1"/>
            </p:cNvPicPr>
            <p:nvPr/>
          </p:nvPicPr>
          <p:blipFill>
            <a:blip r:embed="rId3">
              <a:extLst/>
            </a:blip>
            <a:srcRect r="1741"/>
            <a:stretch>
              <a:fillRect/>
            </a:stretch>
          </p:blipFill>
          <p:spPr>
            <a:xfrm>
              <a:off x="0" y="0"/>
              <a:ext cx="9797320" cy="1866819"/>
            </a:xfrm>
            <a:prstGeom prst="rect">
              <a:avLst/>
            </a:prstGeom>
            <a:ln w="12700" cap="flat">
              <a:noFill/>
              <a:miter lim="400000"/>
            </a:ln>
            <a:effectLst/>
          </p:spPr>
        </p:pic>
        <p:pic>
          <p:nvPicPr>
            <p:cNvPr id="166" name="pasted-image.tiff" descr="pasted-image.tiff"/>
            <p:cNvPicPr>
              <a:picLocks noChangeAspect="1"/>
            </p:cNvPicPr>
            <p:nvPr/>
          </p:nvPicPr>
          <p:blipFill>
            <a:blip r:embed="rId4">
              <a:extLst/>
            </a:blip>
            <a:srcRect l="213" r="81413"/>
            <a:stretch>
              <a:fillRect/>
            </a:stretch>
          </p:blipFill>
          <p:spPr>
            <a:xfrm>
              <a:off x="7953637" y="0"/>
              <a:ext cx="1843925" cy="1866690"/>
            </a:xfrm>
            <a:prstGeom prst="rect">
              <a:avLst/>
            </a:prstGeom>
            <a:ln w="12700" cap="flat">
              <a:noFill/>
              <a:miter lim="400000"/>
            </a:ln>
            <a:effectLst/>
          </p:spPr>
        </p:pic>
        <p:pic>
          <p:nvPicPr>
            <p:cNvPr id="167" name="pasted-image.tiff" descr="pasted-image.tiff"/>
            <p:cNvPicPr>
              <a:picLocks noChangeAspect="1"/>
            </p:cNvPicPr>
            <p:nvPr/>
          </p:nvPicPr>
          <p:blipFill>
            <a:blip r:embed="rId4">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1" name="section 10.2 QBO Sample Company"/>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t>section 10.2 QBO Sample Company</a:t>
            </a:r>
          </a:p>
        </p:txBody>
      </p:sp>
      <p:sp>
        <p:nvSpPr>
          <p:cNvPr id="172" name="The sample company will reset each time it is reopened.…"/>
          <p:cNvSpPr txBox="1">
            <a:spLocks noGrp="1"/>
          </p:cNvSpPr>
          <p:nvPr>
            <p:ph type="body" idx="1"/>
          </p:nvPr>
        </p:nvSpPr>
        <p:spPr>
          <a:xfrm>
            <a:off x="571500" y="1803400"/>
            <a:ext cx="10862122" cy="7226300"/>
          </a:xfrm>
          <a:prstGeom prst="rect">
            <a:avLst/>
          </a:prstGeom>
        </p:spPr>
        <p:txBody>
          <a:bodyPr/>
          <a:lstStyle/>
          <a:p>
            <a:pPr marL="337740" indent="-337740">
              <a:defRPr sz="3300" b="1"/>
            </a:pPr>
            <a:r>
              <a:t>The sample company will reset each time it is reopened. </a:t>
            </a:r>
          </a:p>
          <a:p>
            <a:pPr marL="337740" indent="-337740">
              <a:defRPr sz="3300" b="1"/>
            </a:pPr>
            <a:r>
              <a:t>So make certain to allow enough time to complete all chapter activities before closing the sample company. Otherwise, you will lose the work you have entered when you reopen the Sample Company.</a:t>
            </a:r>
          </a:p>
          <a:p>
            <a:pPr marL="337740" indent="-337740">
              <a:defRPr sz="3300" b="1"/>
            </a:pPr>
            <a:r>
              <a:t>The sample company is used for the Chapter activities and Exercises.</a:t>
            </a:r>
          </a:p>
        </p:txBody>
      </p:sp>
      <p:grpSp>
        <p:nvGrpSpPr>
          <p:cNvPr id="176" name="Group"/>
          <p:cNvGrpSpPr/>
          <p:nvPr/>
        </p:nvGrpSpPr>
        <p:grpSpPr>
          <a:xfrm rot="5400000" flipH="1">
            <a:off x="7531143" y="3966266"/>
            <a:ext cx="9797563" cy="1866820"/>
            <a:chOff x="0" y="0"/>
            <a:chExt cx="9797561" cy="1866818"/>
          </a:xfrm>
        </p:grpSpPr>
        <p:pic>
          <p:nvPicPr>
            <p:cNvPr id="173"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74"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75"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79" name="Section 10.3 NAVIGATING REPORTS"/>
          <p:cNvSpPr txBox="1">
            <a:spLocks noGrp="1"/>
          </p:cNvSpPr>
          <p:nvPr>
            <p:ph type="title"/>
          </p:nvPr>
        </p:nvSpPr>
        <p:spPr>
          <a:xfrm>
            <a:off x="571500" y="723900"/>
            <a:ext cx="10862122" cy="723900"/>
          </a:xfrm>
          <a:prstGeom prst="rect">
            <a:avLst/>
          </a:prstGeom>
        </p:spPr>
        <p:txBody>
          <a:bodyPr/>
          <a:lstStyle>
            <a:lvl1pPr defTabSz="455675">
              <a:spcBef>
                <a:spcPts val="1700"/>
              </a:spcBef>
              <a:defRPr sz="4055">
                <a:solidFill>
                  <a:srgbClr val="F20F4B"/>
                </a:solidFill>
              </a:defRPr>
            </a:lvl1pPr>
          </a:lstStyle>
          <a:p>
            <a:r>
              <a:t>Section 10.3 NAVIGATING REPORTS</a:t>
            </a:r>
          </a:p>
        </p:txBody>
      </p:sp>
      <p:sp>
        <p:nvSpPr>
          <p:cNvPr id="180" name="QBO reports are accessed from the Navigation Bar.…"/>
          <p:cNvSpPr txBox="1">
            <a:spLocks noGrp="1"/>
          </p:cNvSpPr>
          <p:nvPr>
            <p:ph type="body" idx="1"/>
          </p:nvPr>
        </p:nvSpPr>
        <p:spPr>
          <a:xfrm>
            <a:off x="571500" y="1803400"/>
            <a:ext cx="10862122" cy="7226300"/>
          </a:xfrm>
          <a:prstGeom prst="rect">
            <a:avLst/>
          </a:prstGeom>
        </p:spPr>
        <p:txBody>
          <a:bodyPr/>
          <a:lstStyle/>
          <a:p>
            <a:pPr marL="0" indent="0">
              <a:buClrTx/>
              <a:buSzTx/>
              <a:buFontTx/>
              <a:buNone/>
              <a:defRPr b="1"/>
            </a:pPr>
            <a:r>
              <a:t>QBO reports are accessed from the Navigation Bar.</a:t>
            </a:r>
          </a:p>
          <a:p>
            <a:pPr marL="0" indent="0">
              <a:buClrTx/>
              <a:buSzTx/>
              <a:buFontTx/>
              <a:buNone/>
              <a:defRPr b="1"/>
            </a:pPr>
            <a:r>
              <a:t>The Report groups are:</a:t>
            </a:r>
          </a:p>
          <a:p>
            <a:pPr>
              <a:defRPr b="1"/>
            </a:pPr>
            <a:r>
              <a:t>Recommended</a:t>
            </a:r>
          </a:p>
          <a:p>
            <a:pPr>
              <a:defRPr b="1"/>
            </a:pPr>
            <a:r>
              <a:t>Frequently Run</a:t>
            </a:r>
          </a:p>
          <a:p>
            <a:pPr>
              <a:defRPr b="1"/>
            </a:pPr>
            <a:r>
              <a:t>My Custom Reports</a:t>
            </a:r>
          </a:p>
          <a:p>
            <a:pPr>
              <a:defRPr b="1"/>
            </a:pPr>
            <a:r>
              <a:t>Management Reports</a:t>
            </a:r>
          </a:p>
          <a:p>
            <a:pPr>
              <a:defRPr b="1"/>
            </a:pPr>
            <a:r>
              <a:t>All Reports</a:t>
            </a:r>
          </a:p>
          <a:p>
            <a:pPr marL="0" indent="0">
              <a:buClrTx/>
              <a:buSzTx/>
              <a:buFontTx/>
              <a:buNone/>
              <a:defRPr b="1" i="1"/>
            </a:pPr>
            <a:r>
              <a:t>(See text Section 10.3 for more information)</a:t>
            </a:r>
          </a:p>
        </p:txBody>
      </p:sp>
      <p:grpSp>
        <p:nvGrpSpPr>
          <p:cNvPr id="184" name="Group"/>
          <p:cNvGrpSpPr/>
          <p:nvPr/>
        </p:nvGrpSpPr>
        <p:grpSpPr>
          <a:xfrm rot="5400000" flipH="1">
            <a:off x="7531143" y="3966266"/>
            <a:ext cx="9797563" cy="1866820"/>
            <a:chOff x="0" y="0"/>
            <a:chExt cx="9797561" cy="1866818"/>
          </a:xfrm>
        </p:grpSpPr>
        <p:pic>
          <p:nvPicPr>
            <p:cNvPr id="181"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82"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83"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87" name="Section 10.4 financial reports: results of the accounting cycle"/>
          <p:cNvSpPr txBox="1">
            <a:spLocks noGrp="1"/>
          </p:cNvSpPr>
          <p:nvPr>
            <p:ph type="title"/>
          </p:nvPr>
        </p:nvSpPr>
        <p:spPr>
          <a:xfrm>
            <a:off x="571500" y="723900"/>
            <a:ext cx="10862122" cy="723900"/>
          </a:xfrm>
          <a:prstGeom prst="rect">
            <a:avLst/>
          </a:prstGeom>
        </p:spPr>
        <p:txBody>
          <a:bodyPr>
            <a:normAutofit fontScale="90000"/>
          </a:bodyPr>
          <a:lstStyle>
            <a:lvl1pPr defTabSz="443991">
              <a:spcBef>
                <a:spcPts val="1700"/>
              </a:spcBef>
              <a:defRPr sz="3952">
                <a:solidFill>
                  <a:srgbClr val="F20F4B"/>
                </a:solidFill>
              </a:defRPr>
            </a:lvl1pPr>
          </a:lstStyle>
          <a:p>
            <a:r>
              <a:t>Section 10.4 financial reports: results of the accounting cycle</a:t>
            </a:r>
          </a:p>
        </p:txBody>
      </p:sp>
      <p:sp>
        <p:nvSpPr>
          <p:cNvPr id="188" name="Financial reports are the results of the accounting cycle.…"/>
          <p:cNvSpPr txBox="1">
            <a:spLocks noGrp="1"/>
          </p:cNvSpPr>
          <p:nvPr>
            <p:ph type="body" idx="1"/>
          </p:nvPr>
        </p:nvSpPr>
        <p:spPr>
          <a:xfrm>
            <a:off x="571500" y="1809750"/>
            <a:ext cx="10862122" cy="6437493"/>
          </a:xfrm>
          <a:prstGeom prst="rect">
            <a:avLst/>
          </a:prstGeom>
        </p:spPr>
        <p:txBody>
          <a:bodyPr>
            <a:normAutofit lnSpcReduction="10000"/>
          </a:bodyPr>
          <a:lstStyle/>
          <a:p>
            <a:pPr>
              <a:defRPr b="1"/>
            </a:pPr>
            <a:r>
              <a:t>Financial reports are the results of the accounting cycle.</a:t>
            </a:r>
          </a:p>
          <a:p>
            <a:pPr>
              <a:defRPr b="1"/>
            </a:pPr>
            <a:r>
              <a:t>The Accounting Cycle usually consists of the following:</a:t>
            </a:r>
          </a:p>
          <a:p>
            <a:pPr lvl="1">
              <a:defRPr b="1"/>
            </a:pPr>
            <a:r>
              <a:t>Chart of Accounts</a:t>
            </a:r>
          </a:p>
          <a:p>
            <a:pPr lvl="1">
              <a:defRPr b="1"/>
            </a:pPr>
            <a:r>
              <a:t>Transactions</a:t>
            </a:r>
          </a:p>
          <a:p>
            <a:pPr lvl="1">
              <a:defRPr b="1"/>
            </a:pPr>
            <a:r>
              <a:t>Trial Balance</a:t>
            </a:r>
          </a:p>
          <a:p>
            <a:pPr lvl="1">
              <a:defRPr b="1"/>
            </a:pPr>
            <a:r>
              <a:t>Adjustments</a:t>
            </a:r>
          </a:p>
          <a:p>
            <a:pPr lvl="1">
              <a:defRPr b="1"/>
            </a:pPr>
            <a:r>
              <a:t>Adjusted Trial Balance</a:t>
            </a:r>
          </a:p>
          <a:p>
            <a:pPr lvl="1">
              <a:defRPr b="1"/>
            </a:pPr>
            <a:r>
              <a:t>Financial Statements</a:t>
            </a:r>
          </a:p>
        </p:txBody>
      </p:sp>
      <p:grpSp>
        <p:nvGrpSpPr>
          <p:cNvPr id="192" name="Group"/>
          <p:cNvGrpSpPr/>
          <p:nvPr/>
        </p:nvGrpSpPr>
        <p:grpSpPr>
          <a:xfrm rot="5400000" flipH="1">
            <a:off x="7531143" y="3966266"/>
            <a:ext cx="9797563" cy="1866820"/>
            <a:chOff x="0" y="0"/>
            <a:chExt cx="9797561" cy="1866818"/>
          </a:xfrm>
        </p:grpSpPr>
        <p:pic>
          <p:nvPicPr>
            <p:cNvPr id="189"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0"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191"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193" name="(See text Section 10.4 for more information)"/>
          <p:cNvSpPr txBox="1"/>
          <p:nvPr/>
        </p:nvSpPr>
        <p:spPr>
          <a:xfrm>
            <a:off x="689845" y="8284273"/>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10.4 for more information)</a:t>
            </a:r>
            <a:endParaRPr sz="110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Line"/>
          <p:cNvSpPr>
            <a:spLocks noGrp="1"/>
          </p:cNvSpPr>
          <p:nvPr>
            <p:ph type="body" idx="13"/>
          </p:nvPr>
        </p:nvSpPr>
        <p:spPr>
          <a:prstGeom prst="line">
            <a:avLst/>
          </a:prstGeom>
          <a:ln>
            <a:solidFill>
              <a:srgbClr val="F20F4B"/>
            </a:solidFill>
          </a:ln>
        </p:spPr>
        <p:txBody>
          <a:bodyPr/>
          <a:lstStyle/>
          <a:p>
            <a:pPr marL="0" indent="0" defTabSz="457200">
              <a:spcBef>
                <a:spcPts val="0"/>
              </a:spcBef>
              <a:buClrTx/>
              <a:buSzTx/>
              <a:buFontTx/>
              <a:buNone/>
              <a:defRPr sz="1200">
                <a:solidFill>
                  <a:srgbClr val="000000"/>
                </a:solidFill>
              </a:defRPr>
            </a:pPr>
            <a:endParaRPr/>
          </a:p>
        </p:txBody>
      </p:sp>
      <p:sp>
        <p:nvSpPr>
          <p:cNvPr id="196" name="Section 10.5 TRIAL BALANCE"/>
          <p:cNvSpPr txBox="1">
            <a:spLocks noGrp="1"/>
          </p:cNvSpPr>
          <p:nvPr>
            <p:ph type="title"/>
          </p:nvPr>
        </p:nvSpPr>
        <p:spPr>
          <a:xfrm>
            <a:off x="571500" y="723900"/>
            <a:ext cx="10862121" cy="723900"/>
          </a:xfrm>
          <a:prstGeom prst="rect">
            <a:avLst/>
          </a:prstGeom>
        </p:spPr>
        <p:txBody>
          <a:bodyPr/>
          <a:lstStyle>
            <a:lvl1pPr defTabSz="455675">
              <a:spcBef>
                <a:spcPts val="1700"/>
              </a:spcBef>
              <a:defRPr sz="4055">
                <a:solidFill>
                  <a:srgbClr val="F20F4B"/>
                </a:solidFill>
              </a:defRPr>
            </a:lvl1pPr>
          </a:lstStyle>
          <a:p>
            <a:r>
              <a:t>Section 10.5 TRIAL BALANCE</a:t>
            </a:r>
          </a:p>
        </p:txBody>
      </p:sp>
      <p:sp>
        <p:nvSpPr>
          <p:cNvPr id="197" name="Trial Balance is a listing of all of a company’s accounts and the ending account balances.…"/>
          <p:cNvSpPr txBox="1">
            <a:spLocks noGrp="1"/>
          </p:cNvSpPr>
          <p:nvPr>
            <p:ph type="body" idx="1"/>
          </p:nvPr>
        </p:nvSpPr>
        <p:spPr>
          <a:xfrm>
            <a:off x="571500" y="1809750"/>
            <a:ext cx="10862122" cy="7226300"/>
          </a:xfrm>
          <a:prstGeom prst="rect">
            <a:avLst/>
          </a:prstGeom>
        </p:spPr>
        <p:txBody>
          <a:bodyPr/>
          <a:lstStyle/>
          <a:p>
            <a:pPr>
              <a:defRPr b="1"/>
            </a:pPr>
            <a:r>
              <a:t>Trial Balance is a listing of all of a company’s accounts and the ending account balances.</a:t>
            </a:r>
          </a:p>
          <a:p>
            <a:pPr>
              <a:defRPr b="1"/>
            </a:pPr>
            <a:r>
              <a:t>Trial Balance is used to verify that Total Debits equal Total Credits.</a:t>
            </a:r>
          </a:p>
          <a:p>
            <a:pPr marL="0" indent="0">
              <a:buClrTx/>
              <a:buSzTx/>
              <a:buFontTx/>
              <a:buNone/>
              <a:defRPr b="1" i="1"/>
            </a:pPr>
            <a:endParaRPr/>
          </a:p>
          <a:p>
            <a:pPr marL="0" indent="0">
              <a:buClrTx/>
              <a:buSzTx/>
              <a:buFontTx/>
              <a:buNone/>
              <a:defRPr b="1"/>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a:p>
            <a:pPr marL="0" indent="381000" defTabSz="457200">
              <a:lnSpc>
                <a:spcPct val="120000"/>
              </a:lnSpc>
              <a:spcBef>
                <a:spcPts val="0"/>
              </a:spcBef>
              <a:buClrTx/>
              <a:buSzTx/>
              <a:buFontTx/>
              <a:buNone/>
              <a:defRPr sz="1200">
                <a:solidFill>
                  <a:srgbClr val="000000"/>
                </a:solidFill>
              </a:defRPr>
            </a:pPr>
            <a:endParaRPr sz="1100" i="1"/>
          </a:p>
        </p:txBody>
      </p:sp>
      <p:grpSp>
        <p:nvGrpSpPr>
          <p:cNvPr id="201" name="Group"/>
          <p:cNvGrpSpPr/>
          <p:nvPr/>
        </p:nvGrpSpPr>
        <p:grpSpPr>
          <a:xfrm rot="5400000" flipH="1">
            <a:off x="7531143" y="3966266"/>
            <a:ext cx="9797563" cy="1866820"/>
            <a:chOff x="0" y="0"/>
            <a:chExt cx="9797561" cy="1866818"/>
          </a:xfrm>
        </p:grpSpPr>
        <p:pic>
          <p:nvPicPr>
            <p:cNvPr id="198" name="pasted-image.tiff" descr="pasted-image.tiff"/>
            <p:cNvPicPr>
              <a:picLocks noChangeAspect="1"/>
            </p:cNvPicPr>
            <p:nvPr/>
          </p:nvPicPr>
          <p:blipFill>
            <a:blip r:embed="rId2">
              <a:extLst/>
            </a:blip>
            <a:srcRect r="1741"/>
            <a:stretch>
              <a:fillRect/>
            </a:stretch>
          </p:blipFill>
          <p:spPr>
            <a:xfrm>
              <a:off x="0" y="0"/>
              <a:ext cx="9797320" cy="1866819"/>
            </a:xfrm>
            <a:prstGeom prst="rect">
              <a:avLst/>
            </a:prstGeom>
            <a:ln w="12700" cap="flat">
              <a:noFill/>
              <a:miter lim="400000"/>
            </a:ln>
            <a:effectLst/>
          </p:spPr>
        </p:pic>
        <p:pic>
          <p:nvPicPr>
            <p:cNvPr id="199" name="pasted-image.tiff" descr="pasted-image.tiff"/>
            <p:cNvPicPr>
              <a:picLocks noChangeAspect="1"/>
            </p:cNvPicPr>
            <p:nvPr/>
          </p:nvPicPr>
          <p:blipFill>
            <a:blip r:embed="rId3">
              <a:extLst/>
            </a:blip>
            <a:srcRect l="213" r="81413"/>
            <a:stretch>
              <a:fillRect/>
            </a:stretch>
          </p:blipFill>
          <p:spPr>
            <a:xfrm>
              <a:off x="7953637" y="0"/>
              <a:ext cx="1843925" cy="1866690"/>
            </a:xfrm>
            <a:prstGeom prst="rect">
              <a:avLst/>
            </a:prstGeom>
            <a:ln w="12700" cap="flat">
              <a:noFill/>
              <a:miter lim="400000"/>
            </a:ln>
            <a:effectLst/>
          </p:spPr>
        </p:pic>
        <p:pic>
          <p:nvPicPr>
            <p:cNvPr id="200" name="pasted-image.tiff" descr="pasted-image.tiff"/>
            <p:cNvPicPr>
              <a:picLocks noChangeAspect="1"/>
            </p:cNvPicPr>
            <p:nvPr/>
          </p:nvPicPr>
          <p:blipFill>
            <a:blip r:embed="rId3">
              <a:extLst/>
            </a:blip>
            <a:srcRect l="39052" r="40619"/>
            <a:stretch>
              <a:fillRect/>
            </a:stretch>
          </p:blipFill>
          <p:spPr>
            <a:xfrm>
              <a:off x="3928042" y="37"/>
              <a:ext cx="2026860" cy="1854489"/>
            </a:xfrm>
            <a:prstGeom prst="rect">
              <a:avLst/>
            </a:prstGeom>
            <a:ln w="12700" cap="flat">
              <a:noFill/>
              <a:miter lim="400000"/>
            </a:ln>
            <a:effectLst/>
          </p:spPr>
        </p:pic>
      </p:grpSp>
      <p:sp>
        <p:nvSpPr>
          <p:cNvPr id="202" name="(See text Section 10.5)"/>
          <p:cNvSpPr txBox="1"/>
          <p:nvPr/>
        </p:nvSpPr>
        <p:spPr>
          <a:xfrm>
            <a:off x="689845" y="7251700"/>
            <a:ext cx="10625431" cy="9906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spcBef>
                <a:spcPts val="1800"/>
              </a:spcBef>
              <a:defRPr sz="3200" b="1" spc="0"/>
            </a:lvl1pPr>
          </a:lstStyle>
          <a:p>
            <a:r>
              <a:t>(See text Section 10.5)</a:t>
            </a:r>
            <a:endParaRPr sz="1100"/>
          </a:p>
        </p:txBody>
      </p:sp>
    </p:spTree>
  </p:cSld>
  <p:clrMapOvr>
    <a:masterClrMapping/>
  </p:clrMapOvr>
  <p:transition spd="med"/>
</p:sld>
</file>

<file path=ppt/theme/theme1.xml><?xml version="1.0" encoding="utf-8"?>
<a:theme xmlns:a="http://schemas.openxmlformats.org/drawingml/2006/main" name="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720</Words>
  <Application>Microsoft Office PowerPoint</Application>
  <PresentationFormat>Custom</PresentationFormat>
  <Paragraphs>103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New_Template9</vt:lpstr>
      <vt:lpstr>Computer accounting with quickbooks online</vt:lpstr>
      <vt:lpstr>Effective Learning strategy XPM</vt:lpstr>
      <vt:lpstr>Section 10.1 QBO SatNAV</vt:lpstr>
      <vt:lpstr>Section 10.1 QBO SatNAV</vt:lpstr>
      <vt:lpstr>Section 10.2 QBO Sample Company</vt:lpstr>
      <vt:lpstr>section 10.2 QBO Sample Company</vt:lpstr>
      <vt:lpstr>Section 10.3 NAVIGATING REPORTS</vt:lpstr>
      <vt:lpstr>Section 10.4 financial reports: results of the accounting cycle</vt:lpstr>
      <vt:lpstr>Section 10.5 TRIAL BALANCE</vt:lpstr>
      <vt:lpstr>Section 10.6 adjusting entries</vt:lpstr>
      <vt:lpstr>Section 10.7 adjusted trial balance</vt:lpstr>
      <vt:lpstr>Section 10.8 financial statements</vt:lpstr>
      <vt:lpstr>Section 10.9 management reports</vt:lpstr>
      <vt:lpstr>Section 10.10 accounting essentials REPORTS</vt:lpstr>
      <vt:lpstr>Exercises</vt:lpstr>
      <vt:lpstr>project 10.1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dc:title>
  <cp:lastModifiedBy>Administrator</cp:lastModifiedBy>
  <cp:revision>1</cp:revision>
  <dcterms:modified xsi:type="dcterms:W3CDTF">2017-12-12T17:19:37Z</dcterms:modified>
</cp:coreProperties>
</file>