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179629600"/>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33059"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067800"/>
            <a:ext cx="103632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tif"/></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9 QBO ADJUSTMENTS"/>
          <p:cNvSpPr txBox="1"/>
          <p:nvPr/>
        </p:nvSpPr>
        <p:spPr>
          <a:xfrm>
            <a:off x="2692400" y="7915349"/>
            <a:ext cx="7187865" cy="641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9 QBO ADJUSTMENTS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5" name="Section 9.6-9.10 types of adjusting entrie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9.6-9.10 types of adjusting entries</a:t>
            </a:r>
          </a:p>
        </p:txBody>
      </p:sp>
      <p:sp>
        <p:nvSpPr>
          <p:cNvPr id="206" name="If the accrual basis is used to calculate profits, the following types of adjusting entries may be necessar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If the accrual basis is used to calculate profits, the following types of adjusting entries may be necessary:</a:t>
            </a:r>
          </a:p>
          <a:p>
            <a:pPr marL="571500" indent="-571500">
              <a:buClrTx/>
              <a:buSzPct val="100000"/>
              <a:buFontTx/>
              <a:buAutoNum type="arabicPeriod"/>
              <a:defRPr b="1"/>
            </a:pPr>
            <a:r>
              <a:t>Prepaid Items</a:t>
            </a:r>
          </a:p>
          <a:p>
            <a:pPr marL="571500" indent="-571500">
              <a:buClrTx/>
              <a:buSzPct val="100000"/>
              <a:buFontTx/>
              <a:buAutoNum type="arabicPeriod"/>
              <a:defRPr b="1"/>
            </a:pPr>
            <a:r>
              <a:t>Unearned Items</a:t>
            </a:r>
          </a:p>
          <a:p>
            <a:pPr marL="571500" indent="-571500">
              <a:buClrTx/>
              <a:buSzPct val="100000"/>
              <a:buFontTx/>
              <a:buAutoNum type="arabicPeriod"/>
              <a:defRPr b="1"/>
            </a:pPr>
            <a:r>
              <a:t>Accrued Expenses</a:t>
            </a:r>
          </a:p>
          <a:p>
            <a:pPr marL="571500" indent="-571500">
              <a:buClrTx/>
              <a:buSzPct val="100000"/>
              <a:buFontTx/>
              <a:buAutoNum type="arabicPeriod"/>
              <a:defRPr b="1"/>
            </a:pPr>
            <a:r>
              <a:t>Accrued Revenues</a:t>
            </a:r>
          </a:p>
          <a:p>
            <a:pPr marL="0" indent="0">
              <a:buClrTx/>
              <a:buSzTx/>
              <a:buFontTx/>
              <a:buNone/>
              <a:defRPr b="1" i="1"/>
            </a:pPr>
            <a:endParaRPr/>
          </a:p>
          <a:p>
            <a:pPr marL="0" indent="0">
              <a:buClrTx/>
              <a:buSzTx/>
              <a:buFontTx/>
              <a:buNone/>
              <a:defRPr b="1" i="1"/>
            </a:pPr>
            <a:r>
              <a:t>(See text Section 9.6-9.10 for more information)</a:t>
            </a:r>
          </a:p>
        </p:txBody>
      </p:sp>
      <p:grpSp>
        <p:nvGrpSpPr>
          <p:cNvPr id="210" name="Group"/>
          <p:cNvGrpSpPr/>
          <p:nvPr/>
        </p:nvGrpSpPr>
        <p:grpSpPr>
          <a:xfrm rot="5400000" flipH="1">
            <a:off x="7531143" y="3966266"/>
            <a:ext cx="9797563" cy="1866820"/>
            <a:chOff x="0" y="0"/>
            <a:chExt cx="9797561" cy="1866818"/>
          </a:xfrm>
        </p:grpSpPr>
        <p:pic>
          <p:nvPicPr>
            <p:cNvPr id="20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3" name="Section 9.11 accounting essentials adjustment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9.11 accounting essentials adjustments</a:t>
            </a:r>
          </a:p>
        </p:txBody>
      </p:sp>
      <p:sp>
        <p:nvSpPr>
          <p:cNvPr id="214" name="Adjusting entries are often necessary when the accrual basis of accounting is used.…"/>
          <p:cNvSpPr txBox="1">
            <a:spLocks noGrp="1"/>
          </p:cNvSpPr>
          <p:nvPr>
            <p:ph type="body" idx="1"/>
          </p:nvPr>
        </p:nvSpPr>
        <p:spPr>
          <a:xfrm>
            <a:off x="571500" y="1809750"/>
            <a:ext cx="10862122" cy="7226300"/>
          </a:xfrm>
          <a:prstGeom prst="rect">
            <a:avLst/>
          </a:prstGeom>
        </p:spPr>
        <p:txBody>
          <a:bodyPr/>
          <a:lstStyle/>
          <a:p>
            <a:pPr marL="451104" indent="-451104" defTabSz="560831">
              <a:spcBef>
                <a:spcPts val="1700"/>
              </a:spcBef>
              <a:defRPr sz="3072" b="1"/>
            </a:pPr>
            <a:r>
              <a:t>Adjusting entries are often necessary when the accrual basis of accounting is used.</a:t>
            </a:r>
          </a:p>
          <a:p>
            <a:pPr marL="451104" indent="-451104" defTabSz="560831">
              <a:spcBef>
                <a:spcPts val="1700"/>
              </a:spcBef>
              <a:defRPr sz="3072" b="1"/>
            </a:pPr>
            <a:r>
              <a:t>The Accrual basis:</a:t>
            </a:r>
          </a:p>
          <a:p>
            <a:pPr marL="902208" lvl="1" indent="-451104" defTabSz="560831">
              <a:spcBef>
                <a:spcPts val="1700"/>
              </a:spcBef>
              <a:defRPr sz="3072" b="1"/>
            </a:pPr>
            <a:r>
              <a:t>Records revenue (income) when it is earned (when products and services are provided to customers) regardless of when the cash is received from customers</a:t>
            </a:r>
          </a:p>
          <a:p>
            <a:pPr marL="902208" lvl="1" indent="-451104" defTabSz="560831">
              <a:spcBef>
                <a:spcPts val="1700"/>
              </a:spcBef>
              <a:defRPr sz="3072" b="1"/>
            </a:pPr>
            <a:r>
              <a:t>Records expense when they are incurred (the benefits have expired) regardless of when the cash is paid.</a:t>
            </a:r>
            <a:br/>
            <a:endParaRPr/>
          </a:p>
          <a:p>
            <a:pPr marL="0" indent="0" defTabSz="560831">
              <a:spcBef>
                <a:spcPts val="1700"/>
              </a:spcBef>
              <a:buClrTx/>
              <a:buSzTx/>
              <a:buFontTx/>
              <a:buNone/>
              <a:defRPr sz="3072" b="1" i="1"/>
            </a:pPr>
            <a:endParaRPr/>
          </a:p>
          <a:p>
            <a:pPr marL="0" indent="0" defTabSz="560831">
              <a:spcBef>
                <a:spcPts val="1700"/>
              </a:spcBef>
              <a:buClrTx/>
              <a:buSzTx/>
              <a:buFontTx/>
              <a:buNone/>
              <a:defRPr sz="3072" b="1" i="1"/>
            </a:pPr>
            <a:r>
              <a:t>(See text Section 9.11 Accounting Essentials for more information)</a:t>
            </a:r>
          </a:p>
        </p:txBody>
      </p:sp>
      <p:grpSp>
        <p:nvGrpSpPr>
          <p:cNvPr id="218" name="Group"/>
          <p:cNvGrpSpPr/>
          <p:nvPr/>
        </p:nvGrpSpPr>
        <p:grpSpPr>
          <a:xfrm rot="5400000" flipH="1">
            <a:off x="7531143" y="3966266"/>
            <a:ext cx="9797563" cy="1866820"/>
            <a:chOff x="0" y="0"/>
            <a:chExt cx="9797561" cy="1866818"/>
          </a:xfrm>
        </p:grpSpPr>
        <p:pic>
          <p:nvPicPr>
            <p:cNvPr id="21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1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1"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22" name="Exercises at the end of Chapter 9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9 provide you with practice. The Sample Company resets each time it is reopened so any errors do not carry forward to future chapters.</a:t>
            </a:r>
          </a:p>
        </p:txBody>
      </p:sp>
      <p:grpSp>
        <p:nvGrpSpPr>
          <p:cNvPr id="226" name="Group"/>
          <p:cNvGrpSpPr/>
          <p:nvPr/>
        </p:nvGrpSpPr>
        <p:grpSpPr>
          <a:xfrm rot="5400000" flipH="1">
            <a:off x="7531143" y="3966266"/>
            <a:ext cx="9797563" cy="1866820"/>
            <a:chOff x="0" y="0"/>
            <a:chExt cx="9797561" cy="1866818"/>
          </a:xfrm>
        </p:grpSpPr>
        <p:pic>
          <p:nvPicPr>
            <p:cNvPr id="22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2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9" name="project 9.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9.1</a:t>
            </a:r>
          </a:p>
        </p:txBody>
      </p:sp>
      <p:sp>
        <p:nvSpPr>
          <p:cNvPr id="230" name="Project 9.1 involves entering adjusting entries for  your QBO Compan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Project 9.1 involves entering adjusting entries for  your QBO Company.</a:t>
            </a:r>
          </a:p>
          <a:p>
            <a:pPr>
              <a:defRPr b="1"/>
            </a:pPr>
            <a:r>
              <a:t>Use the QBO Access with your text to access and start QBO. </a:t>
            </a:r>
          </a:p>
          <a:p>
            <a:pPr>
              <a:defRPr b="1"/>
            </a:pPr>
            <a:r>
              <a:t>Follow instructions in your text for Project 9.1.</a:t>
            </a:r>
          </a:p>
        </p:txBody>
      </p:sp>
      <p:grpSp>
        <p:nvGrpSpPr>
          <p:cNvPr id="234" name="Group"/>
          <p:cNvGrpSpPr/>
          <p:nvPr/>
        </p:nvGrpSpPr>
        <p:grpSpPr>
          <a:xfrm rot="5400000" flipH="1">
            <a:off x="7531143" y="3966266"/>
            <a:ext cx="9797563" cy="1866820"/>
            <a:chOff x="0" y="0"/>
            <a:chExt cx="9797561" cy="1866818"/>
          </a:xfrm>
        </p:grpSpPr>
        <p:pic>
          <p:nvPicPr>
            <p:cNvPr id="2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Section 9.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9.1 QBO SatNAV</a:t>
            </a:r>
          </a:p>
        </p:txBody>
      </p:sp>
      <p:sp>
        <p:nvSpPr>
          <p:cNvPr id="147"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9.1 for more information)</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Section 9.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9.1 QBO SatNAV</a:t>
            </a:r>
          </a:p>
        </p:txBody>
      </p:sp>
      <p:sp>
        <p:nvSpPr>
          <p:cNvPr id="155" name="Chapter 9 covers adjustments required to ensure we have reliable reports.…"/>
          <p:cNvSpPr txBox="1">
            <a:spLocks noGrp="1"/>
          </p:cNvSpPr>
          <p:nvPr>
            <p:ph type="body" idx="1"/>
          </p:nvPr>
        </p:nvSpPr>
        <p:spPr>
          <a:xfrm>
            <a:off x="571500" y="1809750"/>
            <a:ext cx="10862122" cy="7226300"/>
          </a:xfrm>
          <a:prstGeom prst="rect">
            <a:avLst/>
          </a:prstGeom>
        </p:spPr>
        <p:txBody>
          <a:bodyPr/>
          <a:lstStyle/>
          <a:p>
            <a:pPr marL="0" indent="0" defTabSz="554990">
              <a:spcBef>
                <a:spcPts val="1700"/>
              </a:spcBef>
              <a:buClrTx/>
              <a:buSzTx/>
              <a:buFontTx/>
              <a:buNone/>
              <a:defRPr sz="3040" b="1"/>
            </a:pPr>
            <a:r>
              <a:t>Chapter 9 covers adjustments required to ensure we have reliable reports.</a:t>
            </a:r>
          </a:p>
          <a:p>
            <a:pPr marL="0" indent="0" defTabSz="554990">
              <a:spcBef>
                <a:spcPts val="1700"/>
              </a:spcBef>
              <a:buClrTx/>
              <a:buSzTx/>
              <a:buFontTx/>
              <a:buNone/>
              <a:defRPr sz="3040" b="1"/>
            </a:pPr>
            <a:endParaRPr/>
          </a:p>
          <a:p>
            <a:pPr marL="0" indent="0" defTabSz="554990">
              <a:spcBef>
                <a:spcPts val="1700"/>
              </a:spcBef>
              <a:buClrTx/>
              <a:buSzTx/>
              <a:buFontTx/>
              <a:buNone/>
              <a:defRPr sz="3040" b="1"/>
            </a:pPr>
            <a:endParaRPr/>
          </a:p>
          <a:p>
            <a:pPr marL="0" indent="0" defTabSz="554990">
              <a:spcBef>
                <a:spcPts val="1700"/>
              </a:spcBef>
              <a:buClrTx/>
              <a:buSzTx/>
              <a:buFontTx/>
              <a:buNone/>
              <a:defRPr sz="3040" b="1"/>
            </a:pPr>
            <a:endParaRPr/>
          </a:p>
          <a:p>
            <a:pPr marL="0" indent="0" defTabSz="554990">
              <a:spcBef>
                <a:spcPts val="1700"/>
              </a:spcBef>
              <a:buClrTx/>
              <a:buSzTx/>
              <a:buFontTx/>
              <a:buNone/>
              <a:defRPr sz="3040" b="1"/>
            </a:pPr>
            <a:endParaRPr/>
          </a:p>
          <a:p>
            <a:pPr marL="0" indent="0" defTabSz="554990">
              <a:spcBef>
                <a:spcPts val="1700"/>
              </a:spcBef>
              <a:buClrTx/>
              <a:buSzTx/>
              <a:buFontTx/>
              <a:buNone/>
              <a:defRPr sz="3040" b="1"/>
            </a:pPr>
            <a:endParaRPr/>
          </a:p>
          <a:p>
            <a:pPr marL="0" indent="0" defTabSz="554990">
              <a:spcBef>
                <a:spcPts val="1700"/>
              </a:spcBef>
              <a:buClrTx/>
              <a:buSzTx/>
              <a:buFontTx/>
              <a:buNone/>
              <a:defRPr sz="3040" b="1" i="1"/>
            </a:pPr>
            <a:endParaRPr/>
          </a:p>
          <a:p>
            <a:pPr marL="0" indent="0" defTabSz="554990">
              <a:spcBef>
                <a:spcPts val="1700"/>
              </a:spcBef>
              <a:buClrTx/>
              <a:buSzTx/>
              <a:buFontTx/>
              <a:buNone/>
              <a:defRPr sz="3040" b="1" i="1"/>
            </a:pPr>
            <a:endParaRPr/>
          </a:p>
          <a:p>
            <a:pPr marL="0" indent="0" defTabSz="554990">
              <a:spcBef>
                <a:spcPts val="1700"/>
              </a:spcBef>
              <a:buClrTx/>
              <a:buSzTx/>
              <a:buFontTx/>
              <a:buNone/>
              <a:defRPr sz="3040" b="1" i="1"/>
            </a:pPr>
            <a:endParaRPr/>
          </a:p>
          <a:p>
            <a:pPr marL="0" indent="0" defTabSz="554990">
              <a:spcBef>
                <a:spcPts val="1700"/>
              </a:spcBef>
              <a:buClrTx/>
              <a:buSzTx/>
              <a:buFontTx/>
              <a:buNone/>
              <a:defRPr sz="3040" b="1" i="1"/>
            </a:pPr>
            <a:r>
              <a:t>(See text Section 9.1 for more information)</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60" name="pasted-image.tiff" descr="pasted-image.tiff"/>
          <p:cNvPicPr>
            <a:picLocks noChangeAspect="1"/>
          </p:cNvPicPr>
          <p:nvPr/>
        </p:nvPicPr>
        <p:blipFill>
          <a:blip r:embed="rId4">
            <a:extLst/>
          </a:blip>
          <a:stretch>
            <a:fillRect/>
          </a:stretch>
        </p:blipFill>
        <p:spPr>
          <a:xfrm>
            <a:off x="3799978" y="2675028"/>
            <a:ext cx="4871903" cy="5495744"/>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3" name="Section 9.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9.2 QBO Sample Company</a:t>
            </a:r>
          </a:p>
        </p:txBody>
      </p:sp>
      <p:sp>
        <p:nvSpPr>
          <p:cNvPr id="164"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a:t>
            </a:r>
          </a:p>
        </p:txBody>
      </p:sp>
      <p:grpSp>
        <p:nvGrpSpPr>
          <p:cNvPr id="168" name="Group"/>
          <p:cNvGrpSpPr/>
          <p:nvPr/>
        </p:nvGrpSpPr>
        <p:grpSpPr>
          <a:xfrm rot="5400000" flipH="1">
            <a:off x="7531143" y="3966266"/>
            <a:ext cx="9797563" cy="1866820"/>
            <a:chOff x="0" y="0"/>
            <a:chExt cx="9797561" cy="1866818"/>
          </a:xfrm>
        </p:grpSpPr>
        <p:pic>
          <p:nvPicPr>
            <p:cNvPr id="165"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66"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67"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1" name="section 9.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9.2 QBO Sample Company</a:t>
            </a:r>
          </a:p>
        </p:txBody>
      </p:sp>
      <p:sp>
        <p:nvSpPr>
          <p:cNvPr id="172"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76" name="Group"/>
          <p:cNvGrpSpPr/>
          <p:nvPr/>
        </p:nvGrpSpPr>
        <p:grpSpPr>
          <a:xfrm rot="5400000" flipH="1">
            <a:off x="7531143" y="3966266"/>
            <a:ext cx="9797563" cy="1866820"/>
            <a:chOff x="0" y="0"/>
            <a:chExt cx="9797561" cy="1866818"/>
          </a:xfrm>
        </p:grpSpPr>
        <p:pic>
          <p:nvPicPr>
            <p:cNvPr id="1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9" name="Section 9.3 accounting cycle"/>
          <p:cNvSpPr txBox="1">
            <a:spLocks noGrp="1"/>
          </p:cNvSpPr>
          <p:nvPr>
            <p:ph type="title"/>
          </p:nvPr>
        </p:nvSpPr>
        <p:spPr>
          <a:xfrm>
            <a:off x="571500" y="723900"/>
            <a:ext cx="10862122" cy="723900"/>
          </a:xfrm>
          <a:prstGeom prst="rect">
            <a:avLst/>
          </a:prstGeom>
        </p:spPr>
        <p:txBody>
          <a:bodyPr/>
          <a:lstStyle>
            <a:lvl1pPr defTabSz="455675">
              <a:spcBef>
                <a:spcPts val="1700"/>
              </a:spcBef>
              <a:defRPr sz="4055">
                <a:solidFill>
                  <a:srgbClr val="F20F4B"/>
                </a:solidFill>
              </a:defRPr>
            </a:lvl1pPr>
          </a:lstStyle>
          <a:p>
            <a:r>
              <a:t>Section 9.3 accounting cycle</a:t>
            </a:r>
          </a:p>
        </p:txBody>
      </p:sp>
      <p:sp>
        <p:nvSpPr>
          <p:cNvPr id="180" name="The Accounting Cycle is a series of accounting activities that a business performs each accounting period.…"/>
          <p:cNvSpPr txBox="1">
            <a:spLocks noGrp="1"/>
          </p:cNvSpPr>
          <p:nvPr>
            <p:ph type="body" idx="1"/>
          </p:nvPr>
        </p:nvSpPr>
        <p:spPr>
          <a:xfrm>
            <a:off x="571500" y="1803400"/>
            <a:ext cx="10862122" cy="7226300"/>
          </a:xfrm>
          <a:prstGeom prst="rect">
            <a:avLst/>
          </a:prstGeom>
        </p:spPr>
        <p:txBody>
          <a:bodyPr>
            <a:normAutofit lnSpcReduction="10000"/>
          </a:bodyPr>
          <a:lstStyle/>
          <a:p>
            <a:pPr marL="0" indent="0">
              <a:buClrTx/>
              <a:buSzTx/>
              <a:buFontTx/>
              <a:buNone/>
              <a:defRPr b="1"/>
            </a:pPr>
            <a:r>
              <a:t>The Accounting Cycle is a series of accounting activities that a business performs each accounting period.</a:t>
            </a:r>
          </a:p>
          <a:p>
            <a:pPr marL="0" indent="0">
              <a:buClrTx/>
              <a:buSzTx/>
              <a:buFontTx/>
              <a:buNone/>
              <a:defRPr b="1"/>
            </a:pPr>
            <a:r>
              <a:t>The Accounting Cycle usually consists of the following:</a:t>
            </a:r>
          </a:p>
          <a:p>
            <a:pPr>
              <a:defRPr b="1"/>
            </a:pPr>
            <a:r>
              <a:t>Chart of Accounts</a:t>
            </a:r>
          </a:p>
          <a:p>
            <a:pPr>
              <a:defRPr b="1"/>
            </a:pPr>
            <a:r>
              <a:t>Transactions</a:t>
            </a:r>
          </a:p>
          <a:p>
            <a:pPr>
              <a:defRPr b="1"/>
            </a:pPr>
            <a:r>
              <a:t>Trial Balance</a:t>
            </a:r>
          </a:p>
          <a:p>
            <a:pPr>
              <a:defRPr b="1"/>
            </a:pPr>
            <a:r>
              <a:t>Adjustments</a:t>
            </a:r>
          </a:p>
          <a:p>
            <a:pPr>
              <a:defRPr b="1"/>
            </a:pPr>
            <a:r>
              <a:t>Adjusted Trial Balance</a:t>
            </a:r>
          </a:p>
          <a:p>
            <a:pPr>
              <a:defRPr b="1"/>
            </a:pPr>
            <a:r>
              <a:t>Financial Statements</a:t>
            </a:r>
          </a:p>
          <a:p>
            <a:pPr marL="0" indent="0">
              <a:buClrTx/>
              <a:buSzTx/>
              <a:buFontTx/>
              <a:buNone/>
              <a:defRPr b="1" i="1"/>
            </a:pPr>
            <a:r>
              <a:t>(See text Section 9.3 for more information)</a:t>
            </a:r>
          </a:p>
        </p:txBody>
      </p:sp>
      <p:grpSp>
        <p:nvGrpSpPr>
          <p:cNvPr id="184" name="Group"/>
          <p:cNvGrpSpPr/>
          <p:nvPr/>
        </p:nvGrpSpPr>
        <p:grpSpPr>
          <a:xfrm rot="5400000" flipH="1">
            <a:off x="7531143" y="3966266"/>
            <a:ext cx="9797563" cy="1866820"/>
            <a:chOff x="0" y="0"/>
            <a:chExt cx="9797561" cy="1866818"/>
          </a:xfrm>
        </p:grpSpPr>
        <p:pic>
          <p:nvPicPr>
            <p:cNvPr id="18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8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87" name="Section 9.4 adjusting entri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9.4 adjusting entries</a:t>
            </a:r>
          </a:p>
        </p:txBody>
      </p:sp>
      <p:sp>
        <p:nvSpPr>
          <p:cNvPr id="188" name="Adjusting entries are required to bring accounts up to date at the end of an accounting period.…"/>
          <p:cNvSpPr txBox="1">
            <a:spLocks noGrp="1"/>
          </p:cNvSpPr>
          <p:nvPr>
            <p:ph type="body" idx="1"/>
          </p:nvPr>
        </p:nvSpPr>
        <p:spPr>
          <a:xfrm>
            <a:off x="571500" y="1809750"/>
            <a:ext cx="10862122" cy="7226300"/>
          </a:xfrm>
          <a:prstGeom prst="rect">
            <a:avLst/>
          </a:prstGeom>
        </p:spPr>
        <p:txBody>
          <a:bodyPr/>
          <a:lstStyle/>
          <a:p>
            <a:pPr>
              <a:defRPr b="1"/>
            </a:pPr>
            <a:r>
              <a:t>Adjusting entries are required to bring accounts up to date at the end of an accounting period.</a:t>
            </a:r>
          </a:p>
          <a:p>
            <a:pPr>
              <a:defRPr b="1"/>
            </a:pPr>
            <a:r>
              <a:t>Adjusting entries can be made in the QBO Journal using debits and credits.</a:t>
            </a:r>
          </a:p>
        </p:txBody>
      </p:sp>
      <p:grpSp>
        <p:nvGrpSpPr>
          <p:cNvPr id="192" name="Group"/>
          <p:cNvGrpSpPr/>
          <p:nvPr/>
        </p:nvGrpSpPr>
        <p:grpSpPr>
          <a:xfrm rot="5400000" flipH="1">
            <a:off x="7531143" y="3966266"/>
            <a:ext cx="9797563" cy="1866820"/>
            <a:chOff x="0" y="0"/>
            <a:chExt cx="9797561" cy="1866818"/>
          </a:xfrm>
        </p:grpSpPr>
        <p:pic>
          <p:nvPicPr>
            <p:cNvPr id="18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93" name="(See text Section 9.4 for more information)"/>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9.4 for more information)</a:t>
            </a:r>
            <a:endParaRPr sz="110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6" name="Section 9.5 using QBO to make adjusting entries"/>
          <p:cNvSpPr txBox="1">
            <a:spLocks noGrp="1"/>
          </p:cNvSpPr>
          <p:nvPr>
            <p:ph type="title"/>
          </p:nvPr>
        </p:nvSpPr>
        <p:spPr>
          <a:xfrm>
            <a:off x="571500" y="723900"/>
            <a:ext cx="10862121" cy="723900"/>
          </a:xfrm>
          <a:prstGeom prst="rect">
            <a:avLst/>
          </a:prstGeom>
        </p:spPr>
        <p:txBody>
          <a:bodyPr/>
          <a:lstStyle>
            <a:lvl1pPr defTabSz="455675">
              <a:spcBef>
                <a:spcPts val="1700"/>
              </a:spcBef>
              <a:defRPr sz="4055">
                <a:solidFill>
                  <a:srgbClr val="F20F4B"/>
                </a:solidFill>
              </a:defRPr>
            </a:lvl1pPr>
          </a:lstStyle>
          <a:p>
            <a:r>
              <a:t>Section 9.5 using QBO to make adjusting entries</a:t>
            </a:r>
          </a:p>
        </p:txBody>
      </p:sp>
      <p:sp>
        <p:nvSpPr>
          <p:cNvPr id="197" name="To make adjusting entries using QBO:…"/>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To make adjusting entries using QBO:</a:t>
            </a:r>
          </a:p>
          <a:p>
            <a:pPr>
              <a:defRPr b="1"/>
            </a:pPr>
            <a:r>
              <a:t>Select the Create (+) icon</a:t>
            </a:r>
          </a:p>
          <a:p>
            <a:pPr>
              <a:defRPr b="1"/>
            </a:pPr>
            <a:r>
              <a:t>Select Journal Entry</a:t>
            </a:r>
          </a:p>
          <a:p>
            <a:pPr>
              <a:defRPr b="1"/>
            </a:pPr>
            <a:r>
              <a:t>Enter the adjusting entry in the QBO Journal using debits and credits</a:t>
            </a:r>
          </a:p>
          <a:p>
            <a:pPr marL="0" indent="0">
              <a:buClrTx/>
              <a:buSzTx/>
              <a:buFontTx/>
              <a:buNone/>
              <a:defRPr b="1" i="1"/>
            </a:pPr>
            <a:endParaRPr/>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01" name="Group"/>
          <p:cNvGrpSpPr/>
          <p:nvPr/>
        </p:nvGrpSpPr>
        <p:grpSpPr>
          <a:xfrm rot="5400000" flipH="1">
            <a:off x="7531143" y="3966266"/>
            <a:ext cx="9797563" cy="1866820"/>
            <a:chOff x="0" y="0"/>
            <a:chExt cx="9797561" cy="1866818"/>
          </a:xfrm>
        </p:grpSpPr>
        <p:pic>
          <p:nvPicPr>
            <p:cNvPr id="19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02" name="(See text Section 9.5)"/>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9.5)</a:t>
            </a:r>
            <a:endParaRPr sz="1100"/>
          </a:p>
        </p:txBody>
      </p:sp>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628</Words>
  <Application>Microsoft Office PowerPoint</Application>
  <PresentationFormat>Custom</PresentationFormat>
  <Paragraphs>77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New_Template9</vt:lpstr>
      <vt:lpstr>Computer accounting with quickbooks online</vt:lpstr>
      <vt:lpstr>Effective Learning strategy XPM</vt:lpstr>
      <vt:lpstr>Section 9.1 QBO SatNAV</vt:lpstr>
      <vt:lpstr>Section 9.1 QBO SatNAV</vt:lpstr>
      <vt:lpstr>Section 9.2 QBO Sample Company</vt:lpstr>
      <vt:lpstr>section 9.2 QBO Sample Company</vt:lpstr>
      <vt:lpstr>Section 9.3 accounting cycle</vt:lpstr>
      <vt:lpstr>Section 9.4 adjusting entries</vt:lpstr>
      <vt:lpstr>Section 9.5 using QBO to make adjusting entries</vt:lpstr>
      <vt:lpstr>Section 9.6-9.10 types of adjusting entries</vt:lpstr>
      <vt:lpstr>Section 9.11 accounting essentials adjustments</vt:lpstr>
      <vt:lpstr>Exercises</vt:lpstr>
      <vt:lpstr>project 9.1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1</cp:revision>
  <dcterms:modified xsi:type="dcterms:W3CDTF">2017-12-12T17:18:26Z</dcterms:modified>
</cp:coreProperties>
</file>