
<file path=[Content_Types].xml><?xml version="1.0" encoding="utf-8"?>
<Types xmlns="http://schemas.openxmlformats.org/package/2006/content-types">
  <Default Extension="rels" ContentType="application/vnd.openxmlformats-package.relationships+xml"/>
  <Default Extension="xml" ContentType="application/xml"/>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Ref idx="minor">
          <a:schemeClr val="accent2">
            <a:satOff val="-3676"/>
            <a:lumOff val="-12171"/>
          </a:schemeClr>
        </a:fontRef>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Ref idx="minor">
          <a:srgbClr val="5C5C5C"/>
        </a:fontRef>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Ref idx="minor">
          <a:srgbClr val="5C5C5C"/>
        </a:fontRef>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Ref idx="minor">
          <a:srgbClr val="5C5C5C"/>
        </a:fontRef>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Ref idx="minor">
          <a:srgbClr val="5C5C5C"/>
        </a:fontRef>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9" d="100"/>
          <a:sy n="49" d="100"/>
        </p:scale>
        <p:origin x="-845" y="-77"/>
      </p:cViewPr>
      <p:guideLst>
        <p:guide orient="horz" pos="3072"/>
        <p:guide pos="4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955920820"/>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140564" y="9189156"/>
            <a:ext cx="257353"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62" name="Title Text"/>
          <p:cNvSpPr txBox="1">
            <a:spLocks noGrp="1"/>
          </p:cNvSpPr>
          <p:nvPr>
            <p:ph type="title"/>
          </p:nvPr>
        </p:nvSpPr>
        <p:spPr>
          <a:prstGeom prst="rect">
            <a:avLst/>
          </a:prstGeom>
        </p:spPr>
        <p:txBody>
          <a:bodyPr/>
          <a:lstStyle/>
          <a:p>
            <a:r>
              <a:t>Title Text</a:t>
            </a:r>
          </a:p>
        </p:txBody>
      </p:sp>
      <p:sp>
        <p:nvSpPr>
          <p:cNvPr id="63"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1861800" cy="723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1861800" cy="7226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2133059"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sp>
        <p:nvSpPr>
          <p:cNvPr id="5" name="Rectangle 5"/>
          <p:cNvSpPr>
            <a:spLocks noChangeArrowheads="1"/>
          </p:cNvSpPr>
          <p:nvPr userDrawn="1"/>
        </p:nvSpPr>
        <p:spPr bwMode="auto">
          <a:xfrm>
            <a:off x="558800" y="8991600"/>
            <a:ext cx="105156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600"/>
              </a:spcBef>
            </a:pPr>
            <a:r>
              <a:rPr lang="en-US" altLang="en-US" sz="1000" dirty="0">
                <a:latin typeface="Verdana" pitchFamily="34" charset="0"/>
                <a:ea typeface="Verdana" pitchFamily="34" charset="0"/>
                <a:cs typeface="Verdana" pitchFamily="34" charset="0"/>
              </a:rPr>
              <a:t>© 2019 McGraw-Hill Education. All rights reserved. No reproduction or distribution without the prior written consent of McGraw-Hill Education.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 Id="rId4" Type="http://schemas.openxmlformats.org/officeDocument/2006/relationships/image" Target="../media/image3.tif"/></Relationships>
</file>

<file path=ppt/slides/_rels/slide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qbo.intuit.com/redir/testdrive" TargetMode="External"/><Relationship Id="rId1" Type="http://schemas.openxmlformats.org/officeDocument/2006/relationships/slideLayout" Target="../slideLayouts/slideLayout6.xml"/><Relationship Id="rId4" Type="http://schemas.openxmlformats.org/officeDocument/2006/relationships/image" Target="../media/image2.tif"/></Relationships>
</file>

<file path=ppt/slides/_rels/slide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Line"/>
          <p:cNvSpPr>
            <a:spLocks noGrp="1"/>
          </p:cNvSpPr>
          <p:nvPr>
            <p:ph type="body" idx="13"/>
          </p:nvPr>
        </p:nvSpPr>
        <p:spPr>
          <a:prstGeom prst="line">
            <a:avLst/>
          </a:prstGeom>
          <a:ln>
            <a:solidFill>
              <a:srgbClr val="51A3D6"/>
            </a:solidFill>
          </a:ln>
        </p:spPr>
        <p:txBody>
          <a:bodyPr/>
          <a:lstStyle/>
          <a:p>
            <a:pPr marL="0" indent="0" defTabSz="457200">
              <a:spcBef>
                <a:spcPts val="0"/>
              </a:spcBef>
              <a:buClrTx/>
              <a:buSzTx/>
              <a:buFontTx/>
              <a:buNone/>
              <a:defRPr sz="1200">
                <a:solidFill>
                  <a:srgbClr val="000000"/>
                </a:solidFill>
              </a:defRPr>
            </a:pPr>
            <a:endParaRPr/>
          </a:p>
        </p:txBody>
      </p:sp>
      <p:sp>
        <p:nvSpPr>
          <p:cNvPr id="129" name="Computer accounting with quickbooks online"/>
          <p:cNvSpPr txBox="1">
            <a:spLocks noGrp="1"/>
          </p:cNvSpPr>
          <p:nvPr>
            <p:ph type="ctrTitle"/>
          </p:nvPr>
        </p:nvSpPr>
        <p:spPr>
          <a:xfrm>
            <a:off x="571500" y="571500"/>
            <a:ext cx="10895261" cy="4927603"/>
          </a:xfrm>
          <a:prstGeom prst="rect">
            <a:avLst/>
          </a:prstGeom>
        </p:spPr>
        <p:txBody>
          <a:bodyPr>
            <a:normAutofit/>
          </a:bodyPr>
          <a:lstStyle/>
          <a:p>
            <a:pPr>
              <a:defRPr>
                <a:solidFill>
                  <a:srgbClr val="F20F4B"/>
                </a:solidFill>
              </a:defRPr>
            </a:pPr>
            <a:r>
              <a:rPr sz="8000" dirty="0"/>
              <a:t>Computer accounting with </a:t>
            </a:r>
            <a:r>
              <a:rPr sz="8000" dirty="0" err="1"/>
              <a:t>quickbooks</a:t>
            </a:r>
            <a:r>
              <a:rPr sz="8000" dirty="0"/>
              <a:t> online</a:t>
            </a:r>
          </a:p>
        </p:txBody>
      </p:sp>
      <p:sp>
        <p:nvSpPr>
          <p:cNvPr id="130" name="Donna Kay"/>
          <p:cNvSpPr txBox="1">
            <a:spLocks noGrp="1"/>
          </p:cNvSpPr>
          <p:nvPr>
            <p:ph type="subTitle" sz="half" idx="1"/>
          </p:nvPr>
        </p:nvSpPr>
        <p:spPr>
          <a:xfrm>
            <a:off x="571500" y="5676900"/>
            <a:ext cx="10895261" cy="3263900"/>
          </a:xfrm>
          <a:prstGeom prst="rect">
            <a:avLst/>
          </a:prstGeom>
        </p:spPr>
        <p:txBody>
          <a:bodyPr/>
          <a:lstStyle>
            <a:lvl1pPr algn="r">
              <a:defRPr>
                <a:solidFill>
                  <a:srgbClr val="008CB4"/>
                </a:solidFill>
              </a:defRPr>
            </a:lvl1pPr>
          </a:lstStyle>
          <a:p>
            <a:r>
              <a:rPr dirty="0"/>
              <a:t>Donna Kay</a:t>
            </a:r>
          </a:p>
        </p:txBody>
      </p:sp>
      <p:grpSp>
        <p:nvGrpSpPr>
          <p:cNvPr id="134" name="Group"/>
          <p:cNvGrpSpPr/>
          <p:nvPr/>
        </p:nvGrpSpPr>
        <p:grpSpPr>
          <a:xfrm rot="5400000" flipH="1">
            <a:off x="7531143" y="3966266"/>
            <a:ext cx="9797563" cy="1866820"/>
            <a:chOff x="0" y="0"/>
            <a:chExt cx="9797561" cy="1866818"/>
          </a:xfrm>
        </p:grpSpPr>
        <p:pic>
          <p:nvPicPr>
            <p:cNvPr id="13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3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3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135" name="Chapter 8 employees and payroll"/>
          <p:cNvSpPr txBox="1"/>
          <p:nvPr/>
        </p:nvSpPr>
        <p:spPr>
          <a:xfrm>
            <a:off x="1730518" y="7915350"/>
            <a:ext cx="8789266" cy="641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spcBef>
                <a:spcPts val="2300"/>
              </a:spcBef>
              <a:defRPr sz="5200" i="0" cap="all" spc="0">
                <a:solidFill>
                  <a:srgbClr val="F20F4B"/>
                </a:solidFill>
                <a:latin typeface="+mn-lt"/>
                <a:ea typeface="+mn-ea"/>
                <a:cs typeface="+mn-cs"/>
                <a:sym typeface="Proxima Nova ScOsf Extra Conden"/>
              </a:defRPr>
            </a:lvl1pPr>
          </a:lstStyle>
          <a:p>
            <a:r>
              <a:rPr sz="3500" dirty="0"/>
              <a:t>Chapter 8 employees and payroll</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05" name="Section 8.4 Employees LIST"/>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8.4 Employees LIST</a:t>
            </a:r>
          </a:p>
        </p:txBody>
      </p:sp>
      <p:sp>
        <p:nvSpPr>
          <p:cNvPr id="206" name="The Employees List contains employee information that can be re-used as needed.…"/>
          <p:cNvSpPr txBox="1">
            <a:spLocks noGrp="1"/>
          </p:cNvSpPr>
          <p:nvPr>
            <p:ph type="body" idx="1"/>
          </p:nvPr>
        </p:nvSpPr>
        <p:spPr>
          <a:xfrm>
            <a:off x="571500" y="1809750"/>
            <a:ext cx="10862122" cy="7226300"/>
          </a:xfrm>
          <a:prstGeom prst="rect">
            <a:avLst/>
          </a:prstGeom>
        </p:spPr>
        <p:txBody>
          <a:bodyPr/>
          <a:lstStyle/>
          <a:p>
            <a:pPr>
              <a:defRPr b="1"/>
            </a:pPr>
            <a:r>
              <a:t>The Employees List contains employee information that can be re-used as needed. </a:t>
            </a:r>
          </a:p>
          <a:p>
            <a:pPr>
              <a:defRPr b="1"/>
            </a:pPr>
            <a:r>
              <a:t>The Employees List is accessed from the Navigation Bar.</a:t>
            </a:r>
          </a:p>
        </p:txBody>
      </p:sp>
      <p:grpSp>
        <p:nvGrpSpPr>
          <p:cNvPr id="210" name="Group"/>
          <p:cNvGrpSpPr/>
          <p:nvPr/>
        </p:nvGrpSpPr>
        <p:grpSpPr>
          <a:xfrm rot="5400000" flipH="1">
            <a:off x="7531143" y="3966266"/>
            <a:ext cx="9797563" cy="1866820"/>
            <a:chOff x="0" y="0"/>
            <a:chExt cx="9797561" cy="1866818"/>
          </a:xfrm>
        </p:grpSpPr>
        <p:pic>
          <p:nvPicPr>
            <p:cNvPr id="207"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08"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09"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211" name="(See text Section 8.4 for more information)"/>
          <p:cNvSpPr txBox="1"/>
          <p:nvPr/>
        </p:nvSpPr>
        <p:spPr>
          <a:xfrm>
            <a:off x="689845" y="7251700"/>
            <a:ext cx="10625431" cy="9906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spcBef>
                <a:spcPts val="1800"/>
              </a:spcBef>
              <a:defRPr sz="3200" b="1" spc="0"/>
            </a:lvl1pPr>
          </a:lstStyle>
          <a:p>
            <a:r>
              <a:t>(See text Section 8.4 for more information)</a:t>
            </a:r>
            <a:endParaRPr sz="1100"/>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14" name="Section 8.5 time tracking"/>
          <p:cNvSpPr txBox="1">
            <a:spLocks noGrp="1"/>
          </p:cNvSpPr>
          <p:nvPr>
            <p:ph type="title"/>
          </p:nvPr>
        </p:nvSpPr>
        <p:spPr>
          <a:xfrm>
            <a:off x="571500" y="723900"/>
            <a:ext cx="10862121" cy="723900"/>
          </a:xfrm>
          <a:prstGeom prst="rect">
            <a:avLst/>
          </a:prstGeom>
        </p:spPr>
        <p:txBody>
          <a:bodyPr/>
          <a:lstStyle>
            <a:lvl1pPr defTabSz="455675">
              <a:spcBef>
                <a:spcPts val="1700"/>
              </a:spcBef>
              <a:defRPr sz="4055">
                <a:solidFill>
                  <a:srgbClr val="F20F4B"/>
                </a:solidFill>
              </a:defRPr>
            </a:lvl1pPr>
          </a:lstStyle>
          <a:p>
            <a:r>
              <a:t>Section 8.5 time tracking</a:t>
            </a:r>
          </a:p>
        </p:txBody>
      </p:sp>
      <p:sp>
        <p:nvSpPr>
          <p:cNvPr id="215" name="QBO time tracking permits us to track the amount of time worked.…"/>
          <p:cNvSpPr txBox="1">
            <a:spLocks noGrp="1"/>
          </p:cNvSpPr>
          <p:nvPr>
            <p:ph type="body" idx="1"/>
          </p:nvPr>
        </p:nvSpPr>
        <p:spPr>
          <a:xfrm>
            <a:off x="571500" y="1809750"/>
            <a:ext cx="10862122" cy="7226300"/>
          </a:xfrm>
          <a:prstGeom prst="rect">
            <a:avLst/>
          </a:prstGeom>
        </p:spPr>
        <p:txBody>
          <a:bodyPr/>
          <a:lstStyle/>
          <a:p>
            <a:pPr>
              <a:defRPr b="1"/>
            </a:pPr>
            <a:r>
              <a:t>QBO time tracking permits us to track the amount of time worked. </a:t>
            </a:r>
          </a:p>
          <a:p>
            <a:pPr>
              <a:defRPr b="1"/>
            </a:pPr>
            <a:r>
              <a:t>QBO can use time tracked to:</a:t>
            </a:r>
          </a:p>
          <a:p>
            <a:pPr lvl="1">
              <a:defRPr b="1"/>
            </a:pPr>
            <a:r>
              <a:t>Calculate employee paychecks</a:t>
            </a:r>
          </a:p>
          <a:p>
            <a:pPr lvl="1">
              <a:defRPr b="1"/>
            </a:pPr>
            <a:r>
              <a:t>Transfer time to sales invoices to bills customers for work performed</a:t>
            </a:r>
          </a:p>
          <a:p>
            <a:pPr marL="0" indent="0">
              <a:buClrTx/>
              <a:buSzTx/>
              <a:buFontTx/>
              <a:buNone/>
              <a:defRPr b="1" i="1"/>
            </a:pPr>
            <a:endParaRPr/>
          </a:p>
          <a:p>
            <a:pPr marL="0" indent="0">
              <a:buClrTx/>
              <a:buSzTx/>
              <a:buFontTx/>
              <a:buNone/>
              <a:defRPr b="1"/>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p:txBody>
      </p:sp>
      <p:grpSp>
        <p:nvGrpSpPr>
          <p:cNvPr id="219" name="Group"/>
          <p:cNvGrpSpPr/>
          <p:nvPr/>
        </p:nvGrpSpPr>
        <p:grpSpPr>
          <a:xfrm rot="5400000" flipH="1">
            <a:off x="7531143" y="3966266"/>
            <a:ext cx="9797563" cy="1866820"/>
            <a:chOff x="0" y="0"/>
            <a:chExt cx="9797561" cy="1866818"/>
          </a:xfrm>
        </p:grpSpPr>
        <p:pic>
          <p:nvPicPr>
            <p:cNvPr id="216"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17"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18"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220" name="(See text Section 8.5)"/>
          <p:cNvSpPr txBox="1"/>
          <p:nvPr/>
        </p:nvSpPr>
        <p:spPr>
          <a:xfrm>
            <a:off x="689845" y="7251700"/>
            <a:ext cx="10625431" cy="9906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spcBef>
                <a:spcPts val="1800"/>
              </a:spcBef>
              <a:defRPr sz="3200" b="1" spc="0"/>
            </a:lvl1pPr>
          </a:lstStyle>
          <a:p>
            <a:r>
              <a:t>(See text Section 8.5)</a:t>
            </a:r>
            <a:endParaRPr sz="1100"/>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23" name="Section 8.6 SET up Payroll"/>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8.6 SET up Payroll</a:t>
            </a:r>
          </a:p>
        </p:txBody>
      </p:sp>
      <p:sp>
        <p:nvSpPr>
          <p:cNvPr id="224" name="To use QBO payroll, a subscription to QBO payroll service is required.…"/>
          <p:cNvSpPr txBox="1">
            <a:spLocks noGrp="1"/>
          </p:cNvSpPr>
          <p:nvPr>
            <p:ph type="body" idx="1"/>
          </p:nvPr>
        </p:nvSpPr>
        <p:spPr>
          <a:xfrm>
            <a:off x="571500" y="1809750"/>
            <a:ext cx="10862122" cy="7226300"/>
          </a:xfrm>
          <a:prstGeom prst="rect">
            <a:avLst/>
          </a:prstGeom>
        </p:spPr>
        <p:txBody>
          <a:bodyPr/>
          <a:lstStyle/>
          <a:p>
            <a:pPr>
              <a:defRPr b="1"/>
            </a:pPr>
            <a:r>
              <a:t>To use QBO payroll, a subscription to QBO payroll service is required.</a:t>
            </a:r>
          </a:p>
          <a:p>
            <a:pPr marL="0" indent="0">
              <a:buClrTx/>
              <a:buSzTx/>
              <a:buFontTx/>
              <a:buNone/>
              <a:defRPr b="1" i="1"/>
            </a:pPr>
            <a:endParaRPr/>
          </a:p>
          <a:p>
            <a:pPr marL="0" indent="0">
              <a:buClrTx/>
              <a:buSzTx/>
              <a:buFontTx/>
              <a:buNone/>
              <a:defRPr b="1" i="1"/>
            </a:pPr>
            <a:r>
              <a:t>(See text Section 8.6 for more information)</a:t>
            </a:r>
          </a:p>
        </p:txBody>
      </p:sp>
      <p:grpSp>
        <p:nvGrpSpPr>
          <p:cNvPr id="228" name="Group"/>
          <p:cNvGrpSpPr/>
          <p:nvPr/>
        </p:nvGrpSpPr>
        <p:grpSpPr>
          <a:xfrm rot="5400000" flipH="1">
            <a:off x="7531143" y="3966266"/>
            <a:ext cx="9797563" cy="1866820"/>
            <a:chOff x="0" y="0"/>
            <a:chExt cx="9797561" cy="1866818"/>
          </a:xfrm>
        </p:grpSpPr>
        <p:pic>
          <p:nvPicPr>
            <p:cNvPr id="225"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26"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27"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31" name="Section 8.7 PAY employees"/>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8.7 PAY employees</a:t>
            </a:r>
          </a:p>
        </p:txBody>
      </p:sp>
      <p:sp>
        <p:nvSpPr>
          <p:cNvPr id="232" name="After entering time worked and setting up payroll, QBO payroll can be used to pay employees.…"/>
          <p:cNvSpPr txBox="1">
            <a:spLocks noGrp="1"/>
          </p:cNvSpPr>
          <p:nvPr>
            <p:ph type="body" idx="1"/>
          </p:nvPr>
        </p:nvSpPr>
        <p:spPr>
          <a:xfrm>
            <a:off x="571500" y="1809750"/>
            <a:ext cx="10862122" cy="7226300"/>
          </a:xfrm>
          <a:prstGeom prst="rect">
            <a:avLst/>
          </a:prstGeom>
        </p:spPr>
        <p:txBody>
          <a:bodyPr/>
          <a:lstStyle/>
          <a:p>
            <a:pPr>
              <a:defRPr b="1"/>
            </a:pPr>
            <a:r>
              <a:t>After entering time worked and setting up payroll, QBO payroll can be used to pay employees.</a:t>
            </a:r>
          </a:p>
          <a:p>
            <a:pPr>
              <a:defRPr b="1"/>
            </a:pPr>
            <a:r>
              <a:t>QBO also offers a QBO Mobile Payroll App that can be used to pay employees using a mobile device. QBO Mobile Payroll then syncs with QuickBooks Online.</a:t>
            </a:r>
          </a:p>
          <a:p>
            <a:pPr marL="0" indent="0">
              <a:buClrTx/>
              <a:buSzTx/>
              <a:buFontTx/>
              <a:buNone/>
              <a:defRPr b="1" i="1"/>
            </a:pPr>
            <a:endParaRPr/>
          </a:p>
          <a:p>
            <a:pPr marL="0" indent="0">
              <a:buClrTx/>
              <a:buSzTx/>
              <a:buFontTx/>
              <a:buNone/>
              <a:defRPr b="1" i="1"/>
            </a:pPr>
            <a:r>
              <a:t>(See text Section 8.7 for more information)</a:t>
            </a:r>
          </a:p>
        </p:txBody>
      </p:sp>
      <p:grpSp>
        <p:nvGrpSpPr>
          <p:cNvPr id="236" name="Group"/>
          <p:cNvGrpSpPr/>
          <p:nvPr/>
        </p:nvGrpSpPr>
        <p:grpSpPr>
          <a:xfrm rot="5400000" flipH="1">
            <a:off x="7531143" y="3966266"/>
            <a:ext cx="9797563" cy="1866820"/>
            <a:chOff x="0" y="0"/>
            <a:chExt cx="9797561" cy="1866818"/>
          </a:xfrm>
        </p:grpSpPr>
        <p:pic>
          <p:nvPicPr>
            <p:cNvPr id="23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3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3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39" name="Section 8.8 Pay Payroll Liabilities"/>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8.8 Pay Payroll Liabilities</a:t>
            </a:r>
          </a:p>
        </p:txBody>
      </p:sp>
      <p:sp>
        <p:nvSpPr>
          <p:cNvPr id="240" name="Payroll Liabilities include amounts for:…"/>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Payroll Liabilities include amounts for:</a:t>
            </a:r>
          </a:p>
          <a:p>
            <a:pPr>
              <a:defRPr b="1"/>
            </a:pPr>
            <a:r>
              <a:t>Federal income taxes withheld from employee paychecks</a:t>
            </a:r>
          </a:p>
          <a:p>
            <a:pPr>
              <a:defRPr b="1"/>
            </a:pPr>
            <a:r>
              <a:t>State income taxes withheld from employee paychecks</a:t>
            </a:r>
          </a:p>
          <a:p>
            <a:pPr>
              <a:defRPr b="1"/>
            </a:pPr>
            <a:r>
              <a:t>FICA (Social Security and Medicare, both employee and employer portions)</a:t>
            </a:r>
          </a:p>
          <a:p>
            <a:pPr>
              <a:defRPr b="1"/>
            </a:pPr>
            <a:r>
              <a:t>Unemployment taxes</a:t>
            </a:r>
          </a:p>
          <a:p>
            <a:pPr marL="0" indent="0">
              <a:buClrTx/>
              <a:buSzTx/>
              <a:buFontTx/>
              <a:buNone/>
              <a:defRPr b="1"/>
            </a:pPr>
            <a:endParaRPr/>
          </a:p>
          <a:p>
            <a:pPr marL="0" indent="0">
              <a:buClrTx/>
              <a:buSzTx/>
              <a:buFontTx/>
              <a:buNone/>
              <a:defRPr b="1" i="1"/>
            </a:pPr>
            <a:r>
              <a:t>(See text Section 8.8 for more information)</a:t>
            </a:r>
          </a:p>
        </p:txBody>
      </p:sp>
      <p:grpSp>
        <p:nvGrpSpPr>
          <p:cNvPr id="244" name="Group"/>
          <p:cNvGrpSpPr/>
          <p:nvPr/>
        </p:nvGrpSpPr>
        <p:grpSpPr>
          <a:xfrm rot="5400000" flipH="1">
            <a:off x="7531143" y="3966266"/>
            <a:ext cx="9797563" cy="1866820"/>
            <a:chOff x="0" y="0"/>
            <a:chExt cx="9797561" cy="1866818"/>
          </a:xfrm>
        </p:grpSpPr>
        <p:pic>
          <p:nvPicPr>
            <p:cNvPr id="24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4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4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47" name="Section 8.9 file payroll forms"/>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8.9 file payroll forms</a:t>
            </a:r>
          </a:p>
        </p:txBody>
      </p:sp>
      <p:sp>
        <p:nvSpPr>
          <p:cNvPr id="248" name="Payroll Forms summarize the amount of payroll withholdings that have been collected and remitted. QB Online Full Service Payroll offers e-filing of payroll forms.…"/>
          <p:cNvSpPr txBox="1">
            <a:spLocks noGrp="1"/>
          </p:cNvSpPr>
          <p:nvPr>
            <p:ph type="body" idx="1"/>
          </p:nvPr>
        </p:nvSpPr>
        <p:spPr>
          <a:xfrm>
            <a:off x="571500" y="1809750"/>
            <a:ext cx="10862122" cy="7226300"/>
          </a:xfrm>
          <a:prstGeom prst="rect">
            <a:avLst/>
          </a:prstGeom>
        </p:spPr>
        <p:txBody>
          <a:bodyPr/>
          <a:lstStyle/>
          <a:p>
            <a:pPr marL="460502" indent="-460502" defTabSz="572516">
              <a:spcBef>
                <a:spcPts val="1700"/>
              </a:spcBef>
              <a:defRPr sz="3136" b="1"/>
            </a:pPr>
            <a:r>
              <a:t>Payroll Forms summarize the amount of payroll withholdings that have been collected and remitted. QB Online Full Service Payroll offers e-filing of payroll forms.</a:t>
            </a:r>
          </a:p>
          <a:p>
            <a:pPr marL="460502" indent="-460502" defTabSz="572516">
              <a:spcBef>
                <a:spcPts val="1700"/>
              </a:spcBef>
              <a:defRPr sz="3136" b="1"/>
            </a:pPr>
            <a:r>
              <a:t>Payroll Tax Forms include:</a:t>
            </a:r>
          </a:p>
          <a:p>
            <a:pPr marL="921004" lvl="1" indent="-460502" defTabSz="572516">
              <a:spcBef>
                <a:spcPts val="1700"/>
              </a:spcBef>
              <a:defRPr sz="3136" b="1"/>
            </a:pPr>
            <a:r>
              <a:t>Federal Form 940</a:t>
            </a:r>
          </a:p>
          <a:p>
            <a:pPr marL="921004" lvl="1" indent="-460502" defTabSz="572516">
              <a:spcBef>
                <a:spcPts val="1700"/>
              </a:spcBef>
              <a:defRPr sz="3136" b="1"/>
            </a:pPr>
            <a:r>
              <a:t>Federal Form 941</a:t>
            </a:r>
          </a:p>
          <a:p>
            <a:pPr marL="921004" lvl="1" indent="-460502" defTabSz="572516">
              <a:spcBef>
                <a:spcPts val="1700"/>
              </a:spcBef>
              <a:defRPr sz="3136" b="1"/>
            </a:pPr>
            <a:r>
              <a:t>Federal Form 944</a:t>
            </a:r>
          </a:p>
          <a:p>
            <a:pPr marL="921004" lvl="1" indent="-460502" defTabSz="572516">
              <a:spcBef>
                <a:spcPts val="1700"/>
              </a:spcBef>
              <a:defRPr sz="3136" b="1"/>
            </a:pPr>
            <a:r>
              <a:t>Form W-2</a:t>
            </a:r>
          </a:p>
          <a:p>
            <a:pPr marL="921004" lvl="1" indent="-460502" defTabSz="572516">
              <a:spcBef>
                <a:spcPts val="1700"/>
              </a:spcBef>
              <a:defRPr sz="3136" b="1"/>
            </a:pPr>
            <a:r>
              <a:t>Form W-3</a:t>
            </a:r>
          </a:p>
          <a:p>
            <a:pPr marL="0" indent="0" defTabSz="572516">
              <a:spcBef>
                <a:spcPts val="1700"/>
              </a:spcBef>
              <a:buClrTx/>
              <a:buSzTx/>
              <a:buFontTx/>
              <a:buNone/>
              <a:defRPr sz="3136" b="1"/>
            </a:pPr>
            <a:endParaRPr/>
          </a:p>
          <a:p>
            <a:pPr marL="0" indent="0" defTabSz="572516">
              <a:spcBef>
                <a:spcPts val="1700"/>
              </a:spcBef>
              <a:buClrTx/>
              <a:buSzTx/>
              <a:buFontTx/>
              <a:buNone/>
              <a:defRPr sz="3136" b="1" i="1"/>
            </a:pPr>
            <a:r>
              <a:t>(See text Section 8.9 for more information)</a:t>
            </a:r>
          </a:p>
        </p:txBody>
      </p:sp>
      <p:grpSp>
        <p:nvGrpSpPr>
          <p:cNvPr id="252" name="Group"/>
          <p:cNvGrpSpPr/>
          <p:nvPr/>
        </p:nvGrpSpPr>
        <p:grpSpPr>
          <a:xfrm rot="5400000" flipH="1">
            <a:off x="7531143" y="3966266"/>
            <a:ext cx="9797563" cy="1866820"/>
            <a:chOff x="0" y="0"/>
            <a:chExt cx="9797561" cy="1866818"/>
          </a:xfrm>
        </p:grpSpPr>
        <p:pic>
          <p:nvPicPr>
            <p:cNvPr id="249"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50"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51"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55" name="Section 8.10 accounting essentials payroll"/>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8.10 accounting essentials payroll</a:t>
            </a:r>
          </a:p>
        </p:txBody>
      </p:sp>
      <p:sp>
        <p:nvSpPr>
          <p:cNvPr id="256" name="Payroll Liabilities include two types of amount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Payroll Liabilities include two types of amounts:</a:t>
            </a:r>
          </a:p>
          <a:p>
            <a:pPr marL="571500" indent="-571500">
              <a:buClrTx/>
              <a:buSzPct val="100000"/>
              <a:buFontTx/>
              <a:buAutoNum type="arabicPeriod"/>
              <a:defRPr b="1"/>
            </a:pPr>
            <a:r>
              <a:t>Amounts withheld from employee paychecks that must be paid to third parties</a:t>
            </a:r>
          </a:p>
          <a:p>
            <a:pPr marL="571500" indent="-571500">
              <a:buClrTx/>
              <a:buSzPct val="100000"/>
              <a:buFontTx/>
              <a:buAutoNum type="arabicPeriod"/>
              <a:defRPr b="1"/>
            </a:pPr>
            <a:r>
              <a:t>Payroll tax expenses owed by the business </a:t>
            </a:r>
          </a:p>
          <a:p>
            <a:pPr marL="0" indent="0">
              <a:buClrTx/>
              <a:buSzTx/>
              <a:buFontTx/>
              <a:buNone/>
              <a:defRPr b="1" i="1"/>
            </a:pPr>
            <a:endParaRPr/>
          </a:p>
          <a:p>
            <a:pPr marL="0" indent="0">
              <a:buClrTx/>
              <a:buSzTx/>
              <a:buFontTx/>
              <a:buNone/>
              <a:defRPr b="1" i="1"/>
            </a:pPr>
            <a:r>
              <a:t>(See text Section 8.10 Accounting Essentials for more information)</a:t>
            </a:r>
          </a:p>
        </p:txBody>
      </p:sp>
      <p:grpSp>
        <p:nvGrpSpPr>
          <p:cNvPr id="260" name="Group"/>
          <p:cNvGrpSpPr/>
          <p:nvPr/>
        </p:nvGrpSpPr>
        <p:grpSpPr>
          <a:xfrm rot="5400000" flipH="1">
            <a:off x="7531143" y="3966266"/>
            <a:ext cx="9797563" cy="1866820"/>
            <a:chOff x="0" y="0"/>
            <a:chExt cx="9797561" cy="1866818"/>
          </a:xfrm>
        </p:grpSpPr>
        <p:pic>
          <p:nvPicPr>
            <p:cNvPr id="257"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58"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59"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63" name="Exercise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Exercises</a:t>
            </a:r>
          </a:p>
        </p:txBody>
      </p:sp>
      <p:sp>
        <p:nvSpPr>
          <p:cNvPr id="264" name="Exercises at the end of Chapter 8 provide you with practice. The Sample Company resets each time it is reopened so any errors do not carry forward to future chapters."/>
          <p:cNvSpPr txBox="1">
            <a:spLocks noGrp="1"/>
          </p:cNvSpPr>
          <p:nvPr>
            <p:ph type="body" idx="1"/>
          </p:nvPr>
        </p:nvSpPr>
        <p:spPr>
          <a:xfrm>
            <a:off x="571500" y="1809750"/>
            <a:ext cx="10862122" cy="7226300"/>
          </a:xfrm>
          <a:prstGeom prst="rect">
            <a:avLst/>
          </a:prstGeom>
        </p:spPr>
        <p:txBody>
          <a:bodyPr/>
          <a:lstStyle>
            <a:lvl1pPr marL="0" indent="0">
              <a:buClrTx/>
              <a:buSzTx/>
              <a:buFontTx/>
              <a:buNone/>
              <a:defRPr b="1"/>
            </a:lvl1pPr>
          </a:lstStyle>
          <a:p>
            <a:r>
              <a:t>Exercises at the end of Chapter 8 provide you with practice. The Sample Company resets each time it is reopened so any errors do not carry forward to future chapters.</a:t>
            </a:r>
          </a:p>
        </p:txBody>
      </p:sp>
      <p:grpSp>
        <p:nvGrpSpPr>
          <p:cNvPr id="268" name="Group"/>
          <p:cNvGrpSpPr/>
          <p:nvPr/>
        </p:nvGrpSpPr>
        <p:grpSpPr>
          <a:xfrm rot="5400000" flipH="1">
            <a:off x="7531143" y="3966266"/>
            <a:ext cx="9797563" cy="1866820"/>
            <a:chOff x="0" y="0"/>
            <a:chExt cx="9797561" cy="1866818"/>
          </a:xfrm>
        </p:grpSpPr>
        <p:pic>
          <p:nvPicPr>
            <p:cNvPr id="265"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66"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67"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71" name="project 8.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project 8.1</a:t>
            </a:r>
          </a:p>
        </p:txBody>
      </p:sp>
      <p:sp>
        <p:nvSpPr>
          <p:cNvPr id="272" name="Project 8.1 involves using QBO time tracking features for your QBO Company.…"/>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Project 8.1 involves using QBO time tracking features for your QBO Company.</a:t>
            </a:r>
          </a:p>
          <a:p>
            <a:pPr>
              <a:defRPr b="1"/>
            </a:pPr>
            <a:r>
              <a:t>Use the QBO Access with your text to access and start QBO. </a:t>
            </a:r>
          </a:p>
          <a:p>
            <a:pPr>
              <a:defRPr b="1"/>
            </a:pPr>
            <a:r>
              <a:t>Follow instructions in your text for Project 8.1.</a:t>
            </a:r>
          </a:p>
        </p:txBody>
      </p:sp>
      <p:grpSp>
        <p:nvGrpSpPr>
          <p:cNvPr id="276" name="Group"/>
          <p:cNvGrpSpPr/>
          <p:nvPr/>
        </p:nvGrpSpPr>
        <p:grpSpPr>
          <a:xfrm rot="5400000" flipH="1">
            <a:off x="7531143" y="3966266"/>
            <a:ext cx="9797563" cy="1866820"/>
            <a:chOff x="0" y="0"/>
            <a:chExt cx="9797561" cy="1866818"/>
          </a:xfrm>
        </p:grpSpPr>
        <p:pic>
          <p:nvPicPr>
            <p:cNvPr id="27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7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7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38" name="Effective Learning strategy XPM"/>
          <p:cNvSpPr txBox="1">
            <a:spLocks noGrp="1"/>
          </p:cNvSpPr>
          <p:nvPr>
            <p:ph type="title"/>
          </p:nvPr>
        </p:nvSpPr>
        <p:spPr>
          <a:xfrm>
            <a:off x="584200" y="723900"/>
            <a:ext cx="11861800" cy="723900"/>
          </a:xfrm>
          <a:prstGeom prst="rect">
            <a:avLst/>
          </a:prstGeom>
        </p:spPr>
        <p:txBody>
          <a:bodyPr/>
          <a:lstStyle>
            <a:lvl1pPr defTabSz="455675">
              <a:spcBef>
                <a:spcPts val="1700"/>
              </a:spcBef>
              <a:defRPr sz="4055">
                <a:solidFill>
                  <a:srgbClr val="F20F4B"/>
                </a:solidFill>
              </a:defRPr>
            </a:lvl1pPr>
          </a:lstStyle>
          <a:p>
            <a:r>
              <a:t>Effective Learning strategy XPM</a:t>
            </a:r>
          </a:p>
        </p:txBody>
      </p:sp>
      <p:sp>
        <p:nvSpPr>
          <p:cNvPr id="139" name="eXplore QuickBooks Online using the chapter with walk through screen captures. Don't worry about making mistakes while we eXplore, letting us focus on learning how to navigate and use QBO.…"/>
          <p:cNvSpPr txBox="1">
            <a:spLocks noGrp="1"/>
          </p:cNvSpPr>
          <p:nvPr>
            <p:ph type="body" idx="1"/>
          </p:nvPr>
        </p:nvSpPr>
        <p:spPr>
          <a:xfrm>
            <a:off x="584200" y="1809750"/>
            <a:ext cx="10862122" cy="7226300"/>
          </a:xfrm>
          <a:prstGeom prst="rect">
            <a:avLst/>
          </a:prstGeom>
        </p:spPr>
        <p:txBody>
          <a:bodyPr/>
          <a:lstStyle/>
          <a:p>
            <a:pPr>
              <a:lnSpc>
                <a:spcPct val="120000"/>
              </a:lnSpc>
              <a:defRPr b="1"/>
            </a:pPr>
            <a:r>
              <a:rPr>
                <a:solidFill>
                  <a:srgbClr val="F3125A"/>
                </a:solidFill>
              </a:rPr>
              <a:t>eXplore</a:t>
            </a:r>
            <a:r>
              <a:t> QuickBooks Online using the chapter with walk through screen captures. Don't worry about making mistakes while we eXplore, letting us focus on learning how to navigate and use QBO. </a:t>
            </a:r>
          </a:p>
          <a:p>
            <a:pPr>
              <a:lnSpc>
                <a:spcPct val="120000"/>
              </a:lnSpc>
              <a:defRPr b="1"/>
            </a:pPr>
            <a:r>
              <a:rPr>
                <a:solidFill>
                  <a:srgbClr val="F3125A"/>
                </a:solidFill>
              </a:rPr>
              <a:t>Practice</a:t>
            </a:r>
            <a:r>
              <a:t> entering information and transactions into QBO with end-of-chapter exercises.</a:t>
            </a:r>
          </a:p>
          <a:p>
            <a:pPr>
              <a:lnSpc>
                <a:spcPct val="120000"/>
              </a:lnSpc>
              <a:defRPr b="1"/>
            </a:pPr>
            <a:r>
              <a:rPr>
                <a:solidFill>
                  <a:srgbClr val="F3125A"/>
                </a:solidFill>
              </a:rPr>
              <a:t>Master</a:t>
            </a:r>
            <a:r>
              <a:t> QBO with QBO projects. The projects cover QBO tasks from setting up a new QBO company and entering transactions to generating QBO reports. </a:t>
            </a:r>
          </a:p>
        </p:txBody>
      </p:sp>
      <p:grpSp>
        <p:nvGrpSpPr>
          <p:cNvPr id="143" name="Group"/>
          <p:cNvGrpSpPr/>
          <p:nvPr/>
        </p:nvGrpSpPr>
        <p:grpSpPr>
          <a:xfrm rot="5400000" flipH="1">
            <a:off x="7531143" y="3966266"/>
            <a:ext cx="9797563" cy="1866820"/>
            <a:chOff x="0" y="0"/>
            <a:chExt cx="9797561" cy="1866818"/>
          </a:xfrm>
        </p:grpSpPr>
        <p:pic>
          <p:nvPicPr>
            <p:cNvPr id="140"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1"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42"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46" name="Section 8.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8.1 QBO SatNAV</a:t>
            </a:r>
          </a:p>
        </p:txBody>
      </p:sp>
      <p:sp>
        <p:nvSpPr>
          <p:cNvPr id="147" name="QBO SatNav divides QBO into three processe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QBO SatNav divides QBO into three processes:</a:t>
            </a:r>
          </a:p>
          <a:p>
            <a:pPr marL="0" indent="0">
              <a:buClrTx/>
              <a:buSzTx/>
              <a:buFontTx/>
              <a:buNone/>
              <a:defRPr b="1"/>
            </a:pPr>
            <a:r>
              <a:rPr>
                <a:solidFill>
                  <a:srgbClr val="F20F4B"/>
                </a:solidFill>
              </a:rPr>
              <a:t>1. QBO Settings. </a:t>
            </a:r>
            <a:r>
              <a:t>This includes Company Settings and the Company Chart of Accounts. QBO Settings are covered in Chapters 1 and 2.</a:t>
            </a:r>
          </a:p>
          <a:p>
            <a:pPr marL="0" indent="0">
              <a:buClrTx/>
              <a:buSzTx/>
              <a:buFontTx/>
              <a:buNone/>
              <a:defRPr b="1"/>
            </a:pPr>
            <a:r>
              <a:rPr>
                <a:solidFill>
                  <a:srgbClr val="F20F4B"/>
                </a:solidFill>
              </a:rPr>
              <a:t>2. QBO Transactions.</a:t>
            </a:r>
            <a:r>
              <a:t> This includes recording transactions in QBO. QBO Transactions are covered in Chapters 3 through 8.</a:t>
            </a:r>
            <a:endParaRPr sz="1100" i="1"/>
          </a:p>
          <a:p>
            <a:pPr marL="0" indent="0">
              <a:buClrTx/>
              <a:buSzTx/>
              <a:buFontTx/>
              <a:buNone/>
              <a:defRPr b="1"/>
            </a:pPr>
            <a:r>
              <a:rPr>
                <a:solidFill>
                  <a:srgbClr val="F20F4B"/>
                </a:solidFill>
              </a:rPr>
              <a:t>3. QBO Reports.</a:t>
            </a:r>
            <a:r>
              <a:t> QBO reports are the output of the system. QBO Reports are covered in Chapters 9 and 10.</a:t>
            </a:r>
          </a:p>
          <a:p>
            <a:pPr marL="0" indent="0">
              <a:buClrTx/>
              <a:buSzTx/>
              <a:buFontTx/>
              <a:buNone/>
              <a:defRPr b="1" i="1"/>
            </a:pPr>
            <a:r>
              <a:t>(See text Section 8.1 for more information)</a:t>
            </a:r>
          </a:p>
        </p:txBody>
      </p:sp>
      <p:grpSp>
        <p:nvGrpSpPr>
          <p:cNvPr id="151" name="Group"/>
          <p:cNvGrpSpPr/>
          <p:nvPr/>
        </p:nvGrpSpPr>
        <p:grpSpPr>
          <a:xfrm rot="5400000" flipH="1">
            <a:off x="7531143" y="3966266"/>
            <a:ext cx="9797563" cy="1866820"/>
            <a:chOff x="0" y="0"/>
            <a:chExt cx="9797561" cy="1866818"/>
          </a:xfrm>
        </p:grpSpPr>
        <p:pic>
          <p:nvPicPr>
            <p:cNvPr id="14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54" name="Section 8.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8.1 QBO SatNAV</a:t>
            </a:r>
          </a:p>
        </p:txBody>
      </p:sp>
      <p:sp>
        <p:nvSpPr>
          <p:cNvPr id="155" name="Chapter 8 focuses on Employees and QBO…"/>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Chapter 8 focuses on Employees and QBO</a:t>
            </a: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i="1"/>
            </a:pPr>
            <a:endParaRPr/>
          </a:p>
          <a:p>
            <a:pPr marL="0" indent="0">
              <a:buClrTx/>
              <a:buSzTx/>
              <a:buFontTx/>
              <a:buNone/>
              <a:defRPr b="1" i="1"/>
            </a:pPr>
            <a:endParaRPr/>
          </a:p>
          <a:p>
            <a:pPr marL="0" indent="0">
              <a:buClrTx/>
              <a:buSzTx/>
              <a:buFontTx/>
              <a:buNone/>
              <a:defRPr b="1" i="1"/>
            </a:pPr>
            <a:endParaRPr/>
          </a:p>
          <a:p>
            <a:pPr marL="0" indent="0">
              <a:buClrTx/>
              <a:buSzTx/>
              <a:buFontTx/>
              <a:buNone/>
              <a:defRPr b="1" i="1"/>
            </a:pPr>
            <a:r>
              <a:t>(See text Section 8.1 for more information)</a:t>
            </a:r>
          </a:p>
        </p:txBody>
      </p:sp>
      <p:grpSp>
        <p:nvGrpSpPr>
          <p:cNvPr id="159" name="Group"/>
          <p:cNvGrpSpPr/>
          <p:nvPr/>
        </p:nvGrpSpPr>
        <p:grpSpPr>
          <a:xfrm rot="5400000" flipH="1">
            <a:off x="7531143" y="3966266"/>
            <a:ext cx="9797563" cy="1866820"/>
            <a:chOff x="0" y="0"/>
            <a:chExt cx="9797561" cy="1866818"/>
          </a:xfrm>
        </p:grpSpPr>
        <p:pic>
          <p:nvPicPr>
            <p:cNvPr id="156"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57"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8"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pic>
        <p:nvPicPr>
          <p:cNvPr id="160" name="pasted-image.tiff" descr="pasted-image.tiff"/>
          <p:cNvPicPr>
            <a:picLocks noChangeAspect="1"/>
          </p:cNvPicPr>
          <p:nvPr/>
        </p:nvPicPr>
        <p:blipFill>
          <a:blip r:embed="rId4">
            <a:extLst/>
          </a:blip>
          <a:stretch>
            <a:fillRect/>
          </a:stretch>
        </p:blipFill>
        <p:spPr>
          <a:xfrm>
            <a:off x="3207365" y="2667166"/>
            <a:ext cx="5590391" cy="5511468"/>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63" name="Section 8.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8.2 QBO Sample Company</a:t>
            </a:r>
          </a:p>
        </p:txBody>
      </p:sp>
      <p:sp>
        <p:nvSpPr>
          <p:cNvPr id="164" name="To access the QBO Sample Company, complete the following steps.…"/>
          <p:cNvSpPr txBox="1">
            <a:spLocks noGrp="1"/>
          </p:cNvSpPr>
          <p:nvPr>
            <p:ph type="body" idx="1"/>
          </p:nvPr>
        </p:nvSpPr>
        <p:spPr>
          <a:xfrm>
            <a:off x="571500" y="1803400"/>
            <a:ext cx="10862122" cy="7226300"/>
          </a:xfrm>
          <a:prstGeom prst="rect">
            <a:avLst/>
          </a:prstGeom>
        </p:spPr>
        <p:txBody>
          <a:bodyPr/>
          <a:lstStyle/>
          <a:p>
            <a:pPr marL="0" indent="0">
              <a:buClrTx/>
              <a:buSzTx/>
              <a:buFontTx/>
              <a:buNone/>
              <a:defRPr b="1"/>
            </a:pPr>
            <a:r>
              <a:t>To access the QBO Sample Company, complete the following steps.</a:t>
            </a:r>
          </a:p>
          <a:p>
            <a:pPr marL="571500" indent="-571500">
              <a:buClr>
                <a:srgbClr val="F20F4B"/>
              </a:buClr>
              <a:buSzPct val="100000"/>
              <a:buFontTx/>
              <a:buAutoNum type="arabicPeriod"/>
              <a:defRPr b="1"/>
            </a:pPr>
            <a:r>
              <a:t>Open a web browser. (Note: Intuit recommends using Google Chrome.)</a:t>
            </a:r>
          </a:p>
          <a:p>
            <a:pPr marL="571500" indent="-571500">
              <a:buClr>
                <a:srgbClr val="F20F4B"/>
              </a:buClr>
              <a:buSzPct val="100000"/>
              <a:buFontTx/>
              <a:buAutoNum type="arabicPeriod"/>
              <a:defRPr b="1"/>
            </a:pPr>
            <a:r>
              <a:t>Go to the </a:t>
            </a:r>
            <a:r>
              <a:rPr u="sng">
                <a:hlinkClick r:id="rId2"/>
              </a:rPr>
              <a:t>https://qbo.intuit.com/redir/testdrive</a:t>
            </a:r>
          </a:p>
          <a:p>
            <a:pPr marL="571500" indent="-571500">
              <a:buClr>
                <a:srgbClr val="F20F4B"/>
              </a:buClr>
              <a:buSzPct val="100000"/>
              <a:buFontTx/>
              <a:buAutoNum type="arabicPeriod"/>
              <a:defRPr b="1"/>
            </a:pPr>
            <a:r>
              <a:t>Follow onscreen instructions for security verification</a:t>
            </a:r>
          </a:p>
        </p:txBody>
      </p:sp>
      <p:grpSp>
        <p:nvGrpSpPr>
          <p:cNvPr id="168" name="Group"/>
          <p:cNvGrpSpPr/>
          <p:nvPr/>
        </p:nvGrpSpPr>
        <p:grpSpPr>
          <a:xfrm rot="5400000" flipH="1">
            <a:off x="7531143" y="3966266"/>
            <a:ext cx="9797563" cy="1866820"/>
            <a:chOff x="0" y="0"/>
            <a:chExt cx="9797561" cy="1866818"/>
          </a:xfrm>
        </p:grpSpPr>
        <p:pic>
          <p:nvPicPr>
            <p:cNvPr id="165" name="pasted-image.tiff" descr="pasted-image.tiff"/>
            <p:cNvPicPr>
              <a:picLocks noChangeAspect="1"/>
            </p:cNvPicPr>
            <p:nvPr/>
          </p:nvPicPr>
          <p:blipFill>
            <a:blip r:embed="rId3">
              <a:extLst/>
            </a:blip>
            <a:srcRect r="1741"/>
            <a:stretch>
              <a:fillRect/>
            </a:stretch>
          </p:blipFill>
          <p:spPr>
            <a:xfrm>
              <a:off x="0" y="0"/>
              <a:ext cx="9797320" cy="1866819"/>
            </a:xfrm>
            <a:prstGeom prst="rect">
              <a:avLst/>
            </a:prstGeom>
            <a:ln w="12700" cap="flat">
              <a:noFill/>
              <a:miter lim="400000"/>
            </a:ln>
            <a:effectLst/>
          </p:spPr>
        </p:pic>
        <p:pic>
          <p:nvPicPr>
            <p:cNvPr id="166" name="pasted-image.tiff" descr="pasted-image.tiff"/>
            <p:cNvPicPr>
              <a:picLocks noChangeAspect="1"/>
            </p:cNvPicPr>
            <p:nvPr/>
          </p:nvPicPr>
          <p:blipFill>
            <a:blip r:embed="rId4">
              <a:extLst/>
            </a:blip>
            <a:srcRect l="213" r="81413"/>
            <a:stretch>
              <a:fillRect/>
            </a:stretch>
          </p:blipFill>
          <p:spPr>
            <a:xfrm>
              <a:off x="7953637" y="0"/>
              <a:ext cx="1843925" cy="1866690"/>
            </a:xfrm>
            <a:prstGeom prst="rect">
              <a:avLst/>
            </a:prstGeom>
            <a:ln w="12700" cap="flat">
              <a:noFill/>
              <a:miter lim="400000"/>
            </a:ln>
            <a:effectLst/>
          </p:spPr>
        </p:pic>
        <p:pic>
          <p:nvPicPr>
            <p:cNvPr id="167" name="pasted-image.tiff" descr="pasted-image.tiff"/>
            <p:cNvPicPr>
              <a:picLocks noChangeAspect="1"/>
            </p:cNvPicPr>
            <p:nvPr/>
          </p:nvPicPr>
          <p:blipFill>
            <a:blip r:embed="rId4">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1" name="section 8.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8.2 QBO Sample Company</a:t>
            </a:r>
          </a:p>
        </p:txBody>
      </p:sp>
      <p:sp>
        <p:nvSpPr>
          <p:cNvPr id="172" name="The sample company will reset each time it is reopened.…"/>
          <p:cNvSpPr txBox="1">
            <a:spLocks noGrp="1"/>
          </p:cNvSpPr>
          <p:nvPr>
            <p:ph type="body" idx="1"/>
          </p:nvPr>
        </p:nvSpPr>
        <p:spPr>
          <a:xfrm>
            <a:off x="571500" y="1803400"/>
            <a:ext cx="10862122" cy="7226300"/>
          </a:xfrm>
          <a:prstGeom prst="rect">
            <a:avLst/>
          </a:prstGeom>
        </p:spPr>
        <p:txBody>
          <a:bodyPr/>
          <a:lstStyle/>
          <a:p>
            <a:pPr marL="337740" indent="-337740">
              <a:defRPr sz="3300" b="1"/>
            </a:pPr>
            <a:r>
              <a:t>The sample company will reset each time it is reopened. </a:t>
            </a:r>
          </a:p>
          <a:p>
            <a:pPr marL="337740" indent="-337740">
              <a:defRPr sz="3300" b="1"/>
            </a:pPr>
            <a:r>
              <a:t>So make certain to allow enough time to complete all chapter activities before closing the sample company. Otherwise, you will lose the work you have entered when you reopen the Sample Company.</a:t>
            </a:r>
          </a:p>
          <a:p>
            <a:pPr marL="337740" indent="-337740">
              <a:defRPr sz="3300" b="1"/>
            </a:pPr>
            <a:r>
              <a:t>The sample company is used for the Chapter activities and Exercises.</a:t>
            </a:r>
          </a:p>
        </p:txBody>
      </p:sp>
      <p:grpSp>
        <p:nvGrpSpPr>
          <p:cNvPr id="176" name="Group"/>
          <p:cNvGrpSpPr/>
          <p:nvPr/>
        </p:nvGrpSpPr>
        <p:grpSpPr>
          <a:xfrm rot="5400000" flipH="1">
            <a:off x="7531143" y="3966266"/>
            <a:ext cx="9797563" cy="1866820"/>
            <a:chOff x="0" y="0"/>
            <a:chExt cx="9797561" cy="1866818"/>
          </a:xfrm>
        </p:grpSpPr>
        <p:pic>
          <p:nvPicPr>
            <p:cNvPr id="17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7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7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9" name="Section 8.3 Navigating employee transactions"/>
          <p:cNvSpPr txBox="1">
            <a:spLocks noGrp="1"/>
          </p:cNvSpPr>
          <p:nvPr>
            <p:ph type="title"/>
          </p:nvPr>
        </p:nvSpPr>
        <p:spPr>
          <a:xfrm>
            <a:off x="571500" y="723900"/>
            <a:ext cx="10862122" cy="723900"/>
          </a:xfrm>
          <a:prstGeom prst="rect">
            <a:avLst/>
          </a:prstGeom>
        </p:spPr>
        <p:txBody>
          <a:bodyPr>
            <a:normAutofit fontScale="90000"/>
          </a:bodyPr>
          <a:lstStyle>
            <a:lvl1pPr defTabSz="455675">
              <a:spcBef>
                <a:spcPts val="1700"/>
              </a:spcBef>
              <a:defRPr sz="4055">
                <a:solidFill>
                  <a:srgbClr val="F20F4B"/>
                </a:solidFill>
              </a:defRPr>
            </a:lvl1pPr>
          </a:lstStyle>
          <a:p>
            <a:r>
              <a:t>Section 8.3 Navigating employee transactions</a:t>
            </a:r>
          </a:p>
        </p:txBody>
      </p:sp>
      <p:sp>
        <p:nvSpPr>
          <p:cNvPr id="180" name="Two main aspects to using QBO for Employee and Payroll purposes:…"/>
          <p:cNvSpPr txBox="1">
            <a:spLocks noGrp="1"/>
          </p:cNvSpPr>
          <p:nvPr>
            <p:ph type="body" idx="1"/>
          </p:nvPr>
        </p:nvSpPr>
        <p:spPr>
          <a:xfrm>
            <a:off x="571500" y="1803400"/>
            <a:ext cx="10862122" cy="7226300"/>
          </a:xfrm>
          <a:prstGeom prst="rect">
            <a:avLst/>
          </a:prstGeom>
        </p:spPr>
        <p:txBody>
          <a:bodyPr/>
          <a:lstStyle/>
          <a:p>
            <a:pPr marL="0" indent="0" defTabSz="554990">
              <a:spcBef>
                <a:spcPts val="1700"/>
              </a:spcBef>
              <a:buClrTx/>
              <a:buSzTx/>
              <a:buFontTx/>
              <a:buNone/>
              <a:defRPr sz="3040" b="1"/>
            </a:pPr>
            <a:r>
              <a:t>Two main aspects to using QBO for Employee and Payroll purposes: </a:t>
            </a:r>
          </a:p>
          <a:p>
            <a:pPr marL="446404" indent="-446404" defTabSz="554990">
              <a:spcBef>
                <a:spcPts val="1700"/>
              </a:spcBef>
              <a:defRPr sz="3040" b="1"/>
            </a:pPr>
            <a:r>
              <a:t>Payroll Setup</a:t>
            </a:r>
          </a:p>
          <a:p>
            <a:pPr marL="446404" indent="-446404" defTabSz="554990">
              <a:spcBef>
                <a:spcPts val="1700"/>
              </a:spcBef>
              <a:defRPr sz="3040" b="1"/>
            </a:pPr>
            <a:r>
              <a:t>Payroll Processing</a:t>
            </a:r>
          </a:p>
          <a:p>
            <a:pPr marL="0" indent="0" defTabSz="554990">
              <a:spcBef>
                <a:spcPts val="1700"/>
              </a:spcBef>
              <a:buClrTx/>
              <a:buSzTx/>
              <a:buFontTx/>
              <a:buNone/>
              <a:defRPr sz="3040" b="1"/>
            </a:pPr>
            <a:endParaRPr/>
          </a:p>
          <a:p>
            <a:pPr marL="0" indent="0" defTabSz="554990">
              <a:spcBef>
                <a:spcPts val="1700"/>
              </a:spcBef>
              <a:buClrTx/>
              <a:buSzTx/>
              <a:buFontTx/>
              <a:buNone/>
              <a:defRPr sz="3040" b="1"/>
            </a:pPr>
            <a:endParaRPr/>
          </a:p>
          <a:p>
            <a:pPr marL="0" indent="0" defTabSz="554990">
              <a:spcBef>
                <a:spcPts val="1700"/>
              </a:spcBef>
              <a:buClrTx/>
              <a:buSzTx/>
              <a:buFontTx/>
              <a:buNone/>
              <a:defRPr sz="3040" b="1"/>
            </a:pPr>
            <a:endParaRPr/>
          </a:p>
          <a:p>
            <a:pPr marL="542925" indent="-542925" defTabSz="554990">
              <a:spcBef>
                <a:spcPts val="1700"/>
              </a:spcBef>
              <a:buClrTx/>
              <a:buSzPct val="100000"/>
              <a:buFontTx/>
              <a:buAutoNum type="arabicPeriod"/>
              <a:defRPr sz="3040" b="1"/>
            </a:pPr>
            <a:endParaRPr/>
          </a:p>
          <a:p>
            <a:pPr marL="542925" indent="-542925" defTabSz="554990">
              <a:spcBef>
                <a:spcPts val="1700"/>
              </a:spcBef>
              <a:buClrTx/>
              <a:buSzPct val="100000"/>
              <a:buFontTx/>
              <a:buAutoNum type="arabicPeriod" startAt="2"/>
              <a:defRPr sz="3040" b="1"/>
            </a:pPr>
            <a:endParaRPr/>
          </a:p>
          <a:p>
            <a:pPr marL="0" indent="0" defTabSz="554990">
              <a:spcBef>
                <a:spcPts val="1700"/>
              </a:spcBef>
              <a:buClrTx/>
              <a:buSzTx/>
              <a:buFontTx/>
              <a:buNone/>
              <a:defRPr sz="3040" b="1"/>
            </a:pPr>
            <a:endParaRPr/>
          </a:p>
          <a:p>
            <a:pPr marL="0" indent="0" defTabSz="554990">
              <a:spcBef>
                <a:spcPts val="1700"/>
              </a:spcBef>
              <a:buClrTx/>
              <a:buSzTx/>
              <a:buFontTx/>
              <a:buNone/>
              <a:defRPr sz="3040" b="1" i="1"/>
            </a:pPr>
            <a:r>
              <a:t>(See text Section 8.3 for more information)</a:t>
            </a:r>
          </a:p>
        </p:txBody>
      </p:sp>
      <p:grpSp>
        <p:nvGrpSpPr>
          <p:cNvPr id="184" name="Group"/>
          <p:cNvGrpSpPr/>
          <p:nvPr/>
        </p:nvGrpSpPr>
        <p:grpSpPr>
          <a:xfrm rot="5400000" flipH="1">
            <a:off x="7531143" y="3966266"/>
            <a:ext cx="9797563" cy="1866820"/>
            <a:chOff x="0" y="0"/>
            <a:chExt cx="9797561" cy="1866818"/>
          </a:xfrm>
        </p:grpSpPr>
        <p:pic>
          <p:nvPicPr>
            <p:cNvPr id="18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8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8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87" name="Section 8.3 Payroll setup"/>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8.3 Payroll setup</a:t>
            </a:r>
          </a:p>
        </p:txBody>
      </p:sp>
      <p:sp>
        <p:nvSpPr>
          <p:cNvPr id="188" name="Payroll Setup require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Payroll Setup requires:</a:t>
            </a:r>
          </a:p>
          <a:p>
            <a:pPr marL="571500" indent="-571500">
              <a:buClrTx/>
              <a:buSzPct val="100000"/>
              <a:buFontTx/>
              <a:buAutoNum type="arabicPeriod"/>
              <a:defRPr b="1"/>
            </a:pPr>
            <a:r>
              <a:t>Set up Employees List </a:t>
            </a:r>
          </a:p>
          <a:p>
            <a:pPr marL="571500" indent="-571500">
              <a:buClrTx/>
              <a:buSzPct val="100000"/>
              <a:buFontTx/>
              <a:buAutoNum type="arabicPeriod"/>
              <a:defRPr b="1"/>
            </a:pPr>
            <a:r>
              <a:t>Turn on Time Tracking preference </a:t>
            </a:r>
          </a:p>
          <a:p>
            <a:pPr marL="571500" indent="-571500">
              <a:buClrTx/>
              <a:buSzPct val="100000"/>
              <a:buFontTx/>
              <a:buAutoNum type="arabicPeriod"/>
              <a:defRPr b="1"/>
            </a:pPr>
            <a:r>
              <a:t>Turn on QBO Payroll</a:t>
            </a:r>
            <a:endParaRPr sz="1100" i="1"/>
          </a:p>
          <a:p>
            <a:pPr marL="0" indent="0">
              <a:buClrTx/>
              <a:buSzTx/>
              <a:buFontTx/>
              <a:buNone/>
              <a:defRPr b="1" i="1"/>
            </a:pPr>
            <a:endParaRPr sz="1100" i="1"/>
          </a:p>
          <a:p>
            <a:pPr marL="0" indent="0">
              <a:buClrTx/>
              <a:buSzTx/>
              <a:buFontTx/>
              <a:buNone/>
              <a:defRPr b="1"/>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p:txBody>
      </p:sp>
      <p:grpSp>
        <p:nvGrpSpPr>
          <p:cNvPr id="192" name="Group"/>
          <p:cNvGrpSpPr/>
          <p:nvPr/>
        </p:nvGrpSpPr>
        <p:grpSpPr>
          <a:xfrm rot="5400000" flipH="1">
            <a:off x="7531143" y="3966266"/>
            <a:ext cx="9797563" cy="1866820"/>
            <a:chOff x="0" y="0"/>
            <a:chExt cx="9797561" cy="1866818"/>
          </a:xfrm>
        </p:grpSpPr>
        <p:pic>
          <p:nvPicPr>
            <p:cNvPr id="189"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90"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91"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193" name="(See text Section 8.3 for more information)"/>
          <p:cNvSpPr txBox="1"/>
          <p:nvPr/>
        </p:nvSpPr>
        <p:spPr>
          <a:xfrm>
            <a:off x="689845" y="7518400"/>
            <a:ext cx="10625431" cy="9906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spcBef>
                <a:spcPts val="1800"/>
              </a:spcBef>
              <a:defRPr sz="3200" b="1" spc="0"/>
            </a:lvl1pPr>
          </a:lstStyle>
          <a:p>
            <a:r>
              <a:t>(See text Section 8.3 for more information)</a:t>
            </a:r>
            <a:endParaRPr sz="1100"/>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96" name="Section 8.3 Payroll processing"/>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8.3 Payroll processing</a:t>
            </a:r>
          </a:p>
        </p:txBody>
      </p:sp>
      <p:sp>
        <p:nvSpPr>
          <p:cNvPr id="197" name="Payroll Processing consists of the following four main types of task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Payroll Processing consists of the following four main types of tasks:</a:t>
            </a:r>
          </a:p>
          <a:p>
            <a:pPr marL="571500" indent="-571500">
              <a:buClrTx/>
              <a:buSzPct val="100000"/>
              <a:buFontTx/>
              <a:buAutoNum type="arabicPeriod"/>
              <a:defRPr b="1"/>
            </a:pPr>
            <a:r>
              <a:t>Enter Time </a:t>
            </a:r>
          </a:p>
          <a:p>
            <a:pPr marL="571500" indent="-571500">
              <a:buClrTx/>
              <a:buSzPct val="100000"/>
              <a:buFontTx/>
              <a:buAutoNum type="arabicPeriod"/>
              <a:defRPr b="1"/>
            </a:pPr>
            <a:r>
              <a:t>Pay Employees</a:t>
            </a:r>
          </a:p>
          <a:p>
            <a:pPr marL="571500" indent="-571500">
              <a:buClrTx/>
              <a:buSzPct val="100000"/>
              <a:buFontTx/>
              <a:buAutoNum type="arabicPeriod"/>
              <a:defRPr b="1"/>
            </a:pPr>
            <a:r>
              <a:t>Pay Payroll Liabilities </a:t>
            </a:r>
          </a:p>
          <a:p>
            <a:pPr marL="571500" indent="-571500">
              <a:buClrTx/>
              <a:buSzPct val="100000"/>
              <a:buFontTx/>
              <a:buAutoNum type="arabicPeriod"/>
              <a:defRPr b="1"/>
            </a:pPr>
            <a:r>
              <a:t>Process Payroll Forms</a:t>
            </a:r>
            <a:endParaRPr sz="1100" i="1"/>
          </a:p>
          <a:p>
            <a:pPr marL="0" indent="0">
              <a:buClrTx/>
              <a:buSzTx/>
              <a:buFontTx/>
              <a:buNone/>
              <a:defRPr b="1" i="1"/>
            </a:pPr>
            <a:endParaRPr sz="1100" i="1"/>
          </a:p>
          <a:p>
            <a:pPr marL="0" indent="0">
              <a:buClrTx/>
              <a:buSzTx/>
              <a:buFontTx/>
              <a:buNone/>
              <a:defRPr b="1"/>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p:txBody>
      </p:sp>
      <p:grpSp>
        <p:nvGrpSpPr>
          <p:cNvPr id="201" name="Group"/>
          <p:cNvGrpSpPr/>
          <p:nvPr/>
        </p:nvGrpSpPr>
        <p:grpSpPr>
          <a:xfrm rot="5400000" flipH="1">
            <a:off x="7531143" y="3966266"/>
            <a:ext cx="9797563" cy="1866820"/>
            <a:chOff x="0" y="0"/>
            <a:chExt cx="9797561" cy="1866818"/>
          </a:xfrm>
        </p:grpSpPr>
        <p:pic>
          <p:nvPicPr>
            <p:cNvPr id="19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9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0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202" name="(See text Section 8.3 for more information)"/>
          <p:cNvSpPr txBox="1"/>
          <p:nvPr/>
        </p:nvSpPr>
        <p:spPr>
          <a:xfrm>
            <a:off x="689845" y="7518400"/>
            <a:ext cx="10625431" cy="9906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spcBef>
                <a:spcPts val="1800"/>
              </a:spcBef>
              <a:defRPr sz="3200" b="1" spc="0"/>
            </a:lvl1pPr>
          </a:lstStyle>
          <a:p>
            <a:r>
              <a:t>(See text Section 8.3 for more information)</a:t>
            </a:r>
            <a:endParaRPr sz="1100"/>
          </a:p>
        </p:txBody>
      </p:sp>
    </p:spTree>
  </p:cSld>
  <p:clrMapOvr>
    <a:masterClrMapping/>
  </p:clrMapOvr>
  <p:transition spd="med"/>
</p:sld>
</file>

<file path=ppt/theme/theme1.xml><?xml version="1.0" encoding="utf-8"?>
<a:theme xmlns:a="http://schemas.openxmlformats.org/drawingml/2006/main" name="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788</Words>
  <Application>Microsoft Office PowerPoint</Application>
  <PresentationFormat>Custom</PresentationFormat>
  <Paragraphs>115</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New_Template9</vt:lpstr>
      <vt:lpstr>Computer accounting with quickbooks online</vt:lpstr>
      <vt:lpstr>Effective Learning strategy XPM</vt:lpstr>
      <vt:lpstr>Section 8.1 QBO SatNAV</vt:lpstr>
      <vt:lpstr>Section 8.1 QBO SatNAV</vt:lpstr>
      <vt:lpstr>Section 8.2 QBO Sample Company</vt:lpstr>
      <vt:lpstr>section 8.2 QBO Sample Company</vt:lpstr>
      <vt:lpstr>Section 8.3 Navigating employee transactions</vt:lpstr>
      <vt:lpstr>Section 8.3 Payroll setup</vt:lpstr>
      <vt:lpstr>Section 8.3 Payroll processing</vt:lpstr>
      <vt:lpstr>Section 8.4 Employees LIST</vt:lpstr>
      <vt:lpstr>Section 8.5 time tracking</vt:lpstr>
      <vt:lpstr>Section 8.6 SET up Payroll</vt:lpstr>
      <vt:lpstr>Section 8.7 PAY employees</vt:lpstr>
      <vt:lpstr>Section 8.8 Pay Payroll Liabilities</vt:lpstr>
      <vt:lpstr>Section 8.9 file payroll forms</vt:lpstr>
      <vt:lpstr>Section 8.10 accounting essentials payroll</vt:lpstr>
      <vt:lpstr>Exercises</vt:lpstr>
      <vt:lpstr>project 8.1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dc:title>
  <cp:lastModifiedBy>Administrator</cp:lastModifiedBy>
  <cp:revision>1</cp:revision>
  <dcterms:modified xsi:type="dcterms:W3CDTF">2017-12-12T17:17:44Z</dcterms:modified>
</cp:coreProperties>
</file>