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tif" ContentType="image/t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1pPr>
    <a:lvl2pPr marL="0" marR="0" indent="2286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2pPr>
    <a:lvl3pPr marL="0" marR="0" indent="4572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3pPr>
    <a:lvl4pPr marL="0" marR="0" indent="6858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4pPr>
    <a:lvl5pPr marL="0" marR="0" indent="9144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5pPr>
    <a:lvl6pPr marL="0" marR="0" indent="11430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6pPr>
    <a:lvl7pPr marL="0" marR="0" indent="13716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7pPr>
    <a:lvl8pPr marL="0" marR="0" indent="16002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8pPr>
    <a:lvl9pPr marL="0" marR="0" indent="18288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solidFill>
                <a:srgbClr val="5C5C5C"/>
              </a:solidFill>
              <a:prstDash val="solid"/>
              <a:miter lim="400000"/>
            </a:ln>
          </a:bottom>
          <a:insideH>
            <a:ln w="12700" cap="flat">
              <a:solidFill>
                <a:srgbClr val="5C5C5C"/>
              </a:solidFill>
              <a:prstDash val="solid"/>
              <a:miter lim="400000"/>
            </a:ln>
          </a:insideH>
          <a:insideV>
            <a:ln w="12700" cap="flat">
              <a:noFill/>
              <a:miter lim="400000"/>
            </a:ln>
          </a:insideV>
        </a:tcBdr>
        <a:fill>
          <a:noFill/>
        </a:fill>
      </a:tcStyle>
    </a:wholeTbl>
    <a:band2H>
      <a:tcTxStyle/>
      <a:tcStyle>
        <a:tcBdr/>
        <a:fill>
          <a:solidFill>
            <a:srgbClr val="CBCBCB">
              <a:alpha val="25000"/>
            </a:srgbClr>
          </a:solidFill>
        </a:fill>
      </a:tcStyle>
    </a:band2H>
    <a:firstCol>
      <a:tcTxStyle b="on" i="off">
        <a:fontRef idx="minor">
          <a:srgbClr val="5C5C5C"/>
        </a:fontRef>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solidFill>
                <a:srgbClr val="5C5C5C"/>
              </a:solidFill>
              <a:prstDash val="solid"/>
              <a:miter lim="400000"/>
            </a:ln>
          </a:bottom>
          <a:insideH>
            <a:ln w="12700" cap="flat">
              <a:solidFill>
                <a:srgbClr val="5C5C5C"/>
              </a:solidFill>
              <a:prstDash val="solid"/>
              <a:miter lim="400000"/>
            </a:ln>
          </a:insideH>
          <a:insideV>
            <a:ln w="12700" cap="flat">
              <a:noFill/>
              <a:miter lim="400000"/>
            </a:ln>
          </a:insideV>
        </a:tcBdr>
        <a:fill>
          <a:solidFill>
            <a:srgbClr val="CBCBCB">
              <a:alpha val="36000"/>
            </a:srgbClr>
          </a:solidFill>
        </a:fill>
      </a:tcStyle>
    </a:firstCol>
    <a:lastRow>
      <a:tcTxStyle b="on" i="off">
        <a:fontRef idx="minor">
          <a:srgbClr val="5C5C5C"/>
        </a:fontRef>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noFill/>
              <a:miter lim="400000"/>
            </a:ln>
          </a:bottom>
          <a:insideH>
            <a:ln w="12700" cap="flat">
              <a:solidFill>
                <a:srgbClr val="5C5C5C"/>
              </a:solidFill>
              <a:prstDash val="solid"/>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0" cap="flat">
              <a:noFill/>
              <a:miter lim="400000"/>
            </a:ln>
          </a:bottom>
          <a:insideH>
            <a:ln w="12700" cap="flat">
              <a:solidFill>
                <a:srgbClr val="EBEBEB"/>
              </a:solidFill>
              <a:prstDash val="solid"/>
              <a:miter lim="400000"/>
            </a:ln>
          </a:insideH>
          <a:insideV>
            <a:ln w="12700" cap="flat">
              <a:noFill/>
              <a:miter lim="400000"/>
            </a:ln>
          </a:insideV>
        </a:tcBdr>
        <a:fill>
          <a:solidFill>
            <a:schemeClr val="accent1">
              <a:hueOff val="-522454"/>
              <a:satOff val="1153"/>
              <a:lumOff val="13444"/>
            </a:schemeClr>
          </a:solidFill>
        </a:fill>
      </a:tcStyle>
    </a:firstRow>
  </a:tblStyle>
  <a:tblStyle styleId="{C7B018BB-80A7-4F77-B60F-C8B233D01FF8}" styleName="">
    <a:tblBg/>
    <a:wholeTbl>
      <a:tcTxStyle b="off" i="off">
        <a:font>
          <a:latin typeface="Proxima Nova"/>
          <a:ea typeface="Proxima Nova"/>
          <a:cs typeface="Proxima Nova"/>
        </a:font>
        <a:schemeClr val="accent2">
          <a:satOff val="-3676"/>
          <a:lumOff val="-12171"/>
        </a:schemeClr>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noFill/>
        </a:fill>
      </a:tcStyle>
    </a:wholeTbl>
    <a:band2H>
      <a:tcTxStyle/>
      <a:tcStyle>
        <a:tcBdr/>
        <a:fill>
          <a:solidFill>
            <a:srgbClr val="A8A861">
              <a:alpha val="27000"/>
            </a:srgbClr>
          </a:solidFill>
        </a:fill>
      </a:tcStyle>
    </a:band2H>
    <a:firstCol>
      <a:tcTxStyle b="on" i="off">
        <a:fontRef idx="minor">
          <a:srgbClr val="FFFFFF"/>
        </a:fontRef>
        <a:srgbClr val="FFFFFF"/>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solidFill>
            <a:srgbClr val="8F9541">
              <a:alpha val="75000"/>
            </a:srgbClr>
          </a:solidFill>
        </a:fill>
      </a:tcStyle>
    </a:firstCol>
    <a:lastRow>
      <a:tcTxStyle b="on" i="off">
        <a:fontRef idx="minor">
          <a:schemeClr val="accent2">
            <a:satOff val="-3676"/>
            <a:lumOff val="-12171"/>
          </a:schemeClr>
        </a:fontRef>
        <a:schemeClr val="accent2">
          <a:satOff val="-3676"/>
          <a:lumOff val="-12171"/>
        </a:schemeClr>
      </a:tcTxStyle>
      <a:tcStyle>
        <a:tcBdr>
          <a:left>
            <a:ln w="12700" cap="flat">
              <a:solidFill>
                <a:srgbClr val="808251"/>
              </a:solidFill>
              <a:prstDash val="solid"/>
              <a:miter lim="400000"/>
            </a:ln>
          </a:left>
          <a:right>
            <a:ln w="12700" cap="flat">
              <a:solidFill>
                <a:srgbClr val="808251"/>
              </a:solidFill>
              <a:prstDash val="solid"/>
              <a:miter lim="400000"/>
            </a:ln>
          </a:right>
          <a:top>
            <a:ln w="508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noFill/>
        </a:fill>
      </a:tcStyle>
    </a:lastRow>
    <a:firstRow>
      <a:tcTxStyle b="on" i="off">
        <a:fontRef idx="minor">
          <a:srgbClr val="FFFFFF"/>
        </a:fontRef>
        <a:srgbClr val="FFFFFF"/>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solidFill>
            <a:srgbClr val="8F9541">
              <a:alpha val="75000"/>
            </a:srgbClr>
          </a:solidFill>
        </a:fill>
      </a:tcStyle>
    </a:firstRow>
  </a:tblStyle>
  <a:tblStyle styleId="{EEE7283C-3CF3-47DC-8721-378D4A62B228}" styleName="">
    <a:tblBg/>
    <a:wholeTbl>
      <a:tcTxStyle b="off" i="off">
        <a:font>
          <a:latin typeface="Proxima Nova"/>
          <a:ea typeface="Proxima Nova"/>
          <a:cs typeface="Proxima Nova"/>
        </a:font>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wholeTbl>
    <a:band2H>
      <a:tcTxStyle/>
      <a:tcStyle>
        <a:tcBdr/>
        <a:fill>
          <a:solidFill>
            <a:srgbClr val="A8A861">
              <a:alpha val="27000"/>
            </a:srgbClr>
          </a:solidFill>
        </a:fill>
      </a:tcStyle>
    </a:band2H>
    <a:firstCol>
      <a:tcTxStyle b="on" i="off">
        <a:fontRef idx="minor">
          <a:srgbClr val="FFFFFF"/>
        </a:fontRef>
        <a:srgbClr val="FFFFFF"/>
      </a:tcTxStyle>
      <a:tcStyle>
        <a:tcBdr>
          <a:left>
            <a:ln w="12700" cap="flat">
              <a:solidFill>
                <a:srgbClr val="FFFDEF"/>
              </a:solidFill>
              <a:prstDash val="solid"/>
              <a:miter lim="400000"/>
            </a:ln>
          </a:left>
          <a:right>
            <a:ln w="12700" cap="flat">
              <a:solidFill>
                <a:srgbClr val="FFFDEF"/>
              </a:solidFill>
              <a:prstDash val="solid"/>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firstCol>
    <a:lastRow>
      <a:tcTxStyle b="on" i="off">
        <a:fontRef idx="minor">
          <a:srgbClr val="FFFFFF"/>
        </a:fontRef>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firstRow>
  </a:tblStyle>
  <a:tblStyle styleId="{CF821DB8-F4EB-4A41-A1BA-3FCAFE7338EE}"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25400" cap="flat">
              <a:solidFill>
                <a:schemeClr val="accent3">
                  <a:hueOff val="-256224"/>
                  <a:satOff val="-13732"/>
                  <a:lumOff val="-19712"/>
                  <a:alpha val="61000"/>
                </a:schemeClr>
              </a:solidFill>
              <a:prstDash val="solid"/>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wholeTbl>
    <a:band2H>
      <a:tcTxStyle/>
      <a:tcStyle>
        <a:tcBdr/>
        <a:fill>
          <a:solidFill>
            <a:srgbClr val="CBCBCB">
              <a:alpha val="36000"/>
            </a:srgbClr>
          </a:solidFill>
        </a:fill>
      </a:tcStyle>
    </a:band2H>
    <a:firstCol>
      <a:tcTxStyle b="on" i="off">
        <a:fontRef idx="minor">
          <a:srgbClr val="5C5C5C"/>
        </a:fontRef>
        <a:srgbClr val="5C5C5C"/>
      </a:tcTxStyle>
      <a:tcStyle>
        <a:tcBdr>
          <a:left>
            <a:ln w="12700" cap="flat">
              <a:noFill/>
              <a:miter lim="400000"/>
            </a:ln>
          </a:left>
          <a:right>
            <a:ln w="25400" cap="flat">
              <a:solidFill>
                <a:schemeClr val="accent3">
                  <a:hueOff val="-256224"/>
                  <a:satOff val="-13732"/>
                  <a:lumOff val="-19712"/>
                  <a:alpha val="61000"/>
                </a:schemeClr>
              </a:solidFill>
              <a:prstDash val="solid"/>
              <a:miter lim="400000"/>
            </a:ln>
          </a:right>
          <a:top>
            <a:ln w="25400" cap="flat">
              <a:solidFill>
                <a:schemeClr val="accent3">
                  <a:hueOff val="-256224"/>
                  <a:satOff val="-13732"/>
                  <a:lumOff val="-19712"/>
                  <a:alpha val="61000"/>
                </a:schemeClr>
              </a:solidFill>
              <a:prstDash val="solid"/>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firstCol>
    <a:lastRow>
      <a:tcTxStyle b="on" i="off">
        <a:fontRef idx="minor">
          <a:srgbClr val="FFFFFF"/>
        </a:fontRef>
        <a:srgbClr val="FFFFFF"/>
      </a:tcTxStyle>
      <a:tcStyle>
        <a:tcBdr>
          <a:left>
            <a:ln w="12700" cap="flat">
              <a:noFill/>
              <a:miter lim="400000"/>
            </a:ln>
          </a:left>
          <a:right>
            <a:ln w="12700" cap="flat">
              <a:noFill/>
              <a:miter lim="400000"/>
            </a:ln>
          </a:right>
          <a:top>
            <a:ln w="25400" cap="flat">
              <a:solidFill>
                <a:schemeClr val="accent3">
                  <a:hueOff val="-256224"/>
                  <a:satOff val="-13732"/>
                  <a:lumOff val="-19712"/>
                  <a:alpha val="61000"/>
                </a:schemeClr>
              </a:solidFill>
              <a:prstDash val="solid"/>
              <a:miter lim="400000"/>
            </a:ln>
          </a:top>
          <a:bottom>
            <a:ln w="12700" cap="flat">
              <a:noFill/>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firstRow>
  </a:tblStyle>
  <a:tblStyle styleId="{33BA23B1-9221-436E-865A-0063620EA4FD}"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CBCBCB">
              <a:alpha val="25000"/>
            </a:srgbClr>
          </a:solidFill>
        </a:fill>
      </a:tcStyle>
    </a:wholeTbl>
    <a:band2H>
      <a:tcTxStyle/>
      <a:tcStyle>
        <a:tcBdr/>
        <a:fill>
          <a:solidFill>
            <a:srgbClr val="AEAEAE">
              <a:alpha val="25000"/>
            </a:srgbClr>
          </a:solidFill>
        </a:fill>
      </a:tcStyle>
    </a:band2H>
    <a:firstCol>
      <a:tcTxStyle b="on" i="off">
        <a:fontRef idx="minor">
          <a:srgbClr val="5C5C5C"/>
        </a:fontRef>
        <a:srgbClr val="5C5C5C"/>
      </a:tcTxStyle>
      <a:tcStyle>
        <a:tcBdr>
          <a:left>
            <a:ln w="12700" cap="flat">
              <a:noFill/>
              <a:miter lim="400000"/>
            </a:ln>
          </a:left>
          <a:right>
            <a:ln w="12700" cap="flat">
              <a:solidFill>
                <a:srgbClr val="797B80"/>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CBCBCB">
              <a:alpha val="25000"/>
            </a:srgbClr>
          </a:solidFill>
        </a:fill>
      </a:tcStyle>
    </a:firstCol>
    <a:la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51504B">
              <a:alpha val="80000"/>
            </a:srgbClr>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51504B">
              <a:alpha val="80000"/>
            </a:srgbClr>
          </a:solidFill>
        </a:fill>
      </a:tcStyle>
    </a:firstRow>
  </a:tblStyle>
  <a:tblStyle styleId="{2708684C-4D16-4618-839F-0558EEFCDFE6}"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solidFill>
                <a:srgbClr val="5C5C5C"/>
              </a:solidFill>
              <a:custDash>
                <a:ds d="200000" sp="200000"/>
              </a:custDash>
              <a:miter lim="400000"/>
            </a:ln>
          </a:top>
          <a:bottom>
            <a:ln w="12700" cap="flat">
              <a:solidFill>
                <a:srgbClr val="5C5C5C"/>
              </a:solidFill>
              <a:custDash>
                <a:ds d="200000" sp="200000"/>
              </a:custDash>
              <a:miter lim="400000"/>
            </a:ln>
          </a:bottom>
          <a:insideH>
            <a:ln w="12700" cap="flat">
              <a:solidFill>
                <a:srgbClr val="5C5C5C"/>
              </a:solidFill>
              <a:custDash>
                <a:ds d="200000" sp="200000"/>
              </a:custDash>
              <a:miter lim="400000"/>
            </a:ln>
          </a:insideH>
          <a:insideV>
            <a:ln w="12700" cap="flat">
              <a:noFill/>
              <a:miter lim="400000"/>
            </a:ln>
          </a:insideV>
        </a:tcBdr>
        <a:fill>
          <a:noFill/>
        </a:fill>
      </a:tcStyle>
    </a:wholeTbl>
    <a:band2H>
      <a:tcTxStyle/>
      <a:tcStyle>
        <a:tcBdr/>
        <a:fill>
          <a:solidFill>
            <a:srgbClr val="EDEEEE"/>
          </a:solidFill>
        </a:fill>
      </a:tcStyle>
    </a:band2H>
    <a:firstCol>
      <a:tcTxStyle b="on" i="off">
        <a:fontRef idx="minor">
          <a:srgbClr val="5C5C5C"/>
        </a:fontRef>
        <a:srgbClr val="5C5C5C"/>
      </a:tcTxStyle>
      <a:tcStyle>
        <a:tcBdr>
          <a:left>
            <a:ln w="12700" cap="flat">
              <a:noFill/>
              <a:miter lim="400000"/>
            </a:ln>
          </a:left>
          <a:right>
            <a:ln w="12700" cap="flat">
              <a:solidFill>
                <a:srgbClr val="5C5C5C"/>
              </a:solidFill>
              <a:prstDash val="solid"/>
              <a:miter lim="400000"/>
            </a:ln>
          </a:right>
          <a:top>
            <a:ln w="12700" cap="flat">
              <a:solidFill>
                <a:srgbClr val="5C5C5C"/>
              </a:solidFill>
              <a:custDash>
                <a:ds d="200000" sp="200000"/>
              </a:custDash>
              <a:miter lim="400000"/>
            </a:ln>
          </a:top>
          <a:bottom>
            <a:ln w="12700" cap="flat">
              <a:solidFill>
                <a:srgbClr val="5C5C5C"/>
              </a:solidFill>
              <a:custDash>
                <a:ds d="200000" sp="200000"/>
              </a:custDash>
              <a:miter lim="400000"/>
            </a:ln>
          </a:bottom>
          <a:insideH>
            <a:ln w="12700" cap="flat">
              <a:solidFill>
                <a:srgbClr val="5C5C5C"/>
              </a:solidFill>
              <a:custDash>
                <a:ds d="200000" sp="200000"/>
              </a:custDash>
              <a:miter lim="400000"/>
            </a:ln>
          </a:insideH>
          <a:insideV>
            <a:ln w="12700" cap="flat">
              <a:noFill/>
              <a:miter lim="400000"/>
            </a:ln>
          </a:insideV>
        </a:tcBdr>
        <a:fill>
          <a:noFill/>
        </a:fill>
      </a:tcStyle>
    </a:firstCol>
    <a:lastRow>
      <a:tcTxStyle b="on" i="off">
        <a:fontRef idx="minor">
          <a:srgbClr val="5C5C5C"/>
        </a:fontRef>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noFill/>
              <a:miter lim="400000"/>
            </a:ln>
          </a:bottom>
          <a:insideH>
            <a:ln w="12700" cap="flat">
              <a:solidFill>
                <a:srgbClr val="5C5C5C"/>
              </a:solidFill>
              <a:custDash>
                <a:ds d="200000" sp="200000"/>
              </a:custDash>
              <a:miter lim="400000"/>
            </a:ln>
          </a:insideH>
          <a:insideV>
            <a:ln w="12700" cap="flat">
              <a:noFill/>
              <a:miter lim="400000"/>
            </a:ln>
          </a:insideV>
        </a:tcBdr>
        <a:fill>
          <a:noFill/>
        </a:fill>
      </a:tcStyle>
    </a:lastRow>
    <a:firstRow>
      <a:tcTxStyle b="on" i="off">
        <a:fontRef idx="minor">
          <a:srgbClr val="5C5C5C"/>
        </a:fontRef>
        <a:srgbClr val="5C5C5C"/>
      </a:tcTxStyle>
      <a:tcStyle>
        <a:tcBdr>
          <a:left>
            <a:ln w="12700" cap="flat">
              <a:noFill/>
              <a:miter lim="400000"/>
            </a:ln>
          </a:left>
          <a:right>
            <a:ln w="12700" cap="flat">
              <a:noFill/>
              <a:miter lim="400000"/>
            </a:ln>
          </a:right>
          <a:top>
            <a:ln w="12700" cap="flat">
              <a:noFill/>
              <a:miter lim="400000"/>
            </a:ln>
          </a:top>
          <a:bottom>
            <a:ln w="12700" cap="flat">
              <a:solidFill>
                <a:srgbClr val="5C5C5C"/>
              </a:solidFill>
              <a:prstDash val="solid"/>
              <a:miter lim="400000"/>
            </a:ln>
          </a:bottom>
          <a:insideH>
            <a:ln w="12700" cap="flat">
              <a:solidFill>
                <a:srgbClr val="5C5C5C"/>
              </a:solidFill>
              <a:custDash>
                <a:ds d="200000" sp="200000"/>
              </a:custDash>
              <a:miter lim="400000"/>
            </a:ln>
          </a:insideH>
          <a:insideV>
            <a:ln w="12700" cap="flat">
              <a:noFill/>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9" d="100"/>
          <a:sy n="49" d="100"/>
        </p:scale>
        <p:origin x="-845" y="-77"/>
      </p:cViewPr>
      <p:guideLst>
        <p:guide orient="horz" pos="3072"/>
        <p:guide pos="409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1143000" y="685800"/>
            <a:ext cx="4572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4203847252"/>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Proxima Nova"/>
        <a:ea typeface="Proxima Nova"/>
        <a:cs typeface="Proxima Nova"/>
        <a:sym typeface="Proxima Nova"/>
      </a:defRPr>
    </a:lvl1pPr>
    <a:lvl2pPr indent="228600" defTabSz="457200" latinLnBrk="0">
      <a:lnSpc>
        <a:spcPct val="117999"/>
      </a:lnSpc>
      <a:defRPr sz="2200">
        <a:latin typeface="Proxima Nova"/>
        <a:ea typeface="Proxima Nova"/>
        <a:cs typeface="Proxima Nova"/>
        <a:sym typeface="Proxima Nova"/>
      </a:defRPr>
    </a:lvl2pPr>
    <a:lvl3pPr indent="457200" defTabSz="457200" latinLnBrk="0">
      <a:lnSpc>
        <a:spcPct val="117999"/>
      </a:lnSpc>
      <a:defRPr sz="2200">
        <a:latin typeface="Proxima Nova"/>
        <a:ea typeface="Proxima Nova"/>
        <a:cs typeface="Proxima Nova"/>
        <a:sym typeface="Proxima Nova"/>
      </a:defRPr>
    </a:lvl3pPr>
    <a:lvl4pPr indent="685800" defTabSz="457200" latinLnBrk="0">
      <a:lnSpc>
        <a:spcPct val="117999"/>
      </a:lnSpc>
      <a:defRPr sz="2200">
        <a:latin typeface="Proxima Nova"/>
        <a:ea typeface="Proxima Nova"/>
        <a:cs typeface="Proxima Nova"/>
        <a:sym typeface="Proxima Nova"/>
      </a:defRPr>
    </a:lvl4pPr>
    <a:lvl5pPr indent="914400" defTabSz="457200" latinLnBrk="0">
      <a:lnSpc>
        <a:spcPct val="117999"/>
      </a:lnSpc>
      <a:defRPr sz="2200">
        <a:latin typeface="Proxima Nova"/>
        <a:ea typeface="Proxima Nova"/>
        <a:cs typeface="Proxima Nova"/>
        <a:sym typeface="Proxima Nova"/>
      </a:defRPr>
    </a:lvl5pPr>
    <a:lvl6pPr indent="1143000" defTabSz="457200" latinLnBrk="0">
      <a:lnSpc>
        <a:spcPct val="117999"/>
      </a:lnSpc>
      <a:defRPr sz="2200">
        <a:latin typeface="Proxima Nova"/>
        <a:ea typeface="Proxima Nova"/>
        <a:cs typeface="Proxima Nova"/>
        <a:sym typeface="Proxima Nova"/>
      </a:defRPr>
    </a:lvl6pPr>
    <a:lvl7pPr indent="1371600" defTabSz="457200" latinLnBrk="0">
      <a:lnSpc>
        <a:spcPct val="117999"/>
      </a:lnSpc>
      <a:defRPr sz="2200">
        <a:latin typeface="Proxima Nova"/>
        <a:ea typeface="Proxima Nova"/>
        <a:cs typeface="Proxima Nova"/>
        <a:sym typeface="Proxima Nova"/>
      </a:defRPr>
    </a:lvl7pPr>
    <a:lvl8pPr indent="1600200" defTabSz="457200" latinLnBrk="0">
      <a:lnSpc>
        <a:spcPct val="117999"/>
      </a:lnSpc>
      <a:defRPr sz="2200">
        <a:latin typeface="Proxima Nova"/>
        <a:ea typeface="Proxima Nova"/>
        <a:cs typeface="Proxima Nova"/>
        <a:sym typeface="Proxima Nova"/>
      </a:defRPr>
    </a:lvl8pPr>
    <a:lvl9pPr indent="1828800" defTabSz="457200" latinLnBrk="0">
      <a:lnSpc>
        <a:spcPct val="117999"/>
      </a:lnSpc>
      <a:defRPr sz="2200">
        <a:latin typeface="Proxima Nova"/>
        <a:ea typeface="Proxima Nova"/>
        <a:cs typeface="Proxima Nova"/>
        <a:sym typeface="Proxima Nova"/>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Line"/>
          <p:cNvSpPr>
            <a:spLocks noGrp="1"/>
          </p:cNvSpPr>
          <p:nvPr>
            <p:ph type="body" sz="quarter" idx="13"/>
          </p:nvPr>
        </p:nvSpPr>
        <p:spPr>
          <a:xfrm>
            <a:off x="571500" y="5588000"/>
            <a:ext cx="11875780" cy="3"/>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12" name="Title Text"/>
          <p:cNvSpPr txBox="1">
            <a:spLocks noGrp="1"/>
          </p:cNvSpPr>
          <p:nvPr>
            <p:ph type="title"/>
          </p:nvPr>
        </p:nvSpPr>
        <p:spPr>
          <a:xfrm>
            <a:off x="571500" y="571500"/>
            <a:ext cx="11861800" cy="5181600"/>
          </a:xfrm>
          <a:prstGeom prst="rect">
            <a:avLst/>
          </a:prstGeom>
        </p:spPr>
        <p:txBody>
          <a:bodyPr anchor="b"/>
          <a:lstStyle>
            <a:lvl1pPr algn="ctr">
              <a:lnSpc>
                <a:spcPct val="80000"/>
              </a:lnSpc>
              <a:spcBef>
                <a:spcPts val="0"/>
              </a:spcBef>
              <a:defRPr sz="12100">
                <a:solidFill>
                  <a:srgbClr val="5C5C5C"/>
                </a:solidFill>
              </a:defRPr>
            </a:lvl1pPr>
          </a:lstStyle>
          <a:p>
            <a:r>
              <a:t>Title Text</a:t>
            </a:r>
          </a:p>
        </p:txBody>
      </p:sp>
      <p:sp>
        <p:nvSpPr>
          <p:cNvPr id="13" name="Body Level One…"/>
          <p:cNvSpPr txBox="1">
            <a:spLocks noGrp="1"/>
          </p:cNvSpPr>
          <p:nvPr>
            <p:ph type="body" sz="half" idx="1"/>
          </p:nvPr>
        </p:nvSpPr>
        <p:spPr>
          <a:xfrm>
            <a:off x="571500" y="5676900"/>
            <a:ext cx="11861800" cy="3263900"/>
          </a:xfrm>
          <a:prstGeom prst="rect">
            <a:avLst/>
          </a:prstGeom>
        </p:spPr>
        <p:txBody>
          <a:bodyPr/>
          <a:lstStyle>
            <a:lvl1pPr marL="0" indent="0" algn="ctr">
              <a:lnSpc>
                <a:spcPct val="70000"/>
              </a:lnSpc>
              <a:spcBef>
                <a:spcPts val="0"/>
              </a:spcBef>
              <a:buClrTx/>
              <a:buSzTx/>
              <a:buFontTx/>
              <a:buNone/>
              <a:defRPr sz="4800" b="1" i="1">
                <a:solidFill>
                  <a:srgbClr val="747676"/>
                </a:solidFill>
              </a:defRPr>
            </a:lvl1pPr>
            <a:lvl2pPr marL="0" indent="228600" algn="ctr">
              <a:lnSpc>
                <a:spcPct val="70000"/>
              </a:lnSpc>
              <a:spcBef>
                <a:spcPts val="0"/>
              </a:spcBef>
              <a:buClrTx/>
              <a:buSzTx/>
              <a:buFontTx/>
              <a:buNone/>
              <a:defRPr sz="4800" b="1" i="1">
                <a:solidFill>
                  <a:srgbClr val="747676"/>
                </a:solidFill>
              </a:defRPr>
            </a:lvl2pPr>
            <a:lvl3pPr marL="0" indent="457200" algn="ctr">
              <a:lnSpc>
                <a:spcPct val="70000"/>
              </a:lnSpc>
              <a:spcBef>
                <a:spcPts val="0"/>
              </a:spcBef>
              <a:buClrTx/>
              <a:buSzTx/>
              <a:buFontTx/>
              <a:buNone/>
              <a:defRPr sz="4800" b="1" i="1">
                <a:solidFill>
                  <a:srgbClr val="747676"/>
                </a:solidFill>
              </a:defRPr>
            </a:lvl3pPr>
            <a:lvl4pPr marL="0" indent="685800" algn="ctr">
              <a:lnSpc>
                <a:spcPct val="70000"/>
              </a:lnSpc>
              <a:spcBef>
                <a:spcPts val="0"/>
              </a:spcBef>
              <a:buClrTx/>
              <a:buSzTx/>
              <a:buFontTx/>
              <a:buNone/>
              <a:defRPr sz="4800" b="1" i="1">
                <a:solidFill>
                  <a:srgbClr val="747676"/>
                </a:solidFill>
              </a:defRPr>
            </a:lvl4pPr>
            <a:lvl5pPr marL="0" indent="914400" algn="ctr">
              <a:lnSpc>
                <a:spcPct val="70000"/>
              </a:lnSpc>
              <a:spcBef>
                <a:spcPts val="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14" name="Slide Number"/>
          <p:cNvSpPr txBox="1">
            <a:spLocks noGrp="1"/>
          </p:cNvSpPr>
          <p:nvPr>
            <p:ph type="sldNum" sz="quarter" idx="2"/>
          </p:nvPr>
        </p:nvSpPr>
        <p:spPr>
          <a:xfrm>
            <a:off x="12140564" y="9189156"/>
            <a:ext cx="257353" cy="3556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01" name="“"/>
          <p:cNvSpPr txBox="1"/>
          <p:nvPr/>
        </p:nvSpPr>
        <p:spPr>
          <a:xfrm>
            <a:off x="508000" y="1682750"/>
            <a:ext cx="1697832" cy="335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nSpc>
                <a:spcPct val="80000"/>
              </a:lnSpc>
              <a:spcBef>
                <a:spcPts val="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1000" b="1" i="0" spc="0">
                <a:solidFill>
                  <a:srgbClr val="E4E4E4"/>
                </a:solidFill>
              </a:defRPr>
            </a:lvl1pPr>
          </a:lstStyle>
          <a:p>
            <a:r>
              <a:t>“</a:t>
            </a:r>
          </a:p>
        </p:txBody>
      </p:sp>
      <p:sp>
        <p:nvSpPr>
          <p:cNvPr id="102" name="Type a quote here."/>
          <p:cNvSpPr txBox="1">
            <a:spLocks noGrp="1"/>
          </p:cNvSpPr>
          <p:nvPr>
            <p:ph type="body" sz="quarter" idx="13"/>
          </p:nvPr>
        </p:nvSpPr>
        <p:spPr>
          <a:xfrm>
            <a:off x="1943100" y="3870536"/>
            <a:ext cx="10490200" cy="939801"/>
          </a:xfrm>
          <a:prstGeom prst="rect">
            <a:avLst/>
          </a:prstGeom>
        </p:spPr>
        <p:txBody>
          <a:bodyPr>
            <a:spAutoFit/>
          </a:bodyPr>
          <a:lstStyle>
            <a:lvl1pPr marL="0" indent="0">
              <a:spcBef>
                <a:spcPts val="1600"/>
              </a:spcBef>
              <a:buClrTx/>
              <a:buSzTx/>
              <a:buFontTx/>
              <a:buNone/>
              <a:defRPr sz="4800">
                <a:solidFill>
                  <a:srgbClr val="747676"/>
                </a:solidFill>
              </a:defRPr>
            </a:lvl1pPr>
          </a:lstStyle>
          <a:p>
            <a:r>
              <a:t>Type a quote here.</a:t>
            </a:r>
          </a:p>
        </p:txBody>
      </p:sp>
      <p:sp>
        <p:nvSpPr>
          <p:cNvPr id="103" name="-Johnny Appleseed"/>
          <p:cNvSpPr txBox="1">
            <a:spLocks noGrp="1"/>
          </p:cNvSpPr>
          <p:nvPr>
            <p:ph type="body" sz="quarter" idx="14"/>
          </p:nvPr>
        </p:nvSpPr>
        <p:spPr>
          <a:xfrm>
            <a:off x="1943100" y="7772400"/>
            <a:ext cx="10490200" cy="939800"/>
          </a:xfrm>
          <a:prstGeom prst="rect">
            <a:avLst/>
          </a:prstGeom>
        </p:spPr>
        <p:txBody>
          <a:bodyPr>
            <a:spAutoFit/>
          </a:bodyPr>
          <a:lstStyle>
            <a:lvl1pPr marL="0" indent="0" algn="r">
              <a:lnSpc>
                <a:spcPct val="70000"/>
              </a:lnSpc>
              <a:spcBef>
                <a:spcPts val="1600"/>
              </a:spcBef>
              <a:buClrTx/>
              <a:buSzTx/>
              <a:buFontTx/>
              <a:buNone/>
              <a:defRPr sz="4800" i="1">
                <a:solidFill>
                  <a:srgbClr val="6B6D6D"/>
                </a:solidFill>
              </a:defRPr>
            </a:lvl1pPr>
          </a:lstStyle>
          <a:p>
            <a:r>
              <a:t>-Johnny Appleseed</a:t>
            </a:r>
          </a:p>
        </p:txBody>
      </p:sp>
      <p:sp>
        <p:nvSpPr>
          <p:cNvPr id="10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1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112" name="Slide Number"/>
          <p:cNvSpPr txBox="1">
            <a:spLocks noGrp="1"/>
          </p:cNvSpPr>
          <p:nvPr>
            <p:ph type="sldNum" sz="quarter" idx="2"/>
          </p:nvPr>
        </p:nvSpPr>
        <p:spPr>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22" name="Rectangle"/>
          <p:cNvSpPr>
            <a:spLocks noGrp="1"/>
          </p:cNvSpPr>
          <p:nvPr>
            <p:ph type="body" sz="half" idx="14"/>
          </p:nvPr>
        </p:nvSpPr>
        <p:spPr>
          <a:xfrm>
            <a:off x="0" y="5422900"/>
            <a:ext cx="13004800" cy="3606800"/>
          </a:xfrm>
          <a:prstGeom prst="rect">
            <a:avLst/>
          </a:prstGeom>
          <a:solidFill>
            <a:srgbClr val="FFFFFF"/>
          </a:solidFill>
        </p:spPr>
        <p:txBody>
          <a:bodyPr anchor="ctr">
            <a:noAutofit/>
          </a:bodyPr>
          <a:lstStyle/>
          <a:p>
            <a:pPr marL="0" indent="0" algn="ctr">
              <a:spcBef>
                <a:spcPts val="0"/>
              </a:spcBef>
              <a:buClrTx/>
              <a:buSzTx/>
              <a:buFontTx/>
              <a:buNone/>
              <a:defRPr sz="2400">
                <a:latin typeface="+mn-lt"/>
                <a:ea typeface="+mn-ea"/>
                <a:cs typeface="+mn-cs"/>
                <a:sym typeface="Proxima Nova ScOsf Extra Conden"/>
              </a:defRPr>
            </a:pPr>
            <a:endParaRPr/>
          </a:p>
        </p:txBody>
      </p:sp>
      <p:sp>
        <p:nvSpPr>
          <p:cNvPr id="23" name="Line"/>
          <p:cNvSpPr>
            <a:spLocks noGrp="1"/>
          </p:cNvSpPr>
          <p:nvPr>
            <p:ph type="body" sz="quarter" idx="15"/>
          </p:nvPr>
        </p:nvSpPr>
        <p:spPr>
          <a:xfrm flipV="1">
            <a:off x="571500" y="7619996"/>
            <a:ext cx="11874500" cy="4"/>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24" name="Title Text"/>
          <p:cNvSpPr txBox="1">
            <a:spLocks noGrp="1"/>
          </p:cNvSpPr>
          <p:nvPr>
            <p:ph type="title"/>
          </p:nvPr>
        </p:nvSpPr>
        <p:spPr>
          <a:xfrm>
            <a:off x="571500" y="5562600"/>
            <a:ext cx="11861800" cy="22098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25" name="Body Level One…"/>
          <p:cNvSpPr txBox="1">
            <a:spLocks noGrp="1"/>
          </p:cNvSpPr>
          <p:nvPr>
            <p:ph type="body" sz="quarter" idx="1"/>
          </p:nvPr>
        </p:nvSpPr>
        <p:spPr>
          <a:xfrm>
            <a:off x="571500" y="7670800"/>
            <a:ext cx="11861800" cy="1231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26"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3" name="Title Text"/>
          <p:cNvSpPr txBox="1">
            <a:spLocks noGrp="1"/>
          </p:cNvSpPr>
          <p:nvPr>
            <p:ph type="title"/>
          </p:nvPr>
        </p:nvSpPr>
        <p:spPr>
          <a:xfrm>
            <a:off x="571500" y="571500"/>
            <a:ext cx="11861800" cy="5181600"/>
          </a:xfrm>
          <a:prstGeom prst="rect">
            <a:avLst/>
          </a:prstGeom>
        </p:spPr>
        <p:txBody>
          <a:bodyPr anchor="b"/>
          <a:lstStyle>
            <a:lvl1pPr algn="ctr">
              <a:lnSpc>
                <a:spcPct val="80000"/>
              </a:lnSpc>
              <a:spcBef>
                <a:spcPts val="0"/>
              </a:spcBef>
              <a:defRPr sz="12100">
                <a:solidFill>
                  <a:srgbClr val="5C5C5C"/>
                </a:solidFill>
              </a:defRPr>
            </a:lvl1pPr>
          </a:lstStyle>
          <a:p>
            <a:r>
              <a:t>Title Text</a:t>
            </a:r>
          </a:p>
        </p:txBody>
      </p:sp>
      <p:sp>
        <p:nvSpPr>
          <p:cNvPr id="34" name="Slide Number"/>
          <p:cNvSpPr txBox="1">
            <a:spLocks noGrp="1"/>
          </p:cNvSpPr>
          <p:nvPr>
            <p:ph type="sldNum" sz="quarter" idx="2"/>
          </p:nvPr>
        </p:nvSpPr>
        <p:spPr>
          <a:xfrm>
            <a:off x="12135476" y="9189156"/>
            <a:ext cx="257354" cy="3556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41" name="Image"/>
          <p:cNvSpPr>
            <a:spLocks noGrp="1"/>
          </p:cNvSpPr>
          <p:nvPr>
            <p:ph type="pic" idx="13"/>
          </p:nvPr>
        </p:nvSpPr>
        <p:spPr>
          <a:xfrm>
            <a:off x="7531100" y="0"/>
            <a:ext cx="5473700" cy="9753600"/>
          </a:xfrm>
          <a:prstGeom prst="rect">
            <a:avLst/>
          </a:prstGeom>
        </p:spPr>
        <p:txBody>
          <a:bodyPr lIns="91439" tIns="45719" rIns="91439" bIns="45719">
            <a:noAutofit/>
          </a:bodyPr>
          <a:lstStyle/>
          <a:p>
            <a:endParaRPr/>
          </a:p>
        </p:txBody>
      </p:sp>
      <p:sp>
        <p:nvSpPr>
          <p:cNvPr id="42" name="Line"/>
          <p:cNvSpPr>
            <a:spLocks noGrp="1"/>
          </p:cNvSpPr>
          <p:nvPr>
            <p:ph type="body" sz="quarter" idx="14"/>
          </p:nvPr>
        </p:nvSpPr>
        <p:spPr>
          <a:xfrm flipV="1">
            <a:off x="571500" y="7619998"/>
            <a:ext cx="6451600" cy="3"/>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43" name="Title Text"/>
          <p:cNvSpPr txBox="1">
            <a:spLocks noGrp="1"/>
          </p:cNvSpPr>
          <p:nvPr>
            <p:ph type="title"/>
          </p:nvPr>
        </p:nvSpPr>
        <p:spPr>
          <a:xfrm>
            <a:off x="571500" y="571500"/>
            <a:ext cx="6451600" cy="72136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44" name="Body Level One…"/>
          <p:cNvSpPr txBox="1">
            <a:spLocks noGrp="1"/>
          </p:cNvSpPr>
          <p:nvPr>
            <p:ph type="body" sz="quarter" idx="1"/>
          </p:nvPr>
        </p:nvSpPr>
        <p:spPr>
          <a:xfrm>
            <a:off x="571500" y="7670800"/>
            <a:ext cx="6451600" cy="1358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45"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2"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53" name="Title Text"/>
          <p:cNvSpPr txBox="1">
            <a:spLocks noGrp="1"/>
          </p:cNvSpPr>
          <p:nvPr>
            <p:ph type="title"/>
          </p:nvPr>
        </p:nvSpPr>
        <p:spPr>
          <a:prstGeom prst="rect">
            <a:avLst/>
          </a:prstGeom>
        </p:spPr>
        <p:txBody>
          <a:bodyPr/>
          <a:lstStyle/>
          <a:p>
            <a:r>
              <a:t>Title Text</a:t>
            </a:r>
          </a:p>
        </p:txBody>
      </p:sp>
      <p:sp>
        <p:nvSpPr>
          <p:cNvPr id="5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61"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62" name="Title Text"/>
          <p:cNvSpPr txBox="1">
            <a:spLocks noGrp="1"/>
          </p:cNvSpPr>
          <p:nvPr>
            <p:ph type="title"/>
          </p:nvPr>
        </p:nvSpPr>
        <p:spPr>
          <a:prstGeom prst="rect">
            <a:avLst/>
          </a:prstGeom>
        </p:spPr>
        <p:txBody>
          <a:bodyPr/>
          <a:lstStyle/>
          <a:p>
            <a:r>
              <a:t>Title Text</a:t>
            </a:r>
          </a:p>
        </p:txBody>
      </p:sp>
      <p:sp>
        <p:nvSpPr>
          <p:cNvPr id="63"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71" name="Image"/>
          <p:cNvSpPr>
            <a:spLocks noGrp="1"/>
          </p:cNvSpPr>
          <p:nvPr>
            <p:ph type="pic" idx="13"/>
          </p:nvPr>
        </p:nvSpPr>
        <p:spPr>
          <a:xfrm>
            <a:off x="0" y="0"/>
            <a:ext cx="6438900" cy="9753600"/>
          </a:xfrm>
          <a:prstGeom prst="rect">
            <a:avLst/>
          </a:prstGeom>
        </p:spPr>
        <p:txBody>
          <a:bodyPr lIns="91439" tIns="45719" rIns="91439" bIns="45719">
            <a:noAutofit/>
          </a:bodyPr>
          <a:lstStyle/>
          <a:p>
            <a:endParaRPr/>
          </a:p>
        </p:txBody>
      </p:sp>
      <p:sp>
        <p:nvSpPr>
          <p:cNvPr id="72" name="Line"/>
          <p:cNvSpPr>
            <a:spLocks noGrp="1"/>
          </p:cNvSpPr>
          <p:nvPr>
            <p:ph type="body" sz="quarter" idx="14"/>
          </p:nvPr>
        </p:nvSpPr>
        <p:spPr>
          <a:xfrm>
            <a:off x="7023100" y="1574800"/>
            <a:ext cx="53975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73" name="Title Text"/>
          <p:cNvSpPr txBox="1">
            <a:spLocks noGrp="1"/>
          </p:cNvSpPr>
          <p:nvPr>
            <p:ph type="title"/>
          </p:nvPr>
        </p:nvSpPr>
        <p:spPr>
          <a:xfrm>
            <a:off x="7023100" y="723900"/>
            <a:ext cx="5397500" cy="723900"/>
          </a:xfrm>
          <a:prstGeom prst="rect">
            <a:avLst/>
          </a:prstGeom>
        </p:spPr>
        <p:txBody>
          <a:bodyPr/>
          <a:lstStyle/>
          <a:p>
            <a:r>
              <a:t>Title Text</a:t>
            </a:r>
          </a:p>
        </p:txBody>
      </p:sp>
      <p:sp>
        <p:nvSpPr>
          <p:cNvPr id="74" name="Body Level One…"/>
          <p:cNvSpPr txBox="1">
            <a:spLocks noGrp="1"/>
          </p:cNvSpPr>
          <p:nvPr>
            <p:ph type="body" sz="half" idx="1"/>
          </p:nvPr>
        </p:nvSpPr>
        <p:spPr>
          <a:xfrm>
            <a:off x="7023100" y="1803400"/>
            <a:ext cx="5397500" cy="7226300"/>
          </a:xfrm>
          <a:prstGeom prst="rect">
            <a:avLst/>
          </a:prstGeom>
        </p:spPr>
        <p:txBody>
          <a:bodyPr/>
          <a:lstStyle>
            <a:lvl1pPr marL="406400" indent="-406400">
              <a:defRPr sz="2800"/>
            </a:lvl1pPr>
            <a:lvl2pPr marL="812800" indent="-406400">
              <a:defRPr sz="2800"/>
            </a:lvl2pPr>
            <a:lvl3pPr marL="1219200" indent="-406400">
              <a:defRPr sz="2800"/>
            </a:lvl3pPr>
            <a:lvl4pPr marL="1625600" indent="-406400">
              <a:defRPr sz="2800"/>
            </a:lvl4pPr>
            <a:lvl5pPr marL="2032000" indent="-406400">
              <a:defRPr sz="2800"/>
            </a:lvl5pPr>
          </a:lstStyle>
          <a:p>
            <a:r>
              <a:t>Body Level One</a:t>
            </a:r>
          </a:p>
          <a:p>
            <a:pPr lvl="1"/>
            <a:r>
              <a:t>Body Level Two</a:t>
            </a:r>
          </a:p>
          <a:p>
            <a:pPr lvl="2"/>
            <a:r>
              <a:t>Body Level Three</a:t>
            </a:r>
          </a:p>
          <a:p>
            <a:pPr lvl="3"/>
            <a:r>
              <a:t>Body Level Four</a:t>
            </a:r>
          </a:p>
          <a:p>
            <a:pPr lvl="4"/>
            <a:r>
              <a:t>Body Level Five</a:t>
            </a:r>
          </a:p>
        </p:txBody>
      </p:sp>
      <p:sp>
        <p:nvSpPr>
          <p:cNvPr id="7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82"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8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90" name="Image"/>
          <p:cNvSpPr>
            <a:spLocks noGrp="1"/>
          </p:cNvSpPr>
          <p:nvPr>
            <p:ph type="pic" idx="13"/>
          </p:nvPr>
        </p:nvSpPr>
        <p:spPr>
          <a:xfrm>
            <a:off x="571500" y="571500"/>
            <a:ext cx="7429500" cy="7315200"/>
          </a:xfrm>
          <a:prstGeom prst="rect">
            <a:avLst/>
          </a:prstGeom>
        </p:spPr>
        <p:txBody>
          <a:bodyPr lIns="91439" tIns="45719" rIns="91439" bIns="45719">
            <a:noAutofit/>
          </a:bodyPr>
          <a:lstStyle/>
          <a:p>
            <a:endParaRPr/>
          </a:p>
        </p:txBody>
      </p:sp>
      <p:sp>
        <p:nvSpPr>
          <p:cNvPr id="91" name="Image"/>
          <p:cNvSpPr>
            <a:spLocks noGrp="1"/>
          </p:cNvSpPr>
          <p:nvPr>
            <p:ph type="pic" sz="quarter" idx="14"/>
          </p:nvPr>
        </p:nvSpPr>
        <p:spPr>
          <a:xfrm>
            <a:off x="8128000" y="571500"/>
            <a:ext cx="4305300" cy="3594100"/>
          </a:xfrm>
          <a:prstGeom prst="rect">
            <a:avLst/>
          </a:prstGeom>
        </p:spPr>
        <p:txBody>
          <a:bodyPr lIns="91439" tIns="45719" rIns="91439" bIns="45719">
            <a:noAutofit/>
          </a:bodyPr>
          <a:lstStyle/>
          <a:p>
            <a:endParaRPr/>
          </a:p>
        </p:txBody>
      </p:sp>
      <p:sp>
        <p:nvSpPr>
          <p:cNvPr id="92" name="Image"/>
          <p:cNvSpPr>
            <a:spLocks noGrp="1"/>
          </p:cNvSpPr>
          <p:nvPr>
            <p:ph type="pic" sz="quarter" idx="15"/>
          </p:nvPr>
        </p:nvSpPr>
        <p:spPr>
          <a:xfrm>
            <a:off x="8128000" y="4292600"/>
            <a:ext cx="4305300" cy="3594100"/>
          </a:xfrm>
          <a:prstGeom prst="rect">
            <a:avLst/>
          </a:prstGeom>
        </p:spPr>
        <p:txBody>
          <a:bodyPr lIns="91439" tIns="45719" rIns="91439" bIns="45719">
            <a:noAutofit/>
          </a:bodyPr>
          <a:lstStyle/>
          <a:p>
            <a:endParaRPr/>
          </a:p>
        </p:txBody>
      </p:sp>
      <p:sp>
        <p:nvSpPr>
          <p:cNvPr id="93" name="Body Level One…"/>
          <p:cNvSpPr txBox="1">
            <a:spLocks noGrp="1"/>
          </p:cNvSpPr>
          <p:nvPr>
            <p:ph type="body" sz="quarter" idx="1"/>
          </p:nvPr>
        </p:nvSpPr>
        <p:spPr>
          <a:xfrm>
            <a:off x="571500" y="8051800"/>
            <a:ext cx="11861800" cy="1333500"/>
          </a:xfrm>
          <a:prstGeom prst="rect">
            <a:avLst/>
          </a:prstGeom>
        </p:spPr>
        <p:txBody>
          <a:bodyPr/>
          <a:lstStyle>
            <a:lvl1pPr marL="0" indent="0">
              <a:spcBef>
                <a:spcPts val="1400"/>
              </a:spcBef>
              <a:buClrTx/>
              <a:buSzTx/>
              <a:buFontTx/>
              <a:buNone/>
              <a:defRPr sz="2800" i="1" spc="28"/>
            </a:lvl1pPr>
            <a:lvl2pPr marL="0" indent="228600">
              <a:spcBef>
                <a:spcPts val="1400"/>
              </a:spcBef>
              <a:buClrTx/>
              <a:buSzTx/>
              <a:buFontTx/>
              <a:buNone/>
              <a:defRPr sz="2800" i="1" spc="28"/>
            </a:lvl2pPr>
            <a:lvl3pPr marL="0" indent="457200">
              <a:spcBef>
                <a:spcPts val="1400"/>
              </a:spcBef>
              <a:buClrTx/>
              <a:buSzTx/>
              <a:buFontTx/>
              <a:buNone/>
              <a:defRPr sz="2800" i="1" spc="28"/>
            </a:lvl3pPr>
            <a:lvl4pPr marL="0" indent="685800">
              <a:spcBef>
                <a:spcPts val="1400"/>
              </a:spcBef>
              <a:buClrTx/>
              <a:buSzTx/>
              <a:buFontTx/>
              <a:buNone/>
              <a:defRPr sz="2800" i="1" spc="28"/>
            </a:lvl4pPr>
            <a:lvl5pPr marL="0" indent="914400">
              <a:spcBef>
                <a:spcPts val="1400"/>
              </a:spcBef>
              <a:buClrTx/>
              <a:buSzTx/>
              <a:buFontTx/>
              <a:buNone/>
              <a:defRPr sz="2800" i="1" spc="28"/>
            </a:lvl5pPr>
          </a:lstStyle>
          <a:p>
            <a:r>
              <a:t>Body Level One</a:t>
            </a:r>
          </a:p>
          <a:p>
            <a:pPr lvl="1"/>
            <a:r>
              <a:t>Body Level Two</a:t>
            </a:r>
          </a:p>
          <a:p>
            <a:pPr lvl="2"/>
            <a:r>
              <a:t>Body Level Three</a:t>
            </a:r>
          </a:p>
          <a:p>
            <a:pPr lvl="3"/>
            <a:r>
              <a:t>Body Level Four</a:t>
            </a:r>
          </a:p>
          <a:p>
            <a:pPr lvl="4"/>
            <a:r>
              <a:t>Body Level Five</a:t>
            </a:r>
          </a:p>
        </p:txBody>
      </p:sp>
      <p:sp>
        <p:nvSpPr>
          <p:cNvPr id="9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571500" y="723900"/>
            <a:ext cx="11861800" cy="7239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ormAutofit/>
          </a:bodyPr>
          <a:lstStyle/>
          <a:p>
            <a:r>
              <a:t>Title Text</a:t>
            </a:r>
          </a:p>
        </p:txBody>
      </p:sp>
      <p:sp>
        <p:nvSpPr>
          <p:cNvPr id="3" name="Body Level One…"/>
          <p:cNvSpPr txBox="1">
            <a:spLocks noGrp="1"/>
          </p:cNvSpPr>
          <p:nvPr>
            <p:ph type="body" idx="1"/>
          </p:nvPr>
        </p:nvSpPr>
        <p:spPr>
          <a:xfrm>
            <a:off x="571500" y="1803400"/>
            <a:ext cx="11861800" cy="72263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2133059" y="9194800"/>
            <a:ext cx="257353" cy="355600"/>
          </a:xfrm>
          <a:prstGeom prst="rect">
            <a:avLst/>
          </a:prstGeom>
          <a:ln w="12700">
            <a:miter lim="400000"/>
          </a:ln>
        </p:spPr>
        <p:txBody>
          <a:bodyPr wrap="none" lIns="50800" tIns="50800" rIns="50800" bIns="50800">
            <a:spAutoFit/>
          </a:bodyPr>
          <a:lstStyle>
            <a:lvl1pPr algn="r">
              <a:spcBef>
                <a:spcPts val="0"/>
              </a:spcBef>
              <a:defRPr sz="1600" i="0" spc="0">
                <a:solidFill>
                  <a:srgbClr val="747676"/>
                </a:solidFill>
                <a:latin typeface="+mn-lt"/>
                <a:ea typeface="+mn-ea"/>
                <a:cs typeface="+mn-cs"/>
                <a:sym typeface="Proxima Nova ScOsf Extra Conden"/>
              </a:defRPr>
            </a:lvl1pPr>
          </a:lstStyle>
          <a:p>
            <a:fld id="{86CB4B4D-7CA3-9044-876B-883B54F8677D}" type="slidenum">
              <a:t>‹#›</a:t>
            </a:fld>
            <a:endParaRPr/>
          </a:p>
        </p:txBody>
      </p:sp>
      <p:sp>
        <p:nvSpPr>
          <p:cNvPr id="5" name="Rectangle 5"/>
          <p:cNvSpPr>
            <a:spLocks noChangeArrowheads="1"/>
          </p:cNvSpPr>
          <p:nvPr userDrawn="1"/>
        </p:nvSpPr>
        <p:spPr bwMode="auto">
          <a:xfrm>
            <a:off x="558800" y="9067800"/>
            <a:ext cx="105156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ts val="600"/>
              </a:spcBef>
            </a:pPr>
            <a:r>
              <a:rPr lang="en-US" altLang="en-US" sz="1000" dirty="0">
                <a:latin typeface="Verdana" pitchFamily="34" charset="0"/>
                <a:ea typeface="Verdana" pitchFamily="34" charset="0"/>
                <a:cs typeface="Verdana" pitchFamily="34" charset="0"/>
              </a:rPr>
              <a:t>© 2019 McGraw-Hill Education. All rights reserved. No reproduction or distribution without the prior written consent of McGraw-Hill Education.</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1pPr>
      <a:lvl2pPr marL="0" marR="0" indent="228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2pPr>
      <a:lvl3pPr marL="0" marR="0" indent="457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3pPr>
      <a:lvl4pPr marL="0" marR="0" indent="685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4pPr>
      <a:lvl5pPr marL="0" marR="0" indent="9144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5pPr>
      <a:lvl6pPr marL="0" marR="0" indent="11430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6pPr>
      <a:lvl7pPr marL="0" marR="0" indent="1371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7pPr>
      <a:lvl8pPr marL="0" marR="0" indent="1600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8pPr>
      <a:lvl9pPr marL="0" marR="0" indent="1828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9pPr>
    </p:titleStyle>
    <p:bodyStyle>
      <a:lvl1pPr marL="4699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1pPr>
      <a:lvl2pPr marL="9398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2pPr>
      <a:lvl3pPr marL="14097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3pPr>
      <a:lvl4pPr marL="18796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4pPr>
      <a:lvl5pPr marL="23495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5pPr>
      <a:lvl6pPr marL="28194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6pPr>
      <a:lvl7pPr marL="32893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7pPr>
      <a:lvl8pPr marL="37592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8pPr>
      <a:lvl9pPr marL="42291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9pPr>
    </p:bodyStyle>
    <p:otherStyle>
      <a:lvl1pPr marL="0" marR="0" indent="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1pPr>
      <a:lvl2pPr marL="0" marR="0" indent="228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2pPr>
      <a:lvl3pPr marL="0" marR="0" indent="457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3pPr>
      <a:lvl4pPr marL="0" marR="0" indent="685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4pPr>
      <a:lvl5pPr marL="0" marR="0" indent="9144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5pPr>
      <a:lvl6pPr marL="0" marR="0" indent="11430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6pPr>
      <a:lvl7pPr marL="0" marR="0" indent="1371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7pPr>
      <a:lvl8pPr marL="0" marR="0" indent="1600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8pPr>
      <a:lvl9pPr marL="0" marR="0" indent="1828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 Id="rId4" Type="http://schemas.openxmlformats.org/officeDocument/2006/relationships/image" Target="../media/image3.tif"/></Relationships>
</file>

<file path=ppt/slides/_rels/slide5.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hyperlink" Target="https://qbo.intuit.com/redir/testdrive" TargetMode="External"/><Relationship Id="rId1" Type="http://schemas.openxmlformats.org/officeDocument/2006/relationships/slideLayout" Target="../slideLayouts/slideLayout6.xml"/><Relationship Id="rId4" Type="http://schemas.openxmlformats.org/officeDocument/2006/relationships/image" Target="../media/image2.tif"/></Relationships>
</file>

<file path=ppt/slides/_rels/slide6.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Line"/>
          <p:cNvSpPr>
            <a:spLocks noGrp="1"/>
          </p:cNvSpPr>
          <p:nvPr>
            <p:ph type="body" idx="13"/>
          </p:nvPr>
        </p:nvSpPr>
        <p:spPr>
          <a:prstGeom prst="line">
            <a:avLst/>
          </a:prstGeom>
          <a:ln>
            <a:solidFill>
              <a:srgbClr val="51A3D6"/>
            </a:solidFill>
          </a:ln>
        </p:spPr>
        <p:txBody>
          <a:bodyPr/>
          <a:lstStyle/>
          <a:p>
            <a:pPr marL="0" indent="0" defTabSz="457200">
              <a:spcBef>
                <a:spcPts val="0"/>
              </a:spcBef>
              <a:buClrTx/>
              <a:buSzTx/>
              <a:buFontTx/>
              <a:buNone/>
              <a:defRPr sz="1200">
                <a:solidFill>
                  <a:srgbClr val="000000"/>
                </a:solidFill>
              </a:defRPr>
            </a:pPr>
            <a:endParaRPr/>
          </a:p>
        </p:txBody>
      </p:sp>
      <p:sp>
        <p:nvSpPr>
          <p:cNvPr id="129" name="Computer accounting with quickbooks online"/>
          <p:cNvSpPr txBox="1">
            <a:spLocks noGrp="1"/>
          </p:cNvSpPr>
          <p:nvPr>
            <p:ph type="ctrTitle"/>
          </p:nvPr>
        </p:nvSpPr>
        <p:spPr>
          <a:xfrm>
            <a:off x="571500" y="571500"/>
            <a:ext cx="10895261" cy="4927603"/>
          </a:xfrm>
          <a:prstGeom prst="rect">
            <a:avLst/>
          </a:prstGeom>
        </p:spPr>
        <p:txBody>
          <a:bodyPr>
            <a:normAutofit/>
          </a:bodyPr>
          <a:lstStyle/>
          <a:p>
            <a:pPr>
              <a:defRPr>
                <a:solidFill>
                  <a:srgbClr val="F20F4B"/>
                </a:solidFill>
              </a:defRPr>
            </a:pPr>
            <a:r>
              <a:rPr sz="8000" dirty="0"/>
              <a:t>Computer accounting with </a:t>
            </a:r>
            <a:r>
              <a:rPr sz="8000" dirty="0" err="1"/>
              <a:t>quickbooks</a:t>
            </a:r>
            <a:r>
              <a:rPr sz="8000" dirty="0"/>
              <a:t> online</a:t>
            </a:r>
          </a:p>
        </p:txBody>
      </p:sp>
      <p:sp>
        <p:nvSpPr>
          <p:cNvPr id="130" name="Donna Kay"/>
          <p:cNvSpPr txBox="1">
            <a:spLocks noGrp="1"/>
          </p:cNvSpPr>
          <p:nvPr>
            <p:ph type="subTitle" sz="half" idx="1"/>
          </p:nvPr>
        </p:nvSpPr>
        <p:spPr>
          <a:xfrm>
            <a:off x="571500" y="5676900"/>
            <a:ext cx="10895261" cy="3263900"/>
          </a:xfrm>
          <a:prstGeom prst="rect">
            <a:avLst/>
          </a:prstGeom>
        </p:spPr>
        <p:txBody>
          <a:bodyPr/>
          <a:lstStyle>
            <a:lvl1pPr algn="r">
              <a:defRPr>
                <a:solidFill>
                  <a:srgbClr val="008CB4"/>
                </a:solidFill>
              </a:defRPr>
            </a:lvl1pPr>
          </a:lstStyle>
          <a:p>
            <a:r>
              <a:t>Donna Kay</a:t>
            </a:r>
          </a:p>
        </p:txBody>
      </p:sp>
      <p:grpSp>
        <p:nvGrpSpPr>
          <p:cNvPr id="134" name="Group"/>
          <p:cNvGrpSpPr/>
          <p:nvPr/>
        </p:nvGrpSpPr>
        <p:grpSpPr>
          <a:xfrm rot="5400000" flipH="1">
            <a:off x="7531143" y="3966266"/>
            <a:ext cx="9797563" cy="1866820"/>
            <a:chOff x="0" y="0"/>
            <a:chExt cx="9797561" cy="1866818"/>
          </a:xfrm>
        </p:grpSpPr>
        <p:pic>
          <p:nvPicPr>
            <p:cNvPr id="131"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32"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33"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
        <p:nvSpPr>
          <p:cNvPr id="135" name="Chapter 7 INVENTORY"/>
          <p:cNvSpPr txBox="1"/>
          <p:nvPr/>
        </p:nvSpPr>
        <p:spPr>
          <a:xfrm>
            <a:off x="3073400" y="7915350"/>
            <a:ext cx="5366854" cy="641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spcBef>
                <a:spcPts val="2300"/>
              </a:spcBef>
              <a:defRPr sz="5200" i="0" cap="all" spc="0">
                <a:solidFill>
                  <a:srgbClr val="F20F4B"/>
                </a:solidFill>
                <a:latin typeface="+mn-lt"/>
                <a:ea typeface="+mn-ea"/>
                <a:cs typeface="+mn-cs"/>
                <a:sym typeface="Proxima Nova ScOsf Extra Conden"/>
              </a:defRPr>
            </a:lvl1pPr>
          </a:lstStyle>
          <a:p>
            <a:r>
              <a:rPr sz="3500" dirty="0"/>
              <a:t>Chapter 7 INVENTORY</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06" name="Section 7.5 purchase order"/>
          <p:cNvSpPr txBox="1">
            <a:spLocks noGrp="1"/>
          </p:cNvSpPr>
          <p:nvPr>
            <p:ph type="title"/>
          </p:nvPr>
        </p:nvSpPr>
        <p:spPr>
          <a:xfrm>
            <a:off x="571500" y="723900"/>
            <a:ext cx="10862121" cy="723900"/>
          </a:xfrm>
          <a:prstGeom prst="rect">
            <a:avLst/>
          </a:prstGeom>
        </p:spPr>
        <p:txBody>
          <a:bodyPr/>
          <a:lstStyle>
            <a:lvl1pPr defTabSz="455675">
              <a:spcBef>
                <a:spcPts val="1700"/>
              </a:spcBef>
              <a:defRPr sz="4055">
                <a:solidFill>
                  <a:srgbClr val="F20F4B"/>
                </a:solidFill>
              </a:defRPr>
            </a:lvl1pPr>
          </a:lstStyle>
          <a:p>
            <a:r>
              <a:t>Section 7.5 purchase order</a:t>
            </a:r>
          </a:p>
        </p:txBody>
      </p:sp>
      <p:sp>
        <p:nvSpPr>
          <p:cNvPr id="207" name="A purchase order is a record of an order to purchase products from a vendor."/>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A purchase order is a record of an order to purchase products from a vendor.</a:t>
            </a:r>
          </a:p>
          <a:p>
            <a:pPr marL="0" indent="381000" defTabSz="457200">
              <a:lnSpc>
                <a:spcPct val="120000"/>
              </a:lnSpc>
              <a:spcBef>
                <a:spcPts val="0"/>
              </a:spcBef>
              <a:buClrTx/>
              <a:buSzTx/>
              <a:buFontTx/>
              <a:buNone/>
              <a:defRPr sz="1200">
                <a:solidFill>
                  <a:srgbClr val="000000"/>
                </a:solidFill>
              </a:defRPr>
            </a:pPr>
            <a:endParaRPr sz="1100" i="1"/>
          </a:p>
          <a:p>
            <a:pPr marL="0" indent="0">
              <a:buClrTx/>
              <a:buSzTx/>
              <a:buFontTx/>
              <a:buNone/>
              <a:defRPr b="1" i="1"/>
            </a:pPr>
            <a:endParaRPr sz="1100" i="1"/>
          </a:p>
          <a:p>
            <a:pPr marL="0" indent="0">
              <a:buClrTx/>
              <a:buSzTx/>
              <a:buFontTx/>
              <a:buNone/>
              <a:defRPr b="1"/>
            </a:pPr>
            <a:endParaRPr sz="1100" i="1"/>
          </a:p>
          <a:p>
            <a:pPr marL="0" indent="381000" defTabSz="457200">
              <a:lnSpc>
                <a:spcPct val="120000"/>
              </a:lnSpc>
              <a:spcBef>
                <a:spcPts val="0"/>
              </a:spcBef>
              <a:buClrTx/>
              <a:buSzTx/>
              <a:buFontTx/>
              <a:buNone/>
              <a:defRPr sz="1200">
                <a:solidFill>
                  <a:srgbClr val="000000"/>
                </a:solidFill>
              </a:defRPr>
            </a:pPr>
            <a:endParaRPr sz="1100" i="1"/>
          </a:p>
          <a:p>
            <a:pPr marL="0" indent="381000" defTabSz="457200">
              <a:lnSpc>
                <a:spcPct val="120000"/>
              </a:lnSpc>
              <a:spcBef>
                <a:spcPts val="0"/>
              </a:spcBef>
              <a:buClrTx/>
              <a:buSzTx/>
              <a:buFontTx/>
              <a:buNone/>
              <a:defRPr sz="1200">
                <a:solidFill>
                  <a:srgbClr val="000000"/>
                </a:solidFill>
              </a:defRPr>
            </a:pPr>
            <a:endParaRPr sz="1100" i="1"/>
          </a:p>
          <a:p>
            <a:pPr marL="0" indent="381000" defTabSz="457200">
              <a:lnSpc>
                <a:spcPct val="120000"/>
              </a:lnSpc>
              <a:spcBef>
                <a:spcPts val="0"/>
              </a:spcBef>
              <a:buClrTx/>
              <a:buSzTx/>
              <a:buFontTx/>
              <a:buNone/>
              <a:defRPr sz="1200">
                <a:solidFill>
                  <a:srgbClr val="000000"/>
                </a:solidFill>
              </a:defRPr>
            </a:pPr>
            <a:endParaRPr sz="1100" i="1"/>
          </a:p>
        </p:txBody>
      </p:sp>
      <p:grpSp>
        <p:nvGrpSpPr>
          <p:cNvPr id="211" name="Group"/>
          <p:cNvGrpSpPr/>
          <p:nvPr/>
        </p:nvGrpSpPr>
        <p:grpSpPr>
          <a:xfrm rot="5400000" flipH="1">
            <a:off x="7531143" y="3966266"/>
            <a:ext cx="9797563" cy="1866820"/>
            <a:chOff x="0" y="0"/>
            <a:chExt cx="9797561" cy="1866818"/>
          </a:xfrm>
        </p:grpSpPr>
        <p:pic>
          <p:nvPicPr>
            <p:cNvPr id="208"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09"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10"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
        <p:nvSpPr>
          <p:cNvPr id="212" name="(See text Section 7.5)"/>
          <p:cNvSpPr txBox="1"/>
          <p:nvPr/>
        </p:nvSpPr>
        <p:spPr>
          <a:xfrm>
            <a:off x="689845" y="7251700"/>
            <a:ext cx="10625431" cy="9906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spcBef>
                <a:spcPts val="1800"/>
              </a:spcBef>
              <a:defRPr sz="3200" b="1" spc="0"/>
            </a:lvl1pPr>
          </a:lstStyle>
          <a:p>
            <a:r>
              <a:t>(See text Section 7.5)</a:t>
            </a:r>
            <a:endParaRPr sz="1100"/>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15" name="Section 7.6 BILL"/>
          <p:cNvSpPr txBox="1">
            <a:spLocks noGrp="1"/>
          </p:cNvSpPr>
          <p:nvPr>
            <p:ph type="title"/>
          </p:nvPr>
        </p:nvSpPr>
        <p:spPr>
          <a:xfrm>
            <a:off x="571500" y="723900"/>
            <a:ext cx="10755392" cy="723900"/>
          </a:xfrm>
          <a:prstGeom prst="rect">
            <a:avLst/>
          </a:prstGeom>
        </p:spPr>
        <p:txBody>
          <a:bodyPr/>
          <a:lstStyle>
            <a:lvl1pPr defTabSz="455675">
              <a:spcBef>
                <a:spcPts val="1700"/>
              </a:spcBef>
              <a:defRPr sz="4055">
                <a:solidFill>
                  <a:srgbClr val="F20F4B"/>
                </a:solidFill>
              </a:defRPr>
            </a:lvl1pPr>
          </a:lstStyle>
          <a:p>
            <a:r>
              <a:t>Section 7.6 BILL</a:t>
            </a:r>
          </a:p>
        </p:txBody>
      </p:sp>
      <p:sp>
        <p:nvSpPr>
          <p:cNvPr id="216" name="A Bill is recorded in QBO when a purchase order has been fulfilled and we’ve received the products and a bill from the vendor.…"/>
          <p:cNvSpPr txBox="1">
            <a:spLocks noGrp="1"/>
          </p:cNvSpPr>
          <p:nvPr>
            <p:ph type="body" idx="1"/>
          </p:nvPr>
        </p:nvSpPr>
        <p:spPr>
          <a:xfrm>
            <a:off x="571500" y="1809750"/>
            <a:ext cx="10862122" cy="7226300"/>
          </a:xfrm>
          <a:prstGeom prst="rect">
            <a:avLst/>
          </a:prstGeom>
        </p:spPr>
        <p:txBody>
          <a:bodyPr/>
          <a:lstStyle/>
          <a:p>
            <a:pPr>
              <a:defRPr b="1"/>
            </a:pPr>
            <a:r>
              <a:t>A Bill is recorded in QBO when a purchase order has been fulfilled and we’ve received the products and a bill from the vendor.</a:t>
            </a:r>
          </a:p>
          <a:p>
            <a:pPr>
              <a:defRPr b="1"/>
            </a:pPr>
            <a:r>
              <a:t>If we are paying the bill at the time we receive the product or service, we can use the Expense form to record the transaction.</a:t>
            </a:r>
          </a:p>
          <a:p>
            <a:pPr>
              <a:defRPr b="1"/>
            </a:pPr>
            <a:r>
              <a:t>The Bill form is used if we are going to pay the bill later.</a:t>
            </a:r>
          </a:p>
          <a:p>
            <a:pPr marL="0" indent="0">
              <a:buClrTx/>
              <a:buSzTx/>
              <a:buFontTx/>
              <a:buNone/>
              <a:defRPr b="1" i="1"/>
            </a:pPr>
            <a:endParaRPr/>
          </a:p>
          <a:p>
            <a:pPr marL="0" indent="0">
              <a:buClrTx/>
              <a:buSzTx/>
              <a:buFontTx/>
              <a:buNone/>
              <a:defRPr b="1" i="1"/>
            </a:pPr>
            <a:r>
              <a:t>(See text Section 7.6 for more information)</a:t>
            </a:r>
          </a:p>
        </p:txBody>
      </p:sp>
      <p:grpSp>
        <p:nvGrpSpPr>
          <p:cNvPr id="220" name="Group"/>
          <p:cNvGrpSpPr/>
          <p:nvPr/>
        </p:nvGrpSpPr>
        <p:grpSpPr>
          <a:xfrm rot="5400000" flipH="1">
            <a:off x="7531143" y="3966266"/>
            <a:ext cx="9797563" cy="1866820"/>
            <a:chOff x="0" y="0"/>
            <a:chExt cx="9797561" cy="1866818"/>
          </a:xfrm>
        </p:grpSpPr>
        <p:pic>
          <p:nvPicPr>
            <p:cNvPr id="217"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18"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19"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23" name="Section 7.7 PAY BILLS"/>
          <p:cNvSpPr txBox="1">
            <a:spLocks noGrp="1"/>
          </p:cNvSpPr>
          <p:nvPr>
            <p:ph type="title"/>
          </p:nvPr>
        </p:nvSpPr>
        <p:spPr>
          <a:xfrm>
            <a:off x="571500" y="723900"/>
            <a:ext cx="10755392" cy="723900"/>
          </a:xfrm>
          <a:prstGeom prst="rect">
            <a:avLst/>
          </a:prstGeom>
        </p:spPr>
        <p:txBody>
          <a:bodyPr/>
          <a:lstStyle>
            <a:lvl1pPr defTabSz="455675">
              <a:spcBef>
                <a:spcPts val="1700"/>
              </a:spcBef>
              <a:defRPr sz="4055">
                <a:solidFill>
                  <a:srgbClr val="F20F4B"/>
                </a:solidFill>
              </a:defRPr>
            </a:lvl1pPr>
          </a:lstStyle>
          <a:p>
            <a:r>
              <a:t>Section 7.7 PAY BILLS</a:t>
            </a:r>
          </a:p>
        </p:txBody>
      </p:sp>
      <p:sp>
        <p:nvSpPr>
          <p:cNvPr id="224" name="We use Pay Bills to select the bills that are due and we are ready to pay.…"/>
          <p:cNvSpPr txBox="1">
            <a:spLocks noGrp="1"/>
          </p:cNvSpPr>
          <p:nvPr>
            <p:ph type="body" idx="1"/>
          </p:nvPr>
        </p:nvSpPr>
        <p:spPr>
          <a:xfrm>
            <a:off x="571500" y="1809750"/>
            <a:ext cx="10862122" cy="7226300"/>
          </a:xfrm>
          <a:prstGeom prst="rect">
            <a:avLst/>
          </a:prstGeom>
        </p:spPr>
        <p:txBody>
          <a:bodyPr/>
          <a:lstStyle/>
          <a:p>
            <a:pPr>
              <a:defRPr b="1"/>
            </a:pPr>
            <a:r>
              <a:t>We use Pay Bills to select the bills that are due and we are ready to pay.</a:t>
            </a:r>
          </a:p>
          <a:p>
            <a:pPr>
              <a:defRPr b="1"/>
            </a:pPr>
            <a:r>
              <a:t>If the bill has been entered using the Bill form, then the bill will automatically appear in the Pay Bills list.</a:t>
            </a:r>
          </a:p>
          <a:p>
            <a:pPr marL="0" indent="0">
              <a:buClrTx/>
              <a:buSzTx/>
              <a:buFontTx/>
              <a:buNone/>
              <a:defRPr b="1" i="1"/>
            </a:pPr>
            <a:endParaRPr/>
          </a:p>
          <a:p>
            <a:pPr marL="0" indent="0">
              <a:buClrTx/>
              <a:buSzTx/>
              <a:buFontTx/>
              <a:buNone/>
              <a:defRPr b="1" i="1"/>
            </a:pPr>
            <a:r>
              <a:t>(See text Section 7.7 for more information)</a:t>
            </a:r>
          </a:p>
        </p:txBody>
      </p:sp>
      <p:grpSp>
        <p:nvGrpSpPr>
          <p:cNvPr id="228" name="Group"/>
          <p:cNvGrpSpPr/>
          <p:nvPr/>
        </p:nvGrpSpPr>
        <p:grpSpPr>
          <a:xfrm rot="5400000" flipH="1">
            <a:off x="7531143" y="3966266"/>
            <a:ext cx="9797563" cy="1866820"/>
            <a:chOff x="0" y="0"/>
            <a:chExt cx="9797561" cy="1866818"/>
          </a:xfrm>
        </p:grpSpPr>
        <p:pic>
          <p:nvPicPr>
            <p:cNvPr id="225"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26"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27"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31" name="Section 7.8 INVOICE"/>
          <p:cNvSpPr txBox="1">
            <a:spLocks noGrp="1"/>
          </p:cNvSpPr>
          <p:nvPr>
            <p:ph type="title"/>
          </p:nvPr>
        </p:nvSpPr>
        <p:spPr>
          <a:xfrm>
            <a:off x="571500" y="723900"/>
            <a:ext cx="10755392" cy="723900"/>
          </a:xfrm>
          <a:prstGeom prst="rect">
            <a:avLst/>
          </a:prstGeom>
        </p:spPr>
        <p:txBody>
          <a:bodyPr/>
          <a:lstStyle>
            <a:lvl1pPr defTabSz="455675">
              <a:spcBef>
                <a:spcPts val="1700"/>
              </a:spcBef>
              <a:defRPr sz="4055">
                <a:solidFill>
                  <a:srgbClr val="F20F4B"/>
                </a:solidFill>
              </a:defRPr>
            </a:lvl1pPr>
          </a:lstStyle>
          <a:p>
            <a:r>
              <a:t>Section 7.8 INVOICE</a:t>
            </a:r>
          </a:p>
        </p:txBody>
      </p:sp>
      <p:sp>
        <p:nvSpPr>
          <p:cNvPr id="232" name="We use the Invoice form to record sales when the customer will pay later.…"/>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We use the Invoice form to record sales when the customer will pay later.</a:t>
            </a:r>
          </a:p>
          <a:p>
            <a:pPr marL="0" indent="0">
              <a:buClrTx/>
              <a:buSzTx/>
              <a:buFontTx/>
              <a:buNone/>
              <a:defRPr b="1"/>
            </a:pPr>
            <a:endParaRPr/>
          </a:p>
          <a:p>
            <a:pPr marL="0" indent="0">
              <a:buClrTx/>
              <a:buSzTx/>
              <a:buFontTx/>
              <a:buNone/>
              <a:defRPr b="1" i="1"/>
            </a:pPr>
            <a:r>
              <a:t>(See text Section 7.8 for more information)</a:t>
            </a:r>
          </a:p>
        </p:txBody>
      </p:sp>
      <p:grpSp>
        <p:nvGrpSpPr>
          <p:cNvPr id="236" name="Group"/>
          <p:cNvGrpSpPr/>
          <p:nvPr/>
        </p:nvGrpSpPr>
        <p:grpSpPr>
          <a:xfrm rot="5400000" flipH="1">
            <a:off x="7531143" y="3966266"/>
            <a:ext cx="9797563" cy="1866820"/>
            <a:chOff x="0" y="0"/>
            <a:chExt cx="9797561" cy="1866818"/>
          </a:xfrm>
        </p:grpSpPr>
        <p:pic>
          <p:nvPicPr>
            <p:cNvPr id="233"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34"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35"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39" name="Section 7.9 RECEIVE PAYMENT"/>
          <p:cNvSpPr txBox="1">
            <a:spLocks noGrp="1"/>
          </p:cNvSpPr>
          <p:nvPr>
            <p:ph type="title"/>
          </p:nvPr>
        </p:nvSpPr>
        <p:spPr>
          <a:xfrm>
            <a:off x="571500" y="723900"/>
            <a:ext cx="10755392" cy="723900"/>
          </a:xfrm>
          <a:prstGeom prst="rect">
            <a:avLst/>
          </a:prstGeom>
        </p:spPr>
        <p:txBody>
          <a:bodyPr/>
          <a:lstStyle>
            <a:lvl1pPr defTabSz="455675">
              <a:spcBef>
                <a:spcPts val="1700"/>
              </a:spcBef>
              <a:defRPr sz="4055">
                <a:solidFill>
                  <a:srgbClr val="F20F4B"/>
                </a:solidFill>
              </a:defRPr>
            </a:lvl1pPr>
          </a:lstStyle>
          <a:p>
            <a:r>
              <a:t>Section 7.9 RECEIVE PAYMENT</a:t>
            </a:r>
          </a:p>
        </p:txBody>
      </p:sp>
      <p:sp>
        <p:nvSpPr>
          <p:cNvPr id="240" name="We use the Receive Payment form to record a customers payment.…"/>
          <p:cNvSpPr txBox="1">
            <a:spLocks noGrp="1"/>
          </p:cNvSpPr>
          <p:nvPr>
            <p:ph type="body" idx="1"/>
          </p:nvPr>
        </p:nvSpPr>
        <p:spPr>
          <a:xfrm>
            <a:off x="571500" y="1809750"/>
            <a:ext cx="10862122" cy="7226300"/>
          </a:xfrm>
          <a:prstGeom prst="rect">
            <a:avLst/>
          </a:prstGeom>
        </p:spPr>
        <p:txBody>
          <a:bodyPr/>
          <a:lstStyle/>
          <a:p>
            <a:pPr>
              <a:defRPr b="1"/>
            </a:pPr>
            <a:r>
              <a:t>We use the Receive Payment form to record a customers payment.</a:t>
            </a:r>
          </a:p>
          <a:p>
            <a:pPr>
              <a:defRPr b="1"/>
            </a:pPr>
            <a:r>
              <a:t>When recording the Receive Payment, we can choose to deposit directly in the Checking account or choose Undeposited Funds</a:t>
            </a:r>
          </a:p>
          <a:p>
            <a:pPr>
              <a:defRPr b="1"/>
            </a:pPr>
            <a:r>
              <a:t>Customers may pay using:</a:t>
            </a:r>
          </a:p>
          <a:p>
            <a:pPr lvl="1">
              <a:defRPr b="1"/>
            </a:pPr>
            <a:r>
              <a:t>Credit Card</a:t>
            </a:r>
          </a:p>
          <a:p>
            <a:pPr lvl="1">
              <a:defRPr b="1"/>
            </a:pPr>
            <a:r>
              <a:t>Online</a:t>
            </a:r>
          </a:p>
          <a:p>
            <a:pPr lvl="1">
              <a:defRPr b="1"/>
            </a:pPr>
            <a:r>
              <a:t>Customer Check</a:t>
            </a:r>
          </a:p>
          <a:p>
            <a:pPr marL="0" indent="0">
              <a:buClrTx/>
              <a:buSzTx/>
              <a:buFontTx/>
              <a:buNone/>
              <a:defRPr b="1"/>
            </a:pPr>
            <a:endParaRPr/>
          </a:p>
          <a:p>
            <a:pPr marL="0" indent="0">
              <a:buClrTx/>
              <a:buSzTx/>
              <a:buFontTx/>
              <a:buNone/>
              <a:defRPr b="1" i="1"/>
            </a:pPr>
            <a:r>
              <a:t>(See text Section 7.9 for more information)</a:t>
            </a:r>
          </a:p>
        </p:txBody>
      </p:sp>
      <p:grpSp>
        <p:nvGrpSpPr>
          <p:cNvPr id="244" name="Group"/>
          <p:cNvGrpSpPr/>
          <p:nvPr/>
        </p:nvGrpSpPr>
        <p:grpSpPr>
          <a:xfrm rot="5400000" flipH="1">
            <a:off x="7531143" y="3966266"/>
            <a:ext cx="9797563" cy="1866820"/>
            <a:chOff x="0" y="0"/>
            <a:chExt cx="9797561" cy="1866818"/>
          </a:xfrm>
        </p:grpSpPr>
        <p:pic>
          <p:nvPicPr>
            <p:cNvPr id="241"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42"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43"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47" name="Section 7.10 bank deposit"/>
          <p:cNvSpPr txBox="1">
            <a:spLocks noGrp="1"/>
          </p:cNvSpPr>
          <p:nvPr>
            <p:ph type="title"/>
          </p:nvPr>
        </p:nvSpPr>
        <p:spPr>
          <a:xfrm>
            <a:off x="571500" y="723900"/>
            <a:ext cx="10755392" cy="723900"/>
          </a:xfrm>
          <a:prstGeom prst="rect">
            <a:avLst/>
          </a:prstGeom>
        </p:spPr>
        <p:txBody>
          <a:bodyPr/>
          <a:lstStyle>
            <a:lvl1pPr defTabSz="455675">
              <a:spcBef>
                <a:spcPts val="1700"/>
              </a:spcBef>
              <a:defRPr sz="4055">
                <a:solidFill>
                  <a:srgbClr val="F20F4B"/>
                </a:solidFill>
              </a:defRPr>
            </a:lvl1pPr>
          </a:lstStyle>
          <a:p>
            <a:r>
              <a:t>Section 7.10 bank deposit</a:t>
            </a:r>
          </a:p>
        </p:txBody>
      </p:sp>
      <p:sp>
        <p:nvSpPr>
          <p:cNvPr id="248" name="If we recorded the previous Receive Payment by choosing Undeposited Funds, then we must create a Bank Deposit to transfer the funds from Undeposited Funds to the Checking account…"/>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If we recorded the previous Receive Payment by choosing Undeposited Funds, then we must create a Bank Deposit to transfer the funds from Undeposited Funds to the Checking account</a:t>
            </a:r>
          </a:p>
          <a:p>
            <a:pPr marL="0" indent="0">
              <a:buClrTx/>
              <a:buSzTx/>
              <a:buFontTx/>
              <a:buNone/>
              <a:defRPr b="1"/>
            </a:pPr>
            <a:endParaRPr/>
          </a:p>
          <a:p>
            <a:pPr marL="0" indent="0">
              <a:buClrTx/>
              <a:buSzTx/>
              <a:buFontTx/>
              <a:buNone/>
              <a:defRPr b="1" i="1"/>
            </a:pPr>
            <a:r>
              <a:t>(See text Section 7.10 for more information)</a:t>
            </a:r>
          </a:p>
        </p:txBody>
      </p:sp>
      <p:grpSp>
        <p:nvGrpSpPr>
          <p:cNvPr id="252" name="Group"/>
          <p:cNvGrpSpPr/>
          <p:nvPr/>
        </p:nvGrpSpPr>
        <p:grpSpPr>
          <a:xfrm rot="5400000" flipH="1">
            <a:off x="7531143" y="3966266"/>
            <a:ext cx="9797563" cy="1866820"/>
            <a:chOff x="0" y="0"/>
            <a:chExt cx="9797561" cy="1866818"/>
          </a:xfrm>
        </p:grpSpPr>
        <p:pic>
          <p:nvPicPr>
            <p:cNvPr id="249"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50"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51"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55" name="Section 7.11 accounting essentials Inventory"/>
          <p:cNvSpPr txBox="1">
            <a:spLocks noGrp="1"/>
          </p:cNvSpPr>
          <p:nvPr>
            <p:ph type="title"/>
          </p:nvPr>
        </p:nvSpPr>
        <p:spPr>
          <a:xfrm>
            <a:off x="571500" y="723900"/>
            <a:ext cx="10755392" cy="723900"/>
          </a:xfrm>
          <a:prstGeom prst="rect">
            <a:avLst/>
          </a:prstGeom>
        </p:spPr>
        <p:txBody>
          <a:bodyPr/>
          <a:lstStyle>
            <a:lvl1pPr defTabSz="455675">
              <a:spcBef>
                <a:spcPts val="1700"/>
              </a:spcBef>
              <a:defRPr sz="4055">
                <a:solidFill>
                  <a:srgbClr val="F20F4B"/>
                </a:solidFill>
              </a:defRPr>
            </a:lvl1pPr>
          </a:lstStyle>
          <a:p>
            <a:r>
              <a:t>Section 7.11 accounting essentials Inventory</a:t>
            </a:r>
          </a:p>
        </p:txBody>
      </p:sp>
      <p:sp>
        <p:nvSpPr>
          <p:cNvPr id="256" name="Since inventory is one of the main targets of fraud and theft, we need a good system of internal control to safeguard inventory.…"/>
          <p:cNvSpPr txBox="1">
            <a:spLocks noGrp="1"/>
          </p:cNvSpPr>
          <p:nvPr>
            <p:ph type="body" idx="1"/>
          </p:nvPr>
        </p:nvSpPr>
        <p:spPr>
          <a:xfrm>
            <a:off x="571500" y="1809750"/>
            <a:ext cx="10862122" cy="7226300"/>
          </a:xfrm>
          <a:prstGeom prst="rect">
            <a:avLst/>
          </a:prstGeom>
        </p:spPr>
        <p:txBody>
          <a:bodyPr/>
          <a:lstStyle/>
          <a:p>
            <a:pPr>
              <a:defRPr b="1"/>
            </a:pPr>
            <a:r>
              <a:t>Since inventory is one of the main targets of fraud and theft, we need a good system of internal control to safeguard inventory.</a:t>
            </a:r>
          </a:p>
          <a:p>
            <a:pPr>
              <a:defRPr b="1"/>
            </a:pPr>
            <a:r>
              <a:t>At least once a year a business typically reconciles inventory on hand confirmed by a physical count with inventory recorded in the accounting records.</a:t>
            </a:r>
          </a:p>
          <a:p>
            <a:pPr marL="0" indent="0">
              <a:buClrTx/>
              <a:buSzTx/>
              <a:buFontTx/>
              <a:buNone/>
              <a:defRPr b="1" i="1"/>
            </a:pPr>
            <a:endParaRPr/>
          </a:p>
          <a:p>
            <a:pPr marL="0" indent="0">
              <a:buClrTx/>
              <a:buSzTx/>
              <a:buFontTx/>
              <a:buNone/>
              <a:defRPr b="1" i="1"/>
            </a:pPr>
            <a:r>
              <a:t>(See text Section 7.11 Accounting Essentials for more information)</a:t>
            </a:r>
          </a:p>
        </p:txBody>
      </p:sp>
      <p:grpSp>
        <p:nvGrpSpPr>
          <p:cNvPr id="260" name="Group"/>
          <p:cNvGrpSpPr/>
          <p:nvPr/>
        </p:nvGrpSpPr>
        <p:grpSpPr>
          <a:xfrm rot="5400000" flipH="1">
            <a:off x="7531143" y="3966266"/>
            <a:ext cx="9797563" cy="1866820"/>
            <a:chOff x="0" y="0"/>
            <a:chExt cx="9797561" cy="1866818"/>
          </a:xfrm>
        </p:grpSpPr>
        <p:pic>
          <p:nvPicPr>
            <p:cNvPr id="257"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58"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59"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63" name="Exercises"/>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Exercises</a:t>
            </a:r>
          </a:p>
        </p:txBody>
      </p:sp>
      <p:sp>
        <p:nvSpPr>
          <p:cNvPr id="264" name="Exercises at the end of Chapter 7 provide you with practice. The Sample Company resets each time it is reopened so any errors do not carry forward to future chapters."/>
          <p:cNvSpPr txBox="1">
            <a:spLocks noGrp="1"/>
          </p:cNvSpPr>
          <p:nvPr>
            <p:ph type="body" idx="1"/>
          </p:nvPr>
        </p:nvSpPr>
        <p:spPr>
          <a:xfrm>
            <a:off x="571500" y="1809750"/>
            <a:ext cx="10862122" cy="7226300"/>
          </a:xfrm>
          <a:prstGeom prst="rect">
            <a:avLst/>
          </a:prstGeom>
        </p:spPr>
        <p:txBody>
          <a:bodyPr/>
          <a:lstStyle>
            <a:lvl1pPr marL="0" indent="0">
              <a:buClrTx/>
              <a:buSzTx/>
              <a:buFontTx/>
              <a:buNone/>
              <a:defRPr b="1"/>
            </a:lvl1pPr>
          </a:lstStyle>
          <a:p>
            <a:r>
              <a:t>Exercises at the end of Chapter 7 provide you with practice. The Sample Company resets each time it is reopened so any errors do not carry forward to future chapters.</a:t>
            </a:r>
          </a:p>
        </p:txBody>
      </p:sp>
      <p:grpSp>
        <p:nvGrpSpPr>
          <p:cNvPr id="268" name="Group"/>
          <p:cNvGrpSpPr/>
          <p:nvPr/>
        </p:nvGrpSpPr>
        <p:grpSpPr>
          <a:xfrm rot="5400000" flipH="1">
            <a:off x="7531143" y="3966266"/>
            <a:ext cx="9797563" cy="1866820"/>
            <a:chOff x="0" y="0"/>
            <a:chExt cx="9797561" cy="1866818"/>
          </a:xfrm>
        </p:grpSpPr>
        <p:pic>
          <p:nvPicPr>
            <p:cNvPr id="265"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66"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67"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71" name="project 7.1"/>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project 7.1</a:t>
            </a:r>
          </a:p>
        </p:txBody>
      </p:sp>
      <p:sp>
        <p:nvSpPr>
          <p:cNvPr id="272" name="Project 7.1 involves entering inventory transactions for your QBO Company.…"/>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Project 7.1 involves entering inventory transactions for your QBO Company.</a:t>
            </a:r>
          </a:p>
          <a:p>
            <a:pPr>
              <a:defRPr b="1"/>
            </a:pPr>
            <a:r>
              <a:t>Use the QBO Access with your text to access and start QBO. </a:t>
            </a:r>
          </a:p>
          <a:p>
            <a:pPr>
              <a:defRPr b="1"/>
            </a:pPr>
            <a:r>
              <a:t>Follow instructions in your text for Project 7.1.</a:t>
            </a:r>
          </a:p>
        </p:txBody>
      </p:sp>
      <p:grpSp>
        <p:nvGrpSpPr>
          <p:cNvPr id="276" name="Group"/>
          <p:cNvGrpSpPr/>
          <p:nvPr/>
        </p:nvGrpSpPr>
        <p:grpSpPr>
          <a:xfrm rot="5400000" flipH="1">
            <a:off x="7531143" y="3966266"/>
            <a:ext cx="9797563" cy="1866820"/>
            <a:chOff x="0" y="0"/>
            <a:chExt cx="9797561" cy="1866818"/>
          </a:xfrm>
        </p:grpSpPr>
        <p:pic>
          <p:nvPicPr>
            <p:cNvPr id="273"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74"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75"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38" name="Effective Learning strategy XPM"/>
          <p:cNvSpPr txBox="1">
            <a:spLocks noGrp="1"/>
          </p:cNvSpPr>
          <p:nvPr>
            <p:ph type="title"/>
          </p:nvPr>
        </p:nvSpPr>
        <p:spPr>
          <a:xfrm>
            <a:off x="584200" y="723900"/>
            <a:ext cx="11861800" cy="723900"/>
          </a:xfrm>
          <a:prstGeom prst="rect">
            <a:avLst/>
          </a:prstGeom>
        </p:spPr>
        <p:txBody>
          <a:bodyPr/>
          <a:lstStyle>
            <a:lvl1pPr defTabSz="455675">
              <a:spcBef>
                <a:spcPts val="1700"/>
              </a:spcBef>
              <a:defRPr sz="4055">
                <a:solidFill>
                  <a:srgbClr val="F20F4B"/>
                </a:solidFill>
              </a:defRPr>
            </a:lvl1pPr>
          </a:lstStyle>
          <a:p>
            <a:r>
              <a:t>Effective Learning strategy XPM</a:t>
            </a:r>
          </a:p>
        </p:txBody>
      </p:sp>
      <p:sp>
        <p:nvSpPr>
          <p:cNvPr id="139" name="eXplore QuickBooks Online using the chapter with walk through screen captures. Don't worry about making mistakes while we eXplore, letting us focus on learning how to navigate and use QBO.…"/>
          <p:cNvSpPr txBox="1">
            <a:spLocks noGrp="1"/>
          </p:cNvSpPr>
          <p:nvPr>
            <p:ph type="body" idx="1"/>
          </p:nvPr>
        </p:nvSpPr>
        <p:spPr>
          <a:xfrm>
            <a:off x="584200" y="1809750"/>
            <a:ext cx="10862122" cy="7226300"/>
          </a:xfrm>
          <a:prstGeom prst="rect">
            <a:avLst/>
          </a:prstGeom>
        </p:spPr>
        <p:txBody>
          <a:bodyPr/>
          <a:lstStyle/>
          <a:p>
            <a:pPr>
              <a:lnSpc>
                <a:spcPct val="120000"/>
              </a:lnSpc>
              <a:defRPr b="1"/>
            </a:pPr>
            <a:r>
              <a:rPr>
                <a:solidFill>
                  <a:srgbClr val="F3125A"/>
                </a:solidFill>
              </a:rPr>
              <a:t>eXplore</a:t>
            </a:r>
            <a:r>
              <a:t> QuickBooks Online using the chapter with walk through screen captures. Don't worry about making mistakes while we eXplore, letting us focus on learning how to navigate and use QBO. </a:t>
            </a:r>
          </a:p>
          <a:p>
            <a:pPr>
              <a:lnSpc>
                <a:spcPct val="120000"/>
              </a:lnSpc>
              <a:defRPr b="1"/>
            </a:pPr>
            <a:r>
              <a:rPr>
                <a:solidFill>
                  <a:srgbClr val="F3125A"/>
                </a:solidFill>
              </a:rPr>
              <a:t>Practice</a:t>
            </a:r>
            <a:r>
              <a:t> entering information and transactions into QBO with end-of-chapter exercises.</a:t>
            </a:r>
          </a:p>
          <a:p>
            <a:pPr>
              <a:lnSpc>
                <a:spcPct val="120000"/>
              </a:lnSpc>
              <a:defRPr b="1"/>
            </a:pPr>
            <a:r>
              <a:rPr>
                <a:solidFill>
                  <a:srgbClr val="F3125A"/>
                </a:solidFill>
              </a:rPr>
              <a:t>Master</a:t>
            </a:r>
            <a:r>
              <a:t> QBO with QBO projects. The projects cover QBO tasks from setting up a new QBO company and entering transactions to generating QBO reports. </a:t>
            </a:r>
          </a:p>
        </p:txBody>
      </p:sp>
      <p:grpSp>
        <p:nvGrpSpPr>
          <p:cNvPr id="143" name="Group"/>
          <p:cNvGrpSpPr/>
          <p:nvPr/>
        </p:nvGrpSpPr>
        <p:grpSpPr>
          <a:xfrm rot="5400000" flipH="1">
            <a:off x="7531143" y="3966266"/>
            <a:ext cx="9797563" cy="1866820"/>
            <a:chOff x="0" y="0"/>
            <a:chExt cx="9797561" cy="1866818"/>
          </a:xfrm>
        </p:grpSpPr>
        <p:pic>
          <p:nvPicPr>
            <p:cNvPr id="140"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41"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42"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46" name="Section 7.1 QBO SatNAV"/>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7.1 QBO SatNAV</a:t>
            </a:r>
          </a:p>
        </p:txBody>
      </p:sp>
      <p:sp>
        <p:nvSpPr>
          <p:cNvPr id="147" name="QBO SatNav divides QBO into three processes:…"/>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QBO SatNav divides QBO into three processes:</a:t>
            </a:r>
          </a:p>
          <a:p>
            <a:pPr marL="0" indent="0">
              <a:buClrTx/>
              <a:buSzTx/>
              <a:buFontTx/>
              <a:buNone/>
              <a:defRPr b="1"/>
            </a:pPr>
            <a:r>
              <a:rPr>
                <a:solidFill>
                  <a:srgbClr val="F20F4B"/>
                </a:solidFill>
              </a:rPr>
              <a:t>1. QBO Settings. </a:t>
            </a:r>
            <a:r>
              <a:t>This includes Company Settings and the Company Chart of Accounts. QBO Settings are covered in Chapters 1 and 2.</a:t>
            </a:r>
          </a:p>
          <a:p>
            <a:pPr marL="0" indent="0">
              <a:buClrTx/>
              <a:buSzTx/>
              <a:buFontTx/>
              <a:buNone/>
              <a:defRPr b="1"/>
            </a:pPr>
            <a:r>
              <a:rPr>
                <a:solidFill>
                  <a:srgbClr val="F20F4B"/>
                </a:solidFill>
              </a:rPr>
              <a:t>2. QBO Transactions.</a:t>
            </a:r>
            <a:r>
              <a:t> This includes recording transactions in QBO. QBO Transactions are covered in Chapters 3 through 8.</a:t>
            </a:r>
            <a:endParaRPr sz="1100" i="1"/>
          </a:p>
          <a:p>
            <a:pPr marL="0" indent="0">
              <a:buClrTx/>
              <a:buSzTx/>
              <a:buFontTx/>
              <a:buNone/>
              <a:defRPr b="1"/>
            </a:pPr>
            <a:r>
              <a:rPr>
                <a:solidFill>
                  <a:srgbClr val="F20F4B"/>
                </a:solidFill>
              </a:rPr>
              <a:t>3. QBO Reports.</a:t>
            </a:r>
            <a:r>
              <a:t> QBO reports are the output of the system. QBO Reports are covered in Chapters 9 and 10.</a:t>
            </a:r>
          </a:p>
          <a:p>
            <a:pPr marL="0" indent="0">
              <a:buClrTx/>
              <a:buSzTx/>
              <a:buFontTx/>
              <a:buNone/>
              <a:defRPr b="1" i="1"/>
            </a:pPr>
            <a:r>
              <a:t>(See text Section 7.1 for more information)</a:t>
            </a:r>
          </a:p>
        </p:txBody>
      </p:sp>
      <p:grpSp>
        <p:nvGrpSpPr>
          <p:cNvPr id="151" name="Group"/>
          <p:cNvGrpSpPr/>
          <p:nvPr/>
        </p:nvGrpSpPr>
        <p:grpSpPr>
          <a:xfrm rot="5400000" flipH="1">
            <a:off x="7531143" y="3966266"/>
            <a:ext cx="9797563" cy="1866820"/>
            <a:chOff x="0" y="0"/>
            <a:chExt cx="9797561" cy="1866818"/>
          </a:xfrm>
        </p:grpSpPr>
        <p:pic>
          <p:nvPicPr>
            <p:cNvPr id="148"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49"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50"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54" name="Section 7.1 QBO SatNAV"/>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7.1 QBO SatNAV</a:t>
            </a:r>
          </a:p>
        </p:txBody>
      </p:sp>
      <p:sp>
        <p:nvSpPr>
          <p:cNvPr id="155" name="Chapter 7 focuses on QBO Vendor and Customer transactions for inventory.…"/>
          <p:cNvSpPr txBox="1">
            <a:spLocks noGrp="1"/>
          </p:cNvSpPr>
          <p:nvPr>
            <p:ph type="body" idx="1"/>
          </p:nvPr>
        </p:nvSpPr>
        <p:spPr>
          <a:xfrm>
            <a:off x="558800" y="1809750"/>
            <a:ext cx="10862122" cy="7689453"/>
          </a:xfrm>
          <a:prstGeom prst="rect">
            <a:avLst/>
          </a:prstGeom>
        </p:spPr>
        <p:txBody>
          <a:bodyPr/>
          <a:lstStyle/>
          <a:p>
            <a:pPr marL="0" indent="0">
              <a:buClrTx/>
              <a:buSzTx/>
              <a:buFontTx/>
              <a:buNone/>
              <a:defRPr b="1"/>
            </a:pPr>
            <a:r>
              <a:t>Chapter 7 focuses on QBO Vendor and Customer transactions for inventory.</a:t>
            </a:r>
          </a:p>
          <a:p>
            <a:pPr marL="0" indent="0">
              <a:buClrTx/>
              <a:buSzTx/>
              <a:buFontTx/>
              <a:buNone/>
              <a:defRPr b="1"/>
            </a:pPr>
            <a:endParaRPr/>
          </a:p>
          <a:p>
            <a:pPr marL="0" indent="0">
              <a:buClrTx/>
              <a:buSzTx/>
              <a:buFontTx/>
              <a:buNone/>
              <a:defRPr b="1"/>
            </a:pPr>
            <a:endParaRPr/>
          </a:p>
          <a:p>
            <a:pPr marL="0" indent="0">
              <a:buClrTx/>
              <a:buSzTx/>
              <a:buFontTx/>
              <a:buNone/>
              <a:defRPr b="1"/>
            </a:pPr>
            <a:endParaRPr/>
          </a:p>
          <a:p>
            <a:pPr marL="0" indent="0">
              <a:buClrTx/>
              <a:buSzTx/>
              <a:buFontTx/>
              <a:buNone/>
              <a:defRPr b="1"/>
            </a:pPr>
            <a:endParaRPr/>
          </a:p>
          <a:p>
            <a:pPr marL="0" indent="0">
              <a:buClrTx/>
              <a:buSzTx/>
              <a:buFontTx/>
              <a:buNone/>
              <a:defRPr b="1"/>
            </a:pPr>
            <a:endParaRPr/>
          </a:p>
          <a:p>
            <a:pPr marL="0" indent="0">
              <a:buClrTx/>
              <a:buSzTx/>
              <a:buFontTx/>
              <a:buNone/>
              <a:defRPr b="1" i="1"/>
            </a:pPr>
            <a:endParaRPr/>
          </a:p>
          <a:p>
            <a:pPr marL="0" indent="0">
              <a:buClrTx/>
              <a:buSzTx/>
              <a:buFontTx/>
              <a:buNone/>
              <a:defRPr b="1" i="1"/>
            </a:pPr>
            <a:endParaRPr/>
          </a:p>
          <a:p>
            <a:pPr marL="0" indent="0">
              <a:buClrTx/>
              <a:buSzTx/>
              <a:buFontTx/>
              <a:buNone/>
              <a:defRPr b="1" i="1"/>
            </a:pPr>
            <a:endParaRPr/>
          </a:p>
          <a:p>
            <a:pPr marL="0" indent="0">
              <a:buClrTx/>
              <a:buSzTx/>
              <a:buFontTx/>
              <a:buNone/>
              <a:defRPr b="1" i="1"/>
            </a:pPr>
            <a:r>
              <a:t>(See text Section 7.1 for more information)</a:t>
            </a:r>
          </a:p>
        </p:txBody>
      </p:sp>
      <p:grpSp>
        <p:nvGrpSpPr>
          <p:cNvPr id="159" name="Group"/>
          <p:cNvGrpSpPr/>
          <p:nvPr/>
        </p:nvGrpSpPr>
        <p:grpSpPr>
          <a:xfrm rot="5400000" flipH="1">
            <a:off x="7531143" y="3966266"/>
            <a:ext cx="9797563" cy="1866820"/>
            <a:chOff x="0" y="0"/>
            <a:chExt cx="9797561" cy="1866818"/>
          </a:xfrm>
        </p:grpSpPr>
        <p:pic>
          <p:nvPicPr>
            <p:cNvPr id="156"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57"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58"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pic>
        <p:nvPicPr>
          <p:cNvPr id="160" name="pasted-image.tiff" descr="pasted-image.tiff"/>
          <p:cNvPicPr>
            <a:picLocks noChangeAspect="1"/>
          </p:cNvPicPr>
          <p:nvPr/>
        </p:nvPicPr>
        <p:blipFill>
          <a:blip r:embed="rId4">
            <a:extLst/>
          </a:blip>
          <a:stretch>
            <a:fillRect/>
          </a:stretch>
        </p:blipFill>
        <p:spPr>
          <a:xfrm>
            <a:off x="3161380" y="3007806"/>
            <a:ext cx="5656961" cy="5590095"/>
          </a:xfrm>
          <a:prstGeom prst="rect">
            <a:avLst/>
          </a:prstGeom>
          <a:ln w="12700">
            <a:miter lim="400000"/>
          </a:ln>
        </p:spPr>
      </p:pic>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63" name="Section 7.2 QBO Sample Company"/>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7.2 QBO Sample Company</a:t>
            </a:r>
          </a:p>
        </p:txBody>
      </p:sp>
      <p:sp>
        <p:nvSpPr>
          <p:cNvPr id="164" name="To access the QBO Sample Company, complete the following steps.…"/>
          <p:cNvSpPr txBox="1">
            <a:spLocks noGrp="1"/>
          </p:cNvSpPr>
          <p:nvPr>
            <p:ph type="body" idx="1"/>
          </p:nvPr>
        </p:nvSpPr>
        <p:spPr>
          <a:xfrm>
            <a:off x="571500" y="1803400"/>
            <a:ext cx="10862122" cy="7226300"/>
          </a:xfrm>
          <a:prstGeom prst="rect">
            <a:avLst/>
          </a:prstGeom>
        </p:spPr>
        <p:txBody>
          <a:bodyPr/>
          <a:lstStyle/>
          <a:p>
            <a:pPr marL="0" indent="0">
              <a:buClrTx/>
              <a:buSzTx/>
              <a:buFontTx/>
              <a:buNone/>
              <a:defRPr b="1"/>
            </a:pPr>
            <a:r>
              <a:t>To access the QBO Sample Company, complete the following steps.</a:t>
            </a:r>
          </a:p>
          <a:p>
            <a:pPr marL="571500" indent="-571500">
              <a:buClr>
                <a:srgbClr val="F20F4B"/>
              </a:buClr>
              <a:buSzPct val="100000"/>
              <a:buFontTx/>
              <a:buAutoNum type="arabicPeriod"/>
              <a:defRPr b="1"/>
            </a:pPr>
            <a:r>
              <a:t>Open a web browser. (Note: Intuit recommends using Google Chrome.)</a:t>
            </a:r>
          </a:p>
          <a:p>
            <a:pPr marL="571500" indent="-571500">
              <a:buClr>
                <a:srgbClr val="F20F4B"/>
              </a:buClr>
              <a:buSzPct val="100000"/>
              <a:buFontTx/>
              <a:buAutoNum type="arabicPeriod"/>
              <a:defRPr b="1"/>
            </a:pPr>
            <a:r>
              <a:t>Go to the </a:t>
            </a:r>
            <a:r>
              <a:rPr u="sng">
                <a:hlinkClick r:id="rId2"/>
              </a:rPr>
              <a:t>https://qbo.intuit.com/redir/testdrive</a:t>
            </a:r>
          </a:p>
          <a:p>
            <a:pPr marL="571500" indent="-571500">
              <a:buClr>
                <a:srgbClr val="F20F4B"/>
              </a:buClr>
              <a:buSzPct val="100000"/>
              <a:buFontTx/>
              <a:buAutoNum type="arabicPeriod"/>
              <a:defRPr b="1"/>
            </a:pPr>
            <a:r>
              <a:t>Follow onscreen instructions for security verification</a:t>
            </a:r>
          </a:p>
        </p:txBody>
      </p:sp>
      <p:grpSp>
        <p:nvGrpSpPr>
          <p:cNvPr id="168" name="Group"/>
          <p:cNvGrpSpPr/>
          <p:nvPr/>
        </p:nvGrpSpPr>
        <p:grpSpPr>
          <a:xfrm rot="5400000" flipH="1">
            <a:off x="7531143" y="3966266"/>
            <a:ext cx="9797563" cy="1866820"/>
            <a:chOff x="0" y="0"/>
            <a:chExt cx="9797561" cy="1866818"/>
          </a:xfrm>
        </p:grpSpPr>
        <p:pic>
          <p:nvPicPr>
            <p:cNvPr id="165" name="pasted-image.tiff" descr="pasted-image.tiff"/>
            <p:cNvPicPr>
              <a:picLocks noChangeAspect="1"/>
            </p:cNvPicPr>
            <p:nvPr/>
          </p:nvPicPr>
          <p:blipFill>
            <a:blip r:embed="rId3">
              <a:extLst/>
            </a:blip>
            <a:srcRect r="1741"/>
            <a:stretch>
              <a:fillRect/>
            </a:stretch>
          </p:blipFill>
          <p:spPr>
            <a:xfrm>
              <a:off x="0" y="0"/>
              <a:ext cx="9797320" cy="1866819"/>
            </a:xfrm>
            <a:prstGeom prst="rect">
              <a:avLst/>
            </a:prstGeom>
            <a:ln w="12700" cap="flat">
              <a:noFill/>
              <a:miter lim="400000"/>
            </a:ln>
            <a:effectLst/>
          </p:spPr>
        </p:pic>
        <p:pic>
          <p:nvPicPr>
            <p:cNvPr id="166" name="pasted-image.tiff" descr="pasted-image.tiff"/>
            <p:cNvPicPr>
              <a:picLocks noChangeAspect="1"/>
            </p:cNvPicPr>
            <p:nvPr/>
          </p:nvPicPr>
          <p:blipFill>
            <a:blip r:embed="rId4">
              <a:extLst/>
            </a:blip>
            <a:srcRect l="213" r="81413"/>
            <a:stretch>
              <a:fillRect/>
            </a:stretch>
          </p:blipFill>
          <p:spPr>
            <a:xfrm>
              <a:off x="7953637" y="0"/>
              <a:ext cx="1843925" cy="1866690"/>
            </a:xfrm>
            <a:prstGeom prst="rect">
              <a:avLst/>
            </a:prstGeom>
            <a:ln w="12700" cap="flat">
              <a:noFill/>
              <a:miter lim="400000"/>
            </a:ln>
            <a:effectLst/>
          </p:spPr>
        </p:pic>
        <p:pic>
          <p:nvPicPr>
            <p:cNvPr id="167" name="pasted-image.tiff" descr="pasted-image.tiff"/>
            <p:cNvPicPr>
              <a:picLocks noChangeAspect="1"/>
            </p:cNvPicPr>
            <p:nvPr/>
          </p:nvPicPr>
          <p:blipFill>
            <a:blip r:embed="rId4">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71" name="section 7.2 QBO Sample Company"/>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7.2 QBO Sample Company</a:t>
            </a:r>
          </a:p>
        </p:txBody>
      </p:sp>
      <p:sp>
        <p:nvSpPr>
          <p:cNvPr id="172" name="The sample company will reset each time it is reopened.…"/>
          <p:cNvSpPr txBox="1">
            <a:spLocks noGrp="1"/>
          </p:cNvSpPr>
          <p:nvPr>
            <p:ph type="body" idx="1"/>
          </p:nvPr>
        </p:nvSpPr>
        <p:spPr>
          <a:xfrm>
            <a:off x="571500" y="1803400"/>
            <a:ext cx="10862122" cy="7226300"/>
          </a:xfrm>
          <a:prstGeom prst="rect">
            <a:avLst/>
          </a:prstGeom>
        </p:spPr>
        <p:txBody>
          <a:bodyPr/>
          <a:lstStyle/>
          <a:p>
            <a:pPr marL="337740" indent="-337740">
              <a:defRPr sz="3300" b="1"/>
            </a:pPr>
            <a:r>
              <a:t>The sample company will reset each time it is reopened. </a:t>
            </a:r>
          </a:p>
          <a:p>
            <a:pPr marL="337740" indent="-337740">
              <a:defRPr sz="3300" b="1"/>
            </a:pPr>
            <a:r>
              <a:t>So make certain to allow enough time to complete all chapter activities before closing the sample company. Otherwise, you will lose the work you have entered when you reopen the Sample Company.</a:t>
            </a:r>
          </a:p>
          <a:p>
            <a:pPr marL="337740" indent="-337740">
              <a:defRPr sz="3300" b="1"/>
            </a:pPr>
            <a:r>
              <a:t>The sample company is used for the Chapter activities and Exercises.</a:t>
            </a:r>
          </a:p>
        </p:txBody>
      </p:sp>
      <p:grpSp>
        <p:nvGrpSpPr>
          <p:cNvPr id="176" name="Group"/>
          <p:cNvGrpSpPr/>
          <p:nvPr/>
        </p:nvGrpSpPr>
        <p:grpSpPr>
          <a:xfrm rot="5400000" flipH="1">
            <a:off x="7531143" y="3966266"/>
            <a:ext cx="9797563" cy="1866820"/>
            <a:chOff x="0" y="0"/>
            <a:chExt cx="9797561" cy="1866818"/>
          </a:xfrm>
        </p:grpSpPr>
        <p:pic>
          <p:nvPicPr>
            <p:cNvPr id="173"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74"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75"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79" name="Section 7.3 Navigating Inventory"/>
          <p:cNvSpPr txBox="1">
            <a:spLocks noGrp="1"/>
          </p:cNvSpPr>
          <p:nvPr>
            <p:ph type="title"/>
          </p:nvPr>
        </p:nvSpPr>
        <p:spPr>
          <a:xfrm>
            <a:off x="571500" y="723900"/>
            <a:ext cx="10862122" cy="723900"/>
          </a:xfrm>
          <a:prstGeom prst="rect">
            <a:avLst/>
          </a:prstGeom>
        </p:spPr>
        <p:txBody>
          <a:bodyPr/>
          <a:lstStyle>
            <a:lvl1pPr defTabSz="455675">
              <a:spcBef>
                <a:spcPts val="1700"/>
              </a:spcBef>
              <a:defRPr sz="4055">
                <a:solidFill>
                  <a:srgbClr val="F20F4B"/>
                </a:solidFill>
              </a:defRPr>
            </a:lvl1pPr>
          </a:lstStyle>
          <a:p>
            <a:r>
              <a:t>Section 7.3 Navigating Inventory</a:t>
            </a:r>
          </a:p>
        </p:txBody>
      </p:sp>
      <p:sp>
        <p:nvSpPr>
          <p:cNvPr id="180" name="Inventory records are required to account for products we purchase from vendors and resell to customers.…"/>
          <p:cNvSpPr txBox="1">
            <a:spLocks noGrp="1"/>
          </p:cNvSpPr>
          <p:nvPr>
            <p:ph type="body" idx="1"/>
          </p:nvPr>
        </p:nvSpPr>
        <p:spPr>
          <a:xfrm>
            <a:off x="571500" y="1803400"/>
            <a:ext cx="10862122" cy="7226300"/>
          </a:xfrm>
          <a:prstGeom prst="rect">
            <a:avLst/>
          </a:prstGeom>
        </p:spPr>
        <p:txBody>
          <a:bodyPr/>
          <a:lstStyle/>
          <a:p>
            <a:pPr marL="0" indent="0">
              <a:buClrTx/>
              <a:buSzTx/>
              <a:buFontTx/>
              <a:buNone/>
              <a:defRPr b="1"/>
            </a:pPr>
            <a:r>
              <a:t>Inventory records are required to account for products we purchase from vendors and resell to customers.</a:t>
            </a:r>
          </a:p>
          <a:p>
            <a:pPr marL="0" indent="0">
              <a:buClrTx/>
              <a:buSzTx/>
              <a:buFontTx/>
              <a:buNone/>
              <a:defRPr b="1"/>
            </a:pPr>
            <a:endParaRPr/>
          </a:p>
          <a:p>
            <a:pPr marL="0" indent="0">
              <a:buClrTx/>
              <a:buSzTx/>
              <a:buFontTx/>
              <a:buNone/>
              <a:defRPr b="1"/>
            </a:pPr>
            <a:endParaRPr/>
          </a:p>
          <a:p>
            <a:pPr marL="571500" indent="-571500">
              <a:buClrTx/>
              <a:buSzPct val="100000"/>
              <a:buFontTx/>
              <a:buAutoNum type="arabicPeriod"/>
              <a:defRPr b="1"/>
            </a:pPr>
            <a:endParaRPr/>
          </a:p>
          <a:p>
            <a:pPr marL="571500" indent="-571500">
              <a:buClrTx/>
              <a:buSzPct val="100000"/>
              <a:buFontTx/>
              <a:buAutoNum type="arabicPeriod" startAt="2"/>
              <a:defRPr b="1"/>
            </a:pPr>
            <a:endParaRPr/>
          </a:p>
          <a:p>
            <a:pPr marL="0" indent="0">
              <a:buClrTx/>
              <a:buSzTx/>
              <a:buFontTx/>
              <a:buNone/>
              <a:defRPr b="1"/>
            </a:pPr>
            <a:endParaRPr/>
          </a:p>
          <a:p>
            <a:pPr marL="0" indent="0">
              <a:buClrTx/>
              <a:buSzTx/>
              <a:buFontTx/>
              <a:buNone/>
              <a:defRPr b="1" i="1"/>
            </a:pPr>
            <a:r>
              <a:t>(See text Section 7.3 for more information)</a:t>
            </a:r>
          </a:p>
        </p:txBody>
      </p:sp>
      <p:grpSp>
        <p:nvGrpSpPr>
          <p:cNvPr id="184" name="Group"/>
          <p:cNvGrpSpPr/>
          <p:nvPr/>
        </p:nvGrpSpPr>
        <p:grpSpPr>
          <a:xfrm rot="5400000" flipH="1">
            <a:off x="7531143" y="3966266"/>
            <a:ext cx="9797563" cy="1866820"/>
            <a:chOff x="0" y="0"/>
            <a:chExt cx="9797561" cy="1866818"/>
          </a:xfrm>
        </p:grpSpPr>
        <p:pic>
          <p:nvPicPr>
            <p:cNvPr id="181"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82"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83"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pic>
        <p:nvPicPr>
          <p:cNvPr id="185" name="QBO1E CH07.02 inventory diagram.png" descr="QBO1E CH07.02 inventory diagram.png"/>
          <p:cNvPicPr>
            <a:picLocks noChangeAspect="1"/>
          </p:cNvPicPr>
          <p:nvPr/>
        </p:nvPicPr>
        <p:blipFill>
          <a:blip r:embed="rId4">
            <a:extLst/>
          </a:blip>
          <a:stretch>
            <a:fillRect/>
          </a:stretch>
        </p:blipFill>
        <p:spPr>
          <a:xfrm>
            <a:off x="298450" y="3403600"/>
            <a:ext cx="10972800" cy="2362200"/>
          </a:xfrm>
          <a:prstGeom prst="rect">
            <a:avLst/>
          </a:prstGeom>
          <a:ln w="12700">
            <a:miter lim="400000"/>
          </a:ln>
        </p:spPr>
      </p:pic>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88" name="Section 7.3 TRANSACTIONS"/>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7.3 TRANSACTIONS</a:t>
            </a:r>
          </a:p>
        </p:txBody>
      </p:sp>
      <p:sp>
        <p:nvSpPr>
          <p:cNvPr id="189" name="Types of transactions we need to enter when using QBO for inventory include:…"/>
          <p:cNvSpPr txBox="1">
            <a:spLocks noGrp="1"/>
          </p:cNvSpPr>
          <p:nvPr>
            <p:ph type="body" idx="1"/>
          </p:nvPr>
        </p:nvSpPr>
        <p:spPr>
          <a:xfrm>
            <a:off x="571500" y="1809750"/>
            <a:ext cx="10862122" cy="7226300"/>
          </a:xfrm>
          <a:prstGeom prst="rect">
            <a:avLst/>
          </a:prstGeom>
        </p:spPr>
        <p:txBody>
          <a:bodyPr/>
          <a:lstStyle/>
          <a:p>
            <a:pPr marL="0" indent="0" defTabSz="519937">
              <a:spcBef>
                <a:spcPts val="1600"/>
              </a:spcBef>
              <a:buClrTx/>
              <a:buSzTx/>
              <a:buFontTx/>
              <a:buNone/>
              <a:defRPr sz="2848" b="1"/>
            </a:pPr>
            <a:r>
              <a:t>Types of transactions we need to enter when using QBO for inventory include:</a:t>
            </a:r>
          </a:p>
          <a:p>
            <a:pPr marL="418211" indent="-418211" defTabSz="519937">
              <a:spcBef>
                <a:spcPts val="1600"/>
              </a:spcBef>
              <a:defRPr sz="2848" b="1"/>
            </a:pPr>
            <a:r>
              <a:t>VENDORS: Purchase Order</a:t>
            </a:r>
          </a:p>
          <a:p>
            <a:pPr marL="418211" indent="-418211" defTabSz="519937">
              <a:spcBef>
                <a:spcPts val="1600"/>
              </a:spcBef>
              <a:defRPr sz="2848" b="1"/>
            </a:pPr>
            <a:r>
              <a:t>VENDORS: Bill</a:t>
            </a:r>
          </a:p>
          <a:p>
            <a:pPr marL="418211" indent="-418211" defTabSz="519937">
              <a:spcBef>
                <a:spcPts val="1600"/>
              </a:spcBef>
              <a:defRPr sz="2848" b="1"/>
            </a:pPr>
            <a:r>
              <a:t>VENDORS: Pay Bills</a:t>
            </a:r>
          </a:p>
          <a:p>
            <a:pPr marL="418211" indent="-418211" defTabSz="519937">
              <a:spcBef>
                <a:spcPts val="1600"/>
              </a:spcBef>
              <a:defRPr sz="2848" b="1"/>
            </a:pPr>
            <a:r>
              <a:t>CUSTOMERS: Invoice</a:t>
            </a:r>
          </a:p>
          <a:p>
            <a:pPr marL="418211" indent="-418211" defTabSz="519937">
              <a:spcBef>
                <a:spcPts val="1600"/>
              </a:spcBef>
              <a:defRPr sz="2848" b="1"/>
            </a:pPr>
            <a:r>
              <a:t>CUSTOMERS: Receive Payment</a:t>
            </a:r>
          </a:p>
          <a:p>
            <a:pPr marL="418211" indent="-418211" defTabSz="519937">
              <a:spcBef>
                <a:spcPts val="1600"/>
              </a:spcBef>
              <a:defRPr sz="2848" b="1"/>
            </a:pPr>
            <a:r>
              <a:t>CUSTOMERS: Bank Deposit (if Undeposited Funds is selected on Receive Payment form)</a:t>
            </a:r>
            <a:endParaRPr sz="979" i="1"/>
          </a:p>
          <a:p>
            <a:pPr marL="0" indent="0" defTabSz="519937">
              <a:spcBef>
                <a:spcPts val="1600"/>
              </a:spcBef>
              <a:buClrTx/>
              <a:buSzTx/>
              <a:buFontTx/>
              <a:buNone/>
              <a:defRPr sz="2848" b="1" i="1"/>
            </a:pPr>
            <a:endParaRPr sz="979" i="1"/>
          </a:p>
          <a:p>
            <a:pPr marL="0" indent="0" defTabSz="519937">
              <a:spcBef>
                <a:spcPts val="1600"/>
              </a:spcBef>
              <a:buClrTx/>
              <a:buSzTx/>
              <a:buFontTx/>
              <a:buNone/>
              <a:defRPr sz="2848" b="1"/>
            </a:pPr>
            <a:endParaRPr sz="979" i="1"/>
          </a:p>
          <a:p>
            <a:pPr marL="0" indent="339089" defTabSz="406908">
              <a:lnSpc>
                <a:spcPct val="120000"/>
              </a:lnSpc>
              <a:spcBef>
                <a:spcPts val="0"/>
              </a:spcBef>
              <a:buClrTx/>
              <a:buSzTx/>
              <a:buFontTx/>
              <a:buNone/>
              <a:defRPr sz="1068">
                <a:solidFill>
                  <a:srgbClr val="000000"/>
                </a:solidFill>
              </a:defRPr>
            </a:pPr>
            <a:endParaRPr sz="979" i="1"/>
          </a:p>
          <a:p>
            <a:pPr marL="0" indent="339089" defTabSz="406908">
              <a:lnSpc>
                <a:spcPct val="120000"/>
              </a:lnSpc>
              <a:spcBef>
                <a:spcPts val="0"/>
              </a:spcBef>
              <a:buClrTx/>
              <a:buSzTx/>
              <a:buFontTx/>
              <a:buNone/>
              <a:defRPr sz="1068">
                <a:solidFill>
                  <a:srgbClr val="000000"/>
                </a:solidFill>
              </a:defRPr>
            </a:pPr>
            <a:endParaRPr sz="979" i="1"/>
          </a:p>
          <a:p>
            <a:pPr marL="0" indent="339089" defTabSz="406908">
              <a:lnSpc>
                <a:spcPct val="120000"/>
              </a:lnSpc>
              <a:spcBef>
                <a:spcPts val="0"/>
              </a:spcBef>
              <a:buClrTx/>
              <a:buSzTx/>
              <a:buFontTx/>
              <a:buNone/>
              <a:defRPr sz="1068">
                <a:solidFill>
                  <a:srgbClr val="000000"/>
                </a:solidFill>
              </a:defRPr>
            </a:pPr>
            <a:endParaRPr sz="979" i="1"/>
          </a:p>
        </p:txBody>
      </p:sp>
      <p:grpSp>
        <p:nvGrpSpPr>
          <p:cNvPr id="193" name="Group"/>
          <p:cNvGrpSpPr/>
          <p:nvPr/>
        </p:nvGrpSpPr>
        <p:grpSpPr>
          <a:xfrm rot="5400000" flipH="1">
            <a:off x="7531143" y="3966266"/>
            <a:ext cx="9797563" cy="1866820"/>
            <a:chOff x="0" y="0"/>
            <a:chExt cx="9797561" cy="1866818"/>
          </a:xfrm>
        </p:grpSpPr>
        <p:pic>
          <p:nvPicPr>
            <p:cNvPr id="190"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91"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92"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
        <p:nvSpPr>
          <p:cNvPr id="194" name="(See text Section 7.3 for more information)"/>
          <p:cNvSpPr txBox="1"/>
          <p:nvPr/>
        </p:nvSpPr>
        <p:spPr>
          <a:xfrm>
            <a:off x="689845" y="7518400"/>
            <a:ext cx="10625431" cy="9906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spcBef>
                <a:spcPts val="1800"/>
              </a:spcBef>
              <a:defRPr sz="3200" b="1" spc="0"/>
            </a:lvl1pPr>
          </a:lstStyle>
          <a:p>
            <a:r>
              <a:t>(See text Section 7.3 for more information)</a:t>
            </a:r>
            <a:endParaRPr sz="1100"/>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97" name="Section 7.4 PRODUCTS AND SERVICES LIST"/>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7.4 PRODUCTS AND SERVICES LIST</a:t>
            </a:r>
          </a:p>
        </p:txBody>
      </p:sp>
      <p:sp>
        <p:nvSpPr>
          <p:cNvPr id="198" name="QBO uses four types of products and services:…"/>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QBO uses four types of products and services: </a:t>
            </a:r>
          </a:p>
          <a:p>
            <a:pPr>
              <a:defRPr b="1"/>
            </a:pPr>
            <a:r>
              <a:t>Inventory </a:t>
            </a:r>
          </a:p>
          <a:p>
            <a:pPr>
              <a:defRPr b="1"/>
            </a:pPr>
            <a:r>
              <a:t>Non-inventory</a:t>
            </a:r>
          </a:p>
          <a:p>
            <a:pPr>
              <a:defRPr b="1"/>
            </a:pPr>
            <a:r>
              <a:t>Service</a:t>
            </a:r>
          </a:p>
          <a:p>
            <a:pPr>
              <a:defRPr b="1"/>
            </a:pPr>
            <a:r>
              <a:t>Bundle</a:t>
            </a:r>
          </a:p>
        </p:txBody>
      </p:sp>
      <p:grpSp>
        <p:nvGrpSpPr>
          <p:cNvPr id="202" name="Group"/>
          <p:cNvGrpSpPr/>
          <p:nvPr/>
        </p:nvGrpSpPr>
        <p:grpSpPr>
          <a:xfrm rot="5400000" flipH="1">
            <a:off x="7531143" y="3966266"/>
            <a:ext cx="9797563" cy="1866820"/>
            <a:chOff x="0" y="0"/>
            <a:chExt cx="9797561" cy="1866818"/>
          </a:xfrm>
        </p:grpSpPr>
        <p:pic>
          <p:nvPicPr>
            <p:cNvPr id="199"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00"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01"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
        <p:nvSpPr>
          <p:cNvPr id="203" name="(See text Section 7.4 for more information)"/>
          <p:cNvSpPr txBox="1"/>
          <p:nvPr/>
        </p:nvSpPr>
        <p:spPr>
          <a:xfrm>
            <a:off x="689845" y="7251700"/>
            <a:ext cx="10625431" cy="9906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spcBef>
                <a:spcPts val="1800"/>
              </a:spcBef>
              <a:defRPr sz="3200" b="1" spc="0"/>
            </a:lvl1pPr>
          </a:lstStyle>
          <a:p>
            <a:r>
              <a:t>(See text Section 7.4 for more information)</a:t>
            </a:r>
            <a:endParaRPr sz="1100"/>
          </a:p>
        </p:txBody>
      </p:sp>
    </p:spTree>
  </p:cSld>
  <p:clrMapOvr>
    <a:masterClrMapping/>
  </p:clrMapOvr>
  <p:transition spd="med"/>
</p:sld>
</file>

<file path=ppt/theme/theme1.xml><?xml version="1.0" encoding="utf-8"?>
<a:theme xmlns:a="http://schemas.openxmlformats.org/drawingml/2006/main" name="New_Template9">
  <a:themeElements>
    <a:clrScheme name="New_Template9">
      <a:dk1>
        <a:srgbClr val="5C5C5C"/>
      </a:dk1>
      <a:lt1>
        <a:srgbClr val="FFFFFF"/>
      </a:lt1>
      <a:dk2>
        <a:srgbClr val="5C5C5C"/>
      </a:dk2>
      <a:lt2>
        <a:srgbClr val="CBCBCB"/>
      </a:lt2>
      <a:accent1>
        <a:srgbClr val="80989C"/>
      </a:accent1>
      <a:accent2>
        <a:srgbClr val="A8AB65"/>
      </a:accent2>
      <a:accent3>
        <a:srgbClr val="CBAC69"/>
      </a:accent3>
      <a:accent4>
        <a:srgbClr val="CF7330"/>
      </a:accent4>
      <a:accent5>
        <a:srgbClr val="B44C34"/>
      </a:accent5>
      <a:accent6>
        <a:srgbClr val="8C869B"/>
      </a:accent6>
      <a:hlink>
        <a:srgbClr val="0000FF"/>
      </a:hlink>
      <a:folHlink>
        <a:srgbClr val="FF00FF"/>
      </a:folHlink>
    </a:clrScheme>
    <a:fontScheme name="New_Template9">
      <a:majorFont>
        <a:latin typeface="Proxima Nova ScOsf Extra Conden"/>
        <a:ea typeface="Proxima Nova ScOsf Extra Conden"/>
        <a:cs typeface="Proxima Nova ScOsf Extra Conden"/>
      </a:majorFont>
      <a:minorFont>
        <a:latin typeface="Proxima Nova ScOsf Extra Conden"/>
        <a:ea typeface="Proxima Nova ScOsf Extra Conden"/>
        <a:cs typeface="Proxima Nova ScOsf Extra Conden"/>
      </a:minorFont>
    </a:fontScheme>
    <a:fmtScheme name="New_Template9">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522454"/>
            <a:satOff val="1153"/>
            <a:lumOff val="13444"/>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Proxima Nova ScOsf Extra Conden"/>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747676"/>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New_Template9">
  <a:themeElements>
    <a:clrScheme name="New_Template9">
      <a:dk1>
        <a:srgbClr val="000000"/>
      </a:dk1>
      <a:lt1>
        <a:srgbClr val="FFFFFF"/>
      </a:lt1>
      <a:dk2>
        <a:srgbClr val="5C5C5C"/>
      </a:dk2>
      <a:lt2>
        <a:srgbClr val="CBCBCB"/>
      </a:lt2>
      <a:accent1>
        <a:srgbClr val="80989C"/>
      </a:accent1>
      <a:accent2>
        <a:srgbClr val="A8AB65"/>
      </a:accent2>
      <a:accent3>
        <a:srgbClr val="CBAC69"/>
      </a:accent3>
      <a:accent4>
        <a:srgbClr val="CF7330"/>
      </a:accent4>
      <a:accent5>
        <a:srgbClr val="B44C34"/>
      </a:accent5>
      <a:accent6>
        <a:srgbClr val="8C869B"/>
      </a:accent6>
      <a:hlink>
        <a:srgbClr val="0000FF"/>
      </a:hlink>
      <a:folHlink>
        <a:srgbClr val="FF00FF"/>
      </a:folHlink>
    </a:clrScheme>
    <a:fontScheme name="New_Template9">
      <a:majorFont>
        <a:latin typeface="Proxima Nova ScOsf Extra Conden"/>
        <a:ea typeface="Proxima Nova ScOsf Extra Conden"/>
        <a:cs typeface="Proxima Nova ScOsf Extra Conden"/>
      </a:majorFont>
      <a:minorFont>
        <a:latin typeface="Proxima Nova ScOsf Extra Conden"/>
        <a:ea typeface="Proxima Nova ScOsf Extra Conden"/>
        <a:cs typeface="Proxima Nova ScOsf Extra Conden"/>
      </a:minorFont>
    </a:fontScheme>
    <a:fmtScheme name="New_Template9">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522454"/>
            <a:satOff val="1153"/>
            <a:lumOff val="13444"/>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Proxima Nova ScOsf Extra Conden"/>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747676"/>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843</Words>
  <Application>Microsoft Office PowerPoint</Application>
  <PresentationFormat>Custom</PresentationFormat>
  <Paragraphs>106</Paragraphs>
  <Slides>18</Slides>
  <Notes>0</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New_Template9</vt:lpstr>
      <vt:lpstr>Computer accounting with quickbooks online</vt:lpstr>
      <vt:lpstr>Effective Learning strategy XPM</vt:lpstr>
      <vt:lpstr>Section 7.1 QBO SatNAV</vt:lpstr>
      <vt:lpstr>Section 7.1 QBO SatNAV</vt:lpstr>
      <vt:lpstr>Section 7.2 QBO Sample Company</vt:lpstr>
      <vt:lpstr>section 7.2 QBO Sample Company</vt:lpstr>
      <vt:lpstr>Section 7.3 Navigating Inventory</vt:lpstr>
      <vt:lpstr>Section 7.3 TRANSACTIONS</vt:lpstr>
      <vt:lpstr>Section 7.4 PRODUCTS AND SERVICES LIST</vt:lpstr>
      <vt:lpstr>Section 7.5 purchase order</vt:lpstr>
      <vt:lpstr>Section 7.6 BILL</vt:lpstr>
      <vt:lpstr>Section 7.7 PAY BILLS</vt:lpstr>
      <vt:lpstr>Section 7.8 INVOICE</vt:lpstr>
      <vt:lpstr>Section 7.9 RECEIVE PAYMENT</vt:lpstr>
      <vt:lpstr>Section 7.10 bank deposit</vt:lpstr>
      <vt:lpstr>Section 7.11 accounting essentials Inventory</vt:lpstr>
      <vt:lpstr>Exercises</vt:lpstr>
      <vt:lpstr>project 7.1</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Computer accounting with quickbooks online</dc:title>
  <cp:lastModifiedBy>Administrator</cp:lastModifiedBy>
  <cp:revision>1</cp:revision>
  <dcterms:modified xsi:type="dcterms:W3CDTF">2017-12-12T17:17:04Z</dcterms:modified>
</cp:coreProperties>
</file>