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88011565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1346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6 VENDORS AND EXPENSES"/>
          <p:cNvSpPr txBox="1"/>
          <p:nvPr/>
        </p:nvSpPr>
        <p:spPr>
          <a:xfrm>
            <a:off x="1730518" y="7915350"/>
            <a:ext cx="8587287"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6 VENDORS AND EXPENSES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6.6 recording VENDOR transaction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6.6 recording VENDOR transactions</a:t>
            </a:r>
          </a:p>
        </p:txBody>
      </p:sp>
      <p:sp>
        <p:nvSpPr>
          <p:cNvPr id="206" name="Ways to record vendors and expenses transactions using QBO including using the following QBO onscreen forms in the following sequenc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Ways to record vendors and expenses transactions using QBO including using the following QBO onscreen forms in the following sequences:</a:t>
            </a:r>
          </a:p>
          <a:p>
            <a:pPr>
              <a:defRPr b="1"/>
            </a:pPr>
            <a:r>
              <a:t>Expense</a:t>
            </a:r>
          </a:p>
          <a:p>
            <a:pPr>
              <a:defRPr b="1"/>
            </a:pPr>
            <a:r>
              <a:t>Check</a:t>
            </a:r>
          </a:p>
          <a:p>
            <a:pPr>
              <a:defRPr b="1"/>
            </a:pPr>
            <a:r>
              <a:t>Bill &gt; Pay Bills</a:t>
            </a:r>
          </a:p>
          <a:p>
            <a:pPr>
              <a:defRPr b="1"/>
            </a:pPr>
            <a:r>
              <a:t>Purchase Order &gt; Bill &gt; Pay Bills</a:t>
            </a:r>
          </a:p>
          <a:p>
            <a:pPr marL="0" indent="0">
              <a:buClrTx/>
              <a:buSzTx/>
              <a:buFontTx/>
              <a:buNone/>
              <a:defRPr b="1" i="1"/>
            </a:pPr>
            <a:endParaRPr/>
          </a:p>
          <a:p>
            <a:pPr marL="0" indent="0">
              <a:buClrTx/>
              <a:buSzTx/>
              <a:buFontTx/>
              <a:buNone/>
              <a:defRPr b="1" i="1"/>
            </a:pPr>
            <a:r>
              <a:t>(See text Section 6.6 for more information)</a:t>
            </a:r>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3" name="Section 6.7 Expense"/>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6.7 Expense</a:t>
            </a:r>
          </a:p>
        </p:txBody>
      </p:sp>
      <p:sp>
        <p:nvSpPr>
          <p:cNvPr id="214" name="We can use the Expense form if our payment is made at the same time we make a purchase. Our payment can be cash, check, or credit card.…"/>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We can use the Expense form if our payment is made at the same time we make a purchase. Our payment can be cash, check, or credit card.</a:t>
            </a:r>
          </a:p>
          <a:p>
            <a:pPr marL="0" indent="0">
              <a:buClrTx/>
              <a:buSzTx/>
              <a:buFontTx/>
              <a:buNone/>
              <a:defRPr b="1" i="1"/>
            </a:pPr>
            <a:endParaRPr/>
          </a:p>
          <a:p>
            <a:pPr marL="0" indent="0">
              <a:buClrTx/>
              <a:buSzTx/>
              <a:buFontTx/>
              <a:buNone/>
              <a:defRPr b="1" i="1"/>
            </a:pPr>
            <a:r>
              <a:t>(See text Section 6.7 for more information)</a:t>
            </a:r>
          </a:p>
        </p:txBody>
      </p:sp>
      <p:grpSp>
        <p:nvGrpSpPr>
          <p:cNvPr id="218" name="Group"/>
          <p:cNvGrpSpPr/>
          <p:nvPr/>
        </p:nvGrpSpPr>
        <p:grpSpPr>
          <a:xfrm rot="5400000" flipH="1">
            <a:off x="7531143" y="3966266"/>
            <a:ext cx="9797563" cy="1866820"/>
            <a:chOff x="0" y="0"/>
            <a:chExt cx="9797561" cy="1866818"/>
          </a:xfrm>
        </p:grpSpPr>
        <p:pic>
          <p:nvPicPr>
            <p:cNvPr id="21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1" name="Section 6.8 CHeck"/>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6.8 CHeck</a:t>
            </a:r>
          </a:p>
        </p:txBody>
      </p:sp>
      <p:sp>
        <p:nvSpPr>
          <p:cNvPr id="222" name="We can use the Check form if our payment is made by check at the same time we make a purchas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We can use the Check form if our payment is made by check at the same time we make a purchase.</a:t>
            </a:r>
          </a:p>
          <a:p>
            <a:pPr marL="0" indent="0">
              <a:buClrTx/>
              <a:buSzTx/>
              <a:buFontTx/>
              <a:buNone/>
              <a:defRPr b="1"/>
            </a:pPr>
            <a:endParaRPr/>
          </a:p>
          <a:p>
            <a:pPr marL="0" indent="0">
              <a:buClrTx/>
              <a:buSzTx/>
              <a:buFontTx/>
              <a:buNone/>
              <a:defRPr b="1" i="1"/>
            </a:pPr>
            <a:r>
              <a:t>(See text Section 6.8 for more information)</a:t>
            </a:r>
          </a:p>
        </p:txBody>
      </p:sp>
      <p:grpSp>
        <p:nvGrpSpPr>
          <p:cNvPr id="226" name="Group"/>
          <p:cNvGrpSpPr/>
          <p:nvPr/>
        </p:nvGrpSpPr>
        <p:grpSpPr>
          <a:xfrm rot="5400000" flipH="1">
            <a:off x="7531143" y="3966266"/>
            <a:ext cx="9797563" cy="1866820"/>
            <a:chOff x="0" y="0"/>
            <a:chExt cx="9797561" cy="1866818"/>
          </a:xfrm>
        </p:grpSpPr>
        <p:pic>
          <p:nvPicPr>
            <p:cNvPr id="22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9" name="Section 6.9 BILL &gt; PAY BILL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6.9 BILL &gt; PAY BILLS</a:t>
            </a:r>
          </a:p>
        </p:txBody>
      </p:sp>
      <p:sp>
        <p:nvSpPr>
          <p:cNvPr id="230" name="We use the Bill form to enter a bill that we plan to pay late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We use the Bill form to enter a bill that we plan to pay later.  </a:t>
            </a:r>
          </a:p>
          <a:p>
            <a:pPr marL="0" indent="0">
              <a:buClrTx/>
              <a:buSzTx/>
              <a:buFontTx/>
              <a:buNone/>
              <a:defRPr b="1"/>
            </a:pPr>
            <a:r>
              <a:t>We use the Pay Bills form when we pay the bill we previously entered using the Bill form.</a:t>
            </a:r>
          </a:p>
          <a:p>
            <a:pPr marL="0" indent="0">
              <a:buClrTx/>
              <a:buSzTx/>
              <a:buFontTx/>
              <a:buNone/>
              <a:defRPr b="1"/>
            </a:pPr>
            <a:endParaRPr/>
          </a:p>
          <a:p>
            <a:pPr marL="0" indent="0">
              <a:buClrTx/>
              <a:buSzTx/>
              <a:buFontTx/>
              <a:buNone/>
              <a:defRPr b="1" i="1"/>
            </a:pPr>
            <a:r>
              <a:t>(See text Section 6.9 for more information)</a:t>
            </a:r>
          </a:p>
        </p:txBody>
      </p:sp>
      <p:grpSp>
        <p:nvGrpSpPr>
          <p:cNvPr id="234" name="Group"/>
          <p:cNvGrpSpPr/>
          <p:nvPr/>
        </p:nvGrpSpPr>
        <p:grpSpPr>
          <a:xfrm rot="5400000" flipH="1">
            <a:off x="7531143" y="3966266"/>
            <a:ext cx="9797563" cy="1866820"/>
            <a:chOff x="0" y="0"/>
            <a:chExt cx="9797561" cy="1866818"/>
          </a:xfrm>
        </p:grpSpPr>
        <p:pic>
          <p:nvPicPr>
            <p:cNvPr id="2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7" name="Section 6.10 accounting essentials VEndors and A/P"/>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6.10 accounting essentials VEndors and A/P</a:t>
            </a:r>
          </a:p>
        </p:txBody>
      </p:sp>
      <p:sp>
        <p:nvSpPr>
          <p:cNvPr id="238" name="Accounts Payable (A/P) are amounts that our business is obligated to pay in the future.…"/>
          <p:cNvSpPr txBox="1">
            <a:spLocks noGrp="1"/>
          </p:cNvSpPr>
          <p:nvPr>
            <p:ph type="body" idx="1"/>
          </p:nvPr>
        </p:nvSpPr>
        <p:spPr>
          <a:xfrm>
            <a:off x="571500" y="1809750"/>
            <a:ext cx="10862122" cy="7226300"/>
          </a:xfrm>
          <a:prstGeom prst="rect">
            <a:avLst/>
          </a:prstGeom>
        </p:spPr>
        <p:txBody>
          <a:bodyPr/>
          <a:lstStyle/>
          <a:p>
            <a:pPr>
              <a:defRPr b="1"/>
            </a:pPr>
            <a:r>
              <a:t>Accounts Payable (A/P) are amounts that our business is obligated to pay in the future.</a:t>
            </a:r>
          </a:p>
          <a:p>
            <a:pPr>
              <a:defRPr b="1"/>
            </a:pPr>
            <a:r>
              <a:t>Accounts Payable Aging reports summarize Accounts Payable balances by the age of the account, helping us track how much we owe vendors and when the amounts are due.</a:t>
            </a:r>
          </a:p>
          <a:p>
            <a:pPr marL="0" indent="0">
              <a:buClrTx/>
              <a:buSzTx/>
              <a:buFontTx/>
              <a:buNone/>
              <a:defRPr b="1" i="1"/>
            </a:pPr>
            <a:endParaRPr/>
          </a:p>
          <a:p>
            <a:pPr marL="0" indent="0">
              <a:buClrTx/>
              <a:buSzTx/>
              <a:buFontTx/>
              <a:buNone/>
              <a:defRPr b="1" i="1"/>
            </a:pPr>
            <a:r>
              <a:t>(See text Section 6.10 Accounting Essentials for more information)</a:t>
            </a:r>
          </a:p>
        </p:txBody>
      </p:sp>
      <p:grpSp>
        <p:nvGrpSpPr>
          <p:cNvPr id="242" name="Group"/>
          <p:cNvGrpSpPr/>
          <p:nvPr/>
        </p:nvGrpSpPr>
        <p:grpSpPr>
          <a:xfrm rot="5400000" flipH="1">
            <a:off x="7531143" y="3966266"/>
            <a:ext cx="9797563" cy="1866820"/>
            <a:chOff x="0" y="0"/>
            <a:chExt cx="9797561" cy="1866818"/>
          </a:xfrm>
        </p:grpSpPr>
        <p:pic>
          <p:nvPicPr>
            <p:cNvPr id="23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5"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46" name="Exercises at the end of Chapter 6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6 provide you with practice. The Sample Company resets each time it is reopened so any errors do not carry forward to future chapters.</a:t>
            </a:r>
          </a:p>
        </p:txBody>
      </p:sp>
      <p:grpSp>
        <p:nvGrpSpPr>
          <p:cNvPr id="250" name="Group"/>
          <p:cNvGrpSpPr/>
          <p:nvPr/>
        </p:nvGrpSpPr>
        <p:grpSpPr>
          <a:xfrm rot="5400000" flipH="1">
            <a:off x="7531143" y="3966266"/>
            <a:ext cx="9797563" cy="1866820"/>
            <a:chOff x="0" y="0"/>
            <a:chExt cx="9797561" cy="1866818"/>
          </a:xfrm>
        </p:grpSpPr>
        <p:pic>
          <p:nvPicPr>
            <p:cNvPr id="24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3" name="project 6.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6.1</a:t>
            </a:r>
          </a:p>
        </p:txBody>
      </p:sp>
      <p:sp>
        <p:nvSpPr>
          <p:cNvPr id="254" name="Project 6.1 involves entering vendor and expense transaction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6.1 involves entering vendor and expense transactions for your QBO Company.</a:t>
            </a:r>
          </a:p>
          <a:p>
            <a:pPr>
              <a:defRPr b="1"/>
            </a:pPr>
            <a:r>
              <a:t>Use the QBO Access with your text to access and start QBO. </a:t>
            </a:r>
          </a:p>
          <a:p>
            <a:pPr>
              <a:defRPr b="1"/>
            </a:pPr>
            <a:r>
              <a:t>Follow instructions in your text for Project 6.1.</a:t>
            </a:r>
          </a:p>
        </p:txBody>
      </p:sp>
      <p:grpSp>
        <p:nvGrpSpPr>
          <p:cNvPr id="258" name="Group"/>
          <p:cNvGrpSpPr/>
          <p:nvPr/>
        </p:nvGrpSpPr>
        <p:grpSpPr>
          <a:xfrm rot="5400000" flipH="1">
            <a:off x="7531143" y="3966266"/>
            <a:ext cx="9797563" cy="1866820"/>
            <a:chOff x="0" y="0"/>
            <a:chExt cx="9797561" cy="1866818"/>
          </a:xfrm>
        </p:grpSpPr>
        <p:pic>
          <p:nvPicPr>
            <p:cNvPr id="25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6.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6.1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6.1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6.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6.1 QBO SatNAV</a:t>
            </a:r>
          </a:p>
        </p:txBody>
      </p:sp>
      <p:sp>
        <p:nvSpPr>
          <p:cNvPr id="155" name="Chapter 6 focuses on QBO Vendors and Expenses…"/>
          <p:cNvSpPr txBox="1">
            <a:spLocks noGrp="1"/>
          </p:cNvSpPr>
          <p:nvPr>
            <p:ph type="body" idx="1"/>
          </p:nvPr>
        </p:nvSpPr>
        <p:spPr>
          <a:xfrm>
            <a:off x="571500" y="1809750"/>
            <a:ext cx="10862122" cy="7568059"/>
          </a:xfrm>
          <a:prstGeom prst="rect">
            <a:avLst/>
          </a:prstGeom>
        </p:spPr>
        <p:txBody>
          <a:bodyPr/>
          <a:lstStyle/>
          <a:p>
            <a:pPr marL="0" indent="0" defTabSz="560831">
              <a:spcBef>
                <a:spcPts val="1700"/>
              </a:spcBef>
              <a:buClrTx/>
              <a:buSzTx/>
              <a:buFontTx/>
              <a:buNone/>
              <a:defRPr sz="3072" b="1"/>
            </a:pPr>
            <a:r>
              <a:t>Chapter 6 focuses on QBO Vendors and Expenses</a:t>
            </a:r>
          </a:p>
          <a:p>
            <a:pPr marL="0" indent="0" defTabSz="560831">
              <a:spcBef>
                <a:spcPts val="1700"/>
              </a:spcBef>
              <a:buClrTx/>
              <a:buSzTx/>
              <a:buFontTx/>
              <a:buNone/>
              <a:defRPr sz="3072" b="1"/>
            </a:pPr>
            <a:endParaRPr/>
          </a:p>
          <a:p>
            <a:pPr marL="0" indent="0" defTabSz="560831">
              <a:spcBef>
                <a:spcPts val="1700"/>
              </a:spcBef>
              <a:buClrTx/>
              <a:buSzTx/>
              <a:buFontTx/>
              <a:buNone/>
              <a:defRPr sz="3072" b="1"/>
            </a:pPr>
            <a:endParaRPr/>
          </a:p>
          <a:p>
            <a:pPr marL="0" indent="0" defTabSz="560831">
              <a:spcBef>
                <a:spcPts val="1700"/>
              </a:spcBef>
              <a:buClrTx/>
              <a:buSzTx/>
              <a:buFontTx/>
              <a:buNone/>
              <a:defRPr sz="3072" b="1"/>
            </a:pPr>
            <a:endParaRPr/>
          </a:p>
          <a:p>
            <a:pPr marL="0" indent="0" defTabSz="560831">
              <a:spcBef>
                <a:spcPts val="1700"/>
              </a:spcBef>
              <a:buClrTx/>
              <a:buSzTx/>
              <a:buFontTx/>
              <a:buNone/>
              <a:defRPr sz="3072" b="1"/>
            </a:pPr>
            <a:endParaRPr/>
          </a:p>
          <a:p>
            <a:pPr marL="0" indent="0" defTabSz="560831">
              <a:spcBef>
                <a:spcPts val="1700"/>
              </a:spcBef>
              <a:buClrTx/>
              <a:buSzTx/>
              <a:buFontTx/>
              <a:buNone/>
              <a:defRPr sz="3072" b="1"/>
            </a:pPr>
            <a:endParaRPr/>
          </a:p>
          <a:p>
            <a:pPr marL="0" indent="0" defTabSz="560831">
              <a:spcBef>
                <a:spcPts val="1700"/>
              </a:spcBef>
              <a:buClrTx/>
              <a:buSzTx/>
              <a:buFontTx/>
              <a:buNone/>
              <a:defRPr sz="3072" b="1" i="1"/>
            </a:pPr>
            <a:endParaRPr/>
          </a:p>
          <a:p>
            <a:pPr marL="0" indent="0" defTabSz="560831">
              <a:spcBef>
                <a:spcPts val="1700"/>
              </a:spcBef>
              <a:buClrTx/>
              <a:buSzTx/>
              <a:buFontTx/>
              <a:buNone/>
              <a:defRPr sz="3072" b="1" i="1"/>
            </a:pPr>
            <a:endParaRPr/>
          </a:p>
          <a:p>
            <a:pPr marL="0" indent="0" defTabSz="560831">
              <a:spcBef>
                <a:spcPts val="1700"/>
              </a:spcBef>
              <a:buClrTx/>
              <a:buSzTx/>
              <a:buFontTx/>
              <a:buNone/>
              <a:defRPr sz="3072" b="1" i="1"/>
            </a:pPr>
            <a:endParaRPr/>
          </a:p>
          <a:p>
            <a:pPr marL="0" indent="0" defTabSz="560831">
              <a:spcBef>
                <a:spcPts val="1700"/>
              </a:spcBef>
              <a:buClrTx/>
              <a:buSzTx/>
              <a:buFontTx/>
              <a:buNone/>
              <a:defRPr sz="3072" b="1" i="1"/>
            </a:pPr>
            <a:endParaRPr/>
          </a:p>
          <a:p>
            <a:pPr marL="0" indent="0" defTabSz="560831">
              <a:spcBef>
                <a:spcPts val="1700"/>
              </a:spcBef>
              <a:buClrTx/>
              <a:buSzTx/>
              <a:buFontTx/>
              <a:buNone/>
              <a:defRPr sz="3072" b="1" i="1"/>
            </a:pPr>
            <a:r>
              <a:t>(See text Section 6.1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2659445" y="2662347"/>
            <a:ext cx="6686231" cy="5521106"/>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6.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6.2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6.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6.2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6.3 Navigating VENDORS AND EXPENSE transactions"/>
          <p:cNvSpPr txBox="1">
            <a:spLocks noGrp="1"/>
          </p:cNvSpPr>
          <p:nvPr>
            <p:ph type="title"/>
          </p:nvPr>
        </p:nvSpPr>
        <p:spPr>
          <a:xfrm>
            <a:off x="571500" y="723900"/>
            <a:ext cx="10862122" cy="723900"/>
          </a:xfrm>
          <a:prstGeom prst="rect">
            <a:avLst/>
          </a:prstGeom>
        </p:spPr>
        <p:txBody>
          <a:bodyPr>
            <a:normAutofit fontScale="90000"/>
          </a:bodyPr>
          <a:lstStyle>
            <a:lvl1pPr defTabSz="455675">
              <a:spcBef>
                <a:spcPts val="1700"/>
              </a:spcBef>
              <a:defRPr sz="4055">
                <a:solidFill>
                  <a:srgbClr val="F20F4B"/>
                </a:solidFill>
              </a:defRPr>
            </a:lvl1pPr>
          </a:lstStyle>
          <a:p>
            <a:r>
              <a:t>Section 6.3 Navigating VENDORS AND EXPENSE transactions</a:t>
            </a:r>
          </a:p>
        </p:txBody>
      </p:sp>
      <p:sp>
        <p:nvSpPr>
          <p:cNvPr id="180" name="Two different ways to navigate entering vendor and expense transactions into QBO are:…"/>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Two different ways to navigate entering vendor and expense transactions into QBO are:</a:t>
            </a:r>
          </a:p>
          <a:p>
            <a:pPr marL="571500" indent="-571500">
              <a:buClrTx/>
              <a:buSzPct val="100000"/>
              <a:buFontTx/>
              <a:buAutoNum type="arabicPeriod"/>
              <a:defRPr b="1"/>
            </a:pPr>
            <a:r>
              <a:t>Navigation Bar</a:t>
            </a:r>
          </a:p>
          <a:p>
            <a:pPr marL="571500" indent="-571500">
              <a:buClrTx/>
              <a:buSzPct val="100000"/>
              <a:buFontTx/>
              <a:buAutoNum type="arabicPeriod"/>
              <a:defRPr b="1"/>
            </a:pPr>
            <a:r>
              <a:t>Create (+) icon</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r>
              <a:t>(See text Section 6.3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6.4 types of vendor transactions"/>
          <p:cNvSpPr txBox="1">
            <a:spLocks noGrp="1"/>
          </p:cNvSpPr>
          <p:nvPr>
            <p:ph type="title"/>
          </p:nvPr>
        </p:nvSpPr>
        <p:spPr>
          <a:prstGeom prst="rect">
            <a:avLst/>
          </a:prstGeom>
        </p:spPr>
        <p:txBody>
          <a:bodyPr>
            <a:normAutofit fontScale="90000"/>
          </a:bodyPr>
          <a:lstStyle>
            <a:lvl1pPr defTabSz="455675">
              <a:spcBef>
                <a:spcPts val="1700"/>
              </a:spcBef>
              <a:defRPr sz="4055">
                <a:solidFill>
                  <a:srgbClr val="F20F4B"/>
                </a:solidFill>
              </a:defRPr>
            </a:lvl1pPr>
          </a:lstStyle>
          <a:p>
            <a:r>
              <a:t>Section 6.4 types of vendor transactions</a:t>
            </a:r>
          </a:p>
        </p:txBody>
      </p:sp>
      <p:sp>
        <p:nvSpPr>
          <p:cNvPr id="188" name="Types of vendor transactions we can enter using QBO include:…"/>
          <p:cNvSpPr txBox="1">
            <a:spLocks noGrp="1"/>
          </p:cNvSpPr>
          <p:nvPr>
            <p:ph type="body" idx="1"/>
          </p:nvPr>
        </p:nvSpPr>
        <p:spPr>
          <a:xfrm>
            <a:off x="571500" y="1809750"/>
            <a:ext cx="10862122" cy="7226300"/>
          </a:xfrm>
          <a:prstGeom prst="rect">
            <a:avLst/>
          </a:prstGeom>
        </p:spPr>
        <p:txBody>
          <a:bodyPr/>
          <a:lstStyle/>
          <a:p>
            <a:pPr marL="0" indent="0" defTabSz="502412">
              <a:spcBef>
                <a:spcPts val="1500"/>
              </a:spcBef>
              <a:buClrTx/>
              <a:buSzTx/>
              <a:buFontTx/>
              <a:buNone/>
              <a:defRPr sz="2752" b="1"/>
            </a:pPr>
            <a:r>
              <a:t>Types of vendor transactions we can enter using QBO include:</a:t>
            </a:r>
          </a:p>
          <a:p>
            <a:pPr marL="404113" indent="-404113" defTabSz="502412">
              <a:spcBef>
                <a:spcPts val="1500"/>
              </a:spcBef>
              <a:defRPr sz="2752" b="1"/>
            </a:pPr>
            <a:r>
              <a:t>Expenses </a:t>
            </a:r>
          </a:p>
          <a:p>
            <a:pPr marL="404113" indent="-404113" defTabSz="502412">
              <a:spcBef>
                <a:spcPts val="1500"/>
              </a:spcBef>
              <a:defRPr sz="2752" b="1"/>
            </a:pPr>
            <a:r>
              <a:t>Check</a:t>
            </a:r>
          </a:p>
          <a:p>
            <a:pPr marL="404113" indent="-404113" defTabSz="502412">
              <a:spcBef>
                <a:spcPts val="1500"/>
              </a:spcBef>
              <a:defRPr sz="2752" b="1"/>
            </a:pPr>
            <a:r>
              <a:t>Bill</a:t>
            </a:r>
          </a:p>
          <a:p>
            <a:pPr marL="404113" indent="-404113" defTabSz="502412">
              <a:spcBef>
                <a:spcPts val="1500"/>
              </a:spcBef>
              <a:defRPr sz="2752" b="1"/>
            </a:pPr>
            <a:r>
              <a:t>Pay Bills</a:t>
            </a:r>
          </a:p>
          <a:p>
            <a:pPr marL="404113" indent="-404113" defTabSz="502412">
              <a:spcBef>
                <a:spcPts val="1500"/>
              </a:spcBef>
              <a:defRPr sz="2752" b="1"/>
            </a:pPr>
            <a:r>
              <a:t>Purchase Order</a:t>
            </a:r>
          </a:p>
          <a:p>
            <a:pPr marL="404113" indent="-404113" defTabSz="502412">
              <a:spcBef>
                <a:spcPts val="1500"/>
              </a:spcBef>
              <a:defRPr sz="2752" b="1"/>
            </a:pPr>
            <a:r>
              <a:t>Vendor Credit</a:t>
            </a:r>
          </a:p>
          <a:p>
            <a:pPr marL="404113" indent="-404113" defTabSz="502412">
              <a:spcBef>
                <a:spcPts val="1500"/>
              </a:spcBef>
              <a:defRPr sz="2752" b="1"/>
            </a:pPr>
            <a:r>
              <a:t>Credit Card Credit</a:t>
            </a:r>
          </a:p>
          <a:p>
            <a:pPr marL="404113" indent="-404113" defTabSz="502412">
              <a:spcBef>
                <a:spcPts val="1500"/>
              </a:spcBef>
              <a:defRPr sz="2752" b="1"/>
            </a:pPr>
            <a:endParaRPr sz="946" i="1"/>
          </a:p>
          <a:p>
            <a:pPr marL="0" indent="327660" defTabSz="393192">
              <a:lnSpc>
                <a:spcPct val="120000"/>
              </a:lnSpc>
              <a:spcBef>
                <a:spcPts val="0"/>
              </a:spcBef>
              <a:buClrTx/>
              <a:buSzTx/>
              <a:buFontTx/>
              <a:buNone/>
              <a:defRPr sz="1032">
                <a:solidFill>
                  <a:srgbClr val="000000"/>
                </a:solidFill>
              </a:defRPr>
            </a:pPr>
            <a:endParaRPr sz="946" i="1"/>
          </a:p>
          <a:p>
            <a:pPr marL="0" indent="0" defTabSz="502412">
              <a:spcBef>
                <a:spcPts val="1500"/>
              </a:spcBef>
              <a:buClrTx/>
              <a:buSzTx/>
              <a:buFontTx/>
              <a:buNone/>
              <a:defRPr sz="2752" b="1" i="1"/>
            </a:pPr>
            <a:endParaRPr sz="946" i="1"/>
          </a:p>
          <a:p>
            <a:pPr marL="0" indent="0" defTabSz="502412">
              <a:spcBef>
                <a:spcPts val="1500"/>
              </a:spcBef>
              <a:buClrTx/>
              <a:buSzTx/>
              <a:buFontTx/>
              <a:buNone/>
              <a:defRPr sz="2752" b="1"/>
            </a:pPr>
            <a:endParaRPr sz="946" i="1"/>
          </a:p>
          <a:p>
            <a:pPr marL="0" indent="327660" defTabSz="393192">
              <a:lnSpc>
                <a:spcPct val="120000"/>
              </a:lnSpc>
              <a:spcBef>
                <a:spcPts val="0"/>
              </a:spcBef>
              <a:buClrTx/>
              <a:buSzTx/>
              <a:buFontTx/>
              <a:buNone/>
              <a:defRPr sz="1032">
                <a:solidFill>
                  <a:srgbClr val="000000"/>
                </a:solidFill>
              </a:defRPr>
            </a:pPr>
            <a:endParaRPr sz="946" i="1"/>
          </a:p>
          <a:p>
            <a:pPr marL="0" indent="327660" defTabSz="393192">
              <a:lnSpc>
                <a:spcPct val="120000"/>
              </a:lnSpc>
              <a:spcBef>
                <a:spcPts val="0"/>
              </a:spcBef>
              <a:buClrTx/>
              <a:buSzTx/>
              <a:buFontTx/>
              <a:buNone/>
              <a:defRPr sz="1032">
                <a:solidFill>
                  <a:srgbClr val="000000"/>
                </a:solidFill>
              </a:defRPr>
            </a:pPr>
            <a:endParaRPr sz="946" i="1"/>
          </a:p>
          <a:p>
            <a:pPr marL="0" indent="327660" defTabSz="393192">
              <a:lnSpc>
                <a:spcPct val="120000"/>
              </a:lnSpc>
              <a:spcBef>
                <a:spcPts val="0"/>
              </a:spcBef>
              <a:buClrTx/>
              <a:buSzTx/>
              <a:buFontTx/>
              <a:buNone/>
              <a:defRPr sz="1032">
                <a:solidFill>
                  <a:srgbClr val="000000"/>
                </a:solidFill>
              </a:defRPr>
            </a:pPr>
            <a:endParaRPr sz="946" i="1"/>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6.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6.4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6.5 VENDORS List"/>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6.5 VENDORS List</a:t>
            </a:r>
          </a:p>
        </p:txBody>
      </p:sp>
      <p:sp>
        <p:nvSpPr>
          <p:cNvPr id="197" name="The Vendors List collects information about vendors so we can re-use the information without re-entering.…"/>
          <p:cNvSpPr txBox="1">
            <a:spLocks noGrp="1"/>
          </p:cNvSpPr>
          <p:nvPr>
            <p:ph type="body" idx="1"/>
          </p:nvPr>
        </p:nvSpPr>
        <p:spPr>
          <a:xfrm>
            <a:off x="571500" y="1809750"/>
            <a:ext cx="10862122" cy="7226300"/>
          </a:xfrm>
          <a:prstGeom prst="rect">
            <a:avLst/>
          </a:prstGeom>
        </p:spPr>
        <p:txBody>
          <a:bodyPr/>
          <a:lstStyle/>
          <a:p>
            <a:pPr marL="465201" indent="-465201" defTabSz="578358">
              <a:spcBef>
                <a:spcPts val="1700"/>
              </a:spcBef>
              <a:defRPr sz="3168" b="1"/>
            </a:pPr>
            <a:r>
              <a:t>The Vendors List collects information about vendors so we can re-use the information without re-entering.</a:t>
            </a:r>
          </a:p>
          <a:p>
            <a:pPr marL="465201" indent="-465201" defTabSz="578358">
              <a:spcBef>
                <a:spcPts val="1700"/>
              </a:spcBef>
              <a:defRPr sz="3168" b="1"/>
            </a:pPr>
            <a:r>
              <a:t>QBO considers a vendor to be any individual or organization that provides products or services to our company.</a:t>
            </a:r>
          </a:p>
          <a:p>
            <a:pPr marL="465201" indent="-465201" defTabSz="578358">
              <a:spcBef>
                <a:spcPts val="1700"/>
              </a:spcBef>
              <a:defRPr sz="3168" b="1"/>
            </a:pPr>
            <a:r>
              <a:t>Two ways we can update the Vendors List are:</a:t>
            </a:r>
          </a:p>
          <a:p>
            <a:pPr marL="1131569" lvl="1" indent="-565784" defTabSz="578358">
              <a:spcBef>
                <a:spcPts val="1700"/>
              </a:spcBef>
              <a:buClrTx/>
              <a:buSzPct val="100000"/>
              <a:buFontTx/>
              <a:buAutoNum type="arabicPeriod"/>
              <a:defRPr sz="3168" b="1"/>
            </a:pPr>
            <a:r>
              <a:rPr i="1"/>
              <a:t>Before</a:t>
            </a:r>
            <a:r>
              <a:t> entering transactions</a:t>
            </a:r>
          </a:p>
          <a:p>
            <a:pPr marL="1131569" lvl="1" indent="-565784" defTabSz="578358">
              <a:spcBef>
                <a:spcPts val="1700"/>
              </a:spcBef>
              <a:buClrTx/>
              <a:buSzPct val="100000"/>
              <a:buFontTx/>
              <a:buAutoNum type="arabicPeriod"/>
              <a:defRPr sz="3168" b="1"/>
            </a:pPr>
            <a:r>
              <a:rPr i="1"/>
              <a:t>While</a:t>
            </a:r>
            <a:r>
              <a:t> entering transactions</a:t>
            </a:r>
            <a:endParaRPr sz="1089" i="1"/>
          </a:p>
          <a:p>
            <a:pPr marL="0" indent="377190" defTabSz="452627">
              <a:lnSpc>
                <a:spcPct val="120000"/>
              </a:lnSpc>
              <a:spcBef>
                <a:spcPts val="0"/>
              </a:spcBef>
              <a:buClrTx/>
              <a:buSzTx/>
              <a:buFontTx/>
              <a:buNone/>
              <a:defRPr sz="1188">
                <a:solidFill>
                  <a:srgbClr val="000000"/>
                </a:solidFill>
              </a:defRPr>
            </a:pPr>
            <a:endParaRPr sz="1089" i="1"/>
          </a:p>
          <a:p>
            <a:pPr marL="0" indent="0" defTabSz="578358">
              <a:spcBef>
                <a:spcPts val="1700"/>
              </a:spcBef>
              <a:buClrTx/>
              <a:buSzTx/>
              <a:buFontTx/>
              <a:buNone/>
              <a:defRPr sz="3168" b="1" i="1"/>
            </a:pPr>
            <a:endParaRPr sz="1089" i="1"/>
          </a:p>
          <a:p>
            <a:pPr marL="0" indent="0" defTabSz="578358">
              <a:spcBef>
                <a:spcPts val="1700"/>
              </a:spcBef>
              <a:buClrTx/>
              <a:buSzTx/>
              <a:buFontTx/>
              <a:buNone/>
              <a:defRPr sz="3168" b="1"/>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377190" defTabSz="452627">
              <a:lnSpc>
                <a:spcPct val="120000"/>
              </a:lnSpc>
              <a:spcBef>
                <a:spcPts val="0"/>
              </a:spcBef>
              <a:buClrTx/>
              <a:buSzTx/>
              <a:buFontTx/>
              <a:buNone/>
              <a:defRPr sz="1188">
                <a:solidFill>
                  <a:srgbClr val="000000"/>
                </a:solidFill>
              </a:defRPr>
            </a:pPr>
            <a:endParaRPr sz="1089"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6.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6.5)</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752</Words>
  <Application>Microsoft Office PowerPoint</Application>
  <PresentationFormat>Custom</PresentationFormat>
  <Paragraphs>100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New_Template9</vt:lpstr>
      <vt:lpstr>Computer accounting with quickbooks online</vt:lpstr>
      <vt:lpstr>Effective Learning strategy XPM</vt:lpstr>
      <vt:lpstr>Section 6.1 QBO SatNAV</vt:lpstr>
      <vt:lpstr>Section 6.1 QBO SatNAV</vt:lpstr>
      <vt:lpstr>Section 6.2 QBO Sample Company</vt:lpstr>
      <vt:lpstr>section 6.2 QBO Sample Company</vt:lpstr>
      <vt:lpstr>Section 6.3 Navigating VENDORS AND EXPENSE transactions</vt:lpstr>
      <vt:lpstr>Section 6.4 types of vendor transactions</vt:lpstr>
      <vt:lpstr>Section 6.5 VENDORS List</vt:lpstr>
      <vt:lpstr>Section 6.6 recording VENDOR transactions</vt:lpstr>
      <vt:lpstr>Section 6.7 Expense</vt:lpstr>
      <vt:lpstr>Section 6.8 CHeck</vt:lpstr>
      <vt:lpstr>Section 6.9 BILL &gt; PAY BILLS</vt:lpstr>
      <vt:lpstr>Section 6.10 accounting essentials VEndors and A/P</vt:lpstr>
      <vt:lpstr>Exercises</vt:lpstr>
      <vt:lpstr>project 6.1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2017-12-12T17:15:45Z</dcterms:modified>
</cp:coreProperties>
</file>