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46378094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482600" y="9001432"/>
            <a:ext cx="105933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rPr dirty="0"/>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5 CUSTOMERS AND SALES"/>
          <p:cNvSpPr txBox="1"/>
          <p:nvPr/>
        </p:nvSpPr>
        <p:spPr>
          <a:xfrm>
            <a:off x="1730518" y="7915350"/>
            <a:ext cx="8261877"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5 CUSTOMERS AND SALES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5.6 PRODUCTS AND SERVICES LIST"/>
          <p:cNvSpPr txBox="1">
            <a:spLocks noGrp="1"/>
          </p:cNvSpPr>
          <p:nvPr>
            <p:ph type="title"/>
          </p:nvPr>
        </p:nvSpPr>
        <p:spPr>
          <a:xfrm>
            <a:off x="571500" y="723900"/>
            <a:ext cx="10751305" cy="723900"/>
          </a:xfrm>
          <a:prstGeom prst="rect">
            <a:avLst/>
          </a:prstGeom>
        </p:spPr>
        <p:txBody>
          <a:bodyPr>
            <a:normAutofit fontScale="90000"/>
          </a:bodyPr>
          <a:lstStyle>
            <a:lvl1pPr defTabSz="455675">
              <a:spcBef>
                <a:spcPts val="1700"/>
              </a:spcBef>
              <a:defRPr sz="4055">
                <a:solidFill>
                  <a:srgbClr val="F20F4B"/>
                </a:solidFill>
              </a:defRPr>
            </a:lvl1pPr>
          </a:lstStyle>
          <a:p>
            <a:r>
              <a:t>Section 5.6 PRODUCTS AND SERVICES LIST</a:t>
            </a:r>
          </a:p>
        </p:txBody>
      </p:sp>
      <p:sp>
        <p:nvSpPr>
          <p:cNvPr id="206" name="The Products and Services List collects information about the products and services sold to customers.…"/>
          <p:cNvSpPr txBox="1">
            <a:spLocks noGrp="1"/>
          </p:cNvSpPr>
          <p:nvPr>
            <p:ph type="body" idx="1"/>
          </p:nvPr>
        </p:nvSpPr>
        <p:spPr>
          <a:xfrm>
            <a:off x="571500" y="1809750"/>
            <a:ext cx="10655429" cy="7226300"/>
          </a:xfrm>
          <a:prstGeom prst="rect">
            <a:avLst/>
          </a:prstGeom>
        </p:spPr>
        <p:txBody>
          <a:bodyPr/>
          <a:lstStyle/>
          <a:p>
            <a:pPr>
              <a:defRPr b="1"/>
            </a:pPr>
            <a:r>
              <a:t>The Products and Services List collects information about the products and services sold to customers.</a:t>
            </a:r>
          </a:p>
          <a:p>
            <a:pPr>
              <a:defRPr b="1"/>
            </a:pPr>
            <a:r>
              <a:t>QBO uses four types of products and services:</a:t>
            </a:r>
          </a:p>
          <a:p>
            <a:pPr marL="1143000" lvl="1" indent="-571500">
              <a:buClrTx/>
              <a:buSzPct val="100000"/>
              <a:buFontTx/>
              <a:buAutoNum type="arabicPeriod"/>
              <a:defRPr b="1"/>
            </a:pPr>
            <a:r>
              <a:t>Inventory</a:t>
            </a:r>
          </a:p>
          <a:p>
            <a:pPr marL="1143000" lvl="1" indent="-571500">
              <a:buClrTx/>
              <a:buSzPct val="100000"/>
              <a:buFontTx/>
              <a:buAutoNum type="arabicPeriod"/>
              <a:defRPr b="1"/>
            </a:pPr>
            <a:r>
              <a:t>Non-inventory</a:t>
            </a:r>
          </a:p>
          <a:p>
            <a:pPr marL="1143000" lvl="1" indent="-571500">
              <a:buClrTx/>
              <a:buSzPct val="100000"/>
              <a:buFontTx/>
              <a:buAutoNum type="arabicPeriod"/>
              <a:defRPr b="1"/>
            </a:pPr>
            <a:r>
              <a:t>Service</a:t>
            </a:r>
          </a:p>
          <a:p>
            <a:pPr marL="1143000" lvl="1" indent="-571500">
              <a:buClrTx/>
              <a:buSzPct val="100000"/>
              <a:buFontTx/>
              <a:buAutoNum type="arabicPeriod"/>
              <a:defRPr b="1"/>
            </a:pPr>
            <a:r>
              <a:t>Bundle</a:t>
            </a:r>
          </a:p>
          <a:p>
            <a:pPr marL="0" indent="0">
              <a:buClrTx/>
              <a:buSzTx/>
              <a:buFontTx/>
              <a:buNone/>
              <a:defRPr b="1"/>
            </a:pPr>
            <a:endParaRPr/>
          </a:p>
          <a:p>
            <a:pPr marL="0" indent="0">
              <a:buClrTx/>
              <a:buSzTx/>
              <a:buFontTx/>
              <a:buNone/>
              <a:defRPr b="1" i="1"/>
            </a:pPr>
            <a:r>
              <a:t>(See text Section 5.6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3" name="Section 5.7 recording sales transaction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5.7 recording sales transactions</a:t>
            </a:r>
          </a:p>
        </p:txBody>
      </p:sp>
      <p:sp>
        <p:nvSpPr>
          <p:cNvPr id="214" name="Two main ways to record customers and sales transactions using QBO ar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Two main ways to record customers and sales transactions using QBO are:</a:t>
            </a:r>
          </a:p>
          <a:p>
            <a:pPr>
              <a:defRPr b="1"/>
            </a:pPr>
            <a:r>
              <a:t>Customer Sales using Sales Receipts</a:t>
            </a:r>
          </a:p>
          <a:p>
            <a:pPr>
              <a:defRPr b="1"/>
            </a:pPr>
            <a:r>
              <a:t>Customer Sales using Invoices</a:t>
            </a:r>
          </a:p>
          <a:p>
            <a:pPr marL="0" indent="0">
              <a:buClrTx/>
              <a:buSzTx/>
              <a:buFontTx/>
              <a:buNone/>
              <a:defRPr b="1" i="1"/>
            </a:pPr>
            <a:endParaRPr/>
          </a:p>
          <a:p>
            <a:pPr marL="0" indent="0">
              <a:buClrTx/>
              <a:buSzTx/>
              <a:buFontTx/>
              <a:buNone/>
              <a:defRPr b="1" i="1"/>
            </a:pPr>
            <a:r>
              <a:t>(See text Section 5.7 for more information)</a:t>
            </a:r>
          </a:p>
        </p:txBody>
      </p:sp>
      <p:grpSp>
        <p:nvGrpSpPr>
          <p:cNvPr id="218" name="Group"/>
          <p:cNvGrpSpPr/>
          <p:nvPr/>
        </p:nvGrpSpPr>
        <p:grpSpPr>
          <a:xfrm rot="5400000" flipH="1">
            <a:off x="7531143" y="3966266"/>
            <a:ext cx="9797563" cy="1866820"/>
            <a:chOff x="0" y="0"/>
            <a:chExt cx="9797561" cy="1866818"/>
          </a:xfrm>
        </p:grpSpPr>
        <p:pic>
          <p:nvPicPr>
            <p:cNvPr id="21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1" name="Section 5.8 customer sales receipt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5.8 customer sales receipts</a:t>
            </a:r>
          </a:p>
        </p:txBody>
      </p:sp>
      <p:sp>
        <p:nvSpPr>
          <p:cNvPr id="222" name="A Customer Sales Receipt can be used when the customer payment is received at the same time the product or service is provided the custome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A Customer Sales Receipt can be used when the customer payment is received at the same time the product or service is provided the customer.</a:t>
            </a:r>
          </a:p>
          <a:p>
            <a:pPr>
              <a:defRPr b="1"/>
            </a:pPr>
            <a:r>
              <a:t>Customer Sales Receipts using Deposit to Checking account</a:t>
            </a:r>
          </a:p>
          <a:p>
            <a:pPr>
              <a:defRPr b="1"/>
            </a:pPr>
            <a:r>
              <a:t>Customer Sales Receipt using Deposit to Undepsoited Funds. Then record Bank Deposit to transfer from Undeposited Funds to Checking account. (This approach is used if multiple customer payments will be bundled into one deposit on the same day.)</a:t>
            </a:r>
          </a:p>
          <a:p>
            <a:pPr marL="0" indent="0">
              <a:buClrTx/>
              <a:buSzTx/>
              <a:buFontTx/>
              <a:buNone/>
              <a:defRPr b="1" i="1"/>
            </a:pPr>
            <a:endParaRPr/>
          </a:p>
          <a:p>
            <a:pPr marL="0" indent="0">
              <a:buClrTx/>
              <a:buSzTx/>
              <a:buFontTx/>
              <a:buNone/>
              <a:defRPr b="1" i="1"/>
            </a:pPr>
            <a:r>
              <a:t>(See text Section 5.8 for more information)</a:t>
            </a:r>
          </a:p>
        </p:txBody>
      </p:sp>
      <p:grpSp>
        <p:nvGrpSpPr>
          <p:cNvPr id="226" name="Group"/>
          <p:cNvGrpSpPr/>
          <p:nvPr/>
        </p:nvGrpSpPr>
        <p:grpSpPr>
          <a:xfrm rot="5400000" flipH="1">
            <a:off x="7531143" y="3966266"/>
            <a:ext cx="9797563" cy="1866820"/>
            <a:chOff x="0" y="0"/>
            <a:chExt cx="9797561" cy="1866818"/>
          </a:xfrm>
        </p:grpSpPr>
        <p:pic>
          <p:nvPicPr>
            <p:cNvPr id="22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9" name="Section 5.9 customer INVOICE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5.9 customer INVOICES</a:t>
            </a:r>
          </a:p>
        </p:txBody>
      </p:sp>
      <p:sp>
        <p:nvSpPr>
          <p:cNvPr id="230" name="We use an Invoice when the product or service is given to the customer and the customer will pay late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We use an Invoice when the product or service is given to the customer and the customer will pay later. </a:t>
            </a:r>
          </a:p>
          <a:p>
            <a:pPr marL="0" indent="0">
              <a:buClrTx/>
              <a:buSzTx/>
              <a:buFontTx/>
              <a:buNone/>
              <a:defRPr b="1"/>
            </a:pPr>
            <a:r>
              <a:t>When using an Invoice to record customer sales, we use:</a:t>
            </a:r>
          </a:p>
          <a:p>
            <a:pPr>
              <a:defRPr b="1"/>
            </a:pPr>
            <a:r>
              <a:t>Invoice</a:t>
            </a:r>
          </a:p>
          <a:p>
            <a:pPr>
              <a:defRPr b="1"/>
            </a:pPr>
            <a:r>
              <a:t>Receive Payment</a:t>
            </a:r>
          </a:p>
          <a:p>
            <a:pPr>
              <a:defRPr b="1"/>
            </a:pPr>
            <a:r>
              <a:t>Bank Deposit (only if Undeposited Funds is used on the Receive Payment form)</a:t>
            </a:r>
          </a:p>
          <a:p>
            <a:pPr marL="0" indent="0">
              <a:buClrTx/>
              <a:buSzTx/>
              <a:buFontTx/>
              <a:buNone/>
              <a:defRPr b="1" i="1"/>
            </a:pPr>
            <a:endParaRPr/>
          </a:p>
          <a:p>
            <a:pPr marL="0" indent="0">
              <a:buClrTx/>
              <a:buSzTx/>
              <a:buFontTx/>
              <a:buNone/>
              <a:defRPr b="1" i="1"/>
            </a:pPr>
            <a:r>
              <a:t>(See text Section 5.9 for more information)</a:t>
            </a:r>
          </a:p>
        </p:txBody>
      </p:sp>
      <p:grpSp>
        <p:nvGrpSpPr>
          <p:cNvPr id="234" name="Group"/>
          <p:cNvGrpSpPr/>
          <p:nvPr/>
        </p:nvGrpSpPr>
        <p:grpSpPr>
          <a:xfrm rot="5400000" flipH="1">
            <a:off x="7531143" y="3966266"/>
            <a:ext cx="9797563" cy="1866820"/>
            <a:chOff x="0" y="0"/>
            <a:chExt cx="9797561" cy="1866818"/>
          </a:xfrm>
        </p:grpSpPr>
        <p:pic>
          <p:nvPicPr>
            <p:cNvPr id="2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7" name="Section 5.10 accounting essentials Customers Sales and A/r"/>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5.10 accounting essentials Customers Sales and A/r</a:t>
            </a:r>
          </a:p>
        </p:txBody>
      </p:sp>
      <p:sp>
        <p:nvSpPr>
          <p:cNvPr id="238" name="Accounts Receivable (A/R) are amounts that a customer owes our business.…"/>
          <p:cNvSpPr txBox="1">
            <a:spLocks noGrp="1"/>
          </p:cNvSpPr>
          <p:nvPr>
            <p:ph type="body" idx="1"/>
          </p:nvPr>
        </p:nvSpPr>
        <p:spPr>
          <a:xfrm>
            <a:off x="571500" y="1809750"/>
            <a:ext cx="10862122" cy="7226300"/>
          </a:xfrm>
          <a:prstGeom prst="rect">
            <a:avLst/>
          </a:prstGeom>
        </p:spPr>
        <p:txBody>
          <a:bodyPr/>
          <a:lstStyle/>
          <a:p>
            <a:pPr>
              <a:defRPr b="1"/>
            </a:pPr>
            <a:r>
              <a:t>Accounts Receivable (A/R) are amounts that a customer owes our business.</a:t>
            </a:r>
          </a:p>
          <a:p>
            <a:pPr>
              <a:defRPr b="1"/>
            </a:pPr>
            <a:r>
              <a:t>Accounts Receivable Aging reports show us how much customers owe and the age of the customer balance.</a:t>
            </a:r>
          </a:p>
          <a:p>
            <a:pPr marL="0" indent="0">
              <a:buClrTx/>
              <a:buSzTx/>
              <a:buFontTx/>
              <a:buNone/>
              <a:defRPr b="1" i="1"/>
            </a:pPr>
            <a:endParaRPr/>
          </a:p>
          <a:p>
            <a:pPr marL="0" indent="0">
              <a:buClrTx/>
              <a:buSzTx/>
              <a:buFontTx/>
              <a:buNone/>
              <a:defRPr b="1" i="1"/>
            </a:pPr>
            <a:r>
              <a:t>(See text Section 5.10 Accounting Essentials for more information)</a:t>
            </a:r>
          </a:p>
        </p:txBody>
      </p:sp>
      <p:grpSp>
        <p:nvGrpSpPr>
          <p:cNvPr id="242" name="Group"/>
          <p:cNvGrpSpPr/>
          <p:nvPr/>
        </p:nvGrpSpPr>
        <p:grpSpPr>
          <a:xfrm rot="5400000" flipH="1">
            <a:off x="7531143" y="3966266"/>
            <a:ext cx="9797563" cy="1866820"/>
            <a:chOff x="0" y="0"/>
            <a:chExt cx="9797561" cy="1866818"/>
          </a:xfrm>
        </p:grpSpPr>
        <p:pic>
          <p:nvPicPr>
            <p:cNvPr id="23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5"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46" name="Exercises at the end of Chapter 5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5 provide you with practice. The Sample Company resets each time it is reopened so any errors do not carry forward to future chapters.</a:t>
            </a:r>
          </a:p>
        </p:txBody>
      </p:sp>
      <p:grpSp>
        <p:nvGrpSpPr>
          <p:cNvPr id="250" name="Group"/>
          <p:cNvGrpSpPr/>
          <p:nvPr/>
        </p:nvGrpSpPr>
        <p:grpSpPr>
          <a:xfrm rot="5400000" flipH="1">
            <a:off x="7531143" y="3966266"/>
            <a:ext cx="9797563" cy="1866820"/>
            <a:chOff x="0" y="0"/>
            <a:chExt cx="9797561" cy="1866818"/>
          </a:xfrm>
        </p:grpSpPr>
        <p:pic>
          <p:nvPicPr>
            <p:cNvPr id="24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3" name="project 5.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5.1</a:t>
            </a:r>
          </a:p>
        </p:txBody>
      </p:sp>
      <p:sp>
        <p:nvSpPr>
          <p:cNvPr id="254" name="Project 5.1 involves entering customer and sales transaction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5.1 involves entering customer and sales transactions for your QBO Company.</a:t>
            </a:r>
          </a:p>
          <a:p>
            <a:pPr>
              <a:defRPr b="1"/>
            </a:pPr>
            <a:r>
              <a:t>Use the QBO Access with your text to access and start QBO. </a:t>
            </a:r>
          </a:p>
          <a:p>
            <a:pPr>
              <a:defRPr b="1"/>
            </a:pPr>
            <a:r>
              <a:t>Follow instructions in your text for Project 5.1.</a:t>
            </a:r>
          </a:p>
        </p:txBody>
      </p:sp>
      <p:grpSp>
        <p:nvGrpSpPr>
          <p:cNvPr id="258" name="Group"/>
          <p:cNvGrpSpPr/>
          <p:nvPr/>
        </p:nvGrpSpPr>
        <p:grpSpPr>
          <a:xfrm rot="5400000" flipH="1">
            <a:off x="7531143" y="3966266"/>
            <a:ext cx="9797563" cy="1866820"/>
            <a:chOff x="0" y="0"/>
            <a:chExt cx="9797561" cy="1866818"/>
          </a:xfrm>
        </p:grpSpPr>
        <p:pic>
          <p:nvPicPr>
            <p:cNvPr id="25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5.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5.1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5.1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5.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5.1 QBO SatNAV</a:t>
            </a:r>
          </a:p>
        </p:txBody>
      </p:sp>
      <p:sp>
        <p:nvSpPr>
          <p:cNvPr id="155" name="Chapter 5 focuses on QBO Customers and Sales…"/>
          <p:cNvSpPr txBox="1">
            <a:spLocks noGrp="1"/>
          </p:cNvSpPr>
          <p:nvPr>
            <p:ph type="body" idx="1"/>
          </p:nvPr>
        </p:nvSpPr>
        <p:spPr>
          <a:xfrm>
            <a:off x="571500" y="1809750"/>
            <a:ext cx="10862122" cy="7645334"/>
          </a:xfrm>
          <a:prstGeom prst="rect">
            <a:avLst/>
          </a:prstGeom>
        </p:spPr>
        <p:txBody>
          <a:bodyPr/>
          <a:lstStyle/>
          <a:p>
            <a:pPr marL="0" indent="0" defTabSz="566674">
              <a:spcBef>
                <a:spcPts val="1700"/>
              </a:spcBef>
              <a:buClrTx/>
              <a:buSzTx/>
              <a:buFontTx/>
              <a:buNone/>
              <a:defRPr sz="3104" b="1"/>
            </a:pPr>
            <a:r>
              <a:rPr dirty="0"/>
              <a:t>Chapter 5 focuses on QBO Customers and Sales</a:t>
            </a:r>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endParaRPr dirty="0"/>
          </a:p>
          <a:p>
            <a:pPr marL="0" indent="0" defTabSz="566674">
              <a:spcBef>
                <a:spcPts val="1700"/>
              </a:spcBef>
              <a:buClrTx/>
              <a:buSzTx/>
              <a:buFontTx/>
              <a:buNone/>
              <a:defRPr sz="3104" b="1" i="1"/>
            </a:pPr>
            <a:r>
              <a:rPr dirty="0" smtClean="0"/>
              <a:t>(</a:t>
            </a:r>
            <a:r>
              <a:rPr dirty="0"/>
              <a:t>See text Section 5.1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2609577" y="2733429"/>
            <a:ext cx="6785967" cy="5378942"/>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5.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5.2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5.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5.2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5.3 Navigating sales transactions"/>
          <p:cNvSpPr txBox="1">
            <a:spLocks noGrp="1"/>
          </p:cNvSpPr>
          <p:nvPr>
            <p:ph type="title"/>
          </p:nvPr>
        </p:nvSpPr>
        <p:spPr>
          <a:prstGeom prst="rect">
            <a:avLst/>
          </a:prstGeom>
        </p:spPr>
        <p:txBody>
          <a:bodyPr>
            <a:normAutofit fontScale="90000"/>
          </a:bodyPr>
          <a:lstStyle>
            <a:lvl1pPr defTabSz="455675">
              <a:spcBef>
                <a:spcPts val="1700"/>
              </a:spcBef>
              <a:defRPr sz="4055">
                <a:solidFill>
                  <a:srgbClr val="F20F4B"/>
                </a:solidFill>
              </a:defRPr>
            </a:lvl1pPr>
          </a:lstStyle>
          <a:p>
            <a:r>
              <a:t>Section 5.3 Navigating sales transactions</a:t>
            </a:r>
          </a:p>
        </p:txBody>
      </p:sp>
      <p:sp>
        <p:nvSpPr>
          <p:cNvPr id="180" name="Two different ways to navigate entering sales transactions into QBO are:…"/>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Two different ways to navigate entering sales transactions into QBO are:</a:t>
            </a:r>
          </a:p>
          <a:p>
            <a:pPr marL="571500" indent="-571500">
              <a:buClrTx/>
              <a:buSzPct val="100000"/>
              <a:buFontTx/>
              <a:buAutoNum type="arabicPeriod"/>
              <a:defRPr b="1"/>
            </a:pPr>
            <a:r>
              <a:t>Navigation Bar</a:t>
            </a:r>
          </a:p>
          <a:p>
            <a:pPr marL="571500" indent="-571500">
              <a:buClrTx/>
              <a:buSzPct val="100000"/>
              <a:buFontTx/>
              <a:buAutoNum type="arabicPeriod"/>
              <a:defRPr b="1"/>
            </a:pPr>
            <a:r>
              <a:t>Create (+) icon</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5.3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5.4 types of sales transactions"/>
          <p:cNvSpPr txBox="1">
            <a:spLocks noGrp="1"/>
          </p:cNvSpPr>
          <p:nvPr>
            <p:ph type="title"/>
          </p:nvPr>
        </p:nvSpPr>
        <p:spPr>
          <a:prstGeom prst="rect">
            <a:avLst/>
          </a:prstGeom>
        </p:spPr>
        <p:txBody>
          <a:bodyPr>
            <a:normAutofit fontScale="90000"/>
          </a:bodyPr>
          <a:lstStyle>
            <a:lvl1pPr defTabSz="455675">
              <a:spcBef>
                <a:spcPts val="1700"/>
              </a:spcBef>
              <a:defRPr sz="4055">
                <a:solidFill>
                  <a:srgbClr val="F20F4B"/>
                </a:solidFill>
              </a:defRPr>
            </a:lvl1pPr>
          </a:lstStyle>
          <a:p>
            <a:r>
              <a:t>Section 5.4 types of sales transactions</a:t>
            </a:r>
          </a:p>
        </p:txBody>
      </p:sp>
      <p:sp>
        <p:nvSpPr>
          <p:cNvPr id="188" name="Types of sales transactions we can enter using QBO include:…"/>
          <p:cNvSpPr txBox="1">
            <a:spLocks noGrp="1"/>
          </p:cNvSpPr>
          <p:nvPr>
            <p:ph type="body" idx="1"/>
          </p:nvPr>
        </p:nvSpPr>
        <p:spPr>
          <a:xfrm>
            <a:off x="571500" y="1809750"/>
            <a:ext cx="10862122" cy="7226300"/>
          </a:xfrm>
          <a:prstGeom prst="rect">
            <a:avLst/>
          </a:prstGeom>
        </p:spPr>
        <p:txBody>
          <a:bodyPr/>
          <a:lstStyle/>
          <a:p>
            <a:pPr marL="0" indent="0" defTabSz="455675">
              <a:spcBef>
                <a:spcPts val="1400"/>
              </a:spcBef>
              <a:buClrTx/>
              <a:buSzTx/>
              <a:buFontTx/>
              <a:buNone/>
              <a:defRPr sz="2496" b="1"/>
            </a:pPr>
            <a:r>
              <a:t>Types of sales transactions we can enter using QBO include:</a:t>
            </a:r>
          </a:p>
          <a:p>
            <a:pPr marL="366521" indent="-366521" defTabSz="455675">
              <a:spcBef>
                <a:spcPts val="1400"/>
              </a:spcBef>
              <a:defRPr sz="2496" b="1"/>
            </a:pPr>
            <a:r>
              <a:t>Invoice </a:t>
            </a:r>
          </a:p>
          <a:p>
            <a:pPr marL="366521" indent="-366521" defTabSz="455675">
              <a:spcBef>
                <a:spcPts val="1400"/>
              </a:spcBef>
              <a:defRPr sz="2496" b="1"/>
            </a:pPr>
            <a:r>
              <a:t>Receive Payment</a:t>
            </a:r>
          </a:p>
          <a:p>
            <a:pPr marL="366521" indent="-366521" defTabSz="455675">
              <a:spcBef>
                <a:spcPts val="1400"/>
              </a:spcBef>
              <a:defRPr sz="2496" b="1"/>
            </a:pPr>
            <a:r>
              <a:t>Estimate</a:t>
            </a:r>
          </a:p>
          <a:p>
            <a:pPr marL="366521" indent="-366521" defTabSz="455675">
              <a:spcBef>
                <a:spcPts val="1400"/>
              </a:spcBef>
              <a:defRPr sz="2496" b="1"/>
            </a:pPr>
            <a:r>
              <a:t>Credit Memo</a:t>
            </a:r>
          </a:p>
          <a:p>
            <a:pPr marL="366521" indent="-366521" defTabSz="455675">
              <a:spcBef>
                <a:spcPts val="1400"/>
              </a:spcBef>
              <a:defRPr sz="2496" b="1"/>
            </a:pPr>
            <a:r>
              <a:t>Sales Receipt</a:t>
            </a:r>
          </a:p>
          <a:p>
            <a:pPr marL="366521" indent="-366521" defTabSz="455675">
              <a:spcBef>
                <a:spcPts val="1400"/>
              </a:spcBef>
              <a:defRPr sz="2496" b="1"/>
            </a:pPr>
            <a:r>
              <a:t>Refund Receipt</a:t>
            </a:r>
          </a:p>
          <a:p>
            <a:pPr marL="366521" indent="-366521" defTabSz="455675">
              <a:spcBef>
                <a:spcPts val="1400"/>
              </a:spcBef>
              <a:defRPr sz="2496" b="1"/>
            </a:pPr>
            <a:r>
              <a:t>Delayed Credit</a:t>
            </a:r>
          </a:p>
          <a:p>
            <a:pPr marL="366521" indent="-366521" defTabSz="455675">
              <a:spcBef>
                <a:spcPts val="1400"/>
              </a:spcBef>
              <a:defRPr sz="2496" b="1"/>
            </a:pPr>
            <a:r>
              <a:t>Delayed Charge</a:t>
            </a:r>
          </a:p>
          <a:p>
            <a:pPr marL="366521" indent="-366521" defTabSz="455675">
              <a:spcBef>
                <a:spcPts val="1400"/>
              </a:spcBef>
              <a:defRPr sz="2496" b="1"/>
            </a:pPr>
            <a:endParaRPr sz="858" i="1"/>
          </a:p>
          <a:p>
            <a:pPr marL="0" indent="297179" defTabSz="356615">
              <a:lnSpc>
                <a:spcPct val="120000"/>
              </a:lnSpc>
              <a:spcBef>
                <a:spcPts val="0"/>
              </a:spcBef>
              <a:buClrTx/>
              <a:buSzTx/>
              <a:buFontTx/>
              <a:buNone/>
              <a:defRPr sz="935">
                <a:solidFill>
                  <a:srgbClr val="000000"/>
                </a:solidFill>
              </a:defRPr>
            </a:pPr>
            <a:endParaRPr sz="858" i="1"/>
          </a:p>
          <a:p>
            <a:pPr marL="0" indent="0" defTabSz="455675">
              <a:spcBef>
                <a:spcPts val="1400"/>
              </a:spcBef>
              <a:buClrTx/>
              <a:buSzTx/>
              <a:buFontTx/>
              <a:buNone/>
              <a:defRPr sz="2496" b="1" i="1"/>
            </a:pPr>
            <a:endParaRPr sz="858" i="1"/>
          </a:p>
          <a:p>
            <a:pPr marL="0" indent="0" defTabSz="455675">
              <a:spcBef>
                <a:spcPts val="1400"/>
              </a:spcBef>
              <a:buClrTx/>
              <a:buSzTx/>
              <a:buFontTx/>
              <a:buNone/>
              <a:defRPr sz="2496" b="1"/>
            </a:pPr>
            <a:endParaRPr sz="858" i="1"/>
          </a:p>
          <a:p>
            <a:pPr marL="0" indent="297179" defTabSz="356615">
              <a:lnSpc>
                <a:spcPct val="120000"/>
              </a:lnSpc>
              <a:spcBef>
                <a:spcPts val="0"/>
              </a:spcBef>
              <a:buClrTx/>
              <a:buSzTx/>
              <a:buFontTx/>
              <a:buNone/>
              <a:defRPr sz="935">
                <a:solidFill>
                  <a:srgbClr val="000000"/>
                </a:solidFill>
              </a:defRPr>
            </a:pPr>
            <a:endParaRPr sz="858" i="1"/>
          </a:p>
          <a:p>
            <a:pPr marL="0" indent="297179" defTabSz="356615">
              <a:lnSpc>
                <a:spcPct val="120000"/>
              </a:lnSpc>
              <a:spcBef>
                <a:spcPts val="0"/>
              </a:spcBef>
              <a:buClrTx/>
              <a:buSzTx/>
              <a:buFontTx/>
              <a:buNone/>
              <a:defRPr sz="935">
                <a:solidFill>
                  <a:srgbClr val="000000"/>
                </a:solidFill>
              </a:defRPr>
            </a:pPr>
            <a:endParaRPr sz="858" i="1"/>
          </a:p>
          <a:p>
            <a:pPr marL="0" indent="297179" defTabSz="356615">
              <a:lnSpc>
                <a:spcPct val="120000"/>
              </a:lnSpc>
              <a:spcBef>
                <a:spcPts val="0"/>
              </a:spcBef>
              <a:buClrTx/>
              <a:buSzTx/>
              <a:buFontTx/>
              <a:buNone/>
              <a:defRPr sz="935">
                <a:solidFill>
                  <a:srgbClr val="000000"/>
                </a:solidFill>
              </a:defRPr>
            </a:pPr>
            <a:endParaRPr sz="858" i="1"/>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5.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5.4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5.5 Customers List"/>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5.5 Customers List</a:t>
            </a:r>
          </a:p>
        </p:txBody>
      </p:sp>
      <p:sp>
        <p:nvSpPr>
          <p:cNvPr id="197" name="The Customers List collects information about customers so we can re-use the information without re-entering.…"/>
          <p:cNvSpPr txBox="1">
            <a:spLocks noGrp="1"/>
          </p:cNvSpPr>
          <p:nvPr>
            <p:ph type="body" idx="1"/>
          </p:nvPr>
        </p:nvSpPr>
        <p:spPr>
          <a:xfrm>
            <a:off x="571500" y="1809750"/>
            <a:ext cx="10862122" cy="7226300"/>
          </a:xfrm>
          <a:prstGeom prst="rect">
            <a:avLst/>
          </a:prstGeom>
        </p:spPr>
        <p:txBody>
          <a:bodyPr/>
          <a:lstStyle/>
          <a:p>
            <a:pPr>
              <a:defRPr b="1"/>
            </a:pPr>
            <a:r>
              <a:t>The Customers List collects information about customers so we can re-use the information without re-entering.</a:t>
            </a:r>
          </a:p>
          <a:p>
            <a:pPr>
              <a:defRPr b="1"/>
            </a:pPr>
            <a:r>
              <a:t>Two ways we can update the Customers List are:</a:t>
            </a:r>
          </a:p>
          <a:p>
            <a:pPr marL="1143000" lvl="1" indent="-571500">
              <a:buClrTx/>
              <a:buSzPct val="100000"/>
              <a:buFontTx/>
              <a:buAutoNum type="arabicPeriod"/>
              <a:defRPr b="1"/>
            </a:pPr>
            <a:r>
              <a:rPr i="1"/>
              <a:t>Before</a:t>
            </a:r>
            <a:r>
              <a:t> entering transactions</a:t>
            </a:r>
          </a:p>
          <a:p>
            <a:pPr marL="1143000" lvl="1" indent="-571500">
              <a:buClrTx/>
              <a:buSzPct val="100000"/>
              <a:buFontTx/>
              <a:buAutoNum type="arabicPeriod"/>
              <a:defRPr b="1"/>
            </a:pPr>
            <a:r>
              <a:rPr i="1"/>
              <a:t>While</a:t>
            </a:r>
            <a:r>
              <a:t> entering transactions</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5.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5.5)</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774</Words>
  <Application>Microsoft Office PowerPoint</Application>
  <PresentationFormat>Custom</PresentationFormat>
  <Paragraphs>107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New_Template9</vt:lpstr>
      <vt:lpstr>Computer accounting with quickbooks online</vt:lpstr>
      <vt:lpstr>Effective Learning strategy XPM</vt:lpstr>
      <vt:lpstr>Section 5.1 QBO SatNAV</vt:lpstr>
      <vt:lpstr>Section 5.1 QBO SatNAV</vt:lpstr>
      <vt:lpstr>Section 5.2 QBO Sample Company</vt:lpstr>
      <vt:lpstr>section 5.2 QBO Sample Company</vt:lpstr>
      <vt:lpstr>Section 5.3 Navigating sales transactions</vt:lpstr>
      <vt:lpstr>Section 5.4 types of sales transactions</vt:lpstr>
      <vt:lpstr>Section 5.5 Customers List</vt:lpstr>
      <vt:lpstr>Section 5.6 PRODUCTS AND SERVICES LIST</vt:lpstr>
      <vt:lpstr>Section 5.7 recording sales transactions</vt:lpstr>
      <vt:lpstr>Section 5.8 customer sales receipts</vt:lpstr>
      <vt:lpstr>Section 5.9 customer INVOICES</vt:lpstr>
      <vt:lpstr>Section 5.10 accounting essentials Customers Sales and A/r</vt:lpstr>
      <vt:lpstr>Exercises</vt:lpstr>
      <vt:lpstr>project 5.1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2017-12-12T17:14:28Z</dcterms:modified>
</cp:coreProperties>
</file>