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0204750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8991600"/>
            <a:ext cx="10820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4 BANKING"/>
          <p:cNvSpPr txBox="1"/>
          <p:nvPr/>
        </p:nvSpPr>
        <p:spPr>
          <a:xfrm>
            <a:off x="3302000" y="7911066"/>
            <a:ext cx="4768934"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4 BANKING</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5" name="Section 4.5 Money out"/>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4.5 Money out</a:t>
            </a:r>
          </a:p>
        </p:txBody>
      </p:sp>
      <p:sp>
        <p:nvSpPr>
          <p:cNvPr id="206" name="Four main ways to use QBO to record money out includ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Four main ways to use QBO to record money out include:</a:t>
            </a:r>
          </a:p>
          <a:p>
            <a:pPr marL="0" indent="0">
              <a:buClrTx/>
              <a:buSzTx/>
              <a:buFontTx/>
              <a:buNone/>
              <a:defRPr b="1"/>
            </a:pPr>
            <a:r>
              <a:t>1. Expense</a:t>
            </a:r>
          </a:p>
          <a:p>
            <a:pPr marL="0" indent="0">
              <a:buClrTx/>
              <a:buSzTx/>
              <a:buFontTx/>
              <a:buNone/>
              <a:defRPr b="1"/>
            </a:pPr>
            <a:r>
              <a:t>2. Check</a:t>
            </a:r>
          </a:p>
          <a:p>
            <a:pPr marL="0" indent="0">
              <a:buClrTx/>
              <a:buSzTx/>
              <a:buFontTx/>
              <a:buNone/>
              <a:defRPr b="1"/>
            </a:pPr>
            <a:r>
              <a:t>3. Bill &gt; Pay Bills</a:t>
            </a:r>
          </a:p>
          <a:p>
            <a:pPr marL="0" indent="0">
              <a:buClrTx/>
              <a:buSzTx/>
              <a:buFontTx/>
              <a:buNone/>
              <a:defRPr b="1"/>
            </a:pPr>
            <a:r>
              <a:t>4. Purchase Order &gt; Bill &gt; Pay Bills</a:t>
            </a:r>
          </a:p>
          <a:p>
            <a:pPr marL="0" indent="0">
              <a:buClrTx/>
              <a:buSzTx/>
              <a:buFontTx/>
              <a:buNone/>
              <a:defRPr b="1"/>
            </a:pPr>
            <a:endParaRPr/>
          </a:p>
          <a:p>
            <a:pPr marL="0" indent="0">
              <a:buClrTx/>
              <a:buSzTx/>
              <a:buFontTx/>
              <a:buNone/>
              <a:defRPr b="1"/>
            </a:pPr>
            <a:endParaRPr/>
          </a:p>
          <a:p>
            <a:pPr marL="0" indent="0">
              <a:buClrTx/>
              <a:buSzTx/>
              <a:buFontTx/>
              <a:buNone/>
              <a:defRPr b="1" i="1"/>
            </a:pPr>
            <a:r>
              <a:t>(See text Section 4.5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10" name="Group"/>
          <p:cNvGrpSpPr/>
          <p:nvPr/>
        </p:nvGrpSpPr>
        <p:grpSpPr>
          <a:xfrm rot="5400000" flipH="1">
            <a:off x="7531143" y="3966266"/>
            <a:ext cx="9797563" cy="1866820"/>
            <a:chOff x="0" y="0"/>
            <a:chExt cx="9797561" cy="1866818"/>
          </a:xfrm>
        </p:grpSpPr>
        <p:pic>
          <p:nvPicPr>
            <p:cNvPr id="20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3" name="Section 4.5 Money out"/>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4.5 Money out</a:t>
            </a:r>
          </a:p>
        </p:txBody>
      </p:sp>
      <p:sp>
        <p:nvSpPr>
          <p:cNvPr id="214" name="Use Expenses form if paying a bill immediately using cash, check or credit card…"/>
          <p:cNvSpPr txBox="1">
            <a:spLocks noGrp="1"/>
          </p:cNvSpPr>
          <p:nvPr>
            <p:ph type="body" idx="1"/>
          </p:nvPr>
        </p:nvSpPr>
        <p:spPr>
          <a:xfrm>
            <a:off x="571500" y="1809750"/>
            <a:ext cx="10862122" cy="7226300"/>
          </a:xfrm>
          <a:prstGeom prst="rect">
            <a:avLst/>
          </a:prstGeom>
        </p:spPr>
        <p:txBody>
          <a:bodyPr/>
          <a:lstStyle/>
          <a:p>
            <a:pPr marL="465201" indent="-465201" defTabSz="578358">
              <a:spcBef>
                <a:spcPts val="1700"/>
              </a:spcBef>
              <a:defRPr sz="3168" b="1"/>
            </a:pPr>
            <a:r>
              <a:t>Use Expenses form if paying a bill immediately using cash, check or credit card</a:t>
            </a:r>
          </a:p>
          <a:p>
            <a:pPr marL="465201" indent="-465201" defTabSz="578358">
              <a:spcBef>
                <a:spcPts val="1700"/>
              </a:spcBef>
              <a:defRPr sz="3168" b="1"/>
            </a:pPr>
            <a:r>
              <a:t>Use Check form if paying a bill immediately with a check</a:t>
            </a:r>
          </a:p>
          <a:p>
            <a:pPr marL="465201" indent="-465201" defTabSz="578358">
              <a:spcBef>
                <a:spcPts val="1700"/>
              </a:spcBef>
              <a:defRPr sz="3168" b="1"/>
            </a:pPr>
            <a:r>
              <a:t>Examples of money going out that should not be recorded with a Check include:</a:t>
            </a:r>
          </a:p>
          <a:p>
            <a:pPr marL="930402" lvl="1" indent="-465201" defTabSz="578358">
              <a:spcBef>
                <a:spcPts val="1700"/>
              </a:spcBef>
              <a:defRPr sz="3168" b="1"/>
            </a:pPr>
            <a:r>
              <a:t>Paychecks to employees for wages and salaries</a:t>
            </a:r>
          </a:p>
          <a:p>
            <a:pPr marL="930402" lvl="1" indent="-465201" defTabSz="578358">
              <a:spcBef>
                <a:spcPts val="1700"/>
              </a:spcBef>
              <a:defRPr sz="3168" b="1"/>
            </a:pPr>
            <a:r>
              <a:t>Payroll taxes and liabilities</a:t>
            </a:r>
          </a:p>
          <a:p>
            <a:pPr marL="930402" lvl="1" indent="-465201" defTabSz="578358">
              <a:spcBef>
                <a:spcPts val="1700"/>
              </a:spcBef>
              <a:defRPr sz="3168" b="1"/>
            </a:pPr>
            <a:r>
              <a:t>Sales taxes</a:t>
            </a:r>
          </a:p>
          <a:p>
            <a:pPr marL="930402" lvl="1" indent="-465201" defTabSz="578358">
              <a:spcBef>
                <a:spcPts val="1700"/>
              </a:spcBef>
              <a:defRPr sz="3168" b="1"/>
            </a:pPr>
            <a:r>
              <a:t>Bills already entered using the Bills onscreen form</a:t>
            </a:r>
          </a:p>
          <a:p>
            <a:pPr marL="0" indent="0" defTabSz="578358">
              <a:spcBef>
                <a:spcPts val="1700"/>
              </a:spcBef>
              <a:buClrTx/>
              <a:buSzTx/>
              <a:buFontTx/>
              <a:buNone/>
              <a:defRPr sz="3168" b="1" i="1"/>
            </a:pPr>
            <a:r>
              <a:t>(See text Section 4.5 for more information)</a:t>
            </a:r>
            <a:endParaRPr sz="1089"/>
          </a:p>
          <a:p>
            <a:pPr marL="0" indent="377190" defTabSz="452627">
              <a:lnSpc>
                <a:spcPct val="120000"/>
              </a:lnSpc>
              <a:spcBef>
                <a:spcPts val="0"/>
              </a:spcBef>
              <a:buClrTx/>
              <a:buSzTx/>
              <a:buFontTx/>
              <a:buNone/>
              <a:defRPr sz="1188">
                <a:solidFill>
                  <a:srgbClr val="000000"/>
                </a:solidFill>
              </a:defRPr>
            </a:pPr>
            <a:endParaRPr sz="1089" i="1"/>
          </a:p>
        </p:txBody>
      </p:sp>
      <p:grpSp>
        <p:nvGrpSpPr>
          <p:cNvPr id="218" name="Group"/>
          <p:cNvGrpSpPr/>
          <p:nvPr/>
        </p:nvGrpSpPr>
        <p:grpSpPr>
          <a:xfrm rot="5400000" flipH="1">
            <a:off x="7531143" y="3966266"/>
            <a:ext cx="9797563" cy="1866820"/>
            <a:chOff x="0" y="0"/>
            <a:chExt cx="9797561" cy="1866818"/>
          </a:xfrm>
        </p:grpSpPr>
        <p:pic>
          <p:nvPicPr>
            <p:cNvPr id="21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1" name="Section 4.6 connecting bank and credit cards with QBO"/>
          <p:cNvSpPr txBox="1">
            <a:spLocks noGrp="1"/>
          </p:cNvSpPr>
          <p:nvPr>
            <p:ph type="title"/>
          </p:nvPr>
        </p:nvSpPr>
        <p:spPr>
          <a:xfrm>
            <a:off x="571500" y="723900"/>
            <a:ext cx="10751305" cy="723900"/>
          </a:xfrm>
          <a:prstGeom prst="rect">
            <a:avLst/>
          </a:prstGeom>
        </p:spPr>
        <p:txBody>
          <a:bodyPr>
            <a:normAutofit fontScale="90000"/>
          </a:bodyPr>
          <a:lstStyle>
            <a:lvl1pPr defTabSz="455675">
              <a:spcBef>
                <a:spcPts val="1700"/>
              </a:spcBef>
              <a:defRPr sz="4055">
                <a:solidFill>
                  <a:srgbClr val="F20F4B"/>
                </a:solidFill>
              </a:defRPr>
            </a:lvl1pPr>
          </a:lstStyle>
          <a:p>
            <a:r>
              <a:t>Section 4.6 connecting bank and credit cards with QBO</a:t>
            </a:r>
          </a:p>
        </p:txBody>
      </p:sp>
      <p:sp>
        <p:nvSpPr>
          <p:cNvPr id="222" name="We can connect our bank accounts and credit card accounts with QBO.…"/>
          <p:cNvSpPr txBox="1">
            <a:spLocks noGrp="1"/>
          </p:cNvSpPr>
          <p:nvPr>
            <p:ph type="body" idx="1"/>
          </p:nvPr>
        </p:nvSpPr>
        <p:spPr>
          <a:xfrm>
            <a:off x="571500" y="1809750"/>
            <a:ext cx="10655429" cy="7226300"/>
          </a:xfrm>
          <a:prstGeom prst="rect">
            <a:avLst/>
          </a:prstGeom>
        </p:spPr>
        <p:txBody>
          <a:bodyPr/>
          <a:lstStyle/>
          <a:p>
            <a:pPr>
              <a:defRPr b="1"/>
            </a:pPr>
            <a:r>
              <a:t>We can connect our bank accounts and credit card accounts with QBO.</a:t>
            </a:r>
          </a:p>
          <a:p>
            <a:pPr>
              <a:defRPr b="1"/>
            </a:pPr>
            <a:r>
              <a:t>Expenses are then automatically downloaded from the bank or credit card company into QBO</a:t>
            </a:r>
          </a:p>
          <a:p>
            <a:pPr>
              <a:defRPr b="1"/>
            </a:pPr>
            <a:r>
              <a:t>We can Add or Match the downloaded bank and credit card transactions with out QBO entries.</a:t>
            </a:r>
          </a:p>
          <a:p>
            <a:pPr marL="0" indent="0">
              <a:buClrTx/>
              <a:buSzTx/>
              <a:buFontTx/>
              <a:buNone/>
              <a:defRPr b="1"/>
            </a:pPr>
            <a:endParaRPr/>
          </a:p>
          <a:p>
            <a:pPr marL="0" indent="0">
              <a:buClrTx/>
              <a:buSzTx/>
              <a:buFontTx/>
              <a:buNone/>
              <a:defRPr b="1" i="1"/>
            </a:pPr>
            <a:r>
              <a:t>(See text Section 4.6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26" name="Group"/>
          <p:cNvGrpSpPr/>
          <p:nvPr/>
        </p:nvGrpSpPr>
        <p:grpSpPr>
          <a:xfrm rot="5400000" flipH="1">
            <a:off x="7531143" y="3966266"/>
            <a:ext cx="9797563" cy="1866820"/>
            <a:chOff x="0" y="0"/>
            <a:chExt cx="9797561" cy="1866818"/>
          </a:xfrm>
        </p:grpSpPr>
        <p:pic>
          <p:nvPicPr>
            <p:cNvPr id="22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9" name="Section 4.7 accounting essentials banking"/>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4.7 accounting essentials banking</a:t>
            </a:r>
          </a:p>
        </p:txBody>
      </p:sp>
      <p:sp>
        <p:nvSpPr>
          <p:cNvPr id="230" name="A business needs at least one business checking account…"/>
          <p:cNvSpPr txBox="1">
            <a:spLocks noGrp="1"/>
          </p:cNvSpPr>
          <p:nvPr>
            <p:ph type="body" idx="1"/>
          </p:nvPr>
        </p:nvSpPr>
        <p:spPr>
          <a:xfrm>
            <a:off x="571500" y="1809750"/>
            <a:ext cx="10862122" cy="7226300"/>
          </a:xfrm>
          <a:prstGeom prst="rect">
            <a:avLst/>
          </a:prstGeom>
        </p:spPr>
        <p:txBody>
          <a:bodyPr/>
          <a:lstStyle/>
          <a:p>
            <a:pPr>
              <a:defRPr b="1"/>
            </a:pPr>
            <a:r>
              <a:t>A business needs at least one business checking account</a:t>
            </a:r>
          </a:p>
          <a:p>
            <a:pPr>
              <a:defRPr b="1"/>
            </a:pPr>
            <a:r>
              <a:t>The business should establish a business checking account separate from the owner’s personal checking account</a:t>
            </a:r>
          </a:p>
          <a:p>
            <a:pPr>
              <a:defRPr b="1"/>
            </a:pPr>
            <a:r>
              <a:t>Bank reconciliations assist in finding errors</a:t>
            </a:r>
          </a:p>
          <a:p>
            <a:pPr marL="0" indent="0">
              <a:buClrTx/>
              <a:buSzTx/>
              <a:buFontTx/>
              <a:buNone/>
              <a:defRPr b="1" i="1"/>
            </a:pPr>
            <a:endParaRPr/>
          </a:p>
          <a:p>
            <a:pPr marL="0" indent="0">
              <a:buClrTx/>
              <a:buSzTx/>
              <a:buFontTx/>
              <a:buNone/>
              <a:defRPr b="1" i="1"/>
            </a:pPr>
            <a:r>
              <a:t>(See text Section 4.7 Accounting Essentials about Banking for more information)</a:t>
            </a:r>
          </a:p>
        </p:txBody>
      </p:sp>
      <p:grpSp>
        <p:nvGrpSpPr>
          <p:cNvPr id="234" name="Group"/>
          <p:cNvGrpSpPr/>
          <p:nvPr/>
        </p:nvGrpSpPr>
        <p:grpSpPr>
          <a:xfrm rot="5400000" flipH="1">
            <a:off x="7531143" y="3966266"/>
            <a:ext cx="9797563" cy="1866820"/>
            <a:chOff x="0" y="0"/>
            <a:chExt cx="9797561" cy="1866818"/>
          </a:xfrm>
        </p:grpSpPr>
        <p:pic>
          <p:nvPicPr>
            <p:cNvPr id="2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7"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38" name="Exercises at the end of Chapter 4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4 provide you with practice. The Sample Company resets each time it is reopened so any errors do not carry forward to future chapters.</a:t>
            </a:r>
          </a:p>
        </p:txBody>
      </p:sp>
      <p:grpSp>
        <p:nvGrpSpPr>
          <p:cNvPr id="242" name="Group"/>
          <p:cNvGrpSpPr/>
          <p:nvPr/>
        </p:nvGrpSpPr>
        <p:grpSpPr>
          <a:xfrm rot="5400000" flipH="1">
            <a:off x="7531143" y="3966266"/>
            <a:ext cx="9797563" cy="1866820"/>
            <a:chOff x="0" y="0"/>
            <a:chExt cx="9797561" cy="1866818"/>
          </a:xfrm>
        </p:grpSpPr>
        <p:pic>
          <p:nvPicPr>
            <p:cNvPr id="23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5" name="project 4.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4.1</a:t>
            </a:r>
          </a:p>
        </p:txBody>
      </p:sp>
      <p:sp>
        <p:nvSpPr>
          <p:cNvPr id="246" name="Project 4.1 involves entering banking transaction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4.1 involves entering banking transactions for your QBO Company.</a:t>
            </a:r>
          </a:p>
          <a:p>
            <a:pPr>
              <a:defRPr b="1"/>
            </a:pPr>
            <a:r>
              <a:t>Use the QBO Access with your text to access and start QBO. </a:t>
            </a:r>
          </a:p>
          <a:p>
            <a:pPr>
              <a:defRPr b="1"/>
            </a:pPr>
            <a:r>
              <a:t>Follow instructions in your text for Project 4.1.</a:t>
            </a:r>
          </a:p>
        </p:txBody>
      </p:sp>
      <p:grpSp>
        <p:nvGrpSpPr>
          <p:cNvPr id="250" name="Group"/>
          <p:cNvGrpSpPr/>
          <p:nvPr/>
        </p:nvGrpSpPr>
        <p:grpSpPr>
          <a:xfrm rot="5400000" flipH="1">
            <a:off x="7531143" y="3966266"/>
            <a:ext cx="9797563" cy="1866820"/>
            <a:chOff x="0" y="0"/>
            <a:chExt cx="9797561" cy="1866818"/>
          </a:xfrm>
        </p:grpSpPr>
        <p:pic>
          <p:nvPicPr>
            <p:cNvPr id="24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4.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4.1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4.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4.1 QBO SatNAV</a:t>
            </a:r>
          </a:p>
        </p:txBody>
      </p:sp>
      <p:sp>
        <p:nvSpPr>
          <p:cNvPr id="155" name="Chapter 4 focuses on QBO Banking…"/>
          <p:cNvSpPr txBox="1">
            <a:spLocks noGrp="1"/>
          </p:cNvSpPr>
          <p:nvPr>
            <p:ph type="body" idx="1"/>
          </p:nvPr>
        </p:nvSpPr>
        <p:spPr>
          <a:xfrm>
            <a:off x="571498" y="1676400"/>
            <a:ext cx="10862123" cy="7646690"/>
          </a:xfrm>
          <a:prstGeom prst="rect">
            <a:avLst/>
          </a:prstGeom>
        </p:spPr>
        <p:txBody>
          <a:bodyPr/>
          <a:lstStyle/>
          <a:p>
            <a:pPr marL="0" indent="0" defTabSz="566674">
              <a:spcBef>
                <a:spcPts val="1700"/>
              </a:spcBef>
              <a:buClrTx/>
              <a:buSzTx/>
              <a:buFontTx/>
              <a:buNone/>
              <a:defRPr sz="3104" b="1"/>
            </a:pPr>
            <a:r>
              <a:rPr dirty="0"/>
              <a:t>Chapter 4 focuses on QBO Banking</a:t>
            </a:r>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r>
              <a:rPr dirty="0"/>
              <a:t>(See text Section 4.1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2509936" y="2719089"/>
            <a:ext cx="6985249" cy="5828012"/>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4.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4.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4.3 CHECK REGISTER"/>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4.3 CHECK REGISTER</a:t>
            </a:r>
          </a:p>
        </p:txBody>
      </p:sp>
      <p:sp>
        <p:nvSpPr>
          <p:cNvPr id="180" name="The Check Register tracks all banking activities including:…"/>
          <p:cNvSpPr txBox="1">
            <a:spLocks noGrp="1"/>
          </p:cNvSpPr>
          <p:nvPr>
            <p:ph type="body" idx="1"/>
          </p:nvPr>
        </p:nvSpPr>
        <p:spPr>
          <a:xfrm>
            <a:off x="571500" y="1803400"/>
            <a:ext cx="10862122" cy="7226300"/>
          </a:xfrm>
          <a:prstGeom prst="rect">
            <a:avLst/>
          </a:prstGeom>
        </p:spPr>
        <p:txBody>
          <a:bodyPr>
            <a:normAutofit lnSpcReduction="10000"/>
          </a:bodyPr>
          <a:lstStyle/>
          <a:p>
            <a:pPr marL="0" indent="0">
              <a:buClrTx/>
              <a:buSzTx/>
              <a:buFontTx/>
              <a:buNone/>
              <a:defRPr b="1"/>
            </a:pPr>
            <a:r>
              <a:t>The Check Register tracks all banking activities including:</a:t>
            </a:r>
          </a:p>
          <a:p>
            <a:pPr>
              <a:defRPr b="1"/>
            </a:pPr>
            <a:r>
              <a:t>Bank Deposits (money into bank accounts)</a:t>
            </a:r>
          </a:p>
          <a:p>
            <a:pPr>
              <a:defRPr b="1"/>
            </a:pPr>
            <a:r>
              <a:t>Bank Transfers (money into and out of bank accounts)</a:t>
            </a:r>
          </a:p>
          <a:p>
            <a:pPr>
              <a:defRPr b="1"/>
            </a:pPr>
            <a:r>
              <a:t>Bank Checks (money out of bank accounts</a:t>
            </a:r>
          </a:p>
          <a:p>
            <a:pPr>
              <a:defRPr b="1"/>
            </a:pPr>
            <a:r>
              <a:t>Enter and pay Credit Card Charges (money out of bank accounts)</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r>
              <a:t>(See text Section 4.3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7" name="Section 4.4 MONEY IN"/>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4.4 MONEY IN</a:t>
            </a:r>
          </a:p>
        </p:txBody>
      </p:sp>
      <p:sp>
        <p:nvSpPr>
          <p:cNvPr id="188" name="Three main ways to use QBO to record money coming in:…"/>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Three main ways to use QBO to record money coming in:</a:t>
            </a:r>
          </a:p>
          <a:p>
            <a:pPr marL="571500" indent="-571500">
              <a:buClrTx/>
              <a:buSzPct val="100000"/>
              <a:buFontTx/>
              <a:buAutoNum type="arabicPeriod"/>
              <a:defRPr b="1"/>
            </a:pPr>
            <a:r>
              <a:t>Customer Sales using Sales Receipts </a:t>
            </a:r>
          </a:p>
          <a:p>
            <a:pPr marL="571500" indent="-571500">
              <a:buClrTx/>
              <a:buSzPct val="100000"/>
              <a:buFontTx/>
              <a:buAutoNum type="arabicPeriod"/>
              <a:defRPr b="1"/>
            </a:pPr>
            <a:r>
              <a:t>Customer Sales using Invoices &gt; Receive Payments</a:t>
            </a:r>
          </a:p>
          <a:p>
            <a:pPr marL="571500" indent="-571500">
              <a:buClrTx/>
              <a:buSzPct val="100000"/>
              <a:buFontTx/>
              <a:buAutoNum type="arabicPeriod"/>
              <a:defRPr b="1"/>
            </a:pPr>
            <a:r>
              <a:t>Bank Deposit</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192" name="Group"/>
          <p:cNvGrpSpPr/>
          <p:nvPr/>
        </p:nvGrpSpPr>
        <p:grpSpPr>
          <a:xfrm rot="5400000" flipH="1">
            <a:off x="7531143" y="3966266"/>
            <a:ext cx="9797563" cy="1866820"/>
            <a:chOff x="0" y="0"/>
            <a:chExt cx="9797561" cy="1866818"/>
          </a:xfrm>
        </p:grpSpPr>
        <p:pic>
          <p:nvPicPr>
            <p:cNvPr id="18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3" name="(See text Section 4.4 for more information)"/>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4.4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6" name="Section 4.4 bank deposits not related to customer sales"/>
          <p:cNvSpPr txBox="1">
            <a:spLocks noGrp="1"/>
          </p:cNvSpPr>
          <p:nvPr>
            <p:ph type="title"/>
          </p:nvPr>
        </p:nvSpPr>
        <p:spPr>
          <a:xfrm>
            <a:off x="571500" y="723900"/>
            <a:ext cx="10862121" cy="723900"/>
          </a:xfrm>
          <a:prstGeom prst="rect">
            <a:avLst/>
          </a:prstGeom>
        </p:spPr>
        <p:txBody>
          <a:bodyPr>
            <a:normAutofit fontScale="90000"/>
          </a:bodyPr>
          <a:lstStyle>
            <a:lvl1pPr defTabSz="455675">
              <a:spcBef>
                <a:spcPts val="1700"/>
              </a:spcBef>
              <a:defRPr sz="4055">
                <a:solidFill>
                  <a:srgbClr val="F20F4B"/>
                </a:solidFill>
              </a:defRPr>
            </a:lvl1pPr>
          </a:lstStyle>
          <a:p>
            <a:r>
              <a:t>Section 4.4 bank deposits not related to customer sales</a:t>
            </a:r>
          </a:p>
        </p:txBody>
      </p:sp>
      <p:sp>
        <p:nvSpPr>
          <p:cNvPr id="197" name="Examples of money coming in that is not a customer sale includ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Examples of money coming in that is not a customer sale includes: </a:t>
            </a:r>
          </a:p>
          <a:p>
            <a:pPr>
              <a:defRPr b="1"/>
            </a:pPr>
            <a:r>
              <a:t>Investments from company owners</a:t>
            </a:r>
          </a:p>
          <a:p>
            <a:pPr>
              <a:defRPr b="1"/>
            </a:pPr>
            <a:r>
              <a:t>Cash received from loans</a:t>
            </a:r>
          </a:p>
          <a:p>
            <a:pPr>
              <a:defRPr b="1"/>
            </a:pPr>
            <a:r>
              <a:t>Interest earned</a:t>
            </a:r>
          </a:p>
          <a:p>
            <a:pPr>
              <a:defRPr b="1"/>
            </a:pPr>
            <a:r>
              <a:t>Other income such as rental income that is not primary business</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01" name="Group"/>
          <p:cNvGrpSpPr/>
          <p:nvPr/>
        </p:nvGrpSpPr>
        <p:grpSpPr>
          <a:xfrm rot="5400000" flipH="1">
            <a:off x="7531143" y="3966266"/>
            <a:ext cx="9797563" cy="1866820"/>
            <a:chOff x="0" y="0"/>
            <a:chExt cx="9797561" cy="1866818"/>
          </a:xfrm>
        </p:grpSpPr>
        <p:pic>
          <p:nvPicPr>
            <p:cNvPr id="19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2" name="(See text Section 4.4)"/>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4.4)</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751</Words>
  <Application>Microsoft Office PowerPoint</Application>
  <PresentationFormat>Custom</PresentationFormat>
  <Paragraphs>101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New_Template9</vt:lpstr>
      <vt:lpstr>Computer accounting with quickbooks online</vt:lpstr>
      <vt:lpstr>Effective Learning strategy XPM</vt:lpstr>
      <vt:lpstr>Section 4.1 QBO SatNAV</vt:lpstr>
      <vt:lpstr>Section 4.1 QBO SatNAV</vt:lpstr>
      <vt:lpstr>Section 4.2 QBO Sample Company</vt:lpstr>
      <vt:lpstr>section 4.2 QBO Sample Company</vt:lpstr>
      <vt:lpstr>Section 4.3 CHECK REGISTER</vt:lpstr>
      <vt:lpstr>Section 4.4 MONEY IN</vt:lpstr>
      <vt:lpstr>Section 4.4 bank deposits not related to customer sales</vt:lpstr>
      <vt:lpstr>Section 4.5 Money out</vt:lpstr>
      <vt:lpstr>Section 4.5 Money out</vt:lpstr>
      <vt:lpstr>Section 4.6 connecting bank and credit cards with QBO</vt:lpstr>
      <vt:lpstr>Section 4.7 accounting essentials banking</vt:lpstr>
      <vt:lpstr>Exercises</vt:lpstr>
      <vt:lpstr>project 4.1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2017-12-12T17:07:23Z</dcterms:modified>
</cp:coreProperties>
</file>