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8981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rPr dirty="0"/>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3 QBO TRANSACTIONS"/>
          <p:cNvSpPr txBox="1"/>
          <p:nvPr/>
        </p:nvSpPr>
        <p:spPr>
          <a:xfrm>
            <a:off x="1730518" y="7915350"/>
            <a:ext cx="7388241" cy="641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3 QBO TRANSACTIONS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9" name="Section 3.4 ENTERING TRANSACTIONS IN QBO"/>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3.4 ENTERING TRANSACTIONS IN QBO</a:t>
            </a:r>
          </a:p>
        </p:txBody>
      </p:sp>
      <p:sp>
        <p:nvSpPr>
          <p:cNvPr id="210" name="Two main ways to enter transaction information in QBO…"/>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Two main ways to enter transaction information in QBO</a:t>
            </a:r>
          </a:p>
          <a:p>
            <a:pPr marL="571500" indent="-571500">
              <a:buClrTx/>
              <a:buSzPct val="100000"/>
              <a:buFontTx/>
              <a:buAutoNum type="arabicPeriod"/>
              <a:defRPr b="1"/>
            </a:pPr>
            <a:r>
              <a:t>Onscreen Journal</a:t>
            </a:r>
          </a:p>
          <a:p>
            <a:pPr marL="571500" indent="-571500">
              <a:buClrTx/>
              <a:buSzPct val="100000"/>
              <a:buFontTx/>
              <a:buAutoNum type="arabicPeriod"/>
              <a:defRPr b="1"/>
            </a:pPr>
            <a:r>
              <a:t>Onscreen forms, such as invoices and checks</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14" name="Group"/>
          <p:cNvGrpSpPr/>
          <p:nvPr/>
        </p:nvGrpSpPr>
        <p:grpSpPr>
          <a:xfrm rot="5400000" flipH="1">
            <a:off x="7531143" y="3966266"/>
            <a:ext cx="9797563" cy="1866820"/>
            <a:chOff x="0" y="0"/>
            <a:chExt cx="9797561" cy="1866818"/>
          </a:xfrm>
        </p:grpSpPr>
        <p:pic>
          <p:nvPicPr>
            <p:cNvPr id="21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15" name="(See text Section 3.4 for more information about entering transactions in QBO)"/>
          <p:cNvSpPr txBox="1"/>
          <p:nvPr/>
        </p:nvSpPr>
        <p:spPr>
          <a:xfrm>
            <a:off x="689845" y="7004050"/>
            <a:ext cx="10625431" cy="14859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spcBef>
                <a:spcPts val="1800"/>
              </a:spcBef>
              <a:defRPr sz="3200" b="1" spc="0"/>
            </a:lvl1pPr>
          </a:lstStyle>
          <a:p>
            <a:r>
              <a:t>(See text Section 3.4 for more information about entering transactions in QBO)</a:t>
            </a:r>
            <a:endParaRPr sz="110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8" name="Section 3.5 Types of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3.5 Types of Transactions</a:t>
            </a:r>
          </a:p>
        </p:txBody>
      </p:sp>
      <p:sp>
        <p:nvSpPr>
          <p:cNvPr id="219" name="Generally we can group transactions into the following categori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Generally we can group transactions into the following categories:</a:t>
            </a:r>
          </a:p>
          <a:p>
            <a:pPr marL="0" indent="0">
              <a:buClrTx/>
              <a:buSzTx/>
              <a:buFontTx/>
              <a:buNone/>
              <a:defRPr b="1"/>
            </a:pPr>
            <a:r>
              <a:t>1. Banking and Credit Card</a:t>
            </a:r>
          </a:p>
          <a:p>
            <a:pPr marL="0" indent="0">
              <a:buClrTx/>
              <a:buSzTx/>
              <a:buFontTx/>
              <a:buNone/>
              <a:defRPr b="1"/>
            </a:pPr>
            <a:r>
              <a:t>2. Customers and Sales</a:t>
            </a:r>
          </a:p>
          <a:p>
            <a:pPr marL="0" indent="0">
              <a:buClrTx/>
              <a:buSzTx/>
              <a:buFontTx/>
              <a:buNone/>
              <a:defRPr b="1"/>
            </a:pPr>
            <a:r>
              <a:t>3. Vendors and Expenses</a:t>
            </a:r>
          </a:p>
          <a:p>
            <a:pPr marL="0" indent="0">
              <a:buClrTx/>
              <a:buSzTx/>
              <a:buFontTx/>
              <a:buNone/>
              <a:defRPr b="1"/>
            </a:pPr>
            <a:r>
              <a:t>4. Employees and Payroll</a:t>
            </a:r>
          </a:p>
          <a:p>
            <a:pPr marL="0" indent="0">
              <a:buClrTx/>
              <a:buSzTx/>
              <a:buFontTx/>
              <a:buNone/>
              <a:defRPr b="1"/>
            </a:pPr>
            <a:r>
              <a:t>5. Other</a:t>
            </a:r>
          </a:p>
          <a:p>
            <a:pPr marL="0" indent="0">
              <a:buClrTx/>
              <a:buSzTx/>
              <a:buFontTx/>
              <a:buNone/>
              <a:defRPr b="1"/>
            </a:pPr>
            <a:endParaRPr/>
          </a:p>
          <a:p>
            <a:pPr marL="0" indent="0">
              <a:buClrTx/>
              <a:buSzTx/>
              <a:buFontTx/>
              <a:buNone/>
              <a:defRPr b="1" i="1"/>
            </a:pPr>
            <a:r>
              <a:t>(See text Section 3.5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23" name="Group"/>
          <p:cNvGrpSpPr/>
          <p:nvPr/>
        </p:nvGrpSpPr>
        <p:grpSpPr>
          <a:xfrm rot="5400000" flipH="1">
            <a:off x="7531143" y="3966266"/>
            <a:ext cx="9797563" cy="1866820"/>
            <a:chOff x="0" y="0"/>
            <a:chExt cx="9797561" cy="1866818"/>
          </a:xfrm>
        </p:grpSpPr>
        <p:pic>
          <p:nvPicPr>
            <p:cNvPr id="22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6" name="Section 3.6 Banking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3.6 Banking transactions</a:t>
            </a:r>
          </a:p>
        </p:txBody>
      </p:sp>
      <p:sp>
        <p:nvSpPr>
          <p:cNvPr id="227" name="Banking Transactions includ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Banking Transactions include:</a:t>
            </a:r>
          </a:p>
          <a:p>
            <a:pPr marL="0" indent="0">
              <a:buClrTx/>
              <a:buSzTx/>
              <a:buFontTx/>
              <a:buNone/>
              <a:defRPr b="1"/>
            </a:pPr>
            <a:r>
              <a:t>1. Bank Deposits</a:t>
            </a:r>
          </a:p>
          <a:p>
            <a:pPr marL="0" indent="0">
              <a:buClrTx/>
              <a:buSzTx/>
              <a:buFontTx/>
              <a:buNone/>
              <a:defRPr b="1"/>
            </a:pPr>
            <a:r>
              <a:t>2. Transfers</a:t>
            </a:r>
          </a:p>
          <a:p>
            <a:pPr marL="0" indent="0">
              <a:buClrTx/>
              <a:buSzTx/>
              <a:buFontTx/>
              <a:buNone/>
              <a:defRPr b="1"/>
            </a:pPr>
            <a:endParaRPr/>
          </a:p>
          <a:p>
            <a:pPr marL="0" indent="0">
              <a:buClrTx/>
              <a:buSzTx/>
              <a:buFontTx/>
              <a:buNone/>
              <a:defRPr b="1"/>
            </a:pPr>
            <a:endParaRPr/>
          </a:p>
          <a:p>
            <a:pPr marL="0" indent="0">
              <a:buClrTx/>
              <a:buSzTx/>
              <a:buFontTx/>
              <a:buNone/>
              <a:defRPr b="1" i="1"/>
            </a:pPr>
            <a:r>
              <a:t>(See text Section 3.6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31" name="Group"/>
          <p:cNvGrpSpPr/>
          <p:nvPr/>
        </p:nvGrpSpPr>
        <p:grpSpPr>
          <a:xfrm rot="5400000" flipH="1">
            <a:off x="7531143" y="3966266"/>
            <a:ext cx="9797563" cy="1866820"/>
            <a:chOff x="0" y="0"/>
            <a:chExt cx="9797561" cy="1866818"/>
          </a:xfrm>
        </p:grpSpPr>
        <p:pic>
          <p:nvPicPr>
            <p:cNvPr id="22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4" name="Section 3.7 Customer and SALES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3.7 Customer and SALES transactions</a:t>
            </a:r>
          </a:p>
        </p:txBody>
      </p:sp>
      <p:sp>
        <p:nvSpPr>
          <p:cNvPr id="235" name="Customer and Sales Transactions includ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Customer and Sales Transactions include:</a:t>
            </a:r>
          </a:p>
          <a:p>
            <a:pPr marL="571500" indent="-571500">
              <a:buClrTx/>
              <a:buSzPct val="100000"/>
              <a:buFontTx/>
              <a:buAutoNum type="arabicPeriod"/>
              <a:defRPr b="1"/>
            </a:pPr>
            <a:r>
              <a:t>Entering Invoices</a:t>
            </a:r>
          </a:p>
          <a:p>
            <a:pPr marL="571500" indent="-571500">
              <a:buClrTx/>
              <a:buSzPct val="100000"/>
              <a:buFontTx/>
              <a:buAutoNum type="arabicPeriod"/>
              <a:defRPr b="1"/>
            </a:pPr>
            <a:r>
              <a:t>Receiving Customer Payments</a:t>
            </a:r>
          </a:p>
          <a:p>
            <a:pPr marL="571500" indent="-571500">
              <a:buClrTx/>
              <a:buSzPct val="100000"/>
              <a:buFontTx/>
              <a:buAutoNum type="arabicPeriod"/>
              <a:defRPr b="1"/>
            </a:pPr>
            <a:r>
              <a:t>Entering Estimates</a:t>
            </a:r>
          </a:p>
          <a:p>
            <a:pPr marL="571500" indent="-571500">
              <a:buClrTx/>
              <a:buSzPct val="100000"/>
              <a:buFontTx/>
              <a:buAutoNum type="arabicPeriod"/>
              <a:defRPr b="1"/>
            </a:pPr>
            <a:r>
              <a:t>Entering Credit Memos</a:t>
            </a:r>
          </a:p>
          <a:p>
            <a:pPr marL="571500" indent="-571500">
              <a:buClrTx/>
              <a:buSzPct val="100000"/>
              <a:buFontTx/>
              <a:buAutoNum type="arabicPeriod"/>
              <a:defRPr b="1"/>
            </a:pPr>
            <a:r>
              <a:t>Entering Sales Receipts</a:t>
            </a:r>
          </a:p>
          <a:p>
            <a:pPr marL="0" indent="0">
              <a:buClrTx/>
              <a:buSzTx/>
              <a:buFontTx/>
              <a:buNone/>
              <a:defRPr b="1"/>
            </a:pPr>
            <a:endParaRPr/>
          </a:p>
          <a:p>
            <a:pPr marL="0" indent="0">
              <a:buClrTx/>
              <a:buSzTx/>
              <a:buFontTx/>
              <a:buNone/>
              <a:defRPr b="1"/>
            </a:pPr>
            <a:endParaRPr/>
          </a:p>
          <a:p>
            <a:pPr marL="0" indent="0">
              <a:buClrTx/>
              <a:buSzTx/>
              <a:buFontTx/>
              <a:buNone/>
              <a:defRPr b="1" i="1"/>
            </a:pPr>
            <a:r>
              <a:t>(See text Section 3.7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39" name="Group"/>
          <p:cNvGrpSpPr/>
          <p:nvPr/>
        </p:nvGrpSpPr>
        <p:grpSpPr>
          <a:xfrm rot="5400000" flipH="1">
            <a:off x="7531143" y="3966266"/>
            <a:ext cx="9797563" cy="1866820"/>
            <a:chOff x="0" y="0"/>
            <a:chExt cx="9797561" cy="1866818"/>
          </a:xfrm>
        </p:grpSpPr>
        <p:pic>
          <p:nvPicPr>
            <p:cNvPr id="23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2" name="Section 3.8 VENDOR AND EXPENSE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3.8 VENDOR AND EXPENSE transactions</a:t>
            </a:r>
          </a:p>
        </p:txBody>
      </p:sp>
      <p:sp>
        <p:nvSpPr>
          <p:cNvPr id="243" name="Vendor and Expense Transactions includ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Vendor and Expense Transactions include:</a:t>
            </a:r>
          </a:p>
          <a:p>
            <a:pPr marL="571500" indent="-571500">
              <a:buClrTx/>
              <a:buSzPct val="100000"/>
              <a:buFontTx/>
              <a:buAutoNum type="arabicPeriod"/>
              <a:defRPr b="1"/>
            </a:pPr>
            <a:r>
              <a:t>Entering Expenses</a:t>
            </a:r>
          </a:p>
          <a:p>
            <a:pPr marL="571500" indent="-571500">
              <a:buClrTx/>
              <a:buSzPct val="100000"/>
              <a:buFontTx/>
              <a:buAutoNum type="arabicPeriod"/>
              <a:defRPr b="1"/>
            </a:pPr>
            <a:r>
              <a:t>Entering Checks</a:t>
            </a:r>
          </a:p>
          <a:p>
            <a:pPr marL="571500" indent="-571500">
              <a:buClrTx/>
              <a:buSzPct val="100000"/>
              <a:buFontTx/>
              <a:buAutoNum type="arabicPeriod"/>
              <a:defRPr b="1"/>
            </a:pPr>
            <a:r>
              <a:t>Entering Bills</a:t>
            </a:r>
          </a:p>
          <a:p>
            <a:pPr marL="571500" indent="-571500">
              <a:buClrTx/>
              <a:buSzPct val="100000"/>
              <a:buFontTx/>
              <a:buAutoNum type="arabicPeriod"/>
              <a:defRPr b="1"/>
            </a:pPr>
            <a:r>
              <a:t>Entering Purchase Orders</a:t>
            </a:r>
          </a:p>
          <a:p>
            <a:pPr marL="571500" indent="-571500">
              <a:buClrTx/>
              <a:buSzPct val="100000"/>
              <a:buFontTx/>
              <a:buAutoNum type="arabicPeriod"/>
              <a:defRPr b="1"/>
            </a:pPr>
            <a:r>
              <a:t>Entering Vendor Credits</a:t>
            </a:r>
          </a:p>
          <a:p>
            <a:pPr marL="571500" indent="-571500">
              <a:buClrTx/>
              <a:buSzPct val="100000"/>
              <a:buFontTx/>
              <a:buAutoNum type="arabicPeriod"/>
              <a:defRPr b="1"/>
            </a:pPr>
            <a:r>
              <a:t>Entering Credit Card Credits</a:t>
            </a:r>
          </a:p>
          <a:p>
            <a:pPr marL="0" indent="0">
              <a:buClrTx/>
              <a:buSzTx/>
              <a:buFontTx/>
              <a:buNone/>
              <a:defRPr b="1"/>
            </a:pPr>
            <a:endParaRPr/>
          </a:p>
          <a:p>
            <a:pPr marL="0" indent="0">
              <a:buClrTx/>
              <a:buSzTx/>
              <a:buFontTx/>
              <a:buNone/>
              <a:defRPr b="1" i="1"/>
            </a:pPr>
            <a:r>
              <a:t>(See text Section 3.8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47" name="Group"/>
          <p:cNvGrpSpPr/>
          <p:nvPr/>
        </p:nvGrpSpPr>
        <p:grpSpPr>
          <a:xfrm rot="5400000" flipH="1">
            <a:off x="7531143" y="3966266"/>
            <a:ext cx="9797563" cy="1866820"/>
            <a:chOff x="0" y="0"/>
            <a:chExt cx="9797561" cy="1866818"/>
          </a:xfrm>
        </p:grpSpPr>
        <p:pic>
          <p:nvPicPr>
            <p:cNvPr id="244"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5"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6"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0" name="Section 3.9 employee and payroll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3.9 employee and payroll transactions</a:t>
            </a:r>
          </a:p>
        </p:txBody>
      </p:sp>
      <p:sp>
        <p:nvSpPr>
          <p:cNvPr id="251" name="Employee and Payroll tasks includ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Employee and Payroll tasks include:</a:t>
            </a:r>
          </a:p>
          <a:p>
            <a:pPr marL="571500" indent="-571500">
              <a:buClrTx/>
              <a:buSzPct val="100000"/>
              <a:buFontTx/>
              <a:buAutoNum type="arabicPeriod"/>
              <a:defRPr b="1"/>
            </a:pPr>
            <a:r>
              <a:t>Setting up QBO Payroll</a:t>
            </a:r>
          </a:p>
          <a:p>
            <a:pPr marL="571500" indent="-571500">
              <a:buClrTx/>
              <a:buSzPct val="100000"/>
              <a:buFontTx/>
              <a:buAutoNum type="arabicPeriod"/>
              <a:defRPr b="1"/>
            </a:pPr>
            <a:r>
              <a:t>Entering Single Time-Activity</a:t>
            </a:r>
          </a:p>
          <a:p>
            <a:pPr marL="571500" indent="-571500">
              <a:buClrTx/>
              <a:buSzPct val="100000"/>
              <a:buFontTx/>
              <a:buAutoNum type="arabicPeriod"/>
              <a:defRPr b="1"/>
            </a:pPr>
            <a:r>
              <a:t>Entering Weekly Timesheet</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r>
              <a:t>(See text Section 3.9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55" name="Group"/>
          <p:cNvGrpSpPr/>
          <p:nvPr/>
        </p:nvGrpSpPr>
        <p:grpSpPr>
          <a:xfrm rot="5400000" flipH="1">
            <a:off x="7531143" y="3966266"/>
            <a:ext cx="9797563" cy="1866820"/>
            <a:chOff x="0" y="0"/>
            <a:chExt cx="9797561" cy="1866818"/>
          </a:xfrm>
        </p:grpSpPr>
        <p:pic>
          <p:nvPicPr>
            <p:cNvPr id="252"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3"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4"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8" name="Section 3.10 OTHER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3.10 OTHER transactions</a:t>
            </a:r>
          </a:p>
        </p:txBody>
      </p:sp>
      <p:sp>
        <p:nvSpPr>
          <p:cNvPr id="259" name="Other transactions that cannot be entered using an onscreen form can be entered using a Journal Entr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Other transactions that cannot be entered using an onscreen form can be entered using a Journal Entry.</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r>
              <a:t>(See text Section 3.10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63" name="Group"/>
          <p:cNvGrpSpPr/>
          <p:nvPr/>
        </p:nvGrpSpPr>
        <p:grpSpPr>
          <a:xfrm rot="5400000" flipH="1">
            <a:off x="7531143" y="3966266"/>
            <a:ext cx="9797563" cy="1866820"/>
            <a:chOff x="0" y="0"/>
            <a:chExt cx="9797561" cy="1866818"/>
          </a:xfrm>
        </p:grpSpPr>
        <p:pic>
          <p:nvPicPr>
            <p:cNvPr id="26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6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6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66" name="Section 3.11 REcurring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3.11 REcurring transactions</a:t>
            </a:r>
          </a:p>
        </p:txBody>
      </p:sp>
      <p:sp>
        <p:nvSpPr>
          <p:cNvPr id="267" name="Frequently used transactions can be saved as a Recurring Transaction.…"/>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Frequently used transactions can be saved as a Recurring Transaction.</a:t>
            </a:r>
          </a:p>
          <a:p>
            <a:pPr marL="0" indent="0">
              <a:buClrTx/>
              <a:buSzTx/>
              <a:buFontTx/>
              <a:buNone/>
              <a:defRPr b="1"/>
            </a:pPr>
            <a:r>
              <a:t>Recurring transactions can be classified as:</a:t>
            </a:r>
          </a:p>
          <a:p>
            <a:pPr marL="571500" indent="-571500">
              <a:buClrTx/>
              <a:buSzPct val="100000"/>
              <a:buFontTx/>
              <a:buAutoNum type="arabicPeriod"/>
              <a:defRPr b="1"/>
            </a:pPr>
            <a:r>
              <a:t>Scheduled</a:t>
            </a:r>
          </a:p>
          <a:p>
            <a:pPr marL="571500" indent="-571500">
              <a:buClrTx/>
              <a:buSzPct val="100000"/>
              <a:buFontTx/>
              <a:buAutoNum type="arabicPeriod"/>
              <a:defRPr b="1"/>
            </a:pPr>
            <a:r>
              <a:t>Unscheduled</a:t>
            </a:r>
          </a:p>
          <a:p>
            <a:pPr marL="571500" indent="-571500">
              <a:buClrTx/>
              <a:buSzPct val="100000"/>
              <a:buFontTx/>
              <a:buAutoNum type="arabicPeriod"/>
              <a:defRPr b="1"/>
            </a:pPr>
            <a:r>
              <a:t>Reminder</a:t>
            </a:r>
          </a:p>
          <a:p>
            <a:pPr marL="0" indent="0">
              <a:buClrTx/>
              <a:buSzTx/>
              <a:buFontTx/>
              <a:buNone/>
              <a:defRPr b="1"/>
            </a:pPr>
            <a:endParaRPr/>
          </a:p>
          <a:p>
            <a:pPr marL="0" indent="0">
              <a:buClrTx/>
              <a:buSzTx/>
              <a:buFontTx/>
              <a:buNone/>
              <a:defRPr b="1"/>
            </a:pPr>
            <a:endParaRPr/>
          </a:p>
          <a:p>
            <a:pPr marL="0" indent="0">
              <a:buClrTx/>
              <a:buSzTx/>
              <a:buFontTx/>
              <a:buNone/>
              <a:defRPr b="1" i="1"/>
            </a:pPr>
            <a:r>
              <a:t>(See text Section 3.11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71" name="Group"/>
          <p:cNvGrpSpPr/>
          <p:nvPr/>
        </p:nvGrpSpPr>
        <p:grpSpPr>
          <a:xfrm rot="5400000" flipH="1">
            <a:off x="7531143" y="3966266"/>
            <a:ext cx="9797563" cy="1866820"/>
            <a:chOff x="0" y="0"/>
            <a:chExt cx="9797561" cy="1866818"/>
          </a:xfrm>
        </p:grpSpPr>
        <p:pic>
          <p:nvPicPr>
            <p:cNvPr id="26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6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7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74" name="Section 3.12 accounting essentials DOUBLE ENTRY ACCOUNTING"/>
          <p:cNvSpPr txBox="1">
            <a:spLocks noGrp="1"/>
          </p:cNvSpPr>
          <p:nvPr>
            <p:ph type="title"/>
          </p:nvPr>
        </p:nvSpPr>
        <p:spPr>
          <a:xfrm>
            <a:off x="571500" y="723900"/>
            <a:ext cx="10862122" cy="723900"/>
          </a:xfrm>
          <a:prstGeom prst="rect">
            <a:avLst/>
          </a:prstGeom>
        </p:spPr>
        <p:txBody>
          <a:bodyPr/>
          <a:lstStyle>
            <a:lvl1pPr defTabSz="455675">
              <a:spcBef>
                <a:spcPts val="1700"/>
              </a:spcBef>
              <a:defRPr sz="4055">
                <a:solidFill>
                  <a:srgbClr val="F20F4B"/>
                </a:solidFill>
              </a:defRPr>
            </a:lvl1pPr>
          </a:lstStyle>
          <a:p>
            <a:r>
              <a:t>Section 3.12 accounting essentials DOUBLE ENTRY ACCOUNTING</a:t>
            </a:r>
          </a:p>
        </p:txBody>
      </p:sp>
      <p:sp>
        <p:nvSpPr>
          <p:cNvPr id="275" name="Double-entry accounting is used to record what is exchanged in a transaction using debits and credits in a journal…"/>
          <p:cNvSpPr txBox="1">
            <a:spLocks noGrp="1"/>
          </p:cNvSpPr>
          <p:nvPr>
            <p:ph type="body" idx="1"/>
          </p:nvPr>
        </p:nvSpPr>
        <p:spPr>
          <a:xfrm>
            <a:off x="571500" y="1809750"/>
            <a:ext cx="10862122" cy="7226300"/>
          </a:xfrm>
          <a:prstGeom prst="rect">
            <a:avLst/>
          </a:prstGeom>
        </p:spPr>
        <p:txBody>
          <a:bodyPr/>
          <a:lstStyle/>
          <a:p>
            <a:pPr>
              <a:defRPr b="1"/>
            </a:pPr>
            <a:r>
              <a:t>Double-entry accounting is used to record what is exchanged in a transaction using debits and credits in a journal</a:t>
            </a:r>
          </a:p>
          <a:p>
            <a:pPr>
              <a:defRPr b="1"/>
            </a:pPr>
            <a:r>
              <a:t>Each entry must balance with debits equal to credits</a:t>
            </a:r>
          </a:p>
          <a:p>
            <a:pPr marL="0" indent="0">
              <a:buClrTx/>
              <a:buSzTx/>
              <a:buFontTx/>
              <a:buNone/>
              <a:defRPr b="1"/>
            </a:pPr>
            <a:endParaRPr/>
          </a:p>
          <a:p>
            <a:pPr marL="0" indent="0">
              <a:buClrTx/>
              <a:buSzTx/>
              <a:buFontTx/>
              <a:buNone/>
              <a:defRPr b="1" i="1"/>
            </a:pPr>
            <a:r>
              <a:t>(See text Section 3.12 Accounting Essentials about Double-Entry Accounting for more information)</a:t>
            </a:r>
          </a:p>
        </p:txBody>
      </p:sp>
      <p:grpSp>
        <p:nvGrpSpPr>
          <p:cNvPr id="279" name="Group"/>
          <p:cNvGrpSpPr/>
          <p:nvPr/>
        </p:nvGrpSpPr>
        <p:grpSpPr>
          <a:xfrm rot="5400000" flipH="1">
            <a:off x="7531143" y="3966266"/>
            <a:ext cx="9797563" cy="1866820"/>
            <a:chOff x="0" y="0"/>
            <a:chExt cx="9797561" cy="1866818"/>
          </a:xfrm>
        </p:grpSpPr>
        <p:pic>
          <p:nvPicPr>
            <p:cNvPr id="27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7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7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82"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83" name="Exercises at the end of Chapter 3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3 provide you with practice. The Sample Company resets each time it is reopened so any errors do not carry forward to future chapters.</a:t>
            </a:r>
          </a:p>
        </p:txBody>
      </p:sp>
      <p:grpSp>
        <p:nvGrpSpPr>
          <p:cNvPr id="287" name="Group"/>
          <p:cNvGrpSpPr/>
          <p:nvPr/>
        </p:nvGrpSpPr>
        <p:grpSpPr>
          <a:xfrm rot="5400000" flipH="1">
            <a:off x="7531143" y="3966266"/>
            <a:ext cx="9797563" cy="1866820"/>
            <a:chOff x="0" y="0"/>
            <a:chExt cx="9797561" cy="1866818"/>
          </a:xfrm>
        </p:grpSpPr>
        <p:pic>
          <p:nvPicPr>
            <p:cNvPr id="284"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85"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86"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90" name="project 3.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3.1</a:t>
            </a:r>
          </a:p>
        </p:txBody>
      </p:sp>
      <p:sp>
        <p:nvSpPr>
          <p:cNvPr id="291" name="Project 3.1 involves entering transaction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3.1 involves entering transactions for your QBO Company.</a:t>
            </a:r>
          </a:p>
          <a:p>
            <a:pPr>
              <a:defRPr b="1"/>
            </a:pPr>
            <a:r>
              <a:t>Use the QBO Access with your text to access and start QBO. </a:t>
            </a:r>
          </a:p>
          <a:p>
            <a:pPr>
              <a:defRPr b="1"/>
            </a:pPr>
            <a:r>
              <a:t>Follow instructions in your text for Project 3.1.</a:t>
            </a:r>
          </a:p>
        </p:txBody>
      </p:sp>
      <p:grpSp>
        <p:nvGrpSpPr>
          <p:cNvPr id="295" name="Group"/>
          <p:cNvGrpSpPr/>
          <p:nvPr/>
        </p:nvGrpSpPr>
        <p:grpSpPr>
          <a:xfrm rot="5400000" flipH="1">
            <a:off x="7531143" y="3966266"/>
            <a:ext cx="9797563" cy="1866820"/>
            <a:chOff x="0" y="0"/>
            <a:chExt cx="9797561" cy="1866818"/>
          </a:xfrm>
        </p:grpSpPr>
        <p:pic>
          <p:nvPicPr>
            <p:cNvPr id="292"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93"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94"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3.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3.1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3.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3.1 QBO SatNAV</a:t>
            </a:r>
          </a:p>
        </p:txBody>
      </p:sp>
      <p:sp>
        <p:nvSpPr>
          <p:cNvPr id="155" name="Chapter 3 focuses on QBO Transactions…"/>
          <p:cNvSpPr txBox="1">
            <a:spLocks noGrp="1"/>
          </p:cNvSpPr>
          <p:nvPr>
            <p:ph type="body" idx="1"/>
          </p:nvPr>
        </p:nvSpPr>
        <p:spPr>
          <a:xfrm>
            <a:off x="584200" y="2038350"/>
            <a:ext cx="10862122" cy="7226300"/>
          </a:xfrm>
          <a:prstGeom prst="rect">
            <a:avLst/>
          </a:prstGeom>
        </p:spPr>
        <p:txBody>
          <a:bodyPr/>
          <a:lstStyle/>
          <a:p>
            <a:pPr marL="0" indent="0" defTabSz="531622">
              <a:spcBef>
                <a:spcPts val="1600"/>
              </a:spcBef>
              <a:buClrTx/>
              <a:buSzTx/>
              <a:buFontTx/>
              <a:buNone/>
              <a:defRPr sz="2912" b="1"/>
            </a:pPr>
            <a:r>
              <a:t>Chapter 3 focuses on QBO Transactions</a:t>
            </a:r>
          </a:p>
          <a:p>
            <a:pPr marL="0" indent="0" defTabSz="531622">
              <a:spcBef>
                <a:spcPts val="1600"/>
              </a:spcBef>
              <a:buClrTx/>
              <a:buSzTx/>
              <a:buFontTx/>
              <a:buNone/>
              <a:defRPr sz="2912" b="1"/>
            </a:pPr>
            <a:endParaRPr/>
          </a:p>
          <a:p>
            <a:pPr marL="0" indent="0" defTabSz="531622">
              <a:spcBef>
                <a:spcPts val="1600"/>
              </a:spcBef>
              <a:buClrTx/>
              <a:buSzTx/>
              <a:buFontTx/>
              <a:buNone/>
              <a:defRPr sz="2912" b="1"/>
            </a:pPr>
            <a:endParaRPr/>
          </a:p>
          <a:p>
            <a:pPr marL="0" indent="0" defTabSz="531622">
              <a:spcBef>
                <a:spcPts val="1600"/>
              </a:spcBef>
              <a:buClrTx/>
              <a:buSzTx/>
              <a:buFontTx/>
              <a:buNone/>
              <a:defRPr sz="2912" b="1"/>
            </a:pPr>
            <a:endParaRPr/>
          </a:p>
          <a:p>
            <a:pPr marL="0" indent="0" defTabSz="531622">
              <a:spcBef>
                <a:spcPts val="1600"/>
              </a:spcBef>
              <a:buClrTx/>
              <a:buSzTx/>
              <a:buFontTx/>
              <a:buNone/>
              <a:defRPr sz="2912" b="1"/>
            </a:pPr>
            <a:endParaRPr/>
          </a:p>
          <a:p>
            <a:pPr marL="0" indent="0" defTabSz="531622">
              <a:spcBef>
                <a:spcPts val="1600"/>
              </a:spcBef>
              <a:buClrTx/>
              <a:buSzTx/>
              <a:buFontTx/>
              <a:buNone/>
              <a:defRPr sz="2912" b="1"/>
            </a:pPr>
            <a:endParaRPr/>
          </a:p>
          <a:p>
            <a:pPr marL="0" indent="0" defTabSz="531622">
              <a:spcBef>
                <a:spcPts val="1600"/>
              </a:spcBef>
              <a:buClrTx/>
              <a:buSzTx/>
              <a:buFontTx/>
              <a:buNone/>
              <a:defRPr sz="2912" b="1" i="1"/>
            </a:pPr>
            <a:endParaRPr/>
          </a:p>
          <a:p>
            <a:pPr marL="0" indent="0" defTabSz="531622">
              <a:spcBef>
                <a:spcPts val="1600"/>
              </a:spcBef>
              <a:buClrTx/>
              <a:buSzTx/>
              <a:buFontTx/>
              <a:buNone/>
              <a:defRPr sz="2912" b="1" i="1"/>
            </a:pPr>
            <a:endParaRPr/>
          </a:p>
          <a:p>
            <a:pPr marL="0" indent="0" defTabSz="531622">
              <a:spcBef>
                <a:spcPts val="1600"/>
              </a:spcBef>
              <a:buClrTx/>
              <a:buSzTx/>
              <a:buFontTx/>
              <a:buNone/>
              <a:defRPr sz="2912" b="1" i="1"/>
            </a:pPr>
            <a:endParaRPr/>
          </a:p>
          <a:p>
            <a:pPr marL="0" indent="0" defTabSz="531622">
              <a:spcBef>
                <a:spcPts val="1600"/>
              </a:spcBef>
              <a:buClrTx/>
              <a:buSzTx/>
              <a:buFontTx/>
              <a:buNone/>
              <a:defRPr sz="2912" b="1" i="1"/>
            </a:pPr>
            <a:endParaRPr/>
          </a:p>
          <a:p>
            <a:pPr marL="0" indent="0" defTabSz="531622">
              <a:spcBef>
                <a:spcPts val="1600"/>
              </a:spcBef>
              <a:buClrTx/>
              <a:buSzTx/>
              <a:buFontTx/>
              <a:buNone/>
              <a:defRPr sz="2912" b="1" i="1"/>
            </a:pPr>
            <a:r>
              <a:t>(See text Section 3.1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2336272" y="2781205"/>
            <a:ext cx="7357977" cy="5740590"/>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3.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3.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3.3 QBO LIST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3.3 QBO LISTS</a:t>
            </a:r>
          </a:p>
        </p:txBody>
      </p:sp>
      <p:sp>
        <p:nvSpPr>
          <p:cNvPr id="180" name="QBO Lists save time so we don’t have to re-enter customers, vendors, and employees each time we enter a new transaction.…"/>
          <p:cNvSpPr txBox="1">
            <a:spLocks noGrp="1"/>
          </p:cNvSpPr>
          <p:nvPr>
            <p:ph type="body" idx="1"/>
          </p:nvPr>
        </p:nvSpPr>
        <p:spPr>
          <a:xfrm>
            <a:off x="571500" y="1803400"/>
            <a:ext cx="10862122" cy="7226300"/>
          </a:xfrm>
          <a:prstGeom prst="rect">
            <a:avLst/>
          </a:prstGeom>
        </p:spPr>
        <p:txBody>
          <a:bodyPr>
            <a:normAutofit lnSpcReduction="10000"/>
          </a:bodyPr>
          <a:lstStyle/>
          <a:p>
            <a:pPr marL="404113" indent="-404113" defTabSz="502412">
              <a:spcBef>
                <a:spcPts val="1500"/>
              </a:spcBef>
              <a:defRPr sz="2752" b="1"/>
            </a:pPr>
            <a:r>
              <a:t>QBO Lists save time so we don’t have to re-enter customers, vendors, and employees each time we enter a new transaction.</a:t>
            </a:r>
          </a:p>
          <a:p>
            <a:pPr marL="404113" indent="-404113" defTabSz="502412">
              <a:spcBef>
                <a:spcPts val="1500"/>
              </a:spcBef>
              <a:defRPr sz="2752" b="1"/>
            </a:pPr>
            <a:r>
              <a:t>Lists are accessed from the Navigation Bar.</a:t>
            </a:r>
          </a:p>
          <a:p>
            <a:pPr marL="0" indent="0" defTabSz="502412">
              <a:spcBef>
                <a:spcPts val="1500"/>
              </a:spcBef>
              <a:buClrTx/>
              <a:buSzTx/>
              <a:buFontTx/>
              <a:buNone/>
              <a:defRPr sz="2752" b="1"/>
            </a:pPr>
            <a:endParaRPr/>
          </a:p>
          <a:p>
            <a:pPr marL="0" indent="0" defTabSz="502412">
              <a:spcBef>
                <a:spcPts val="1500"/>
              </a:spcBef>
              <a:buClrTx/>
              <a:buSzTx/>
              <a:buFontTx/>
              <a:buNone/>
              <a:defRPr sz="2752" b="1"/>
            </a:pPr>
            <a:endParaRPr/>
          </a:p>
          <a:p>
            <a:pPr marL="0" indent="0" defTabSz="502412">
              <a:spcBef>
                <a:spcPts val="1500"/>
              </a:spcBef>
              <a:buClrTx/>
              <a:buSzTx/>
              <a:buFontTx/>
              <a:buNone/>
              <a:defRPr sz="2752" b="1"/>
            </a:pPr>
            <a:endParaRPr/>
          </a:p>
          <a:p>
            <a:pPr marL="0" indent="0" defTabSz="502412">
              <a:spcBef>
                <a:spcPts val="1500"/>
              </a:spcBef>
              <a:buClrTx/>
              <a:buSzTx/>
              <a:buFontTx/>
              <a:buNone/>
              <a:defRPr sz="2752" b="1"/>
            </a:pPr>
            <a:endParaRPr/>
          </a:p>
          <a:p>
            <a:pPr marL="0" indent="0" defTabSz="502412">
              <a:spcBef>
                <a:spcPts val="1500"/>
              </a:spcBef>
              <a:buClrTx/>
              <a:buSzTx/>
              <a:buFontTx/>
              <a:buNone/>
              <a:defRPr sz="2752" b="1"/>
            </a:pPr>
            <a:endParaRPr/>
          </a:p>
          <a:p>
            <a:pPr marL="0" indent="0" defTabSz="502412">
              <a:spcBef>
                <a:spcPts val="1500"/>
              </a:spcBef>
              <a:buClrTx/>
              <a:buSzTx/>
              <a:buFontTx/>
              <a:buNone/>
              <a:defRPr sz="2752" b="1" i="1"/>
            </a:pPr>
            <a:endParaRPr/>
          </a:p>
          <a:p>
            <a:pPr marL="0" indent="0" defTabSz="502412">
              <a:spcBef>
                <a:spcPts val="1500"/>
              </a:spcBef>
              <a:buClrTx/>
              <a:buSzTx/>
              <a:buFontTx/>
              <a:buNone/>
              <a:defRPr sz="2752" b="1" i="1"/>
            </a:pPr>
            <a:endParaRPr/>
          </a:p>
          <a:p>
            <a:pPr marL="0" indent="0" defTabSz="502412">
              <a:spcBef>
                <a:spcPts val="1500"/>
              </a:spcBef>
              <a:buClrTx/>
              <a:buSzTx/>
              <a:buFontTx/>
              <a:buNone/>
              <a:defRPr sz="2752" b="1" i="1"/>
            </a:pPr>
            <a:endParaRPr/>
          </a:p>
          <a:p>
            <a:pPr marL="0" indent="0" defTabSz="502412">
              <a:spcBef>
                <a:spcPts val="1500"/>
              </a:spcBef>
              <a:buClrTx/>
              <a:buSzTx/>
              <a:buFontTx/>
              <a:buNone/>
              <a:defRPr sz="2752" b="1" i="1"/>
            </a:pPr>
            <a:r>
              <a:t>(See text Section 3.3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grpSp>
        <p:nvGrpSpPr>
          <p:cNvPr id="190" name="Group"/>
          <p:cNvGrpSpPr/>
          <p:nvPr/>
        </p:nvGrpSpPr>
        <p:grpSpPr>
          <a:xfrm>
            <a:off x="4383000" y="3532088"/>
            <a:ext cx="1715121" cy="4810324"/>
            <a:chOff x="0" y="0"/>
            <a:chExt cx="1715119" cy="4810322"/>
          </a:xfrm>
        </p:grpSpPr>
        <p:pic>
          <p:nvPicPr>
            <p:cNvPr id="185" name="QBO 1E CH01 1.01 NAV BAR UPDATED 6.2017.png" descr="QBO 1E CH01 1.01 NAV BAR UPDATED 6.2017.png"/>
            <p:cNvPicPr>
              <a:picLocks noChangeAspect="1"/>
            </p:cNvPicPr>
            <p:nvPr/>
          </p:nvPicPr>
          <p:blipFill>
            <a:blip r:embed="rId4">
              <a:extLst/>
            </a:blip>
            <a:stretch>
              <a:fillRect/>
            </a:stretch>
          </p:blipFill>
          <p:spPr>
            <a:xfrm>
              <a:off x="111678" y="0"/>
              <a:ext cx="1603442" cy="4810323"/>
            </a:xfrm>
            <a:prstGeom prst="rect">
              <a:avLst/>
            </a:prstGeom>
            <a:ln w="12700" cap="flat">
              <a:noFill/>
              <a:miter lim="400000"/>
            </a:ln>
            <a:effectLst/>
          </p:spPr>
        </p:pic>
        <p:sp>
          <p:nvSpPr>
            <p:cNvPr id="186" name="1"/>
            <p:cNvSpPr/>
            <p:nvPr/>
          </p:nvSpPr>
          <p:spPr>
            <a:xfrm>
              <a:off x="0" y="3604325"/>
              <a:ext cx="274158" cy="274158"/>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1</a:t>
              </a:r>
            </a:p>
          </p:txBody>
        </p:sp>
        <p:sp>
          <p:nvSpPr>
            <p:cNvPr id="187" name="2"/>
            <p:cNvSpPr/>
            <p:nvPr/>
          </p:nvSpPr>
          <p:spPr>
            <a:xfrm>
              <a:off x="0" y="1484206"/>
              <a:ext cx="274158" cy="274158"/>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2</a:t>
              </a:r>
            </a:p>
          </p:txBody>
        </p:sp>
        <p:sp>
          <p:nvSpPr>
            <p:cNvPr id="188" name="3"/>
            <p:cNvSpPr/>
            <p:nvPr/>
          </p:nvSpPr>
          <p:spPr>
            <a:xfrm>
              <a:off x="0" y="1913542"/>
              <a:ext cx="274158" cy="274158"/>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3</a:t>
              </a:r>
            </a:p>
          </p:txBody>
        </p:sp>
        <p:sp>
          <p:nvSpPr>
            <p:cNvPr id="189" name="4"/>
            <p:cNvSpPr/>
            <p:nvPr/>
          </p:nvSpPr>
          <p:spPr>
            <a:xfrm>
              <a:off x="0" y="2328961"/>
              <a:ext cx="274158" cy="274158"/>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4</a:t>
              </a:r>
            </a:p>
          </p:txBody>
        </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3" name="Section 3.3 QBO LIST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3.3 QBO LISTS</a:t>
            </a:r>
          </a:p>
        </p:txBody>
      </p:sp>
      <p:sp>
        <p:nvSpPr>
          <p:cNvPr id="194" name="Lists includ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Lists include:</a:t>
            </a:r>
          </a:p>
          <a:p>
            <a:pPr>
              <a:defRPr b="1"/>
            </a:pPr>
            <a:r>
              <a:t>Customers List</a:t>
            </a:r>
          </a:p>
          <a:p>
            <a:pPr>
              <a:defRPr b="1"/>
            </a:pPr>
            <a:r>
              <a:t>Vendors List</a:t>
            </a:r>
          </a:p>
          <a:p>
            <a:pPr>
              <a:defRPr b="1"/>
            </a:pPr>
            <a:r>
              <a:t>Employees List</a:t>
            </a:r>
          </a:p>
          <a:p>
            <a:pPr>
              <a:defRPr b="1"/>
            </a:pPr>
            <a:r>
              <a:t>Chart of Accounts</a:t>
            </a:r>
          </a:p>
          <a:p>
            <a:pPr>
              <a:defRPr b="1"/>
            </a:pPr>
            <a:r>
              <a:t>Products and Services List</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r>
              <a:t>(See text Section 3.3)</a:t>
            </a:r>
          </a:p>
        </p:txBody>
      </p:sp>
      <p:grpSp>
        <p:nvGrpSpPr>
          <p:cNvPr id="198" name="Group"/>
          <p:cNvGrpSpPr/>
          <p:nvPr/>
        </p:nvGrpSpPr>
        <p:grpSpPr>
          <a:xfrm rot="5400000" flipH="1">
            <a:off x="7531143" y="3966266"/>
            <a:ext cx="9797563" cy="1866820"/>
            <a:chOff x="0" y="0"/>
            <a:chExt cx="9797561" cy="1866818"/>
          </a:xfrm>
        </p:grpSpPr>
        <p:pic>
          <p:nvPicPr>
            <p:cNvPr id="19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1" name="Section 3.3 UPDATING QBO LIST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3.3 UPDATING QBO LISTS</a:t>
            </a:r>
          </a:p>
        </p:txBody>
      </p:sp>
      <p:sp>
        <p:nvSpPr>
          <p:cNvPr id="202" name="Two ways to update QBO Lists are:…"/>
          <p:cNvSpPr txBox="1">
            <a:spLocks noGrp="1"/>
          </p:cNvSpPr>
          <p:nvPr>
            <p:ph type="body" idx="1"/>
          </p:nvPr>
        </p:nvSpPr>
        <p:spPr>
          <a:xfrm>
            <a:off x="571500" y="1809750"/>
            <a:ext cx="10862122" cy="7514685"/>
          </a:xfrm>
          <a:prstGeom prst="rect">
            <a:avLst/>
          </a:prstGeom>
        </p:spPr>
        <p:txBody>
          <a:bodyPr/>
          <a:lstStyle/>
          <a:p>
            <a:pPr marL="0" indent="0" defTabSz="566674">
              <a:spcBef>
                <a:spcPts val="1700"/>
              </a:spcBef>
              <a:buClrTx/>
              <a:buSzTx/>
              <a:buFontTx/>
              <a:buNone/>
              <a:defRPr sz="3104" b="1"/>
            </a:pPr>
            <a:r>
              <a:t>Two ways to update QBO Lists are:</a:t>
            </a:r>
          </a:p>
          <a:p>
            <a:pPr marL="455802" indent="-455802" defTabSz="566674">
              <a:spcBef>
                <a:spcPts val="1700"/>
              </a:spcBef>
              <a:defRPr sz="3104" b="1"/>
            </a:pPr>
            <a:r>
              <a:t>Before entering transactions from the List</a:t>
            </a:r>
          </a:p>
          <a:p>
            <a:pPr marL="455802" indent="-455802" defTabSz="566674">
              <a:spcBef>
                <a:spcPts val="1700"/>
              </a:spcBef>
              <a:defRPr sz="3104" b="1"/>
            </a:pPr>
            <a:r>
              <a:t>While entering transactions from the transaction screen</a:t>
            </a:r>
          </a:p>
          <a:p>
            <a:pPr marL="0" indent="0" defTabSz="566674">
              <a:spcBef>
                <a:spcPts val="1700"/>
              </a:spcBef>
              <a:buClrTx/>
              <a:buSzTx/>
              <a:buFontTx/>
              <a:buNone/>
              <a:defRPr sz="3104" b="1" i="1"/>
            </a:pPr>
            <a:endParaRPr/>
          </a:p>
          <a:p>
            <a:pPr marL="0" indent="0" defTabSz="566674">
              <a:spcBef>
                <a:spcPts val="1700"/>
              </a:spcBef>
              <a:buClrTx/>
              <a:buSzTx/>
              <a:buFontTx/>
              <a:buNone/>
              <a:defRPr sz="3104" b="1" i="1"/>
            </a:pPr>
            <a:endParaRPr/>
          </a:p>
          <a:p>
            <a:pPr marL="0" indent="0" defTabSz="566674">
              <a:spcBef>
                <a:spcPts val="1700"/>
              </a:spcBef>
              <a:buClrTx/>
              <a:buSzTx/>
              <a:buFontTx/>
              <a:buNone/>
              <a:defRPr sz="3104" b="1" i="1"/>
            </a:pPr>
            <a:endParaRPr/>
          </a:p>
          <a:p>
            <a:pPr marL="0" indent="0" defTabSz="566674">
              <a:spcBef>
                <a:spcPts val="1700"/>
              </a:spcBef>
              <a:buClrTx/>
              <a:buSzTx/>
              <a:buFontTx/>
              <a:buNone/>
              <a:defRPr sz="3104" b="1" i="1"/>
            </a:pPr>
            <a:endParaRPr/>
          </a:p>
          <a:p>
            <a:pPr marL="0" indent="0" defTabSz="566674">
              <a:spcBef>
                <a:spcPts val="1700"/>
              </a:spcBef>
              <a:buClrTx/>
              <a:buSzTx/>
              <a:buFontTx/>
              <a:buNone/>
              <a:defRPr sz="3104" b="1" i="1"/>
            </a:pPr>
            <a:endParaRPr/>
          </a:p>
          <a:p>
            <a:pPr marL="0" indent="0" defTabSz="566674">
              <a:spcBef>
                <a:spcPts val="1700"/>
              </a:spcBef>
              <a:buClrTx/>
              <a:buSzTx/>
              <a:buFontTx/>
              <a:buNone/>
              <a:defRPr sz="3104" b="1" i="1"/>
            </a:pPr>
            <a:endParaRPr/>
          </a:p>
          <a:p>
            <a:pPr marL="0" indent="0" defTabSz="566674">
              <a:spcBef>
                <a:spcPts val="1700"/>
              </a:spcBef>
              <a:buClrTx/>
              <a:buSzTx/>
              <a:buFontTx/>
              <a:buNone/>
              <a:defRPr sz="3104" b="1" i="1"/>
            </a:pPr>
            <a:r>
              <a:t>(See text Section 3.3 for more information)</a:t>
            </a:r>
            <a:endParaRPr sz="1067"/>
          </a:p>
          <a:p>
            <a:pPr marL="0" indent="369570" defTabSz="443484">
              <a:lnSpc>
                <a:spcPct val="120000"/>
              </a:lnSpc>
              <a:spcBef>
                <a:spcPts val="0"/>
              </a:spcBef>
              <a:buClrTx/>
              <a:buSzTx/>
              <a:buFontTx/>
              <a:buNone/>
              <a:defRPr sz="1164">
                <a:solidFill>
                  <a:srgbClr val="000000"/>
                </a:solidFill>
              </a:defRPr>
            </a:pPr>
            <a:endParaRPr sz="1067" i="1"/>
          </a:p>
        </p:txBody>
      </p:sp>
      <p:grpSp>
        <p:nvGrpSpPr>
          <p:cNvPr id="206" name="Group"/>
          <p:cNvGrpSpPr/>
          <p:nvPr/>
        </p:nvGrpSpPr>
        <p:grpSpPr>
          <a:xfrm rot="5400000" flipH="1">
            <a:off x="7531143" y="3966266"/>
            <a:ext cx="9797563" cy="1866820"/>
            <a:chOff x="0" y="0"/>
            <a:chExt cx="9797561" cy="1866818"/>
          </a:xfrm>
        </p:grpSpPr>
        <p:pic>
          <p:nvPicPr>
            <p:cNvPr id="20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807</Words>
  <Application>Microsoft Office PowerPoint</Application>
  <PresentationFormat>Custom</PresentationFormat>
  <Paragraphs>155</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New_Template9</vt:lpstr>
      <vt:lpstr>Computer accounting with quickbooks online</vt:lpstr>
      <vt:lpstr>Effective Learning strategy XPM</vt:lpstr>
      <vt:lpstr>Section 3.1 QBO SatNAV</vt:lpstr>
      <vt:lpstr>Section 3.1 QBO SatNAV</vt:lpstr>
      <vt:lpstr>Section 3.2 QBO Sample Company</vt:lpstr>
      <vt:lpstr>section 3.2 QBO Sample Company</vt:lpstr>
      <vt:lpstr>Section 3.3 QBO LISTS</vt:lpstr>
      <vt:lpstr>Section 3.3 QBO LISTS</vt:lpstr>
      <vt:lpstr>Section 3.3 UPDATING QBO LISTS</vt:lpstr>
      <vt:lpstr>Section 3.4 ENTERING TRANSACTIONS IN QBO</vt:lpstr>
      <vt:lpstr>Section 3.5 Types of Transactions</vt:lpstr>
      <vt:lpstr>Section 3.6 Banking transactions</vt:lpstr>
      <vt:lpstr>Section 3.7 Customer and SALES transactions</vt:lpstr>
      <vt:lpstr>Section 3.8 VENDOR AND EXPENSE transactions</vt:lpstr>
      <vt:lpstr>Section 3.9 employee and payroll transactions</vt:lpstr>
      <vt:lpstr>Section 3.10 OTHER transactions</vt:lpstr>
      <vt:lpstr>Section 3.11 REcurring transactions</vt:lpstr>
      <vt:lpstr>Section 3.12 accounting essentials DOUBLE ENTRY ACCOUNTING</vt:lpstr>
      <vt:lpstr>Exercises</vt:lpstr>
      <vt:lpstr>project 3.1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2</cp:revision>
  <dcterms:modified xsi:type="dcterms:W3CDTF">2017-12-12T17:06:11Z</dcterms:modified>
</cp:coreProperties>
</file>