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845" y="-77"/>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401247559"/>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62" name="Title Text"/>
          <p:cNvSpPr txBox="1">
            <a:spLocks noGrp="1"/>
          </p:cNvSpPr>
          <p:nvPr>
            <p:ph type="title"/>
          </p:nvPr>
        </p:nvSpPr>
        <p:spPr>
          <a:prstGeom prst="rect">
            <a:avLst/>
          </a:prstGeom>
        </p:spPr>
        <p:txBody>
          <a:bodyPr/>
          <a:lstStyle/>
          <a:p>
            <a:r>
              <a:t>Title Text</a:t>
            </a:r>
          </a:p>
        </p:txBody>
      </p:sp>
      <p:sp>
        <p:nvSpPr>
          <p:cNvPr id="6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18618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18618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133059"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067800"/>
            <a:ext cx="108712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pPr>
            <a:r>
              <a:rPr lang="en-US" altLang="en-US" sz="1000" dirty="0">
                <a:latin typeface="Verdana" pitchFamily="34" charset="0"/>
                <a:ea typeface="Verdana" pitchFamily="34" charset="0"/>
                <a:cs typeface="Verdana" pitchFamily="34" charset="0"/>
              </a:rPr>
              <a:t>© 2019 McGraw-Hill Education. All rights reserved. No reproduction or distribution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www.irs.gov" TargetMode="Externa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2.tif"/></Relationships>
</file>

<file path=ppt/slides/_rels/slide1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 Id="rId4" Type="http://schemas.openxmlformats.org/officeDocument/2006/relationships/image" Target="../media/image2.tif"/></Relationships>
</file>

<file path=ppt/slides/_rels/slide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Line"/>
          <p:cNvSpPr>
            <a:spLocks noGrp="1"/>
          </p:cNvSpPr>
          <p:nvPr>
            <p:ph type="body" idx="13"/>
          </p:nvPr>
        </p:nvSpPr>
        <p:spPr>
          <a:prstGeom prst="line">
            <a:avLst/>
          </a:prstGeom>
          <a:ln>
            <a:solidFill>
              <a:srgbClr val="51A3D6"/>
            </a:solidFill>
          </a:ln>
        </p:spPr>
        <p:txBody>
          <a:bodyPr/>
          <a:lstStyle/>
          <a:p>
            <a:pPr marL="0" indent="0" defTabSz="457200">
              <a:spcBef>
                <a:spcPts val="0"/>
              </a:spcBef>
              <a:buClrTx/>
              <a:buSzTx/>
              <a:buFontTx/>
              <a:buNone/>
              <a:defRPr sz="1200">
                <a:solidFill>
                  <a:srgbClr val="000000"/>
                </a:solidFill>
              </a:defRPr>
            </a:pPr>
            <a:endParaRPr/>
          </a:p>
        </p:txBody>
      </p:sp>
      <p:sp>
        <p:nvSpPr>
          <p:cNvPr id="129" name="Computer accounting with quickbooks online"/>
          <p:cNvSpPr txBox="1">
            <a:spLocks noGrp="1"/>
          </p:cNvSpPr>
          <p:nvPr>
            <p:ph type="ctrTitle"/>
          </p:nvPr>
        </p:nvSpPr>
        <p:spPr>
          <a:xfrm>
            <a:off x="571500" y="571500"/>
            <a:ext cx="10895261" cy="4927603"/>
          </a:xfrm>
          <a:prstGeom prst="rect">
            <a:avLst/>
          </a:prstGeom>
        </p:spPr>
        <p:txBody>
          <a:bodyPr>
            <a:normAutofit/>
          </a:bodyPr>
          <a:lstStyle/>
          <a:p>
            <a:pPr>
              <a:defRPr>
                <a:solidFill>
                  <a:srgbClr val="F20F4B"/>
                </a:solidFill>
              </a:defRPr>
            </a:pPr>
            <a:r>
              <a:rPr sz="8000" dirty="0"/>
              <a:t>Computer accounting with </a:t>
            </a:r>
            <a:r>
              <a:rPr sz="8000" dirty="0" err="1"/>
              <a:t>quickbooks</a:t>
            </a:r>
            <a:r>
              <a:rPr sz="8000" dirty="0"/>
              <a:t> online</a:t>
            </a:r>
          </a:p>
        </p:txBody>
      </p:sp>
      <p:sp>
        <p:nvSpPr>
          <p:cNvPr id="130" name="Donna Kay"/>
          <p:cNvSpPr txBox="1">
            <a:spLocks noGrp="1"/>
          </p:cNvSpPr>
          <p:nvPr>
            <p:ph type="subTitle" sz="half" idx="1"/>
          </p:nvPr>
        </p:nvSpPr>
        <p:spPr>
          <a:xfrm>
            <a:off x="571500" y="5676900"/>
            <a:ext cx="10895261" cy="3263900"/>
          </a:xfrm>
          <a:prstGeom prst="rect">
            <a:avLst/>
          </a:prstGeom>
        </p:spPr>
        <p:txBody>
          <a:bodyPr/>
          <a:lstStyle>
            <a:lvl1pPr algn="r">
              <a:defRPr>
                <a:solidFill>
                  <a:srgbClr val="008CB4"/>
                </a:solidFill>
              </a:defRPr>
            </a:lvl1pPr>
          </a:lstStyle>
          <a:p>
            <a:r>
              <a:rPr dirty="0"/>
              <a:t>Donna Kay</a:t>
            </a:r>
          </a:p>
        </p:txBody>
      </p:sp>
      <p:grpSp>
        <p:nvGrpSpPr>
          <p:cNvPr id="134" name="Group"/>
          <p:cNvGrpSpPr/>
          <p:nvPr/>
        </p:nvGrpSpPr>
        <p:grpSpPr>
          <a:xfrm rot="5400000" flipH="1">
            <a:off x="7531143" y="3966266"/>
            <a:ext cx="9797563" cy="1866820"/>
            <a:chOff x="0" y="0"/>
            <a:chExt cx="9797561" cy="1866818"/>
          </a:xfrm>
        </p:grpSpPr>
        <p:pic>
          <p:nvPicPr>
            <p:cNvPr id="1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35" name="Chapter 2 QBO CHART OF ACCOUNTS"/>
          <p:cNvSpPr txBox="1"/>
          <p:nvPr/>
        </p:nvSpPr>
        <p:spPr>
          <a:xfrm>
            <a:off x="1730518" y="7915350"/>
            <a:ext cx="8808502" cy="641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spcBef>
                <a:spcPts val="2300"/>
              </a:spcBef>
              <a:defRPr sz="5200" i="0" cap="all" spc="0">
                <a:solidFill>
                  <a:srgbClr val="F20F4B"/>
                </a:solidFill>
                <a:latin typeface="+mn-lt"/>
                <a:ea typeface="+mn-ea"/>
                <a:cs typeface="+mn-cs"/>
                <a:sym typeface="Proxima Nova ScOsf Extra Conden"/>
              </a:defRPr>
            </a:lvl1pPr>
          </a:lstStyle>
          <a:p>
            <a:r>
              <a:rPr sz="3500" dirty="0"/>
              <a:t>Chapter 2 QBO CHART OF ACCOUNTS</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06" name="Section 2.4 align QBO COA with tax return"/>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2.4 align QBO COA with tax return</a:t>
            </a:r>
          </a:p>
        </p:txBody>
      </p:sp>
      <p:sp>
        <p:nvSpPr>
          <p:cNvPr id="207" name="QBO automatically creates a COA…"/>
          <p:cNvSpPr txBox="1">
            <a:spLocks noGrp="1"/>
          </p:cNvSpPr>
          <p:nvPr>
            <p:ph type="body" idx="1"/>
          </p:nvPr>
        </p:nvSpPr>
        <p:spPr>
          <a:xfrm>
            <a:off x="571500" y="1809750"/>
            <a:ext cx="10862122" cy="7226300"/>
          </a:xfrm>
          <a:prstGeom prst="rect">
            <a:avLst/>
          </a:prstGeom>
        </p:spPr>
        <p:txBody>
          <a:bodyPr/>
          <a:lstStyle/>
          <a:p>
            <a:pPr marL="571500" indent="-571500">
              <a:buClrTx/>
              <a:buSzPct val="100000"/>
              <a:buFontTx/>
              <a:buAutoNum type="arabicPeriod"/>
              <a:defRPr b="1"/>
            </a:pPr>
            <a:r>
              <a:t>QBO automatically creates a COA</a:t>
            </a:r>
          </a:p>
          <a:p>
            <a:pPr marL="571500" indent="-571500">
              <a:buClrTx/>
              <a:buSzPct val="100000"/>
              <a:buFontTx/>
              <a:buAutoNum type="arabicPeriod"/>
              <a:defRPr b="1"/>
            </a:pPr>
            <a:r>
              <a:t>Customize COA to align with tax return. View returns at </a:t>
            </a:r>
            <a:r>
              <a:rPr u="sng">
                <a:hlinkClick r:id="rId2"/>
              </a:rPr>
              <a:t>www.irs.gov</a:t>
            </a:r>
            <a:endParaRPr sz="1100" i="1"/>
          </a:p>
          <a:p>
            <a:pPr marL="0" indent="381000" defTabSz="457200">
              <a:lnSpc>
                <a:spcPct val="120000"/>
              </a:lnSpc>
              <a:spcBef>
                <a:spcPts val="0"/>
              </a:spcBef>
              <a:buClrTx/>
              <a:buSzTx/>
              <a:buFontTx/>
              <a:buNone/>
              <a:defRPr sz="1200">
                <a:solidFill>
                  <a:srgbClr val="000000"/>
                </a:solidFill>
              </a:defRPr>
            </a:pPr>
            <a:endParaRPr sz="1100" i="1"/>
          </a:p>
          <a:p>
            <a:pPr marL="0" indent="0">
              <a:buClrTx/>
              <a:buSzTx/>
              <a:buFontTx/>
              <a:buNone/>
              <a:defRPr b="1" i="1"/>
            </a:pPr>
            <a:endParaRPr sz="1100" i="1"/>
          </a:p>
          <a:p>
            <a:pPr marL="0" indent="0">
              <a:buClrTx/>
              <a:buSzTx/>
              <a:buFontTx/>
              <a:buNone/>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211" name="Group"/>
          <p:cNvGrpSpPr/>
          <p:nvPr/>
        </p:nvGrpSpPr>
        <p:grpSpPr>
          <a:xfrm rot="5400000" flipH="1">
            <a:off x="7531143" y="3966266"/>
            <a:ext cx="9797563" cy="1866820"/>
            <a:chOff x="0" y="0"/>
            <a:chExt cx="9797561" cy="1866818"/>
          </a:xfrm>
        </p:grpSpPr>
        <p:pic>
          <p:nvPicPr>
            <p:cNvPr id="208" name="pasted-image.tiff" descr="pasted-image.tiff"/>
            <p:cNvPicPr>
              <a:picLocks noChangeAspect="1"/>
            </p:cNvPicPr>
            <p:nvPr/>
          </p:nvPicPr>
          <p:blipFill>
            <a:blip r:embed="rId3">
              <a:extLst/>
            </a:blip>
            <a:srcRect r="1741"/>
            <a:stretch>
              <a:fillRect/>
            </a:stretch>
          </p:blipFill>
          <p:spPr>
            <a:xfrm>
              <a:off x="0" y="0"/>
              <a:ext cx="9797320" cy="1866819"/>
            </a:xfrm>
            <a:prstGeom prst="rect">
              <a:avLst/>
            </a:prstGeom>
            <a:ln w="12700" cap="flat">
              <a:noFill/>
              <a:miter lim="400000"/>
            </a:ln>
            <a:effectLst/>
          </p:spPr>
        </p:pic>
        <p:pic>
          <p:nvPicPr>
            <p:cNvPr id="209" name="pasted-image.tiff" descr="pasted-image.tiff"/>
            <p:cNvPicPr>
              <a:picLocks noChangeAspect="1"/>
            </p:cNvPicPr>
            <p:nvPr/>
          </p:nvPicPr>
          <p:blipFill>
            <a:blip r:embed="rId4">
              <a:extLst/>
            </a:blip>
            <a:srcRect l="213" r="81413"/>
            <a:stretch>
              <a:fillRect/>
            </a:stretch>
          </p:blipFill>
          <p:spPr>
            <a:xfrm>
              <a:off x="7953637" y="0"/>
              <a:ext cx="1843925" cy="1866690"/>
            </a:xfrm>
            <a:prstGeom prst="rect">
              <a:avLst/>
            </a:prstGeom>
            <a:ln w="12700" cap="flat">
              <a:noFill/>
              <a:miter lim="400000"/>
            </a:ln>
            <a:effectLst/>
          </p:spPr>
        </p:pic>
        <p:pic>
          <p:nvPicPr>
            <p:cNvPr id="210" name="pasted-image.tiff" descr="pasted-image.tiff"/>
            <p:cNvPicPr>
              <a:picLocks noChangeAspect="1"/>
            </p:cNvPicPr>
            <p:nvPr/>
          </p:nvPicPr>
          <p:blipFill>
            <a:blip r:embed="rId4">
              <a:extLst/>
            </a:blip>
            <a:srcRect l="39052" r="40619"/>
            <a:stretch>
              <a:fillRect/>
            </a:stretch>
          </p:blipFill>
          <p:spPr>
            <a:xfrm>
              <a:off x="3928042" y="37"/>
              <a:ext cx="2026860" cy="1854489"/>
            </a:xfrm>
            <a:prstGeom prst="rect">
              <a:avLst/>
            </a:prstGeom>
            <a:ln w="12700" cap="flat">
              <a:noFill/>
              <a:miter lim="400000"/>
            </a:ln>
            <a:effectLst/>
          </p:spPr>
        </p:pic>
      </p:grpSp>
      <p:pic>
        <p:nvPicPr>
          <p:cNvPr id="212" name="716C71FF-E1FA-4BD7-A1B5-F2777AE9ED56-L0-001.png" descr="716C71FF-E1FA-4BD7-A1B5-F2777AE9ED56-L0-001.png"/>
          <p:cNvPicPr>
            <a:picLocks noChangeAspect="1"/>
          </p:cNvPicPr>
          <p:nvPr/>
        </p:nvPicPr>
        <p:blipFill>
          <a:blip r:embed="rId5">
            <a:extLst/>
          </a:blip>
          <a:srcRect l="6127" t="31994" r="46743" b="38611"/>
          <a:stretch>
            <a:fillRect/>
          </a:stretch>
        </p:blipFill>
        <p:spPr>
          <a:xfrm>
            <a:off x="2678945" y="5033940"/>
            <a:ext cx="6129094" cy="2865545"/>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15" name="Section 2.5 EDIT QBO"/>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2.5 EDIT QBO</a:t>
            </a:r>
          </a:p>
        </p:txBody>
      </p:sp>
      <p:sp>
        <p:nvSpPr>
          <p:cNvPr id="216" name="Edit QBO COA to align with tax return and client needs by:…"/>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Edit QBO COA to align with tax return and client needs by:</a:t>
            </a:r>
          </a:p>
          <a:p>
            <a:pPr marL="0" indent="0">
              <a:buClrTx/>
              <a:buSzTx/>
              <a:buFontTx/>
              <a:buNone/>
              <a:defRPr b="1"/>
            </a:pPr>
            <a:r>
              <a:t>1. Adding accounts</a:t>
            </a:r>
          </a:p>
          <a:p>
            <a:pPr marL="0" indent="0">
              <a:buClrTx/>
              <a:buSzTx/>
              <a:buFontTx/>
              <a:buNone/>
              <a:defRPr b="1"/>
            </a:pPr>
            <a:r>
              <a:t>2. Adding subaccounts </a:t>
            </a:r>
          </a:p>
          <a:p>
            <a:pPr marL="0" indent="0">
              <a:buClrTx/>
              <a:buSzTx/>
              <a:buFontTx/>
              <a:buNone/>
              <a:defRPr b="1"/>
            </a:pPr>
            <a:r>
              <a:t>3. Deleting accounts</a:t>
            </a:r>
          </a:p>
          <a:p>
            <a:pPr marL="0" indent="0">
              <a:buClrTx/>
              <a:buSzTx/>
              <a:buFontTx/>
              <a:buNone/>
              <a:defRPr b="1"/>
            </a:pPr>
            <a:r>
              <a:t>4. Editing accounts</a:t>
            </a:r>
          </a:p>
          <a:p>
            <a:pPr marL="0" indent="0">
              <a:buClrTx/>
              <a:buSzTx/>
              <a:buFontTx/>
              <a:buNone/>
              <a:defRPr b="1"/>
            </a:pPr>
            <a:endParaRPr/>
          </a:p>
          <a:p>
            <a:pPr marL="0" indent="0">
              <a:buClrTx/>
              <a:buSzTx/>
              <a:buFontTx/>
              <a:buNone/>
              <a:defRPr b="1" i="1"/>
            </a:pPr>
            <a:r>
              <a:t>(See text Section 2.5 for step-by-step instructions on adding, deleting, and editing accounts)</a:t>
            </a:r>
            <a:endParaRPr sz="1100"/>
          </a:p>
          <a:p>
            <a:pPr marL="0" indent="381000" defTabSz="457200">
              <a:lnSpc>
                <a:spcPct val="120000"/>
              </a:lnSpc>
              <a:spcBef>
                <a:spcPts val="0"/>
              </a:spcBef>
              <a:buClrTx/>
              <a:buSzTx/>
              <a:buFontTx/>
              <a:buNone/>
              <a:defRPr sz="1200">
                <a:solidFill>
                  <a:srgbClr val="000000"/>
                </a:solidFill>
              </a:defRPr>
            </a:pPr>
            <a:endParaRPr sz="1100" i="1"/>
          </a:p>
        </p:txBody>
      </p:sp>
      <p:grpSp>
        <p:nvGrpSpPr>
          <p:cNvPr id="220" name="Group"/>
          <p:cNvGrpSpPr/>
          <p:nvPr/>
        </p:nvGrpSpPr>
        <p:grpSpPr>
          <a:xfrm rot="5400000" flipH="1">
            <a:off x="7531143" y="3966266"/>
            <a:ext cx="9797563" cy="1866820"/>
            <a:chOff x="0" y="0"/>
            <a:chExt cx="9797561" cy="1866818"/>
          </a:xfrm>
        </p:grpSpPr>
        <p:pic>
          <p:nvPicPr>
            <p:cNvPr id="21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1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1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3" name="Section 2.6 accounting essential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2.6 accounting essentials</a:t>
            </a:r>
          </a:p>
        </p:txBody>
      </p:sp>
      <p:sp>
        <p:nvSpPr>
          <p:cNvPr id="224" name="The primary objective of accounting is to provide information that is useful for decision making…"/>
          <p:cNvSpPr txBox="1">
            <a:spLocks noGrp="1"/>
          </p:cNvSpPr>
          <p:nvPr>
            <p:ph type="body" idx="1"/>
          </p:nvPr>
        </p:nvSpPr>
        <p:spPr>
          <a:xfrm>
            <a:off x="571500" y="1809750"/>
            <a:ext cx="10862122" cy="7226300"/>
          </a:xfrm>
          <a:prstGeom prst="rect">
            <a:avLst/>
          </a:prstGeom>
        </p:spPr>
        <p:txBody>
          <a:bodyPr/>
          <a:lstStyle/>
          <a:p>
            <a:pPr>
              <a:defRPr b="1"/>
            </a:pPr>
            <a:r>
              <a:t>The primary objective of accounting is to provide information that is useful for decision making</a:t>
            </a:r>
          </a:p>
          <a:p>
            <a:pPr>
              <a:defRPr b="1"/>
            </a:pPr>
            <a:r>
              <a:t>The primary financial statements are the  Balance Sheet, Profit &amp; Loss (also called Income Statement) and Statement of Cash Flows</a:t>
            </a:r>
          </a:p>
          <a:p>
            <a:pPr>
              <a:defRPr b="1"/>
            </a:pPr>
            <a:r>
              <a:t>Balance Sheet accounts are Assets, Liabilities and Equity</a:t>
            </a:r>
          </a:p>
          <a:p>
            <a:pPr>
              <a:defRPr b="1"/>
            </a:pPr>
            <a:r>
              <a:t>Profit and Loss accounts are Income (also called Revenue) and Expense accounts</a:t>
            </a:r>
          </a:p>
          <a:p>
            <a:pPr marL="0" indent="0">
              <a:buClrTx/>
              <a:buSzTx/>
              <a:buFontTx/>
              <a:buNone/>
              <a:defRPr b="1"/>
            </a:pPr>
            <a:endParaRPr/>
          </a:p>
          <a:p>
            <a:pPr marL="0" indent="0">
              <a:buClrTx/>
              <a:buSzTx/>
              <a:buFontTx/>
              <a:buNone/>
              <a:defRPr b="1" i="1"/>
            </a:pPr>
            <a:r>
              <a:t>(See text Section 2.6 Accounting Essentials about the Chart of Accounts for more information)</a:t>
            </a:r>
          </a:p>
        </p:txBody>
      </p:sp>
      <p:grpSp>
        <p:nvGrpSpPr>
          <p:cNvPr id="228" name="Group"/>
          <p:cNvGrpSpPr/>
          <p:nvPr/>
        </p:nvGrpSpPr>
        <p:grpSpPr>
          <a:xfrm rot="5400000" flipH="1">
            <a:off x="7531143" y="3966266"/>
            <a:ext cx="9797563" cy="1866820"/>
            <a:chOff x="0" y="0"/>
            <a:chExt cx="9797561" cy="1866818"/>
          </a:xfrm>
        </p:grpSpPr>
        <p:pic>
          <p:nvPicPr>
            <p:cNvPr id="22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2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2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31" name="Exercise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Exercises</a:t>
            </a:r>
          </a:p>
        </p:txBody>
      </p:sp>
      <p:sp>
        <p:nvSpPr>
          <p:cNvPr id="232" name="Exercises at the end of Chapter 2 provide you with practice. The Sample Company resets each time it is reopened so any errors do not carry forward to future chapters."/>
          <p:cNvSpPr txBox="1">
            <a:spLocks noGrp="1"/>
          </p:cNvSpPr>
          <p:nvPr>
            <p:ph type="body" idx="1"/>
          </p:nvPr>
        </p:nvSpPr>
        <p:spPr>
          <a:xfrm>
            <a:off x="571500" y="1809750"/>
            <a:ext cx="10862122" cy="7226300"/>
          </a:xfrm>
          <a:prstGeom prst="rect">
            <a:avLst/>
          </a:prstGeom>
        </p:spPr>
        <p:txBody>
          <a:bodyPr/>
          <a:lstStyle>
            <a:lvl1pPr marL="0" indent="0">
              <a:buClrTx/>
              <a:buSzTx/>
              <a:buFontTx/>
              <a:buNone/>
              <a:defRPr b="1"/>
            </a:lvl1pPr>
          </a:lstStyle>
          <a:p>
            <a:r>
              <a:t>Exercises at the end of Chapter 2 provide you with practice. The Sample Company resets each time it is reopened so any errors do not carry forward to future chapters.</a:t>
            </a:r>
          </a:p>
        </p:txBody>
      </p:sp>
      <p:grpSp>
        <p:nvGrpSpPr>
          <p:cNvPr id="236" name="Group"/>
          <p:cNvGrpSpPr/>
          <p:nvPr/>
        </p:nvGrpSpPr>
        <p:grpSpPr>
          <a:xfrm rot="5400000" flipH="1">
            <a:off x="7531143" y="3966266"/>
            <a:ext cx="9797563" cy="1866820"/>
            <a:chOff x="0" y="0"/>
            <a:chExt cx="9797561" cy="1866818"/>
          </a:xfrm>
        </p:grpSpPr>
        <p:pic>
          <p:nvPicPr>
            <p:cNvPr id="23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3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3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39" name="project 2.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project 2.1</a:t>
            </a:r>
          </a:p>
        </p:txBody>
      </p:sp>
      <p:sp>
        <p:nvSpPr>
          <p:cNvPr id="240" name="Project 2.1 involves editing the Chart of Account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Project 2.1 involves editing the Chart of Accounts</a:t>
            </a:r>
          </a:p>
          <a:p>
            <a:pPr>
              <a:defRPr b="1"/>
            </a:pPr>
            <a:r>
              <a:t>Use the QBO Access with your text to access and start QBO. </a:t>
            </a:r>
          </a:p>
          <a:p>
            <a:pPr>
              <a:defRPr b="1"/>
            </a:pPr>
            <a:r>
              <a:t>Follow instructions in your text for Project 2.1.</a:t>
            </a:r>
          </a:p>
        </p:txBody>
      </p:sp>
      <p:grpSp>
        <p:nvGrpSpPr>
          <p:cNvPr id="244" name="Group"/>
          <p:cNvGrpSpPr/>
          <p:nvPr/>
        </p:nvGrpSpPr>
        <p:grpSpPr>
          <a:xfrm rot="5400000" flipH="1">
            <a:off x="7531143" y="3966266"/>
            <a:ext cx="9797563" cy="1866820"/>
            <a:chOff x="0" y="0"/>
            <a:chExt cx="9797561" cy="1866818"/>
          </a:xfrm>
        </p:grpSpPr>
        <p:pic>
          <p:nvPicPr>
            <p:cNvPr id="24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38" name="Effective Learning strategy XPM"/>
          <p:cNvSpPr txBox="1">
            <a:spLocks noGrp="1"/>
          </p:cNvSpPr>
          <p:nvPr>
            <p:ph type="title"/>
          </p:nvPr>
        </p:nvSpPr>
        <p:spPr>
          <a:xfrm>
            <a:off x="584200" y="723900"/>
            <a:ext cx="11861800" cy="723900"/>
          </a:xfrm>
          <a:prstGeom prst="rect">
            <a:avLst/>
          </a:prstGeom>
        </p:spPr>
        <p:txBody>
          <a:bodyPr/>
          <a:lstStyle>
            <a:lvl1pPr defTabSz="455675">
              <a:spcBef>
                <a:spcPts val="1700"/>
              </a:spcBef>
              <a:defRPr sz="4055">
                <a:solidFill>
                  <a:srgbClr val="F20F4B"/>
                </a:solidFill>
              </a:defRPr>
            </a:lvl1pPr>
          </a:lstStyle>
          <a:p>
            <a:r>
              <a:t>Effective Learning strategy XPM</a:t>
            </a:r>
          </a:p>
        </p:txBody>
      </p:sp>
      <p:sp>
        <p:nvSpPr>
          <p:cNvPr id="139" name="eXplore QuickBooks Online using the chapter with walk through screen captures. Don't worry about making mistakes while we eXplore, letting us focus on learning how to navigate and use QBO.…"/>
          <p:cNvSpPr txBox="1">
            <a:spLocks noGrp="1"/>
          </p:cNvSpPr>
          <p:nvPr>
            <p:ph type="body" idx="1"/>
          </p:nvPr>
        </p:nvSpPr>
        <p:spPr>
          <a:xfrm>
            <a:off x="584200" y="1809750"/>
            <a:ext cx="10862122" cy="7226300"/>
          </a:xfrm>
          <a:prstGeom prst="rect">
            <a:avLst/>
          </a:prstGeom>
        </p:spPr>
        <p:txBody>
          <a:bodyPr/>
          <a:lstStyle/>
          <a:p>
            <a:pPr>
              <a:lnSpc>
                <a:spcPct val="120000"/>
              </a:lnSpc>
              <a:defRPr b="1"/>
            </a:pPr>
            <a:r>
              <a:rPr>
                <a:solidFill>
                  <a:srgbClr val="F3125A"/>
                </a:solidFill>
              </a:rPr>
              <a:t>eXplore</a:t>
            </a:r>
            <a:r>
              <a:t> QuickBooks Online using the chapter with walk through screen captures. Don't worry about making mistakes while we eXplore, letting us focus on learning how to navigate and use QBO. </a:t>
            </a:r>
          </a:p>
          <a:p>
            <a:pPr>
              <a:lnSpc>
                <a:spcPct val="120000"/>
              </a:lnSpc>
              <a:defRPr b="1"/>
            </a:pPr>
            <a:r>
              <a:rPr>
                <a:solidFill>
                  <a:srgbClr val="F3125A"/>
                </a:solidFill>
              </a:rPr>
              <a:t>Practice</a:t>
            </a:r>
            <a:r>
              <a:t> entering information and transactions into QBO with end-of-chapter exercises.</a:t>
            </a:r>
          </a:p>
          <a:p>
            <a:pPr>
              <a:lnSpc>
                <a:spcPct val="120000"/>
              </a:lnSpc>
              <a:defRPr b="1"/>
            </a:pPr>
            <a:r>
              <a:rPr>
                <a:solidFill>
                  <a:srgbClr val="F3125A"/>
                </a:solidFill>
              </a:rPr>
              <a:t>Master</a:t>
            </a:r>
            <a:r>
              <a:t> QBO with QBO projects. The projects cover QBO tasks from setting up a new QBO company and entering transactions to generating QBO reports. </a:t>
            </a:r>
          </a:p>
        </p:txBody>
      </p:sp>
      <p:grpSp>
        <p:nvGrpSpPr>
          <p:cNvPr id="143" name="Group"/>
          <p:cNvGrpSpPr/>
          <p:nvPr/>
        </p:nvGrpSpPr>
        <p:grpSpPr>
          <a:xfrm rot="5400000" flipH="1">
            <a:off x="7531143" y="3966266"/>
            <a:ext cx="9797563" cy="1866820"/>
            <a:chOff x="0" y="0"/>
            <a:chExt cx="9797561" cy="1866818"/>
          </a:xfrm>
        </p:grpSpPr>
        <p:pic>
          <p:nvPicPr>
            <p:cNvPr id="14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4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46" name="Section 2.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2.1 QBO SatNAV</a:t>
            </a:r>
          </a:p>
        </p:txBody>
      </p:sp>
      <p:sp>
        <p:nvSpPr>
          <p:cNvPr id="147" name="QBO SatNav divides QBO into three process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QBO SatNav divides QBO into three processes:</a:t>
            </a:r>
          </a:p>
          <a:p>
            <a:pPr marL="0" indent="0">
              <a:buClrTx/>
              <a:buSzTx/>
              <a:buFontTx/>
              <a:buNone/>
              <a:defRPr b="1"/>
            </a:pPr>
            <a:r>
              <a:rPr>
                <a:solidFill>
                  <a:srgbClr val="F20F4B"/>
                </a:solidFill>
              </a:rPr>
              <a:t>1. QBO Settings. </a:t>
            </a:r>
            <a:r>
              <a:t>This includes Company Settings and the Company Chart of Accounts. QBO Settings are covered in Chapters 1 and 2.</a:t>
            </a:r>
          </a:p>
          <a:p>
            <a:pPr marL="0" indent="0">
              <a:buClrTx/>
              <a:buSzTx/>
              <a:buFontTx/>
              <a:buNone/>
              <a:defRPr b="1"/>
            </a:pPr>
            <a:r>
              <a:rPr>
                <a:solidFill>
                  <a:srgbClr val="F20F4B"/>
                </a:solidFill>
              </a:rPr>
              <a:t>2. QBO Transactions.</a:t>
            </a:r>
            <a:r>
              <a:t> This includes recording transactions in QBO. QBO Transactions are covered in Chapters 3 through 8.</a:t>
            </a:r>
            <a:endParaRPr sz="1100" i="1"/>
          </a:p>
          <a:p>
            <a:pPr marL="0" indent="0">
              <a:buClrTx/>
              <a:buSzTx/>
              <a:buFontTx/>
              <a:buNone/>
              <a:defRPr b="1"/>
            </a:pPr>
            <a:r>
              <a:rPr>
                <a:solidFill>
                  <a:srgbClr val="F20F4B"/>
                </a:solidFill>
              </a:rPr>
              <a:t>3. QBO Reports.</a:t>
            </a:r>
            <a:r>
              <a:t> QBO reports are the output of the system. QBO Reports are covered in Chapters 9 and 10.</a:t>
            </a:r>
          </a:p>
          <a:p>
            <a:pPr marL="0" indent="0">
              <a:buClrTx/>
              <a:buSzTx/>
              <a:buFontTx/>
              <a:buNone/>
              <a:defRPr b="1" i="1"/>
            </a:pPr>
            <a:r>
              <a:t>(See text Section 2.1 for more information)</a:t>
            </a:r>
          </a:p>
        </p:txBody>
      </p:sp>
      <p:grpSp>
        <p:nvGrpSpPr>
          <p:cNvPr id="151" name="Group"/>
          <p:cNvGrpSpPr/>
          <p:nvPr/>
        </p:nvGrpSpPr>
        <p:grpSpPr>
          <a:xfrm rot="5400000" flipH="1">
            <a:off x="7531143" y="3966266"/>
            <a:ext cx="9797563" cy="1866820"/>
            <a:chOff x="0" y="0"/>
            <a:chExt cx="9797561" cy="1866818"/>
          </a:xfrm>
        </p:grpSpPr>
        <p:pic>
          <p:nvPicPr>
            <p:cNvPr id="14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54" name="Section 2.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2.1 QBO SatNAV</a:t>
            </a:r>
          </a:p>
        </p:txBody>
      </p:sp>
      <p:sp>
        <p:nvSpPr>
          <p:cNvPr id="155" name="Chapter 2 focuses on QBO Settings, specifically the Chart of Accounts (COA)…"/>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Chapter 2 focuses on QBO Settings, specifically the Chart of Accounts (COA)</a:t>
            </a:r>
          </a:p>
          <a:p>
            <a:pPr marL="0" indent="0">
              <a:buClrTx/>
              <a:buSzTx/>
              <a:buFontTx/>
              <a:buNone/>
              <a:defRPr b="1">
                <a:solidFill>
                  <a:srgbClr val="F20F4B"/>
                </a:solidFill>
              </a:defRPr>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i="1"/>
            </a:pPr>
            <a:endParaRPr/>
          </a:p>
          <a:p>
            <a:pPr marL="0" indent="0">
              <a:buClrTx/>
              <a:buSzTx/>
              <a:buFontTx/>
              <a:buNone/>
              <a:defRPr b="1" i="1"/>
            </a:pPr>
            <a:r>
              <a:t>(See text Section 2.1 for more information)</a:t>
            </a:r>
          </a:p>
        </p:txBody>
      </p:sp>
      <p:grpSp>
        <p:nvGrpSpPr>
          <p:cNvPr id="159" name="Group"/>
          <p:cNvGrpSpPr/>
          <p:nvPr/>
        </p:nvGrpSpPr>
        <p:grpSpPr>
          <a:xfrm rot="5400000" flipH="1">
            <a:off x="7531143" y="3966266"/>
            <a:ext cx="9797563" cy="1866820"/>
            <a:chOff x="0" y="0"/>
            <a:chExt cx="9797561" cy="1866818"/>
          </a:xfrm>
        </p:grpSpPr>
        <p:pic>
          <p:nvPicPr>
            <p:cNvPr id="15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5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graphicFrame>
        <p:nvGraphicFramePr>
          <p:cNvPr id="160" name="Table"/>
          <p:cNvGraphicFramePr/>
          <p:nvPr/>
        </p:nvGraphicFramePr>
        <p:xfrm>
          <a:off x="1517650" y="3644900"/>
          <a:ext cx="7799982" cy="3790561"/>
        </p:xfrm>
        <a:graphic>
          <a:graphicData uri="http://schemas.openxmlformats.org/drawingml/2006/table">
            <a:tbl>
              <a:tblPr firstRow="1">
                <a:tableStyleId>{CF821DB8-F4EB-4A41-A1BA-3FCAFE7338EE}</a:tableStyleId>
              </a:tblPr>
              <a:tblGrid>
                <a:gridCol w="2516537"/>
                <a:gridCol w="2547648"/>
                <a:gridCol w="1903870"/>
                <a:gridCol w="831927"/>
              </a:tblGrid>
              <a:tr h="523498">
                <a:tc>
                  <a:txBody>
                    <a:bodyPr/>
                    <a:lstStyle/>
                    <a:p>
                      <a:pPr algn="l" defTabSz="457200">
                        <a:defRPr sz="1800" b="0">
                          <a:solidFill>
                            <a:srgbClr val="000000"/>
                          </a:solidFill>
                        </a:defRPr>
                      </a:pPr>
                      <a:r>
                        <a:rPr b="1">
                          <a:solidFill>
                            <a:srgbClr val="FFFFFF"/>
                          </a:solidFill>
                          <a:latin typeface="Proxima Nova"/>
                          <a:ea typeface="Proxima Nova"/>
                          <a:cs typeface="Proxima Nova"/>
                          <a:sym typeface="Proxima Nova"/>
                        </a:rPr>
                        <a:t>QBO SatNav</a:t>
                      </a:r>
                    </a:p>
                  </a:txBody>
                  <a:tcPr marL="50800" marR="50800" marT="50800" marB="50800" anchor="ctr" horzOverflow="overflow">
                    <a:lnB>
                      <a:solidFill>
                        <a:srgbClr val="000000"/>
                      </a:solidFill>
                      <a:miter lim="400000"/>
                    </a:lnB>
                    <a:solidFill>
                      <a:srgbClr val="EB003B"/>
                    </a:solidFill>
                  </a:tcPr>
                </a:tc>
                <a:tc>
                  <a:txBody>
                    <a:bodyPr/>
                    <a:lstStyle/>
                    <a:p>
                      <a:pPr algn="l" defTabSz="457200">
                        <a:defRPr sz="1000">
                          <a:latin typeface="Proxima Nova"/>
                          <a:ea typeface="Proxima Nova"/>
                          <a:cs typeface="Proxima Nova"/>
                          <a:sym typeface="Proxima Nova"/>
                        </a:defRPr>
                      </a:pPr>
                      <a:endParaRPr/>
                    </a:p>
                  </a:txBody>
                  <a:tcPr marL="50800" marR="50800" marT="50800" marB="50800" horzOverflow="overflow">
                    <a:lnB>
                      <a:solidFill>
                        <a:srgbClr val="000000"/>
                      </a:solidFill>
                      <a:miter lim="400000"/>
                    </a:lnB>
                    <a:solidFill>
                      <a:srgbClr val="EB003B"/>
                    </a:solidFill>
                  </a:tcPr>
                </a:tc>
                <a:tc>
                  <a:txBody>
                    <a:bodyPr/>
                    <a:lstStyle/>
                    <a:p>
                      <a:pPr algn="ctr" defTabSz="457200">
                        <a:defRPr sz="1800">
                          <a:latin typeface="Proxima Nova"/>
                          <a:ea typeface="Proxima Nova"/>
                          <a:cs typeface="Proxima Nova"/>
                          <a:sym typeface="Proxima Nova"/>
                        </a:defRPr>
                      </a:pPr>
                      <a:endParaRPr/>
                    </a:p>
                  </a:txBody>
                  <a:tcPr marL="50800" marR="50800" marT="50800" marB="50800" horzOverflow="overflow">
                    <a:lnB>
                      <a:solidFill>
                        <a:srgbClr val="000000"/>
                      </a:solidFill>
                      <a:miter lim="400000"/>
                    </a:lnB>
                    <a:solidFill>
                      <a:srgbClr val="EB003B"/>
                    </a:solidFill>
                  </a:tcPr>
                </a:tc>
                <a:tc>
                  <a:txBody>
                    <a:bodyPr/>
                    <a:lstStyle/>
                    <a:p>
                      <a:pPr algn="l" defTabSz="457200">
                        <a:defRPr sz="1000">
                          <a:latin typeface="Proxima Nova"/>
                          <a:ea typeface="Proxima Nova"/>
                          <a:cs typeface="Proxima Nova"/>
                          <a:sym typeface="Proxima Nova"/>
                        </a:defRPr>
                      </a:pPr>
                      <a:endParaRPr/>
                    </a:p>
                  </a:txBody>
                  <a:tcPr marL="50800" marR="50800" marT="50800" marB="50800" horzOverflow="overflow">
                    <a:lnB>
                      <a:solidFill>
                        <a:srgbClr val="000000"/>
                      </a:solidFill>
                      <a:miter lim="400000"/>
                    </a:lnB>
                    <a:solidFill>
                      <a:srgbClr val="EB003B"/>
                    </a:solidFill>
                  </a:tcPr>
                </a:tc>
              </a:tr>
              <a:tr h="349917">
                <a:tc>
                  <a:txBody>
                    <a:bodyPr/>
                    <a:lstStyle/>
                    <a:p>
                      <a:pPr algn="ctr" defTabSz="457200">
                        <a:defRPr sz="1000" b="1">
                          <a:solidFill>
                            <a:srgbClr val="175778"/>
                          </a:solidFill>
                          <a:sym typeface="Proxima Nova"/>
                        </a:defRPr>
                      </a:pPr>
                      <a:endParaRPr/>
                    </a:p>
                  </a:txBody>
                  <a:tcPr marL="50800" marR="50800" marT="50800" marB="50800" horzOverflow="overflow">
                    <a:lnT>
                      <a:solidFill>
                        <a:srgbClr val="000000"/>
                      </a:solidFill>
                      <a:miter lim="400000"/>
                    </a:lnT>
                    <a:lnB w="12700">
                      <a:miter lim="400000"/>
                    </a:lnB>
                    <a:solidFill>
                      <a:srgbClr val="FFFFFF"/>
                    </a:solidFill>
                  </a:tcPr>
                </a:tc>
                <a:tc>
                  <a:txBody>
                    <a:bodyPr/>
                    <a:lstStyle/>
                    <a:p>
                      <a:pPr algn="l" defTabSz="457200">
                        <a:defRPr sz="1000" b="1">
                          <a:solidFill>
                            <a:srgbClr val="000000"/>
                          </a:solidFill>
                          <a:sym typeface="Proxima Nova"/>
                        </a:defRPr>
                      </a:pPr>
                      <a:endParaRPr/>
                    </a:p>
                  </a:txBody>
                  <a:tcPr marL="50800" marR="50800" marT="50800" marB="50800" horzOverflow="overflow">
                    <a:lnT>
                      <a:solidFill>
                        <a:srgbClr val="000000"/>
                      </a:solidFill>
                      <a:miter lim="400000"/>
                    </a:lnT>
                    <a:lnB w="12700">
                      <a:miter lim="400000"/>
                    </a:lnB>
                    <a:solidFill>
                      <a:srgbClr val="FFFFFF"/>
                    </a:solidFill>
                  </a:tcPr>
                </a:tc>
                <a:tc>
                  <a:txBody>
                    <a:bodyPr/>
                    <a:lstStyle/>
                    <a:p>
                      <a:pPr algn="l" defTabSz="457200">
                        <a:defRPr sz="1000" b="1">
                          <a:solidFill>
                            <a:srgbClr val="000000"/>
                          </a:solidFill>
                          <a:sym typeface="Proxima Nova"/>
                        </a:defRPr>
                      </a:pPr>
                      <a:endParaRPr/>
                    </a:p>
                  </a:txBody>
                  <a:tcPr marL="50800" marR="50800" marT="50800" marB="50800" horzOverflow="overflow">
                    <a:lnT>
                      <a:solidFill>
                        <a:srgbClr val="000000"/>
                      </a:solidFill>
                      <a:miter lim="400000"/>
                    </a:lnT>
                    <a:lnB w="12700">
                      <a:miter lim="400000"/>
                    </a:lnB>
                    <a:solidFill>
                      <a:srgbClr val="FFFFFF"/>
                    </a:solidFill>
                  </a:tcPr>
                </a:tc>
                <a:tc>
                  <a:txBody>
                    <a:bodyPr/>
                    <a:lstStyle/>
                    <a:p>
                      <a:pPr algn="l" defTabSz="457200">
                        <a:defRPr sz="1000" b="1">
                          <a:solidFill>
                            <a:srgbClr val="000000"/>
                          </a:solidFill>
                          <a:sym typeface="Proxima Nova"/>
                        </a:defRPr>
                      </a:pPr>
                      <a:endParaRPr/>
                    </a:p>
                  </a:txBody>
                  <a:tcPr marL="50800" marR="50800" marT="50800" marB="50800" horzOverflow="overflow">
                    <a:lnT>
                      <a:solidFill>
                        <a:srgbClr val="000000"/>
                      </a:solidFill>
                      <a:miter lim="400000"/>
                    </a:lnT>
                    <a:lnB w="12700">
                      <a:miter lim="400000"/>
                    </a:lnB>
                    <a:solidFill>
                      <a:srgbClr val="FFFFFF"/>
                    </a:solidFill>
                  </a:tcPr>
                </a:tc>
              </a:tr>
              <a:tr h="562996">
                <a:tc>
                  <a:txBody>
                    <a:bodyPr/>
                    <a:lstStyle/>
                    <a:p>
                      <a:pPr algn="l" defTabSz="457200">
                        <a:defRPr sz="1000" b="1">
                          <a:solidFill>
                            <a:srgbClr val="175778"/>
                          </a:solidFill>
                          <a:sym typeface="Proxima Nova"/>
                        </a:defRPr>
                      </a:pPr>
                      <a:r>
                        <a:t> </a:t>
                      </a:r>
                      <a:r>
                        <a:rPr sz="1300">
                          <a:solidFill>
                            <a:srgbClr val="F20F4B"/>
                          </a:solidFill>
                        </a:rPr>
                        <a:t>QBO </a:t>
                      </a:r>
                      <a:r>
                        <a:rPr sz="1300">
                          <a:solidFill>
                            <a:srgbClr val="EB003B"/>
                          </a:solidFill>
                        </a:rPr>
                        <a:t>SETTINGS</a:t>
                      </a:r>
                    </a:p>
                  </a:txBody>
                  <a:tcPr marL="50800" marR="50800" marT="50800" marB="50800" horzOverflow="overflow">
                    <a:lnT w="12700">
                      <a:miter lim="400000"/>
                    </a:lnT>
                    <a:lnB w="25400">
                      <a:solidFill>
                        <a:srgbClr val="367DA2"/>
                      </a:solidFill>
                      <a:miter lim="400000"/>
                    </a:lnB>
                    <a:solidFill>
                      <a:srgbClr val="FFFFFF"/>
                    </a:solidFill>
                  </a:tcPr>
                </a:tc>
                <a:tc>
                  <a:txBody>
                    <a:bodyPr/>
                    <a:lstStyle/>
                    <a:p>
                      <a:pPr defTabSz="457200">
                        <a:defRPr sz="1800">
                          <a:solidFill>
                            <a:srgbClr val="000000"/>
                          </a:solidFill>
                        </a:defRPr>
                      </a:pPr>
                      <a:r>
                        <a:rPr sz="1300" b="1">
                          <a:solidFill>
                            <a:srgbClr val="F20F4B"/>
                          </a:solidFill>
                          <a:sym typeface="Proxima Nova"/>
                        </a:rPr>
                        <a:t>CHAPTERS</a:t>
                      </a:r>
                    </a:p>
                  </a:txBody>
                  <a:tcPr marL="50800" marR="50800" marT="50800" marB="50800" horzOverflow="overflow">
                    <a:lnT w="12700">
                      <a:miter lim="400000"/>
                    </a:lnT>
                    <a:lnB w="25400">
                      <a:solidFill>
                        <a:srgbClr val="367DA2"/>
                      </a:solidFill>
                      <a:miter lim="400000"/>
                    </a:lnB>
                    <a:solidFill>
                      <a:srgbClr val="FFFFFF"/>
                    </a:solidFill>
                  </a:tcPr>
                </a:tc>
                <a:tc>
                  <a:txBody>
                    <a:bodyPr/>
                    <a:lstStyle/>
                    <a:p>
                      <a:pPr algn="l" defTabSz="457200">
                        <a:defRPr sz="1800">
                          <a:solidFill>
                            <a:srgbClr val="000000"/>
                          </a:solidFill>
                        </a:defRPr>
                      </a:pPr>
                      <a:r>
                        <a:rPr sz="2200" b="1">
                          <a:solidFill>
                            <a:srgbClr val="F20F4B"/>
                          </a:solidFill>
                          <a:sym typeface="Proxima Nova"/>
                        </a:rPr>
                        <a:t>1,2</a:t>
                      </a:r>
                    </a:p>
                  </a:txBody>
                  <a:tcPr marL="50800" marR="50800" marT="50800" marB="50800" horzOverflow="overflow">
                    <a:lnT w="12700">
                      <a:miter lim="400000"/>
                    </a:lnT>
                    <a:lnB w="25400">
                      <a:solidFill>
                        <a:srgbClr val="367DA2"/>
                      </a:solidFill>
                      <a:miter lim="400000"/>
                    </a:lnB>
                    <a:solidFill>
                      <a:srgbClr val="FFFFFF"/>
                    </a:solidFill>
                  </a:tcPr>
                </a:tc>
                <a:tc>
                  <a:txBody>
                    <a:bodyPr/>
                    <a:lstStyle/>
                    <a:p>
                      <a:pPr algn="l" defTabSz="457200">
                        <a:defRPr sz="1000" b="1">
                          <a:solidFill>
                            <a:srgbClr val="000000"/>
                          </a:solidFill>
                          <a:sym typeface="Proxima Nova"/>
                        </a:defRPr>
                      </a:pPr>
                      <a:endParaRPr/>
                    </a:p>
                  </a:txBody>
                  <a:tcPr marL="50800" marR="50800" marT="50800" marB="50800" horzOverflow="overflow">
                    <a:lnT w="12700">
                      <a:miter lim="400000"/>
                    </a:lnT>
                    <a:lnB w="25400">
                      <a:solidFill>
                        <a:srgbClr val="367DA2"/>
                      </a:solidFill>
                      <a:miter lim="400000"/>
                    </a:lnB>
                    <a:solidFill>
                      <a:srgbClr val="FFFFFF"/>
                    </a:solidFill>
                  </a:tcPr>
                </a:tc>
              </a:tr>
              <a:tr h="470563">
                <a:tc>
                  <a:txBody>
                    <a:bodyPr/>
                    <a:lstStyle/>
                    <a:p>
                      <a:pPr algn="l" defTabSz="457200">
                        <a:defRPr sz="1100">
                          <a:solidFill>
                            <a:srgbClr val="000000"/>
                          </a:solidFill>
                          <a:sym typeface="Proxima Nova"/>
                        </a:defRPr>
                      </a:pPr>
                      <a:endParaRPr/>
                    </a:p>
                  </a:txBody>
                  <a:tcPr marL="50800" marR="50800" marT="50800" marB="50800" horzOverflow="overflow">
                    <a:lnT w="25400">
                      <a:solidFill>
                        <a:srgbClr val="367DA2"/>
                      </a:solidFill>
                      <a:miter lim="400000"/>
                    </a:lnT>
                    <a:lnB w="25400">
                      <a:solidFill>
                        <a:srgbClr val="367DA2"/>
                      </a:solidFill>
                      <a:miter lim="400000"/>
                    </a:lnB>
                    <a:solidFill>
                      <a:srgbClr val="FFFFFF"/>
                    </a:solidFill>
                  </a:tcPr>
                </a:tc>
                <a:tc>
                  <a:txBody>
                    <a:bodyPr/>
                    <a:lstStyle/>
                    <a:p>
                      <a:pPr algn="l" defTabSz="457200">
                        <a:defRPr sz="1000" b="1">
                          <a:solidFill>
                            <a:srgbClr val="6EC038"/>
                          </a:solidFill>
                          <a:sym typeface="Proxima Nova"/>
                        </a:defRPr>
                      </a:pPr>
                      <a:endParaRPr/>
                    </a:p>
                  </a:txBody>
                  <a:tcPr marL="50800" marR="50800" marT="50800" marB="50800" horzOverflow="overflow">
                    <a:lnT w="25400">
                      <a:solidFill>
                        <a:srgbClr val="367DA2"/>
                      </a:solidFill>
                      <a:miter lim="400000"/>
                    </a:lnT>
                    <a:lnB w="12700">
                      <a:miter lim="400000"/>
                    </a:lnB>
                    <a:solidFill>
                      <a:srgbClr val="FFFFFF"/>
                    </a:solidFill>
                  </a:tcPr>
                </a:tc>
                <a:tc>
                  <a:txBody>
                    <a:bodyPr/>
                    <a:lstStyle/>
                    <a:p>
                      <a:pPr algn="l" defTabSz="457200">
                        <a:defRPr sz="1000" b="1">
                          <a:solidFill>
                            <a:srgbClr val="000000"/>
                          </a:solidFill>
                          <a:sym typeface="Proxima Nova"/>
                        </a:defRPr>
                      </a:pPr>
                      <a:endParaRPr/>
                    </a:p>
                  </a:txBody>
                  <a:tcPr marL="50800" marR="50800" marT="50800" marB="50800" horzOverflow="overflow">
                    <a:lnT w="25400">
                      <a:solidFill>
                        <a:srgbClr val="367DA2"/>
                      </a:solidFill>
                      <a:miter lim="400000"/>
                    </a:lnT>
                    <a:lnB w="12700">
                      <a:miter lim="400000"/>
                    </a:lnB>
                    <a:solidFill>
                      <a:srgbClr val="FFFFFF"/>
                    </a:solidFill>
                  </a:tcPr>
                </a:tc>
                <a:tc>
                  <a:txBody>
                    <a:bodyPr/>
                    <a:lstStyle/>
                    <a:p>
                      <a:pPr algn="l" defTabSz="457200">
                        <a:defRPr sz="1000" b="1">
                          <a:solidFill>
                            <a:srgbClr val="000000"/>
                          </a:solidFill>
                          <a:sym typeface="Proxima Nova"/>
                        </a:defRPr>
                      </a:pPr>
                      <a:endParaRPr/>
                    </a:p>
                  </a:txBody>
                  <a:tcPr marL="50800" marR="50800" marT="50800" marB="50800" horzOverflow="overflow">
                    <a:lnT w="25400">
                      <a:solidFill>
                        <a:srgbClr val="367DA2"/>
                      </a:solidFill>
                      <a:miter lim="400000"/>
                    </a:lnT>
                    <a:lnB w="12700">
                      <a:miter lim="400000"/>
                    </a:lnB>
                    <a:solidFill>
                      <a:srgbClr val="FFFFFF"/>
                    </a:solidFill>
                  </a:tcPr>
                </a:tc>
              </a:tr>
              <a:tr h="594273">
                <a:tc>
                  <a:txBody>
                    <a:bodyPr/>
                    <a:lstStyle/>
                    <a:p>
                      <a:pPr algn="l" defTabSz="457200">
                        <a:defRPr sz="1800">
                          <a:solidFill>
                            <a:srgbClr val="000000"/>
                          </a:solidFill>
                        </a:defRPr>
                      </a:pPr>
                      <a:r>
                        <a:rPr sz="1500" b="1">
                          <a:solidFill>
                            <a:srgbClr val="404040"/>
                          </a:solidFill>
                          <a:sym typeface="Proxima Nova"/>
                        </a:rPr>
                        <a:t>Company Settings</a:t>
                      </a:r>
                    </a:p>
                  </a:txBody>
                  <a:tcPr marL="50800" marR="50800" marT="50800" marB="50800" anchor="ctr" horzOverflow="overflow">
                    <a:lnL w="25400">
                      <a:solidFill>
                        <a:srgbClr val="367DA2"/>
                      </a:solidFill>
                      <a:miter lim="400000"/>
                    </a:lnL>
                    <a:lnR w="25400">
                      <a:solidFill>
                        <a:srgbClr val="367DA2"/>
                      </a:solidFill>
                      <a:miter lim="400000"/>
                    </a:lnR>
                    <a:lnT w="25400">
                      <a:solidFill>
                        <a:srgbClr val="367DA2"/>
                      </a:solidFill>
                      <a:miter lim="400000"/>
                    </a:lnT>
                    <a:lnB w="25400">
                      <a:solidFill>
                        <a:srgbClr val="367DA2"/>
                      </a:solidFill>
                      <a:miter lim="400000"/>
                    </a:lnB>
                    <a:solidFill>
                      <a:srgbClr val="FFFFFF"/>
                    </a:solidFill>
                  </a:tcPr>
                </a:tc>
                <a:tc>
                  <a:txBody>
                    <a:bodyPr/>
                    <a:lstStyle/>
                    <a:p>
                      <a:pPr algn="l" defTabSz="457200">
                        <a:defRPr sz="1800">
                          <a:solidFill>
                            <a:srgbClr val="000000"/>
                          </a:solidFill>
                        </a:defRPr>
                      </a:pPr>
                      <a:r>
                        <a:rPr sz="1000" b="1">
                          <a:solidFill>
                            <a:srgbClr val="175778"/>
                          </a:solidFill>
                          <a:sym typeface="Proxima Nova"/>
                        </a:rPr>
                        <a:t>- LEGAL ENTITY
- TAX RETURN</a:t>
                      </a:r>
                    </a:p>
                  </a:txBody>
                  <a:tcPr marL="50800" marR="50800" marT="50800" marB="50800" anchor="ctr" horzOverflow="overflow">
                    <a:lnL w="25400">
                      <a:solidFill>
                        <a:srgbClr val="367DA2"/>
                      </a:solidFill>
                      <a:miter lim="400000"/>
                    </a:lnL>
                    <a:lnT w="12700">
                      <a:miter lim="400000"/>
                    </a:lnT>
                    <a:lnB w="12700">
                      <a:miter lim="400000"/>
                    </a:lnB>
                    <a:solidFill>
                      <a:srgbClr val="FFFFFF"/>
                    </a:solidFill>
                  </a:tcPr>
                </a:tc>
                <a:tc>
                  <a:txBody>
                    <a:bodyPr/>
                    <a:lstStyle/>
                    <a:p>
                      <a:pPr algn="l" defTabSz="457200">
                        <a:defRPr sz="1400" b="1">
                          <a:solidFill>
                            <a:srgbClr val="404040"/>
                          </a:solidFill>
                          <a:sym typeface="Proxima Nova"/>
                        </a:defRPr>
                      </a:pPr>
                      <a:endParaRPr/>
                    </a:p>
                  </a:txBody>
                  <a:tcPr marL="50800" marR="50800" marT="50800" marB="50800" horzOverflow="overflow">
                    <a:lnT w="12700">
                      <a:miter lim="400000"/>
                    </a:lnT>
                    <a:lnB w="12700">
                      <a:miter lim="400000"/>
                    </a:lnB>
                    <a:solidFill>
                      <a:srgbClr val="FFFFFF"/>
                    </a:solidFill>
                  </a:tcPr>
                </a:tc>
                <a:tc>
                  <a:txBody>
                    <a:bodyPr/>
                    <a:lstStyle/>
                    <a:p>
                      <a:pPr algn="l" defTabSz="457200">
                        <a:defRPr sz="1000" b="1">
                          <a:solidFill>
                            <a:srgbClr val="000000"/>
                          </a:solidFill>
                          <a:sym typeface="Proxima Nova"/>
                        </a:defRPr>
                      </a:pPr>
                      <a:endParaRPr/>
                    </a:p>
                  </a:txBody>
                  <a:tcPr marL="50800" marR="50800" marT="50800" marB="50800" horzOverflow="overflow">
                    <a:lnT w="12700">
                      <a:miter lim="400000"/>
                    </a:lnT>
                    <a:lnB w="12700">
                      <a:miter lim="400000"/>
                    </a:lnB>
                    <a:solidFill>
                      <a:srgbClr val="FFFFFF"/>
                    </a:solidFill>
                  </a:tcPr>
                </a:tc>
              </a:tr>
              <a:tr h="599160">
                <a:tc>
                  <a:txBody>
                    <a:bodyPr/>
                    <a:lstStyle/>
                    <a:p>
                      <a:pPr algn="l" defTabSz="457200">
                        <a:defRPr sz="1800">
                          <a:solidFill>
                            <a:srgbClr val="000000"/>
                          </a:solidFill>
                        </a:defRPr>
                      </a:pPr>
                      <a:r>
                        <a:rPr sz="1500" b="1">
                          <a:solidFill>
                            <a:srgbClr val="404040"/>
                          </a:solidFill>
                          <a:sym typeface="Proxima Nova"/>
                        </a:rPr>
                        <a:t>Chart of Accounts   </a:t>
                      </a:r>
                    </a:p>
                  </a:txBody>
                  <a:tcPr marL="50800" marR="50800" marT="50800" marB="50800" anchor="ctr" horzOverflow="overflow">
                    <a:lnL w="25400">
                      <a:solidFill>
                        <a:srgbClr val="367DA2"/>
                      </a:solidFill>
                      <a:miter lim="400000"/>
                    </a:lnL>
                    <a:lnR w="25400">
                      <a:solidFill>
                        <a:srgbClr val="367DA2"/>
                      </a:solidFill>
                      <a:miter lim="400000"/>
                    </a:lnR>
                    <a:lnT w="25400">
                      <a:solidFill>
                        <a:srgbClr val="367DA2"/>
                      </a:solidFill>
                      <a:miter lim="400000"/>
                    </a:lnT>
                    <a:lnB w="25400">
                      <a:solidFill>
                        <a:srgbClr val="367DA2"/>
                      </a:solidFill>
                      <a:miter lim="400000"/>
                    </a:lnB>
                    <a:solidFill>
                      <a:srgbClr val="FFFC79"/>
                    </a:solidFill>
                  </a:tcPr>
                </a:tc>
                <a:tc>
                  <a:txBody>
                    <a:bodyPr/>
                    <a:lstStyle/>
                    <a:p>
                      <a:pPr algn="l" defTabSz="457200">
                        <a:defRPr sz="1800">
                          <a:solidFill>
                            <a:srgbClr val="000000"/>
                          </a:solidFill>
                        </a:defRPr>
                      </a:pPr>
                      <a:r>
                        <a:rPr sz="1000" b="1">
                          <a:solidFill>
                            <a:srgbClr val="175778"/>
                          </a:solidFill>
                          <a:sym typeface="Proxima Nova"/>
                        </a:rPr>
                        <a:t>- COA &amp; TAX RETURN ALIGNED</a:t>
                      </a:r>
                    </a:p>
                  </a:txBody>
                  <a:tcPr marL="50800" marR="50800" marT="50800" marB="50800" anchor="ctr" horzOverflow="overflow">
                    <a:lnL w="25400">
                      <a:solidFill>
                        <a:srgbClr val="367DA2"/>
                      </a:solidFill>
                      <a:miter lim="400000"/>
                    </a:lnL>
                    <a:lnT w="12700">
                      <a:miter lim="400000"/>
                    </a:lnT>
                    <a:lnB w="12700">
                      <a:miter lim="400000"/>
                    </a:lnB>
                    <a:solidFill>
                      <a:srgbClr val="FFFFFF"/>
                    </a:solidFill>
                  </a:tcPr>
                </a:tc>
                <a:tc>
                  <a:txBody>
                    <a:bodyPr/>
                    <a:lstStyle/>
                    <a:p>
                      <a:pPr algn="l" defTabSz="457200">
                        <a:defRPr sz="1000" b="1">
                          <a:solidFill>
                            <a:srgbClr val="000000"/>
                          </a:solidFill>
                          <a:sym typeface="Proxima Nova"/>
                        </a:defRPr>
                      </a:pPr>
                      <a:endParaRPr/>
                    </a:p>
                  </a:txBody>
                  <a:tcPr marL="50800" marR="50800" marT="50800" marB="50800" horzOverflow="overflow">
                    <a:lnT w="12700">
                      <a:miter lim="400000"/>
                    </a:lnT>
                    <a:lnB w="12700">
                      <a:miter lim="400000"/>
                    </a:lnB>
                    <a:solidFill>
                      <a:srgbClr val="FFFFFF"/>
                    </a:solidFill>
                  </a:tcPr>
                </a:tc>
                <a:tc>
                  <a:txBody>
                    <a:bodyPr/>
                    <a:lstStyle/>
                    <a:p>
                      <a:pPr algn="l" defTabSz="457200">
                        <a:defRPr sz="1000" b="1">
                          <a:solidFill>
                            <a:srgbClr val="000000"/>
                          </a:solidFill>
                          <a:sym typeface="Proxima Nova"/>
                        </a:defRPr>
                      </a:pPr>
                      <a:endParaRPr/>
                    </a:p>
                  </a:txBody>
                  <a:tcPr marL="50800" marR="50800" marT="50800" marB="50800" horzOverflow="overflow">
                    <a:lnT w="12700">
                      <a:miter lim="400000"/>
                    </a:lnT>
                    <a:lnB w="12700">
                      <a:miter lim="400000"/>
                    </a:lnB>
                    <a:solidFill>
                      <a:srgbClr val="FFFFFF"/>
                    </a:solidFill>
                  </a:tcPr>
                </a:tc>
              </a:tr>
              <a:tr h="345077">
                <a:tc>
                  <a:txBody>
                    <a:bodyPr/>
                    <a:lstStyle/>
                    <a:p>
                      <a:pPr algn="l" defTabSz="457200">
                        <a:defRPr sz="1000" b="1">
                          <a:solidFill>
                            <a:srgbClr val="000000"/>
                          </a:solidFill>
                          <a:sym typeface="Proxima Nova"/>
                        </a:defRPr>
                      </a:pPr>
                      <a:endParaRPr/>
                    </a:p>
                  </a:txBody>
                  <a:tcPr marL="50800" marR="50800" marT="50800" marB="50800" horzOverflow="overflow">
                    <a:lnT w="25400">
                      <a:solidFill>
                        <a:srgbClr val="367DA2"/>
                      </a:solidFill>
                      <a:miter lim="400000"/>
                    </a:lnT>
                    <a:lnB w="12700">
                      <a:miter lim="400000"/>
                    </a:lnB>
                    <a:solidFill>
                      <a:srgbClr val="FFFFFF"/>
                    </a:solidFill>
                  </a:tcPr>
                </a:tc>
                <a:tc>
                  <a:txBody>
                    <a:bodyPr/>
                    <a:lstStyle/>
                    <a:p>
                      <a:pPr algn="l" defTabSz="457200">
                        <a:defRPr sz="1000" b="1">
                          <a:solidFill>
                            <a:srgbClr val="000000"/>
                          </a:solidFill>
                          <a:sym typeface="Proxima Nova"/>
                        </a:defRPr>
                      </a:pPr>
                      <a:endParaRPr/>
                    </a:p>
                  </a:txBody>
                  <a:tcPr marL="50800" marR="50800" marT="50800" marB="50800" horzOverflow="overflow">
                    <a:lnT w="12700">
                      <a:miter lim="400000"/>
                    </a:lnT>
                    <a:lnB w="12700">
                      <a:miter lim="400000"/>
                    </a:lnB>
                    <a:solidFill>
                      <a:srgbClr val="FFFFFF"/>
                    </a:solidFill>
                  </a:tcPr>
                </a:tc>
                <a:tc>
                  <a:txBody>
                    <a:bodyPr/>
                    <a:lstStyle/>
                    <a:p>
                      <a:pPr algn="l" defTabSz="457200">
                        <a:defRPr sz="1000" b="1">
                          <a:solidFill>
                            <a:srgbClr val="000000"/>
                          </a:solidFill>
                          <a:sym typeface="Proxima Nova"/>
                        </a:defRPr>
                      </a:pPr>
                      <a:endParaRPr/>
                    </a:p>
                  </a:txBody>
                  <a:tcPr marL="50800" marR="50800" marT="50800" marB="50800" horzOverflow="overflow">
                    <a:lnT w="12700">
                      <a:miter lim="400000"/>
                    </a:lnT>
                    <a:lnB w="12700">
                      <a:miter lim="400000"/>
                    </a:lnB>
                    <a:solidFill>
                      <a:srgbClr val="FFFFFF"/>
                    </a:solidFill>
                  </a:tcPr>
                </a:tc>
                <a:tc>
                  <a:txBody>
                    <a:bodyPr/>
                    <a:lstStyle/>
                    <a:p>
                      <a:pPr algn="l" defTabSz="457200">
                        <a:defRPr sz="1000" b="1">
                          <a:solidFill>
                            <a:srgbClr val="000000"/>
                          </a:solidFill>
                          <a:sym typeface="Proxima Nova"/>
                        </a:defRPr>
                      </a:pPr>
                      <a:endParaRPr/>
                    </a:p>
                  </a:txBody>
                  <a:tcPr marL="50800" marR="50800" marT="50800" marB="50800" horzOverflow="overflow">
                    <a:lnT w="12700">
                      <a:miter lim="400000"/>
                    </a:lnT>
                    <a:lnB w="12700">
                      <a:miter lim="400000"/>
                    </a:lnB>
                    <a:solidFill>
                      <a:srgbClr val="FFFFFF"/>
                    </a:solidFill>
                  </a:tcPr>
                </a:tc>
              </a:tr>
              <a:tr h="345077">
                <a:tc>
                  <a:txBody>
                    <a:bodyPr/>
                    <a:lstStyle/>
                    <a:p>
                      <a:pPr algn="l" defTabSz="457200">
                        <a:defRPr sz="1000" b="1">
                          <a:solidFill>
                            <a:srgbClr val="000000"/>
                          </a:solidFill>
                          <a:sym typeface="Proxima Nova"/>
                        </a:defRPr>
                      </a:pPr>
                      <a:endParaRPr/>
                    </a:p>
                  </a:txBody>
                  <a:tcPr marL="50800" marR="50800" marT="50800" marB="50800" horzOverflow="overflow">
                    <a:lnT w="12700">
                      <a:miter lim="400000"/>
                    </a:lnT>
                    <a:lnB w="12700">
                      <a:miter lim="400000"/>
                    </a:lnB>
                    <a:solidFill>
                      <a:srgbClr val="EB003B"/>
                    </a:solidFill>
                  </a:tcPr>
                </a:tc>
                <a:tc>
                  <a:txBody>
                    <a:bodyPr/>
                    <a:lstStyle/>
                    <a:p>
                      <a:pPr algn="l" defTabSz="457200">
                        <a:defRPr sz="1000" b="1">
                          <a:solidFill>
                            <a:srgbClr val="000000"/>
                          </a:solidFill>
                          <a:sym typeface="Proxima Nova"/>
                        </a:defRPr>
                      </a:pPr>
                      <a:endParaRPr/>
                    </a:p>
                  </a:txBody>
                  <a:tcPr marL="50800" marR="50800" marT="50800" marB="50800" horzOverflow="overflow">
                    <a:lnT w="12700">
                      <a:miter lim="400000"/>
                    </a:lnT>
                    <a:lnB w="12700">
                      <a:miter lim="400000"/>
                    </a:lnB>
                    <a:solidFill>
                      <a:srgbClr val="EB003B"/>
                    </a:solidFill>
                  </a:tcPr>
                </a:tc>
                <a:tc>
                  <a:txBody>
                    <a:bodyPr/>
                    <a:lstStyle/>
                    <a:p>
                      <a:pPr algn="l" defTabSz="457200">
                        <a:defRPr sz="1000" b="1">
                          <a:solidFill>
                            <a:srgbClr val="000000"/>
                          </a:solidFill>
                          <a:sym typeface="Proxima Nova"/>
                        </a:defRPr>
                      </a:pPr>
                      <a:endParaRPr/>
                    </a:p>
                  </a:txBody>
                  <a:tcPr marL="50800" marR="50800" marT="50800" marB="50800" horzOverflow="overflow">
                    <a:lnT w="12700">
                      <a:miter lim="400000"/>
                    </a:lnT>
                    <a:lnB w="12700">
                      <a:miter lim="400000"/>
                    </a:lnB>
                    <a:solidFill>
                      <a:srgbClr val="EB003B"/>
                    </a:solidFill>
                  </a:tcPr>
                </a:tc>
                <a:tc>
                  <a:txBody>
                    <a:bodyPr/>
                    <a:lstStyle/>
                    <a:p>
                      <a:pPr algn="l" defTabSz="457200">
                        <a:defRPr sz="1000" b="1">
                          <a:solidFill>
                            <a:srgbClr val="000000"/>
                          </a:solidFill>
                          <a:sym typeface="Proxima Nova"/>
                        </a:defRPr>
                      </a:pPr>
                      <a:endParaRPr/>
                    </a:p>
                  </a:txBody>
                  <a:tcPr marL="50800" marR="50800" marT="50800" marB="50800" horzOverflow="overflow">
                    <a:lnT w="12700">
                      <a:miter lim="400000"/>
                    </a:lnT>
                    <a:lnB w="12700">
                      <a:miter lim="400000"/>
                    </a:lnB>
                    <a:solidFill>
                      <a:srgbClr val="EB003B"/>
                    </a:solidFill>
                  </a:tcPr>
                </a:tc>
              </a:tr>
            </a:tbl>
          </a:graphicData>
        </a:graphic>
      </p:graphicFrame>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63" name="Section 2.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2.2 QBO Sample Company</a:t>
            </a:r>
          </a:p>
        </p:txBody>
      </p:sp>
      <p:sp>
        <p:nvSpPr>
          <p:cNvPr id="164" name="To access the QBO Sample Company, complete the following steps.…"/>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To access the QBO Sample Company, complete the following steps.</a:t>
            </a:r>
          </a:p>
          <a:p>
            <a:pPr marL="571500" indent="-571500">
              <a:buClr>
                <a:srgbClr val="F20F4B"/>
              </a:buClr>
              <a:buSzPct val="100000"/>
              <a:buFontTx/>
              <a:buAutoNum type="arabicPeriod"/>
              <a:defRPr b="1"/>
            </a:pPr>
            <a:r>
              <a:t>Open a web browser. (Note: Intuit recommends using Google Chrome.)</a:t>
            </a:r>
          </a:p>
          <a:p>
            <a:pPr marL="571500" indent="-571500">
              <a:buClr>
                <a:srgbClr val="F20F4B"/>
              </a:buClr>
              <a:buSzPct val="100000"/>
              <a:buFontTx/>
              <a:buAutoNum type="arabicPeriod"/>
              <a:defRPr b="1"/>
            </a:pPr>
            <a:r>
              <a:t>Go to the </a:t>
            </a:r>
            <a:r>
              <a:rPr u="sng">
                <a:hlinkClick r:id="rId2"/>
              </a:rPr>
              <a:t>https://qbo.intuit.com/redir/testdrive</a:t>
            </a:r>
          </a:p>
          <a:p>
            <a:pPr marL="571500" indent="-571500">
              <a:buClr>
                <a:srgbClr val="F20F4B"/>
              </a:buClr>
              <a:buSzPct val="100000"/>
              <a:buFontTx/>
              <a:buAutoNum type="arabicPeriod"/>
              <a:defRPr b="1"/>
            </a:pPr>
            <a:r>
              <a:t>Follow onscreen instructions for security verification</a:t>
            </a:r>
          </a:p>
        </p:txBody>
      </p:sp>
      <p:grpSp>
        <p:nvGrpSpPr>
          <p:cNvPr id="168" name="Group"/>
          <p:cNvGrpSpPr/>
          <p:nvPr/>
        </p:nvGrpSpPr>
        <p:grpSpPr>
          <a:xfrm rot="5400000" flipH="1">
            <a:off x="7531143" y="3966266"/>
            <a:ext cx="9797563" cy="1866820"/>
            <a:chOff x="0" y="0"/>
            <a:chExt cx="9797561" cy="1866818"/>
          </a:xfrm>
        </p:grpSpPr>
        <p:pic>
          <p:nvPicPr>
            <p:cNvPr id="165" name="pasted-image.tiff" descr="pasted-image.tiff"/>
            <p:cNvPicPr>
              <a:picLocks noChangeAspect="1"/>
            </p:cNvPicPr>
            <p:nvPr/>
          </p:nvPicPr>
          <p:blipFill>
            <a:blip r:embed="rId3">
              <a:extLst/>
            </a:blip>
            <a:srcRect r="1741"/>
            <a:stretch>
              <a:fillRect/>
            </a:stretch>
          </p:blipFill>
          <p:spPr>
            <a:xfrm>
              <a:off x="0" y="0"/>
              <a:ext cx="9797320" cy="1866819"/>
            </a:xfrm>
            <a:prstGeom prst="rect">
              <a:avLst/>
            </a:prstGeom>
            <a:ln w="12700" cap="flat">
              <a:noFill/>
              <a:miter lim="400000"/>
            </a:ln>
            <a:effectLst/>
          </p:spPr>
        </p:pic>
        <p:pic>
          <p:nvPicPr>
            <p:cNvPr id="166" name="pasted-image.tiff" descr="pasted-image.tiff"/>
            <p:cNvPicPr>
              <a:picLocks noChangeAspect="1"/>
            </p:cNvPicPr>
            <p:nvPr/>
          </p:nvPicPr>
          <p:blipFill>
            <a:blip r:embed="rId4">
              <a:extLst/>
            </a:blip>
            <a:srcRect l="213" r="81413"/>
            <a:stretch>
              <a:fillRect/>
            </a:stretch>
          </p:blipFill>
          <p:spPr>
            <a:xfrm>
              <a:off x="7953637" y="0"/>
              <a:ext cx="1843925" cy="1866690"/>
            </a:xfrm>
            <a:prstGeom prst="rect">
              <a:avLst/>
            </a:prstGeom>
            <a:ln w="12700" cap="flat">
              <a:noFill/>
              <a:miter lim="400000"/>
            </a:ln>
            <a:effectLst/>
          </p:spPr>
        </p:pic>
        <p:pic>
          <p:nvPicPr>
            <p:cNvPr id="167" name="pasted-image.tiff" descr="pasted-image.tiff"/>
            <p:cNvPicPr>
              <a:picLocks noChangeAspect="1"/>
            </p:cNvPicPr>
            <p:nvPr/>
          </p:nvPicPr>
          <p:blipFill>
            <a:blip r:embed="rId4">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1" name="section 2.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2.2 QBO Sample Company</a:t>
            </a:r>
          </a:p>
        </p:txBody>
      </p:sp>
      <p:sp>
        <p:nvSpPr>
          <p:cNvPr id="172" name="The sample company will reset each time it is reopened.…"/>
          <p:cNvSpPr txBox="1">
            <a:spLocks noGrp="1"/>
          </p:cNvSpPr>
          <p:nvPr>
            <p:ph type="body" idx="1"/>
          </p:nvPr>
        </p:nvSpPr>
        <p:spPr>
          <a:xfrm>
            <a:off x="571500" y="1803400"/>
            <a:ext cx="10862122" cy="7226300"/>
          </a:xfrm>
          <a:prstGeom prst="rect">
            <a:avLst/>
          </a:prstGeom>
        </p:spPr>
        <p:txBody>
          <a:bodyPr/>
          <a:lstStyle/>
          <a:p>
            <a:pPr marL="337740" indent="-337740">
              <a:defRPr sz="3300" b="1"/>
            </a:pPr>
            <a:r>
              <a:t>The sample company will reset each time it is reopened. </a:t>
            </a:r>
          </a:p>
          <a:p>
            <a:pPr marL="337740" indent="-337740">
              <a:defRPr sz="3300" b="1"/>
            </a:pPr>
            <a:r>
              <a:t>So make certain to allow enough time to complete all chapter activities before closing the sample company. Otherwise, you will lose the work you have entered when you reopen the Sample Company.</a:t>
            </a:r>
          </a:p>
          <a:p>
            <a:pPr marL="337740" indent="-337740">
              <a:defRPr sz="3300" b="1"/>
            </a:pPr>
            <a:r>
              <a:t>The sample company is used for the Chapter activities and Exercises.</a:t>
            </a:r>
          </a:p>
        </p:txBody>
      </p:sp>
      <p:grpSp>
        <p:nvGrpSpPr>
          <p:cNvPr id="176" name="Group"/>
          <p:cNvGrpSpPr/>
          <p:nvPr/>
        </p:nvGrpSpPr>
        <p:grpSpPr>
          <a:xfrm rot="5400000" flipH="1">
            <a:off x="7531143" y="3966266"/>
            <a:ext cx="9797563" cy="1866820"/>
            <a:chOff x="0" y="0"/>
            <a:chExt cx="9797561" cy="1866818"/>
          </a:xfrm>
        </p:grpSpPr>
        <p:pic>
          <p:nvPicPr>
            <p:cNvPr id="17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7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7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9" name="Section 2.3 CHART OF ACCOUNT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2.3 CHART OF ACCOUNTS</a:t>
            </a:r>
          </a:p>
        </p:txBody>
      </p:sp>
      <p:sp>
        <p:nvSpPr>
          <p:cNvPr id="180" name="The QBO Chart of Accounts lists accounts and account numbers.…"/>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The QBO Chart of Accounts lists accounts and account numbers.</a:t>
            </a: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i="1"/>
            </a:pPr>
            <a:r>
              <a:t>(See text Section 2.3 for more information)</a:t>
            </a:r>
          </a:p>
        </p:txBody>
      </p:sp>
      <p:grpSp>
        <p:nvGrpSpPr>
          <p:cNvPr id="184" name="Group"/>
          <p:cNvGrpSpPr/>
          <p:nvPr/>
        </p:nvGrpSpPr>
        <p:grpSpPr>
          <a:xfrm rot="5400000" flipH="1">
            <a:off x="7531143" y="3966266"/>
            <a:ext cx="9797563" cy="1866820"/>
            <a:chOff x="0" y="0"/>
            <a:chExt cx="9797561" cy="1866818"/>
          </a:xfrm>
        </p:grpSpPr>
        <p:pic>
          <p:nvPicPr>
            <p:cNvPr id="18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8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8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185" name="DE6628F4-A68F-4842-A917-50ED859ED354-L0-001.png" descr="DE6628F4-A68F-4842-A917-50ED859ED354-L0-001.png"/>
          <p:cNvPicPr>
            <a:picLocks noChangeAspect="1"/>
          </p:cNvPicPr>
          <p:nvPr/>
        </p:nvPicPr>
        <p:blipFill>
          <a:blip r:embed="rId4">
            <a:extLst/>
          </a:blip>
          <a:srcRect l="6244" t="10197" r="8519" b="66324"/>
          <a:stretch>
            <a:fillRect/>
          </a:stretch>
        </p:blipFill>
        <p:spPr>
          <a:xfrm>
            <a:off x="0" y="4096686"/>
            <a:ext cx="11084763" cy="2288775"/>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88" name="Section 2.3 QBO COA Account number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2.3 QBO COA Account numbers</a:t>
            </a:r>
          </a:p>
        </p:txBody>
      </p:sp>
      <p:sp>
        <p:nvSpPr>
          <p:cNvPr id="189" name="Account numbers are used to uniquely identify account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Account numbers are used to uniquely identify accounts.</a:t>
            </a:r>
          </a:p>
          <a:p>
            <a:pPr marL="0" indent="0">
              <a:buClrTx/>
              <a:buSzTx/>
              <a:buFontTx/>
              <a:buNone/>
              <a:defRPr b="1"/>
            </a:pPr>
            <a:r>
              <a:t>Example account numbering system:</a:t>
            </a:r>
          </a:p>
          <a:p>
            <a:pPr marL="0" indent="0">
              <a:buClrTx/>
              <a:buSzTx/>
              <a:buFontTx/>
              <a:buNone/>
              <a:defRPr b="1"/>
            </a:pPr>
            <a:endParaRPr/>
          </a:p>
          <a:p>
            <a:pPr marL="571500" indent="-571500">
              <a:buClr>
                <a:srgbClr val="F20F4B"/>
              </a:buClr>
              <a:buSzPct val="100000"/>
              <a:buFontTx/>
              <a:buAutoNum type="arabicPeriod"/>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0">
              <a:buClrTx/>
              <a:buSzTx/>
              <a:buFontTx/>
              <a:buNone/>
              <a:defRPr b="1" i="1"/>
            </a:pPr>
            <a:r>
              <a:t>(See text Section 2.3 for more information about how to turn on account number)</a:t>
            </a:r>
          </a:p>
        </p:txBody>
      </p:sp>
      <p:grpSp>
        <p:nvGrpSpPr>
          <p:cNvPr id="193" name="Group"/>
          <p:cNvGrpSpPr/>
          <p:nvPr/>
        </p:nvGrpSpPr>
        <p:grpSpPr>
          <a:xfrm rot="5400000" flipH="1">
            <a:off x="7531143" y="3966266"/>
            <a:ext cx="9797563" cy="1866820"/>
            <a:chOff x="0" y="0"/>
            <a:chExt cx="9797561" cy="1866818"/>
          </a:xfrm>
        </p:grpSpPr>
        <p:pic>
          <p:nvPicPr>
            <p:cNvPr id="19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9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194" name="B99DBC06-6FB1-4ECB-A85D-0F5926BB6B3D-L0-001.png" descr="B99DBC06-6FB1-4ECB-A85D-0F5926BB6B3D-L0-001.png"/>
          <p:cNvPicPr>
            <a:picLocks noChangeAspect="1"/>
          </p:cNvPicPr>
          <p:nvPr/>
        </p:nvPicPr>
        <p:blipFill>
          <a:blip r:embed="rId4">
            <a:extLst/>
          </a:blip>
          <a:srcRect l="7527" t="14479" r="41140" b="50989"/>
          <a:stretch>
            <a:fillRect/>
          </a:stretch>
        </p:blipFill>
        <p:spPr>
          <a:xfrm>
            <a:off x="2664841" y="3216529"/>
            <a:ext cx="6675509" cy="3366424"/>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97" name="Section 2.3 QBO account register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2.3 QBO account registers</a:t>
            </a:r>
          </a:p>
        </p:txBody>
      </p:sp>
      <p:sp>
        <p:nvSpPr>
          <p:cNvPr id="198" name="Registers display more detailed information about accounts…"/>
          <p:cNvSpPr txBox="1">
            <a:spLocks noGrp="1"/>
          </p:cNvSpPr>
          <p:nvPr>
            <p:ph type="body" idx="1"/>
          </p:nvPr>
        </p:nvSpPr>
        <p:spPr>
          <a:xfrm>
            <a:off x="571500" y="1809750"/>
            <a:ext cx="10862122" cy="7514685"/>
          </a:xfrm>
          <a:prstGeom prst="rect">
            <a:avLst/>
          </a:prstGeom>
        </p:spPr>
        <p:txBody>
          <a:bodyPr/>
          <a:lstStyle/>
          <a:p>
            <a:pPr marL="437006" indent="-437006" defTabSz="543305">
              <a:spcBef>
                <a:spcPts val="1600"/>
              </a:spcBef>
              <a:defRPr sz="2976" b="1"/>
            </a:pPr>
            <a:r>
              <a:t>Registers display more detailed information about accounts</a:t>
            </a:r>
          </a:p>
          <a:p>
            <a:pPr marL="437006" indent="-437006" defTabSz="543305">
              <a:spcBef>
                <a:spcPts val="1600"/>
              </a:spcBef>
              <a:defRPr sz="2976" b="1"/>
            </a:pPr>
            <a:r>
              <a:t>Registers daily all transactions for an account and the running balance</a:t>
            </a:r>
          </a:p>
          <a:p>
            <a:pPr marL="0" indent="0" defTabSz="543305">
              <a:spcBef>
                <a:spcPts val="1600"/>
              </a:spcBef>
              <a:buClrTx/>
              <a:buSzTx/>
              <a:buFontTx/>
              <a:buNone/>
              <a:defRPr sz="2976" b="1" i="1"/>
            </a:pPr>
            <a:endParaRPr/>
          </a:p>
          <a:p>
            <a:pPr marL="0" indent="0" defTabSz="543305">
              <a:spcBef>
                <a:spcPts val="1600"/>
              </a:spcBef>
              <a:buClrTx/>
              <a:buSzTx/>
              <a:buFontTx/>
              <a:buNone/>
              <a:defRPr sz="2976" b="1" i="1"/>
            </a:pPr>
            <a:endParaRPr/>
          </a:p>
          <a:p>
            <a:pPr marL="0" indent="0" defTabSz="543305">
              <a:spcBef>
                <a:spcPts val="1600"/>
              </a:spcBef>
              <a:buClrTx/>
              <a:buSzTx/>
              <a:buFontTx/>
              <a:buNone/>
              <a:defRPr sz="2976" b="1" i="1"/>
            </a:pPr>
            <a:endParaRPr/>
          </a:p>
          <a:p>
            <a:pPr marL="0" indent="0" defTabSz="543305">
              <a:spcBef>
                <a:spcPts val="1600"/>
              </a:spcBef>
              <a:buClrTx/>
              <a:buSzTx/>
              <a:buFontTx/>
              <a:buNone/>
              <a:defRPr sz="2976" b="1" i="1"/>
            </a:pPr>
            <a:endParaRPr/>
          </a:p>
          <a:p>
            <a:pPr marL="0" indent="0" defTabSz="543305">
              <a:spcBef>
                <a:spcPts val="1600"/>
              </a:spcBef>
              <a:buClrTx/>
              <a:buSzTx/>
              <a:buFontTx/>
              <a:buNone/>
              <a:defRPr sz="2976" b="1" i="1"/>
            </a:pPr>
            <a:endParaRPr/>
          </a:p>
          <a:p>
            <a:pPr marL="0" indent="0" defTabSz="543305">
              <a:spcBef>
                <a:spcPts val="1600"/>
              </a:spcBef>
              <a:buClrTx/>
              <a:buSzTx/>
              <a:buFontTx/>
              <a:buNone/>
              <a:defRPr sz="2976" b="1" i="1"/>
            </a:pPr>
            <a:endParaRPr/>
          </a:p>
          <a:p>
            <a:pPr marL="0" indent="0" defTabSz="543305">
              <a:spcBef>
                <a:spcPts val="1600"/>
              </a:spcBef>
              <a:buClrTx/>
              <a:buSzTx/>
              <a:buFontTx/>
              <a:buNone/>
              <a:defRPr sz="2976" b="1" i="1"/>
            </a:pPr>
            <a:r>
              <a:t>(See text Section 2.3 VIEW QBO REGISTERS for more information)</a:t>
            </a:r>
            <a:endParaRPr sz="1023"/>
          </a:p>
          <a:p>
            <a:pPr marL="0" indent="354329" defTabSz="425195">
              <a:lnSpc>
                <a:spcPct val="120000"/>
              </a:lnSpc>
              <a:spcBef>
                <a:spcPts val="0"/>
              </a:spcBef>
              <a:buClrTx/>
              <a:buSzTx/>
              <a:buFontTx/>
              <a:buNone/>
              <a:defRPr sz="1116">
                <a:solidFill>
                  <a:srgbClr val="000000"/>
                </a:solidFill>
              </a:defRPr>
            </a:pPr>
            <a:endParaRPr sz="1023" i="1"/>
          </a:p>
        </p:txBody>
      </p:sp>
      <p:grpSp>
        <p:nvGrpSpPr>
          <p:cNvPr id="202" name="Group"/>
          <p:cNvGrpSpPr/>
          <p:nvPr/>
        </p:nvGrpSpPr>
        <p:grpSpPr>
          <a:xfrm rot="5400000" flipH="1">
            <a:off x="7531143" y="3966266"/>
            <a:ext cx="9797563" cy="1866820"/>
            <a:chOff x="0" y="0"/>
            <a:chExt cx="9797561" cy="1866818"/>
          </a:xfrm>
        </p:grpSpPr>
        <p:pic>
          <p:nvPicPr>
            <p:cNvPr id="19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0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203" name="97471E25-162F-4AC1-B0F5-A57790B399DE-L0-001.png" descr="97471E25-162F-4AC1-B0F5-A57790B399DE-L0-001.png"/>
          <p:cNvPicPr>
            <a:picLocks noChangeAspect="1"/>
          </p:cNvPicPr>
          <p:nvPr/>
        </p:nvPicPr>
        <p:blipFill>
          <a:blip r:embed="rId4">
            <a:extLst/>
          </a:blip>
          <a:srcRect l="9920" t="35342" r="5076" b="29581"/>
          <a:stretch>
            <a:fillRect/>
          </a:stretch>
        </p:blipFill>
        <p:spPr>
          <a:xfrm>
            <a:off x="441958" y="4267443"/>
            <a:ext cx="11054408" cy="3419548"/>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652</Words>
  <Application>Microsoft Office PowerPoint</Application>
  <PresentationFormat>Custom</PresentationFormat>
  <Paragraphs>104</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New_Template9</vt:lpstr>
      <vt:lpstr>Computer accounting with quickbooks online</vt:lpstr>
      <vt:lpstr>Effective Learning strategy XPM</vt:lpstr>
      <vt:lpstr>Section 2.1 QBO SatNAV</vt:lpstr>
      <vt:lpstr>Section 2.1 QBO SatNAV</vt:lpstr>
      <vt:lpstr>Section 2.2 QBO Sample Company</vt:lpstr>
      <vt:lpstr>section 2.2 QBO Sample Company</vt:lpstr>
      <vt:lpstr>Section 2.3 CHART OF ACCOUNTS</vt:lpstr>
      <vt:lpstr>Section 2.3 QBO COA Account numbers</vt:lpstr>
      <vt:lpstr>Section 2.3 QBO account registers</vt:lpstr>
      <vt:lpstr>Section 2.4 align QBO COA with tax return</vt:lpstr>
      <vt:lpstr>Section 2.5 EDIT QBO</vt:lpstr>
      <vt:lpstr>Section 2.6 accounting essentials</vt:lpstr>
      <vt:lpstr>Exercises</vt:lpstr>
      <vt:lpstr>project 2.1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dc:title>
  <cp:lastModifiedBy>Administrator</cp:lastModifiedBy>
  <cp:revision>2</cp:revision>
  <dcterms:modified xsi:type="dcterms:W3CDTF">2017-12-12T17:05:36Z</dcterms:modified>
</cp:coreProperties>
</file>