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
          <a:latin typeface="Proxima Nova"/>
          <a:ea typeface="Proxima Nova"/>
          <a:cs typeface="Proxima Nova"/>
        </a:font>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
          <a:latin typeface="Proxima Nova"/>
          <a:ea typeface="Proxima Nova"/>
          <a:cs typeface="Proxima Nova"/>
        </a:font>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
          <a:latin typeface="Proxima Nova"/>
          <a:ea typeface="Proxima Nova"/>
          <a:cs typeface="Proxima Nova"/>
        </a:font>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
          <a:latin typeface="Proxima Nova"/>
          <a:ea typeface="Proxima Nova"/>
          <a:cs typeface="Proxima Nova"/>
        </a:font>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
          <a:latin typeface="Proxima Nova"/>
          <a:ea typeface="Proxima Nova"/>
          <a:cs typeface="Proxima Nova"/>
        </a:font>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
          <a:latin typeface="Proxima Nova"/>
          <a:ea typeface="Proxima Nova"/>
          <a:cs typeface="Proxima Nova"/>
        </a:font>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
          <a:latin typeface="Proxima Nova"/>
          <a:ea typeface="Proxima Nova"/>
          <a:cs typeface="Proxima Nova"/>
        </a:font>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9" d="100"/>
          <a:sy n="49" d="100"/>
        </p:scale>
        <p:origin x="-845" y="-77"/>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394141109"/>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074117" y="9189156"/>
            <a:ext cx="323800" cy="355601"/>
          </a:xfrm>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b="1"/>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078078" y="9194800"/>
            <a:ext cx="323800"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069030" y="9189156"/>
            <a:ext cx="323800"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078078" y="9194800"/>
            <a:ext cx="323800"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62" name="Title Text"/>
          <p:cNvSpPr txBox="1">
            <a:spLocks noGrp="1"/>
          </p:cNvSpPr>
          <p:nvPr>
            <p:ph type="title"/>
          </p:nvPr>
        </p:nvSpPr>
        <p:spPr>
          <a:prstGeom prst="rect">
            <a:avLst/>
          </a:prstGeom>
        </p:spPr>
        <p:txBody>
          <a:bodyPr/>
          <a:lstStyle/>
          <a:p>
            <a:r>
              <a:t>Title Text</a:t>
            </a:r>
          </a:p>
        </p:txBody>
      </p:sp>
      <p:sp>
        <p:nvSpPr>
          <p:cNvPr id="63"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1861800" cy="7239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1861800" cy="7226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2066612" y="9194800"/>
            <a:ext cx="323800" cy="355600"/>
          </a:xfrm>
          <a:prstGeom prst="rect">
            <a:avLst/>
          </a:prstGeom>
          <a:ln w="12700">
            <a:miter lim="400000"/>
          </a:ln>
        </p:spPr>
        <p:txBody>
          <a:bodyPr wrap="none" lIns="50800" tIns="50800" rIns="50800" bIns="50800">
            <a:spAutoFit/>
          </a:bodyPr>
          <a:lstStyle>
            <a:lvl1pPr algn="r">
              <a:spcBef>
                <a:spcPts val="0"/>
              </a:spcBef>
              <a:defRPr sz="1600" b="1" i="0" spc="0">
                <a:solidFill>
                  <a:srgbClr val="747676"/>
                </a:solidFill>
              </a:defRPr>
            </a:lvl1pPr>
          </a:lstStyle>
          <a:p>
            <a:fld id="{86CB4B4D-7CA3-9044-876B-883B54F8677D}" type="slidenum">
              <a:t>‹#›</a:t>
            </a:fld>
            <a:endParaRPr/>
          </a:p>
        </p:txBody>
      </p:sp>
      <p:sp>
        <p:nvSpPr>
          <p:cNvPr id="5" name="Rectangle 5"/>
          <p:cNvSpPr>
            <a:spLocks noChangeArrowheads="1"/>
          </p:cNvSpPr>
          <p:nvPr userDrawn="1"/>
        </p:nvSpPr>
        <p:spPr bwMode="auto">
          <a:xfrm>
            <a:off x="558800" y="9067800"/>
            <a:ext cx="106680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600"/>
              </a:spcBef>
            </a:pPr>
            <a:r>
              <a:rPr lang="en-US" altLang="en-US" sz="1000" dirty="0">
                <a:latin typeface="Verdana" pitchFamily="34" charset="0"/>
                <a:ea typeface="Verdana" pitchFamily="34" charset="0"/>
                <a:cs typeface="Verdana" pitchFamily="34" charset="0"/>
              </a:rPr>
              <a:t>© 2019 McGraw-Hill Education. All rights reserved. No reproduction or distribution without the prior written consent of McGraw-Hill Education.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iming>
    <p:tnLst>
      <p:par>
        <p:cTn id="1" dur="indefinite" restart="never" nodeType="tmRoot"/>
      </p:par>
    </p:tnLst>
  </p:timing>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1" i="0" u="none" strike="noStrike" cap="none" spc="0" baseline="0">
          <a:ln>
            <a:noFill/>
          </a:ln>
          <a:solidFill>
            <a:schemeClr val="tx1"/>
          </a:solidFill>
          <a:uFillTx/>
          <a:latin typeface="+mn-lt"/>
          <a:ea typeface="+mn-ea"/>
          <a:cs typeface="+mn-cs"/>
          <a:sym typeface="Proxima Nova"/>
        </a:defRPr>
      </a:lvl1pPr>
      <a:lvl2pPr marL="0" marR="0" indent="228600" algn="r" defTabSz="584200" rtl="0" latinLnBrk="0">
        <a:lnSpc>
          <a:spcPct val="100000"/>
        </a:lnSpc>
        <a:spcBef>
          <a:spcPts val="0"/>
        </a:spcBef>
        <a:spcAft>
          <a:spcPts val="0"/>
        </a:spcAft>
        <a:buClrTx/>
        <a:buSzTx/>
        <a:buFontTx/>
        <a:buNone/>
        <a:tabLst/>
        <a:defRPr sz="1600" b="1" i="0" u="none" strike="noStrike" cap="none" spc="0" baseline="0">
          <a:ln>
            <a:noFill/>
          </a:ln>
          <a:solidFill>
            <a:schemeClr val="tx1"/>
          </a:solidFill>
          <a:uFillTx/>
          <a:latin typeface="+mn-lt"/>
          <a:ea typeface="+mn-ea"/>
          <a:cs typeface="+mn-cs"/>
          <a:sym typeface="Proxima Nova"/>
        </a:defRPr>
      </a:lvl2pPr>
      <a:lvl3pPr marL="0" marR="0" indent="457200" algn="r" defTabSz="584200" rtl="0" latinLnBrk="0">
        <a:lnSpc>
          <a:spcPct val="100000"/>
        </a:lnSpc>
        <a:spcBef>
          <a:spcPts val="0"/>
        </a:spcBef>
        <a:spcAft>
          <a:spcPts val="0"/>
        </a:spcAft>
        <a:buClrTx/>
        <a:buSzTx/>
        <a:buFontTx/>
        <a:buNone/>
        <a:tabLst/>
        <a:defRPr sz="1600" b="1" i="0" u="none" strike="noStrike" cap="none" spc="0" baseline="0">
          <a:ln>
            <a:noFill/>
          </a:ln>
          <a:solidFill>
            <a:schemeClr val="tx1"/>
          </a:solidFill>
          <a:uFillTx/>
          <a:latin typeface="+mn-lt"/>
          <a:ea typeface="+mn-ea"/>
          <a:cs typeface="+mn-cs"/>
          <a:sym typeface="Proxima Nova"/>
        </a:defRPr>
      </a:lvl3pPr>
      <a:lvl4pPr marL="0" marR="0" indent="685800" algn="r" defTabSz="584200" rtl="0" latinLnBrk="0">
        <a:lnSpc>
          <a:spcPct val="100000"/>
        </a:lnSpc>
        <a:spcBef>
          <a:spcPts val="0"/>
        </a:spcBef>
        <a:spcAft>
          <a:spcPts val="0"/>
        </a:spcAft>
        <a:buClrTx/>
        <a:buSzTx/>
        <a:buFontTx/>
        <a:buNone/>
        <a:tabLst/>
        <a:defRPr sz="1600" b="1" i="0" u="none" strike="noStrike" cap="none" spc="0" baseline="0">
          <a:ln>
            <a:noFill/>
          </a:ln>
          <a:solidFill>
            <a:schemeClr val="tx1"/>
          </a:solidFill>
          <a:uFillTx/>
          <a:latin typeface="+mn-lt"/>
          <a:ea typeface="+mn-ea"/>
          <a:cs typeface="+mn-cs"/>
          <a:sym typeface="Proxima Nova"/>
        </a:defRPr>
      </a:lvl4pPr>
      <a:lvl5pPr marL="0" marR="0" indent="914400" algn="r" defTabSz="584200" rtl="0" latinLnBrk="0">
        <a:lnSpc>
          <a:spcPct val="100000"/>
        </a:lnSpc>
        <a:spcBef>
          <a:spcPts val="0"/>
        </a:spcBef>
        <a:spcAft>
          <a:spcPts val="0"/>
        </a:spcAft>
        <a:buClrTx/>
        <a:buSzTx/>
        <a:buFontTx/>
        <a:buNone/>
        <a:tabLst/>
        <a:defRPr sz="1600" b="1" i="0" u="none" strike="noStrike" cap="none" spc="0" baseline="0">
          <a:ln>
            <a:noFill/>
          </a:ln>
          <a:solidFill>
            <a:schemeClr val="tx1"/>
          </a:solidFill>
          <a:uFillTx/>
          <a:latin typeface="+mn-lt"/>
          <a:ea typeface="+mn-ea"/>
          <a:cs typeface="+mn-cs"/>
          <a:sym typeface="Proxima Nova"/>
        </a:defRPr>
      </a:lvl5pPr>
      <a:lvl6pPr marL="0" marR="0" indent="1143000" algn="r" defTabSz="584200" rtl="0" latinLnBrk="0">
        <a:lnSpc>
          <a:spcPct val="100000"/>
        </a:lnSpc>
        <a:spcBef>
          <a:spcPts val="0"/>
        </a:spcBef>
        <a:spcAft>
          <a:spcPts val="0"/>
        </a:spcAft>
        <a:buClrTx/>
        <a:buSzTx/>
        <a:buFontTx/>
        <a:buNone/>
        <a:tabLst/>
        <a:defRPr sz="1600" b="1" i="0" u="none" strike="noStrike" cap="none" spc="0" baseline="0">
          <a:ln>
            <a:noFill/>
          </a:ln>
          <a:solidFill>
            <a:schemeClr val="tx1"/>
          </a:solidFill>
          <a:uFillTx/>
          <a:latin typeface="+mn-lt"/>
          <a:ea typeface="+mn-ea"/>
          <a:cs typeface="+mn-cs"/>
          <a:sym typeface="Proxima Nova"/>
        </a:defRPr>
      </a:lvl6pPr>
      <a:lvl7pPr marL="0" marR="0" indent="1371600" algn="r" defTabSz="584200" rtl="0" latinLnBrk="0">
        <a:lnSpc>
          <a:spcPct val="100000"/>
        </a:lnSpc>
        <a:spcBef>
          <a:spcPts val="0"/>
        </a:spcBef>
        <a:spcAft>
          <a:spcPts val="0"/>
        </a:spcAft>
        <a:buClrTx/>
        <a:buSzTx/>
        <a:buFontTx/>
        <a:buNone/>
        <a:tabLst/>
        <a:defRPr sz="1600" b="1" i="0" u="none" strike="noStrike" cap="none" spc="0" baseline="0">
          <a:ln>
            <a:noFill/>
          </a:ln>
          <a:solidFill>
            <a:schemeClr val="tx1"/>
          </a:solidFill>
          <a:uFillTx/>
          <a:latin typeface="+mn-lt"/>
          <a:ea typeface="+mn-ea"/>
          <a:cs typeface="+mn-cs"/>
          <a:sym typeface="Proxima Nova"/>
        </a:defRPr>
      </a:lvl7pPr>
      <a:lvl8pPr marL="0" marR="0" indent="1600200" algn="r" defTabSz="584200" rtl="0" latinLnBrk="0">
        <a:lnSpc>
          <a:spcPct val="100000"/>
        </a:lnSpc>
        <a:spcBef>
          <a:spcPts val="0"/>
        </a:spcBef>
        <a:spcAft>
          <a:spcPts val="0"/>
        </a:spcAft>
        <a:buClrTx/>
        <a:buSzTx/>
        <a:buFontTx/>
        <a:buNone/>
        <a:tabLst/>
        <a:defRPr sz="1600" b="1" i="0" u="none" strike="noStrike" cap="none" spc="0" baseline="0">
          <a:ln>
            <a:noFill/>
          </a:ln>
          <a:solidFill>
            <a:schemeClr val="tx1"/>
          </a:solidFill>
          <a:uFillTx/>
          <a:latin typeface="+mn-lt"/>
          <a:ea typeface="+mn-ea"/>
          <a:cs typeface="+mn-cs"/>
          <a:sym typeface="Proxima Nova"/>
        </a:defRPr>
      </a:lvl8pPr>
      <a:lvl9pPr marL="0" marR="0" indent="1828800" algn="r" defTabSz="584200" rtl="0" latinLnBrk="0">
        <a:lnSpc>
          <a:spcPct val="100000"/>
        </a:lnSpc>
        <a:spcBef>
          <a:spcPts val="0"/>
        </a:spcBef>
        <a:spcAft>
          <a:spcPts val="0"/>
        </a:spcAft>
        <a:buClrTx/>
        <a:buSzTx/>
        <a:buFontTx/>
        <a:buNone/>
        <a:tabLst/>
        <a:defRPr sz="1600" b="1" i="0" u="none" strike="noStrike" cap="none" spc="0" baseline="0">
          <a:ln>
            <a:noFill/>
          </a:ln>
          <a:solidFill>
            <a:schemeClr val="tx1"/>
          </a:solidFill>
          <a:uFillTx/>
          <a:latin typeface="+mn-lt"/>
          <a:ea typeface="+mn-ea"/>
          <a:cs typeface="+mn-cs"/>
          <a:sym typeface="Proxima Nova"/>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www.My-QuickBooksOnline.com" TargetMode="Externa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2.tif"/></Relationships>
</file>

<file path=ppt/slides/_rels/slide1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 Id="rId4" Type="http://schemas.openxmlformats.org/officeDocument/2006/relationships/image" Target="../media/image2.tif"/></Relationships>
</file>

<file path=ppt/slides/_rels/slide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Line"/>
          <p:cNvSpPr>
            <a:spLocks noGrp="1"/>
          </p:cNvSpPr>
          <p:nvPr>
            <p:ph type="body" idx="13"/>
          </p:nvPr>
        </p:nvSpPr>
        <p:spPr>
          <a:prstGeom prst="line">
            <a:avLst/>
          </a:prstGeom>
          <a:ln>
            <a:solidFill>
              <a:srgbClr val="51A3D6"/>
            </a:solidFill>
          </a:ln>
        </p:spPr>
        <p:txBody>
          <a:bodyPr/>
          <a:lstStyle/>
          <a:p>
            <a:pPr marL="0" indent="0" defTabSz="457200">
              <a:spcBef>
                <a:spcPts val="0"/>
              </a:spcBef>
              <a:buClrTx/>
              <a:buSzTx/>
              <a:buFontTx/>
              <a:buNone/>
              <a:defRPr sz="1200">
                <a:solidFill>
                  <a:srgbClr val="000000"/>
                </a:solidFill>
              </a:defRPr>
            </a:pPr>
            <a:endParaRPr dirty="0"/>
          </a:p>
        </p:txBody>
      </p:sp>
      <p:sp>
        <p:nvSpPr>
          <p:cNvPr id="129" name="Computer accounting with quickbooks online"/>
          <p:cNvSpPr txBox="1">
            <a:spLocks noGrp="1"/>
          </p:cNvSpPr>
          <p:nvPr>
            <p:ph type="ctrTitle"/>
          </p:nvPr>
        </p:nvSpPr>
        <p:spPr>
          <a:xfrm>
            <a:off x="571500" y="571500"/>
            <a:ext cx="10895261" cy="4927603"/>
          </a:xfrm>
          <a:prstGeom prst="rect">
            <a:avLst/>
          </a:prstGeom>
        </p:spPr>
        <p:txBody>
          <a:bodyPr>
            <a:normAutofit/>
          </a:bodyPr>
          <a:lstStyle/>
          <a:p>
            <a:pPr>
              <a:defRPr>
                <a:solidFill>
                  <a:srgbClr val="F20F4B"/>
                </a:solidFill>
              </a:defRPr>
            </a:pPr>
            <a:r>
              <a:rPr sz="8000" dirty="0"/>
              <a:t>Computer accounting with </a:t>
            </a:r>
            <a:r>
              <a:rPr sz="8000" dirty="0" err="1"/>
              <a:t>quickbooks</a:t>
            </a:r>
            <a:r>
              <a:rPr sz="8000" dirty="0"/>
              <a:t> online</a:t>
            </a:r>
          </a:p>
        </p:txBody>
      </p:sp>
      <p:sp>
        <p:nvSpPr>
          <p:cNvPr id="130" name="Donna Kay"/>
          <p:cNvSpPr txBox="1">
            <a:spLocks noGrp="1"/>
          </p:cNvSpPr>
          <p:nvPr>
            <p:ph type="subTitle" sz="half" idx="1"/>
          </p:nvPr>
        </p:nvSpPr>
        <p:spPr>
          <a:xfrm>
            <a:off x="571500" y="5676900"/>
            <a:ext cx="10895261" cy="3263900"/>
          </a:xfrm>
          <a:prstGeom prst="rect">
            <a:avLst/>
          </a:prstGeom>
        </p:spPr>
        <p:txBody>
          <a:bodyPr/>
          <a:lstStyle>
            <a:lvl1pPr algn="r">
              <a:defRPr>
                <a:solidFill>
                  <a:srgbClr val="008CB4"/>
                </a:solidFill>
              </a:defRPr>
            </a:lvl1pPr>
          </a:lstStyle>
          <a:p>
            <a:r>
              <a:t>Donna Kay</a:t>
            </a:r>
          </a:p>
        </p:txBody>
      </p:sp>
      <p:grpSp>
        <p:nvGrpSpPr>
          <p:cNvPr id="134" name="Group"/>
          <p:cNvGrpSpPr/>
          <p:nvPr/>
        </p:nvGrpSpPr>
        <p:grpSpPr>
          <a:xfrm rot="5400000" flipH="1">
            <a:off x="7531143" y="3966266"/>
            <a:ext cx="9797563" cy="1866820"/>
            <a:chOff x="0" y="0"/>
            <a:chExt cx="9797561" cy="1866818"/>
          </a:xfrm>
        </p:grpSpPr>
        <p:pic>
          <p:nvPicPr>
            <p:cNvPr id="13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3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3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35" name="Chapter 1 QBO Navigation and Settings"/>
          <p:cNvSpPr txBox="1"/>
          <p:nvPr/>
        </p:nvSpPr>
        <p:spPr>
          <a:xfrm>
            <a:off x="1168400" y="7942063"/>
            <a:ext cx="10084492" cy="641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spcBef>
                <a:spcPts val="2300"/>
              </a:spcBef>
              <a:defRPr sz="5200" i="0" cap="all" spc="0">
                <a:solidFill>
                  <a:srgbClr val="F20F4B"/>
                </a:solidFill>
                <a:latin typeface="+mn-lt"/>
                <a:ea typeface="+mn-ea"/>
                <a:cs typeface="+mn-cs"/>
                <a:sym typeface="Proxima Nova ScOsf Extra Conden"/>
              </a:defRPr>
            </a:lvl1pPr>
          </a:lstStyle>
          <a:p>
            <a:r>
              <a:rPr sz="3500" dirty="0"/>
              <a:t>Chapter 1 QBO Navigation and Settings</a:t>
            </a: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03" name="Section 1.3 QBO TOOL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1.3 QBO TOOLS</a:t>
            </a:r>
          </a:p>
        </p:txBody>
      </p:sp>
      <p:sp>
        <p:nvSpPr>
          <p:cNvPr id="204" name="Three useful QBO Tools follow.…"/>
          <p:cNvSpPr txBox="1">
            <a:spLocks noGrp="1"/>
          </p:cNvSpPr>
          <p:nvPr>
            <p:ph type="body" idx="1"/>
          </p:nvPr>
        </p:nvSpPr>
        <p:spPr>
          <a:xfrm>
            <a:off x="571500" y="1809750"/>
            <a:ext cx="10862122" cy="7226300"/>
          </a:xfrm>
          <a:prstGeom prst="rect">
            <a:avLst/>
          </a:prstGeom>
        </p:spPr>
        <p:txBody>
          <a:bodyPr/>
          <a:lstStyle/>
          <a:p>
            <a:pPr marL="0" indent="0" defTabSz="578358">
              <a:spcBef>
                <a:spcPts val="1700"/>
              </a:spcBef>
              <a:buClrTx/>
              <a:buSzTx/>
              <a:buFontTx/>
              <a:buNone/>
              <a:defRPr sz="3168" b="1"/>
            </a:pPr>
            <a:r>
              <a:t>Three useful QBO Tools follow. </a:t>
            </a:r>
          </a:p>
          <a:p>
            <a:pPr marL="565784" indent="-565784" defTabSz="578358">
              <a:spcBef>
                <a:spcPts val="1700"/>
              </a:spcBef>
              <a:buClr>
                <a:srgbClr val="F20F4B"/>
              </a:buClr>
              <a:buSzPct val="100000"/>
              <a:buFontTx/>
              <a:buAutoNum type="arabicPeriod"/>
              <a:defRPr sz="3168" b="1"/>
            </a:pPr>
            <a:r>
              <a:t>Gear icon</a:t>
            </a:r>
          </a:p>
          <a:p>
            <a:pPr marL="565784" indent="-565784" defTabSz="578358">
              <a:spcBef>
                <a:spcPts val="1700"/>
              </a:spcBef>
              <a:buClr>
                <a:srgbClr val="F20F4B"/>
              </a:buClr>
              <a:buSzPct val="100000"/>
              <a:buFontTx/>
              <a:buAutoNum type="arabicPeriod"/>
              <a:defRPr sz="3168" b="1"/>
            </a:pPr>
            <a:r>
              <a:t>Create (+) icon</a:t>
            </a:r>
          </a:p>
          <a:p>
            <a:pPr marL="565784" indent="-565784" defTabSz="578358">
              <a:spcBef>
                <a:spcPts val="1700"/>
              </a:spcBef>
              <a:buClr>
                <a:srgbClr val="F20F4B"/>
              </a:buClr>
              <a:buSzPct val="100000"/>
              <a:buFontTx/>
              <a:buAutoNum type="arabicPeriod"/>
              <a:defRPr sz="3168" b="1"/>
            </a:pPr>
            <a:r>
              <a:t>Search icon</a:t>
            </a:r>
          </a:p>
          <a:p>
            <a:pPr marL="565784" indent="-565784" defTabSz="578358">
              <a:spcBef>
                <a:spcPts val="1700"/>
              </a:spcBef>
              <a:buClr>
                <a:srgbClr val="F20F4B"/>
              </a:buClr>
              <a:buSzPct val="100000"/>
              <a:buFontTx/>
              <a:buAutoNum type="arabicPeriod"/>
              <a:defRPr sz="3168" b="1"/>
            </a:pPr>
            <a:endParaRPr/>
          </a:p>
          <a:p>
            <a:pPr marL="565784" indent="-565784" defTabSz="578358">
              <a:spcBef>
                <a:spcPts val="1700"/>
              </a:spcBef>
              <a:buClr>
                <a:srgbClr val="F20F4B"/>
              </a:buClr>
              <a:buSzPct val="100000"/>
              <a:buFontTx/>
              <a:buAutoNum type="arabicPeriod" startAt="5"/>
              <a:defRPr sz="3168" b="1"/>
            </a:pPr>
            <a:endParaRPr/>
          </a:p>
          <a:p>
            <a:pPr marL="565784" indent="-565784" defTabSz="578358">
              <a:spcBef>
                <a:spcPts val="1700"/>
              </a:spcBef>
              <a:buClr>
                <a:srgbClr val="F20F4B"/>
              </a:buClr>
              <a:buSzPct val="100000"/>
              <a:buFontTx/>
              <a:buAutoNum type="arabicPeriod" startAt="6"/>
              <a:defRPr sz="3168" b="1"/>
            </a:pPr>
            <a:endParaRPr sz="1089" i="1"/>
          </a:p>
          <a:p>
            <a:pPr marL="0" indent="377190" defTabSz="452627">
              <a:lnSpc>
                <a:spcPct val="120000"/>
              </a:lnSpc>
              <a:spcBef>
                <a:spcPts val="0"/>
              </a:spcBef>
              <a:buClrTx/>
              <a:buSzTx/>
              <a:buFontTx/>
              <a:buNone/>
              <a:defRPr sz="1188">
                <a:solidFill>
                  <a:srgbClr val="000000"/>
                </a:solidFill>
              </a:defRPr>
            </a:pPr>
            <a:endParaRPr sz="1089" i="1"/>
          </a:p>
          <a:p>
            <a:pPr marL="0" indent="377190" defTabSz="452627">
              <a:lnSpc>
                <a:spcPct val="120000"/>
              </a:lnSpc>
              <a:spcBef>
                <a:spcPts val="0"/>
              </a:spcBef>
              <a:buClrTx/>
              <a:buSzTx/>
              <a:buFontTx/>
              <a:buNone/>
              <a:defRPr sz="1188">
                <a:solidFill>
                  <a:srgbClr val="000000"/>
                </a:solidFill>
              </a:defRPr>
            </a:pPr>
            <a:endParaRPr sz="1089" i="1"/>
          </a:p>
          <a:p>
            <a:pPr marL="0" indent="377190" defTabSz="452627">
              <a:lnSpc>
                <a:spcPct val="120000"/>
              </a:lnSpc>
              <a:spcBef>
                <a:spcPts val="0"/>
              </a:spcBef>
              <a:buClrTx/>
              <a:buSzTx/>
              <a:buFontTx/>
              <a:buNone/>
              <a:defRPr sz="1188">
                <a:solidFill>
                  <a:srgbClr val="000000"/>
                </a:solidFill>
              </a:defRPr>
            </a:pPr>
            <a:endParaRPr sz="1089" i="1"/>
          </a:p>
          <a:p>
            <a:pPr marL="0" indent="377190" defTabSz="452627">
              <a:lnSpc>
                <a:spcPct val="120000"/>
              </a:lnSpc>
              <a:spcBef>
                <a:spcPts val="0"/>
              </a:spcBef>
              <a:buClrTx/>
              <a:buSzTx/>
              <a:buFontTx/>
              <a:buNone/>
              <a:defRPr sz="1188">
                <a:solidFill>
                  <a:srgbClr val="000000"/>
                </a:solidFill>
              </a:defRPr>
            </a:pPr>
            <a:endParaRPr sz="1089" i="1"/>
          </a:p>
          <a:p>
            <a:pPr marL="0" indent="0" defTabSz="578358">
              <a:spcBef>
                <a:spcPts val="1700"/>
              </a:spcBef>
              <a:buClrTx/>
              <a:buSzTx/>
              <a:buFontTx/>
              <a:buNone/>
              <a:defRPr sz="3168" b="1" i="1"/>
            </a:pPr>
            <a:r>
              <a:t>(See text Section 1.3 for more information about each tool)</a:t>
            </a:r>
          </a:p>
        </p:txBody>
      </p:sp>
      <p:grpSp>
        <p:nvGrpSpPr>
          <p:cNvPr id="208" name="Group"/>
          <p:cNvGrpSpPr/>
          <p:nvPr/>
        </p:nvGrpSpPr>
        <p:grpSpPr>
          <a:xfrm rot="5400000" flipH="1">
            <a:off x="7531143" y="3966266"/>
            <a:ext cx="9797563" cy="1866820"/>
            <a:chOff x="0" y="0"/>
            <a:chExt cx="9797561" cy="1866818"/>
          </a:xfrm>
        </p:grpSpPr>
        <p:pic>
          <p:nvPicPr>
            <p:cNvPr id="205"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06"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07"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grpSp>
        <p:nvGrpSpPr>
          <p:cNvPr id="213" name="Group"/>
          <p:cNvGrpSpPr/>
          <p:nvPr/>
        </p:nvGrpSpPr>
        <p:grpSpPr>
          <a:xfrm>
            <a:off x="795020" y="4873676"/>
            <a:ext cx="9358512" cy="1403248"/>
            <a:chOff x="0" y="0"/>
            <a:chExt cx="9358510" cy="1403246"/>
          </a:xfrm>
        </p:grpSpPr>
        <p:pic>
          <p:nvPicPr>
            <p:cNvPr id="209" name="QBO 1E CH01 1.04 QBO TOOLS UPDATED 6.2017.png" descr="QBO 1E CH01 1.04 QBO TOOLS UPDATED 6.2017.png"/>
            <p:cNvPicPr>
              <a:picLocks noChangeAspect="1"/>
            </p:cNvPicPr>
            <p:nvPr/>
          </p:nvPicPr>
          <p:blipFill>
            <a:blip r:embed="rId4">
              <a:extLst/>
            </a:blip>
            <a:stretch>
              <a:fillRect/>
            </a:stretch>
          </p:blipFill>
          <p:spPr>
            <a:xfrm>
              <a:off x="0" y="406650"/>
              <a:ext cx="9358511" cy="996597"/>
            </a:xfrm>
            <a:prstGeom prst="rect">
              <a:avLst/>
            </a:prstGeom>
            <a:ln w="12700" cap="flat">
              <a:noFill/>
              <a:miter lim="400000"/>
            </a:ln>
            <a:effectLst/>
          </p:spPr>
        </p:pic>
        <p:sp>
          <p:nvSpPr>
            <p:cNvPr id="210" name="1"/>
            <p:cNvSpPr/>
            <p:nvPr/>
          </p:nvSpPr>
          <p:spPr>
            <a:xfrm>
              <a:off x="8561347" y="0"/>
              <a:ext cx="406652" cy="406651"/>
            </a:xfrm>
            <a:prstGeom prst="ellipse">
              <a:avLst/>
            </a:prstGeom>
            <a:solidFill>
              <a:srgbClr val="F20F4B"/>
            </a:solid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ctr">
                <a:spcBef>
                  <a:spcPts val="0"/>
                </a:spcBef>
                <a:defRPr sz="800" b="1" i="0" spc="0">
                  <a:solidFill>
                    <a:srgbClr val="FFFFFF"/>
                  </a:solidFill>
                </a:defRPr>
              </a:lvl1pPr>
            </a:lstStyle>
            <a:p>
              <a:r>
                <a:t>1</a:t>
              </a:r>
            </a:p>
          </p:txBody>
        </p:sp>
        <p:sp>
          <p:nvSpPr>
            <p:cNvPr id="211" name="2"/>
            <p:cNvSpPr/>
            <p:nvPr/>
          </p:nvSpPr>
          <p:spPr>
            <a:xfrm>
              <a:off x="7681584" y="0"/>
              <a:ext cx="406651" cy="406651"/>
            </a:xfrm>
            <a:prstGeom prst="ellipse">
              <a:avLst/>
            </a:prstGeom>
            <a:solidFill>
              <a:srgbClr val="F20F4B"/>
            </a:solid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ctr">
                <a:spcBef>
                  <a:spcPts val="0"/>
                </a:spcBef>
                <a:defRPr sz="800" b="1" i="0" spc="0">
                  <a:solidFill>
                    <a:srgbClr val="FFFFFF"/>
                  </a:solidFill>
                </a:defRPr>
              </a:lvl1pPr>
            </a:lstStyle>
            <a:p>
              <a:r>
                <a:t>2</a:t>
              </a:r>
            </a:p>
          </p:txBody>
        </p:sp>
        <p:sp>
          <p:nvSpPr>
            <p:cNvPr id="212" name="3"/>
            <p:cNvSpPr/>
            <p:nvPr/>
          </p:nvSpPr>
          <p:spPr>
            <a:xfrm>
              <a:off x="8117022" y="0"/>
              <a:ext cx="406651" cy="406651"/>
            </a:xfrm>
            <a:prstGeom prst="ellipse">
              <a:avLst/>
            </a:prstGeom>
            <a:solidFill>
              <a:srgbClr val="F20F4B"/>
            </a:solid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lgn="ctr">
                <a:spcBef>
                  <a:spcPts val="0"/>
                </a:spcBef>
                <a:defRPr sz="800" b="1" i="0" spc="0">
                  <a:solidFill>
                    <a:srgbClr val="FFFFFF"/>
                  </a:solidFill>
                </a:defRPr>
              </a:lvl1pPr>
            </a:lstStyle>
            <a:p>
              <a:r>
                <a:t>3</a:t>
              </a:r>
            </a:p>
          </p:txBody>
        </p:sp>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16" name="Section 1.4 QBO HELP AND SUPPORT"/>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1.4 QBO HELP AND SUPPORT</a:t>
            </a:r>
          </a:p>
        </p:txBody>
      </p:sp>
      <p:sp>
        <p:nvSpPr>
          <p:cNvPr id="217" name="QBO Help and Support resources when you need them.…"/>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QBO Help and Support resources when you need them. </a:t>
            </a:r>
          </a:p>
          <a:p>
            <a:pPr>
              <a:defRPr b="1"/>
            </a:pPr>
            <a:r>
              <a:t>QBO Help and Support feature</a:t>
            </a:r>
          </a:p>
          <a:p>
            <a:pPr>
              <a:defRPr b="1"/>
            </a:pPr>
            <a:r>
              <a:rPr u="sng">
                <a:hlinkClick r:id="rId2"/>
              </a:rPr>
              <a:t>www.My-QuickBooksOnline.com</a:t>
            </a:r>
          </a:p>
          <a:p>
            <a:pPr>
              <a:defRPr b="1"/>
            </a:pPr>
            <a:endParaRPr u="sng">
              <a:hlinkClick r:id="rId2"/>
            </a:endParaRPr>
          </a:p>
          <a:p>
            <a:pPr>
              <a:defRPr b="1"/>
            </a:pPr>
            <a:endParaRPr u="sng">
              <a:hlinkClick r:id="rId2"/>
            </a:endParaRPr>
          </a:p>
          <a:p>
            <a:pPr>
              <a:defRPr b="1"/>
            </a:pPr>
            <a:endParaRPr u="sng">
              <a:hlinkClick r:id="rId2"/>
            </a:endParaRPr>
          </a:p>
          <a:p>
            <a:pPr marL="0" indent="0">
              <a:buClrTx/>
              <a:buSzTx/>
              <a:buFontTx/>
              <a:buNone/>
              <a:defRPr b="1" i="1"/>
            </a:pPr>
            <a:endParaRPr u="sng">
              <a:hlinkClick r:id="rId2"/>
            </a:endParaRPr>
          </a:p>
          <a:p>
            <a:pPr marL="0" indent="0">
              <a:buClrTx/>
              <a:buSzTx/>
              <a:buFontTx/>
              <a:buNone/>
              <a:defRPr b="1" i="1"/>
            </a:pPr>
            <a:r>
              <a:t>(See text Section 1.4 for more information)</a:t>
            </a:r>
            <a:endParaRPr sz="1100"/>
          </a:p>
          <a:p>
            <a:pPr marL="0" indent="381000" defTabSz="457200">
              <a:lnSpc>
                <a:spcPct val="120000"/>
              </a:lnSpc>
              <a:spcBef>
                <a:spcPts val="0"/>
              </a:spcBef>
              <a:buClrTx/>
              <a:buSzTx/>
              <a:buFontTx/>
              <a:buNone/>
              <a:defRPr sz="1200">
                <a:solidFill>
                  <a:srgbClr val="000000"/>
                </a:solidFill>
              </a:defRPr>
            </a:pPr>
            <a:endParaRPr sz="1100" i="1"/>
          </a:p>
        </p:txBody>
      </p:sp>
      <p:grpSp>
        <p:nvGrpSpPr>
          <p:cNvPr id="221" name="Group"/>
          <p:cNvGrpSpPr/>
          <p:nvPr/>
        </p:nvGrpSpPr>
        <p:grpSpPr>
          <a:xfrm rot="5400000" flipH="1">
            <a:off x="7531143" y="3966266"/>
            <a:ext cx="9797563" cy="1866820"/>
            <a:chOff x="0" y="0"/>
            <a:chExt cx="9797561" cy="1866818"/>
          </a:xfrm>
        </p:grpSpPr>
        <p:pic>
          <p:nvPicPr>
            <p:cNvPr id="218" name="pasted-image.tiff" descr="pasted-image.tiff"/>
            <p:cNvPicPr>
              <a:picLocks noChangeAspect="1"/>
            </p:cNvPicPr>
            <p:nvPr/>
          </p:nvPicPr>
          <p:blipFill>
            <a:blip r:embed="rId3">
              <a:extLst/>
            </a:blip>
            <a:srcRect r="1741"/>
            <a:stretch>
              <a:fillRect/>
            </a:stretch>
          </p:blipFill>
          <p:spPr>
            <a:xfrm>
              <a:off x="0" y="0"/>
              <a:ext cx="9797320" cy="1866819"/>
            </a:xfrm>
            <a:prstGeom prst="rect">
              <a:avLst/>
            </a:prstGeom>
            <a:ln w="12700" cap="flat">
              <a:noFill/>
              <a:miter lim="400000"/>
            </a:ln>
            <a:effectLst/>
          </p:spPr>
        </p:pic>
        <p:pic>
          <p:nvPicPr>
            <p:cNvPr id="219" name="pasted-image.tiff" descr="pasted-image.tiff"/>
            <p:cNvPicPr>
              <a:picLocks noChangeAspect="1"/>
            </p:cNvPicPr>
            <p:nvPr/>
          </p:nvPicPr>
          <p:blipFill>
            <a:blip r:embed="rId4">
              <a:extLst/>
            </a:blip>
            <a:srcRect l="213" r="81413"/>
            <a:stretch>
              <a:fillRect/>
            </a:stretch>
          </p:blipFill>
          <p:spPr>
            <a:xfrm>
              <a:off x="7953637" y="0"/>
              <a:ext cx="1843925" cy="1866690"/>
            </a:xfrm>
            <a:prstGeom prst="rect">
              <a:avLst/>
            </a:prstGeom>
            <a:ln w="12700" cap="flat">
              <a:noFill/>
              <a:miter lim="400000"/>
            </a:ln>
            <a:effectLst/>
          </p:spPr>
        </p:pic>
        <p:pic>
          <p:nvPicPr>
            <p:cNvPr id="220" name="pasted-image.tiff" descr="pasted-image.tiff"/>
            <p:cNvPicPr>
              <a:picLocks noChangeAspect="1"/>
            </p:cNvPicPr>
            <p:nvPr/>
          </p:nvPicPr>
          <p:blipFill>
            <a:blip r:embed="rId4">
              <a:extLst/>
            </a:blip>
            <a:srcRect l="39052" r="40619"/>
            <a:stretch>
              <a:fillRect/>
            </a:stretch>
          </p:blipFill>
          <p:spPr>
            <a:xfrm>
              <a:off x="3928042" y="37"/>
              <a:ext cx="2026860" cy="1854489"/>
            </a:xfrm>
            <a:prstGeom prst="rect">
              <a:avLst/>
            </a:prstGeom>
            <a:ln w="12700" cap="flat">
              <a:noFill/>
              <a:miter lim="400000"/>
            </a:ln>
            <a:effectLst/>
          </p:spPr>
        </p:pic>
      </p:grpSp>
      <p:grpSp>
        <p:nvGrpSpPr>
          <p:cNvPr id="224" name="Group"/>
          <p:cNvGrpSpPr/>
          <p:nvPr/>
        </p:nvGrpSpPr>
        <p:grpSpPr>
          <a:xfrm>
            <a:off x="503460" y="4764140"/>
            <a:ext cx="10470198" cy="1293761"/>
            <a:chOff x="0" y="0"/>
            <a:chExt cx="10470197" cy="1293759"/>
          </a:xfrm>
        </p:grpSpPr>
        <p:pic>
          <p:nvPicPr>
            <p:cNvPr id="222" name="QBO1E CH01.02 QBO help.png" descr="QBO1E CH01.02 QBO help.png"/>
            <p:cNvPicPr>
              <a:picLocks noChangeAspect="1"/>
            </p:cNvPicPr>
            <p:nvPr/>
          </p:nvPicPr>
          <p:blipFill>
            <a:blip r:embed="rId5">
              <a:extLst/>
            </a:blip>
            <a:srcRect b="7285"/>
            <a:stretch>
              <a:fillRect/>
            </a:stretch>
          </p:blipFill>
          <p:spPr>
            <a:xfrm>
              <a:off x="0" y="0"/>
              <a:ext cx="10470198" cy="1221526"/>
            </a:xfrm>
            <a:prstGeom prst="rect">
              <a:avLst/>
            </a:prstGeom>
            <a:ln w="12700" cap="flat">
              <a:noFill/>
              <a:miter lim="400000"/>
            </a:ln>
            <a:effectLst/>
          </p:spPr>
        </p:pic>
        <p:sp>
          <p:nvSpPr>
            <p:cNvPr id="223" name="Rectangle"/>
            <p:cNvSpPr/>
            <p:nvPr/>
          </p:nvSpPr>
          <p:spPr>
            <a:xfrm>
              <a:off x="4539" y="23759"/>
              <a:ext cx="1718073" cy="1270001"/>
            </a:xfrm>
            <a:prstGeom prst="rect">
              <a:avLst/>
            </a:prstGeom>
            <a:solidFill>
              <a:srgbClr val="FFFFFF"/>
            </a:solidFill>
            <a:ln w="12700" cap="flat">
              <a:noFill/>
              <a:miter lim="400000"/>
            </a:ln>
            <a:effectLst/>
          </p:spPr>
          <p:txBody>
            <a:bodyPr wrap="square" lIns="50800" tIns="50800" rIns="50800" bIns="50800" numCol="1" anchor="ctr">
              <a:noAutofit/>
            </a:bodyPr>
            <a:lstStyle/>
            <a:p>
              <a:pPr algn="ctr">
                <a:spcBef>
                  <a:spcPts val="0"/>
                </a:spcBef>
                <a:defRPr sz="2400" b="1" i="0" spc="0">
                  <a:solidFill>
                    <a:srgbClr val="FFFFFF"/>
                  </a:solidFill>
                </a:defRPr>
              </a:pPr>
              <a:endParaRPr/>
            </a:p>
          </p:txBody>
        </p:sp>
      </p:gr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27" name="Section 1.5 QBO SETTING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1.5 QBO SETTINGS</a:t>
            </a:r>
          </a:p>
        </p:txBody>
      </p:sp>
      <p:sp>
        <p:nvSpPr>
          <p:cNvPr id="228" name="Two aspects of QBO settings are:…"/>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Two aspects of QBO settings are: </a:t>
            </a:r>
          </a:p>
          <a:p>
            <a:pPr>
              <a:defRPr b="1"/>
            </a:pPr>
            <a:r>
              <a:t>Company Settings</a:t>
            </a:r>
          </a:p>
          <a:p>
            <a:pPr>
              <a:defRPr b="1"/>
            </a:pPr>
            <a:r>
              <a:t>QBO Chart of Accounts</a:t>
            </a:r>
            <a:endParaRPr sz="1100" i="1"/>
          </a:p>
          <a:p>
            <a:pPr marL="0" indent="381000" defTabSz="457200">
              <a:lnSpc>
                <a:spcPct val="120000"/>
              </a:lnSpc>
              <a:spcBef>
                <a:spcPts val="0"/>
              </a:spcBef>
              <a:buClrTx/>
              <a:buSzTx/>
              <a:buFontTx/>
              <a:buNone/>
              <a:defRPr sz="1200">
                <a:solidFill>
                  <a:srgbClr val="000000"/>
                </a:solidFill>
              </a:defRPr>
            </a:pPr>
            <a:endParaRPr sz="1100" i="1"/>
          </a:p>
          <a:p>
            <a:pPr marL="0" indent="0">
              <a:buClrTx/>
              <a:buSzTx/>
              <a:buFontTx/>
              <a:buNone/>
              <a:defRPr b="1" i="1"/>
            </a:pPr>
            <a:r>
              <a:t>(See text Section 1.5 for more information)</a:t>
            </a:r>
          </a:p>
          <a:p>
            <a:pPr marL="0" indent="0">
              <a:buClrTx/>
              <a:buSzTx/>
              <a:buFontTx/>
              <a:buNone/>
              <a:defRPr b="1"/>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p:txBody>
      </p:sp>
      <p:grpSp>
        <p:nvGrpSpPr>
          <p:cNvPr id="232" name="Group"/>
          <p:cNvGrpSpPr/>
          <p:nvPr/>
        </p:nvGrpSpPr>
        <p:grpSpPr>
          <a:xfrm rot="5400000" flipH="1">
            <a:off x="7531143" y="3966266"/>
            <a:ext cx="9797563" cy="1866820"/>
            <a:chOff x="0" y="0"/>
            <a:chExt cx="9797561" cy="1866818"/>
          </a:xfrm>
        </p:grpSpPr>
        <p:pic>
          <p:nvPicPr>
            <p:cNvPr id="229"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30"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31"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35" name="Section 1.6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1.6 QBO SatNAV</a:t>
            </a:r>
          </a:p>
        </p:txBody>
      </p:sp>
      <p:sp>
        <p:nvSpPr>
          <p:cNvPr id="236" name="QBO SatNav is our satellite navigation for QuickBooks Online, assisting us in navigating QBO…"/>
          <p:cNvSpPr txBox="1">
            <a:spLocks noGrp="1"/>
          </p:cNvSpPr>
          <p:nvPr>
            <p:ph type="body" idx="1"/>
          </p:nvPr>
        </p:nvSpPr>
        <p:spPr>
          <a:xfrm>
            <a:off x="571500" y="1809750"/>
            <a:ext cx="10862122" cy="7226300"/>
          </a:xfrm>
          <a:prstGeom prst="rect">
            <a:avLst/>
          </a:prstGeom>
        </p:spPr>
        <p:txBody>
          <a:bodyPr/>
          <a:lstStyle/>
          <a:p>
            <a:pPr>
              <a:defRPr b="1"/>
            </a:pPr>
            <a:r>
              <a:t>QBO SatNav is our satellite navigation for QuickBooks Online, assisting us in navigating QBO</a:t>
            </a:r>
          </a:p>
          <a:p>
            <a:pPr>
              <a:defRPr b="1"/>
            </a:pPr>
            <a:r>
              <a:t>Just like we use a smartphone to zoom in for detail and zoom out for the big picture, when learning QBO, we may need to adjust our thinking to zoom out to see the big picture of the entire financial system or at other times adjust our thinking to zoom in to view details in QBO</a:t>
            </a: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p:txBody>
      </p:sp>
      <p:grpSp>
        <p:nvGrpSpPr>
          <p:cNvPr id="240" name="Group"/>
          <p:cNvGrpSpPr/>
          <p:nvPr/>
        </p:nvGrpSpPr>
        <p:grpSpPr>
          <a:xfrm rot="5400000" flipH="1">
            <a:off x="7531143" y="3966266"/>
            <a:ext cx="9797563" cy="1866820"/>
            <a:chOff x="0" y="0"/>
            <a:chExt cx="9797561" cy="1866818"/>
          </a:xfrm>
        </p:grpSpPr>
        <p:pic>
          <p:nvPicPr>
            <p:cNvPr id="237"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38"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39"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43" name="Section 1.6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1.6 QBO SatNAV</a:t>
            </a:r>
          </a:p>
        </p:txBody>
      </p:sp>
      <p:sp>
        <p:nvSpPr>
          <p:cNvPr id="244" name="QBO SatNav divides QBO into three processe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QBO SatNav divides QBO into three processes:</a:t>
            </a:r>
          </a:p>
          <a:p>
            <a:pPr marL="0" indent="0">
              <a:buClrTx/>
              <a:buSzTx/>
              <a:buFontTx/>
              <a:buNone/>
              <a:defRPr b="1"/>
            </a:pPr>
            <a:r>
              <a:rPr>
                <a:solidFill>
                  <a:srgbClr val="F20F4B"/>
                </a:solidFill>
              </a:rPr>
              <a:t>1. QBO Settings. </a:t>
            </a:r>
            <a:r>
              <a:t>This includes Company Settings and the Company Chart of Accounts. QBO Settings are covered in Chapters 1 and 2.</a:t>
            </a:r>
          </a:p>
          <a:p>
            <a:pPr marL="0" indent="0">
              <a:buClrTx/>
              <a:buSzTx/>
              <a:buFontTx/>
              <a:buNone/>
              <a:defRPr b="1"/>
            </a:pPr>
            <a:r>
              <a:rPr>
                <a:solidFill>
                  <a:srgbClr val="F20F4B"/>
                </a:solidFill>
              </a:rPr>
              <a:t>2. QBO Transactions.</a:t>
            </a:r>
            <a:r>
              <a:t> This includes recording transactions in QBO. QBO Transactions are covered in Chapters 3 through 8.</a:t>
            </a:r>
            <a:endParaRPr sz="1100" i="1"/>
          </a:p>
          <a:p>
            <a:pPr marL="0" indent="0">
              <a:buClrTx/>
              <a:buSzTx/>
              <a:buFontTx/>
              <a:buNone/>
              <a:defRPr b="1"/>
            </a:pPr>
            <a:r>
              <a:rPr>
                <a:solidFill>
                  <a:srgbClr val="F20F4B"/>
                </a:solidFill>
              </a:rPr>
              <a:t>3. QBO Reports.</a:t>
            </a:r>
            <a:r>
              <a:t> QBO reports are the output of the system. QBO Reports are covered in Chapters 9 and 10.</a:t>
            </a:r>
          </a:p>
          <a:p>
            <a:pPr marL="0" indent="0">
              <a:buClrTx/>
              <a:buSzTx/>
              <a:buFontTx/>
              <a:buNone/>
              <a:defRPr b="1" i="1"/>
            </a:pPr>
            <a:r>
              <a:t>(See text Section 1.6 for more information)</a:t>
            </a:r>
          </a:p>
        </p:txBody>
      </p:sp>
      <p:grpSp>
        <p:nvGrpSpPr>
          <p:cNvPr id="248" name="Group"/>
          <p:cNvGrpSpPr/>
          <p:nvPr/>
        </p:nvGrpSpPr>
        <p:grpSpPr>
          <a:xfrm rot="5400000" flipH="1">
            <a:off x="7531143" y="3966266"/>
            <a:ext cx="9797563" cy="1866820"/>
            <a:chOff x="0" y="0"/>
            <a:chExt cx="9797561" cy="1866818"/>
          </a:xfrm>
        </p:grpSpPr>
        <p:pic>
          <p:nvPicPr>
            <p:cNvPr id="245"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46"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47"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51" name="Section 1.7 accounting essential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1.7 accounting essentials</a:t>
            </a:r>
          </a:p>
        </p:txBody>
      </p:sp>
      <p:sp>
        <p:nvSpPr>
          <p:cNvPr id="252" name="Accounting Essentials summarize important foundational accounting knowledge that may be useful when using QBO.…"/>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Accounting Essentials summarize important foundational accounting knowledge that may be useful when using QBO.</a:t>
            </a:r>
          </a:p>
          <a:p>
            <a:pPr marL="0" indent="0">
              <a:buClrTx/>
              <a:buSzTx/>
              <a:buFontTx/>
              <a:buNone/>
              <a:defRPr b="1"/>
            </a:pPr>
            <a:endParaRPr/>
          </a:p>
          <a:p>
            <a:pPr marL="0" indent="0">
              <a:buClrTx/>
              <a:buSzTx/>
              <a:buFontTx/>
              <a:buNone/>
              <a:defRPr b="1" i="1"/>
            </a:pPr>
            <a:r>
              <a:t>(See text Section 1.7 Accounting Essentials about Legal, Tax and Financial Questions)</a:t>
            </a:r>
          </a:p>
        </p:txBody>
      </p:sp>
      <p:grpSp>
        <p:nvGrpSpPr>
          <p:cNvPr id="256" name="Group"/>
          <p:cNvGrpSpPr/>
          <p:nvPr/>
        </p:nvGrpSpPr>
        <p:grpSpPr>
          <a:xfrm rot="5400000" flipH="1">
            <a:off x="7531143" y="3966266"/>
            <a:ext cx="9797563" cy="1866820"/>
            <a:chOff x="0" y="0"/>
            <a:chExt cx="9797561" cy="1866818"/>
          </a:xfrm>
        </p:grpSpPr>
        <p:pic>
          <p:nvPicPr>
            <p:cNvPr id="25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5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5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59" name="Exercise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Exercises</a:t>
            </a:r>
          </a:p>
        </p:txBody>
      </p:sp>
      <p:sp>
        <p:nvSpPr>
          <p:cNvPr id="260" name="Exercises at the end of Chapter 1 provide you with practice. The Sample Company resets each time it is reopened so any errors do not carry forward to future chapters."/>
          <p:cNvSpPr txBox="1">
            <a:spLocks noGrp="1"/>
          </p:cNvSpPr>
          <p:nvPr>
            <p:ph type="body" idx="1"/>
          </p:nvPr>
        </p:nvSpPr>
        <p:spPr>
          <a:xfrm>
            <a:off x="571500" y="1809750"/>
            <a:ext cx="10862122" cy="7226300"/>
          </a:xfrm>
          <a:prstGeom prst="rect">
            <a:avLst/>
          </a:prstGeom>
        </p:spPr>
        <p:txBody>
          <a:bodyPr/>
          <a:lstStyle>
            <a:lvl1pPr marL="0" indent="0">
              <a:buClrTx/>
              <a:buSzTx/>
              <a:buFontTx/>
              <a:buNone/>
              <a:defRPr b="1"/>
            </a:lvl1pPr>
          </a:lstStyle>
          <a:p>
            <a:r>
              <a:t>Exercises at the end of Chapter 1 provide you with practice. The Sample Company resets each time it is reopened so any errors do not carry forward to future chapters.</a:t>
            </a:r>
          </a:p>
        </p:txBody>
      </p:sp>
      <p:grpSp>
        <p:nvGrpSpPr>
          <p:cNvPr id="264" name="Group"/>
          <p:cNvGrpSpPr/>
          <p:nvPr/>
        </p:nvGrpSpPr>
        <p:grpSpPr>
          <a:xfrm rot="5400000" flipH="1">
            <a:off x="7531143" y="3966266"/>
            <a:ext cx="9797563" cy="1866820"/>
            <a:chOff x="0" y="0"/>
            <a:chExt cx="9797561" cy="1866818"/>
          </a:xfrm>
        </p:grpSpPr>
        <p:pic>
          <p:nvPicPr>
            <p:cNvPr id="26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6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6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67" name="project 1.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project 1.1</a:t>
            </a:r>
          </a:p>
        </p:txBody>
      </p:sp>
      <p:sp>
        <p:nvSpPr>
          <p:cNvPr id="268" name="Project 1.1 involves setting up a new QBO Company…"/>
          <p:cNvSpPr txBox="1">
            <a:spLocks noGrp="1"/>
          </p:cNvSpPr>
          <p:nvPr>
            <p:ph type="body" idx="1"/>
          </p:nvPr>
        </p:nvSpPr>
        <p:spPr>
          <a:xfrm>
            <a:off x="596900" y="1809750"/>
            <a:ext cx="10862122" cy="7226300"/>
          </a:xfrm>
          <a:prstGeom prst="rect">
            <a:avLst/>
          </a:prstGeom>
        </p:spPr>
        <p:txBody>
          <a:bodyPr/>
          <a:lstStyle/>
          <a:p>
            <a:pPr marL="0" indent="0">
              <a:buClrTx/>
              <a:buSzTx/>
              <a:buFontTx/>
              <a:buNone/>
              <a:defRPr b="1"/>
            </a:pPr>
            <a:r>
              <a:t>Project 1.1 involves setting up a new QBO Company</a:t>
            </a:r>
          </a:p>
          <a:p>
            <a:pPr marL="0" indent="0">
              <a:buClrTx/>
              <a:buSzTx/>
              <a:buFontTx/>
              <a:buNone/>
              <a:defRPr b="1"/>
            </a:pPr>
            <a:r>
              <a:t>Use the QBO Access with your text to access and start QBO. </a:t>
            </a:r>
          </a:p>
          <a:p>
            <a:pPr marL="0" indent="0">
              <a:buClrTx/>
              <a:buSzTx/>
              <a:buFontTx/>
              <a:buNone/>
              <a:defRPr b="1"/>
            </a:pPr>
            <a:r>
              <a:t>Follow instructions in your text for Project 1.1.</a:t>
            </a:r>
          </a:p>
          <a:p>
            <a:pPr marL="0" indent="0">
              <a:buClrTx/>
              <a:buSzTx/>
              <a:buFontTx/>
              <a:buNone/>
              <a:defRPr b="1"/>
            </a:pPr>
            <a:endParaRPr/>
          </a:p>
          <a:p>
            <a:pPr marL="0" indent="0">
              <a:buClrTx/>
              <a:buSzTx/>
              <a:buFontTx/>
              <a:buNone/>
              <a:defRPr b="1"/>
            </a:pPr>
            <a:endParaRPr/>
          </a:p>
          <a:p>
            <a:pPr marL="0" indent="0">
              <a:buClrTx/>
              <a:buSzTx/>
              <a:buFontTx/>
              <a:buNone/>
              <a:defRPr b="1"/>
            </a:pPr>
            <a:endParaRPr/>
          </a:p>
        </p:txBody>
      </p:sp>
      <p:grpSp>
        <p:nvGrpSpPr>
          <p:cNvPr id="272" name="Group"/>
          <p:cNvGrpSpPr/>
          <p:nvPr/>
        </p:nvGrpSpPr>
        <p:grpSpPr>
          <a:xfrm rot="5400000" flipH="1">
            <a:off x="7531143" y="3966266"/>
            <a:ext cx="9797563" cy="1866820"/>
            <a:chOff x="0" y="0"/>
            <a:chExt cx="9797561" cy="1866818"/>
          </a:xfrm>
        </p:grpSpPr>
        <p:pic>
          <p:nvPicPr>
            <p:cNvPr id="269"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70"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71"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38" name="Welcome to QuickBooks Online (QBO)"/>
          <p:cNvSpPr txBox="1">
            <a:spLocks noGrp="1"/>
          </p:cNvSpPr>
          <p:nvPr>
            <p:ph type="title"/>
          </p:nvPr>
        </p:nvSpPr>
        <p:spPr>
          <a:xfrm>
            <a:off x="584200" y="723900"/>
            <a:ext cx="11861800" cy="723900"/>
          </a:xfrm>
          <a:prstGeom prst="rect">
            <a:avLst/>
          </a:prstGeom>
        </p:spPr>
        <p:txBody>
          <a:bodyPr/>
          <a:lstStyle>
            <a:lvl1pPr defTabSz="455675">
              <a:spcBef>
                <a:spcPts val="1700"/>
              </a:spcBef>
              <a:defRPr sz="4055">
                <a:solidFill>
                  <a:srgbClr val="F20F4B"/>
                </a:solidFill>
              </a:defRPr>
            </a:lvl1pPr>
          </a:lstStyle>
          <a:p>
            <a:r>
              <a:t>Welcome to QuickBooks Online (QBO)</a:t>
            </a:r>
          </a:p>
        </p:txBody>
      </p:sp>
      <p:sp>
        <p:nvSpPr>
          <p:cNvPr id="139" name="QuickBooks Online is accounting in the cloud.…"/>
          <p:cNvSpPr txBox="1">
            <a:spLocks noGrp="1"/>
          </p:cNvSpPr>
          <p:nvPr>
            <p:ph type="body" idx="1"/>
          </p:nvPr>
        </p:nvSpPr>
        <p:spPr>
          <a:xfrm>
            <a:off x="571500" y="1803400"/>
            <a:ext cx="10862122" cy="7226300"/>
          </a:xfrm>
          <a:prstGeom prst="rect">
            <a:avLst/>
          </a:prstGeom>
        </p:spPr>
        <p:txBody>
          <a:bodyPr/>
          <a:lstStyle/>
          <a:p>
            <a:pPr>
              <a:lnSpc>
                <a:spcPct val="150000"/>
              </a:lnSpc>
              <a:defRPr b="1"/>
            </a:pPr>
            <a:r>
              <a:t>QuickBooks Online is accounting in the cloud.</a:t>
            </a:r>
          </a:p>
          <a:p>
            <a:pPr>
              <a:lnSpc>
                <a:spcPct val="150000"/>
              </a:lnSpc>
              <a:defRPr b="1"/>
            </a:pPr>
            <a:r>
              <a:t>Use a browser to access instead of installing software.</a:t>
            </a:r>
          </a:p>
          <a:p>
            <a:pPr>
              <a:defRPr b="1"/>
            </a:pPr>
            <a:r>
              <a:t>Google Chrome browser is recommended.</a:t>
            </a:r>
          </a:p>
        </p:txBody>
      </p:sp>
      <p:grpSp>
        <p:nvGrpSpPr>
          <p:cNvPr id="143" name="Group"/>
          <p:cNvGrpSpPr/>
          <p:nvPr/>
        </p:nvGrpSpPr>
        <p:grpSpPr>
          <a:xfrm rot="5400000" flipH="1">
            <a:off x="7531143" y="3966266"/>
            <a:ext cx="9797563" cy="1866820"/>
            <a:chOff x="0" y="0"/>
            <a:chExt cx="9797561" cy="1866818"/>
          </a:xfrm>
        </p:grpSpPr>
        <p:pic>
          <p:nvPicPr>
            <p:cNvPr id="140"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1"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42"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46" name="What to expect:"/>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What to expect:</a:t>
            </a:r>
          </a:p>
        </p:txBody>
      </p:sp>
      <p:sp>
        <p:nvSpPr>
          <p:cNvPr id="147" name="Don't be surprised if screens look different than screen captures. QBO is updated on a regular basis and can change overnight. Sometimes the appearance is different but functionality is the same. If it's a major change, the updates will be posted on www.my-QuickBooksOnline.com &gt; QuickBooks Online &gt; scroll down to Updates.…"/>
          <p:cNvSpPr txBox="1">
            <a:spLocks noGrp="1"/>
          </p:cNvSpPr>
          <p:nvPr>
            <p:ph type="body" idx="1"/>
          </p:nvPr>
        </p:nvSpPr>
        <p:spPr>
          <a:xfrm>
            <a:off x="571500" y="1803400"/>
            <a:ext cx="10862122" cy="7226300"/>
          </a:xfrm>
          <a:prstGeom prst="rect">
            <a:avLst/>
          </a:prstGeom>
        </p:spPr>
        <p:txBody>
          <a:bodyPr>
            <a:normAutofit lnSpcReduction="10000"/>
          </a:bodyPr>
          <a:lstStyle/>
          <a:p>
            <a:pPr marL="0" indent="0" defTabSz="543305">
              <a:spcBef>
                <a:spcPts val="1600"/>
              </a:spcBef>
              <a:buClrTx/>
              <a:buSzTx/>
              <a:buFontTx/>
              <a:buNone/>
              <a:defRPr sz="2976" b="1"/>
            </a:pPr>
            <a:endParaRPr/>
          </a:p>
          <a:p>
            <a:pPr marL="531494" indent="-531494" defTabSz="543305">
              <a:spcBef>
                <a:spcPts val="1600"/>
              </a:spcBef>
              <a:buClr>
                <a:srgbClr val="F20F4B"/>
              </a:buClr>
              <a:buSzPct val="100000"/>
              <a:buFontTx/>
              <a:buAutoNum type="arabicPeriod"/>
              <a:defRPr sz="2976" b="1"/>
            </a:pPr>
            <a:r>
              <a:t>Don't be surprised if screens look different than screen captures. QBO is updated on a regular basis and can change overnight. Sometimes the appearance is different but functionality is the same. If it's a major change, the updates will be posted on www.my-QuickBooksOnline.com &gt; QuickBooks Online &gt; scroll down to Updates.  </a:t>
            </a:r>
          </a:p>
          <a:p>
            <a:pPr marL="531494" indent="-531494" defTabSz="543305">
              <a:spcBef>
                <a:spcPts val="1600"/>
              </a:spcBef>
              <a:buClr>
                <a:srgbClr val="F20F4B"/>
              </a:buClr>
              <a:buSzPct val="100000"/>
              <a:buFontTx/>
              <a:buAutoNum type="arabicPeriod"/>
              <a:defRPr sz="2976" b="1"/>
            </a:pPr>
            <a:r>
              <a:t>Stay calm and carry on if you receive "Page Not Found" message. Refresh the browser or close the browser and log in again. </a:t>
            </a:r>
          </a:p>
          <a:p>
            <a:pPr marL="531494" indent="-531494" defTabSz="543305">
              <a:spcBef>
                <a:spcPts val="1600"/>
              </a:spcBef>
              <a:buClr>
                <a:srgbClr val="F20F4B"/>
              </a:buClr>
              <a:buSzPct val="100000"/>
              <a:buFontTx/>
              <a:buAutoNum type="arabicPeriod"/>
              <a:defRPr sz="2976" b="1"/>
            </a:pPr>
            <a:r>
              <a:t>Keep in mind that you need an Internet connection to access QBO, so if you are having issues with your Internet connection or lose your Internet connection, this will impact your ability to use QBO.</a:t>
            </a:r>
          </a:p>
        </p:txBody>
      </p:sp>
      <p:grpSp>
        <p:nvGrpSpPr>
          <p:cNvPr id="151" name="Group"/>
          <p:cNvGrpSpPr/>
          <p:nvPr/>
        </p:nvGrpSpPr>
        <p:grpSpPr>
          <a:xfrm rot="5400000" flipH="1">
            <a:off x="7531143" y="3966266"/>
            <a:ext cx="9797563" cy="1866820"/>
            <a:chOff x="0" y="0"/>
            <a:chExt cx="9797561" cy="1866818"/>
          </a:xfrm>
        </p:grpSpPr>
        <p:pic>
          <p:nvPicPr>
            <p:cNvPr id="14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54" name="Effective Learning strategy XPM"/>
          <p:cNvSpPr txBox="1">
            <a:spLocks noGrp="1"/>
          </p:cNvSpPr>
          <p:nvPr>
            <p:ph type="title"/>
          </p:nvPr>
        </p:nvSpPr>
        <p:spPr>
          <a:xfrm>
            <a:off x="584200" y="723900"/>
            <a:ext cx="11861800" cy="723900"/>
          </a:xfrm>
          <a:prstGeom prst="rect">
            <a:avLst/>
          </a:prstGeom>
        </p:spPr>
        <p:txBody>
          <a:bodyPr/>
          <a:lstStyle>
            <a:lvl1pPr defTabSz="455675">
              <a:spcBef>
                <a:spcPts val="1700"/>
              </a:spcBef>
              <a:defRPr sz="4055">
                <a:solidFill>
                  <a:srgbClr val="F20F4B"/>
                </a:solidFill>
              </a:defRPr>
            </a:lvl1pPr>
          </a:lstStyle>
          <a:p>
            <a:r>
              <a:t>Effective Learning strategy XPM</a:t>
            </a:r>
          </a:p>
        </p:txBody>
      </p:sp>
      <p:sp>
        <p:nvSpPr>
          <p:cNvPr id="155" name="eXplore QuickBooks Online using the chapter with walk through screen captures. Don't worry about making mistakes while we eXplore, letting us focus on learning how to navigate and use QBO.…"/>
          <p:cNvSpPr txBox="1">
            <a:spLocks noGrp="1"/>
          </p:cNvSpPr>
          <p:nvPr>
            <p:ph type="body" idx="1"/>
          </p:nvPr>
        </p:nvSpPr>
        <p:spPr>
          <a:xfrm>
            <a:off x="584200" y="1809750"/>
            <a:ext cx="10862122" cy="7226300"/>
          </a:xfrm>
          <a:prstGeom prst="rect">
            <a:avLst/>
          </a:prstGeom>
        </p:spPr>
        <p:txBody>
          <a:bodyPr/>
          <a:lstStyle/>
          <a:p>
            <a:pPr>
              <a:lnSpc>
                <a:spcPct val="120000"/>
              </a:lnSpc>
              <a:defRPr b="1"/>
            </a:pPr>
            <a:r>
              <a:rPr>
                <a:solidFill>
                  <a:srgbClr val="F3125A"/>
                </a:solidFill>
              </a:rPr>
              <a:t>eXplore</a:t>
            </a:r>
            <a:r>
              <a:t> QuickBooks Online using the chapter with walk through screen captures. Don't worry about making mistakes while we eXplore, letting us focus on learning how to navigate and use QBO. </a:t>
            </a:r>
          </a:p>
          <a:p>
            <a:pPr>
              <a:lnSpc>
                <a:spcPct val="120000"/>
              </a:lnSpc>
              <a:defRPr b="1"/>
            </a:pPr>
            <a:r>
              <a:rPr>
                <a:solidFill>
                  <a:srgbClr val="F3125A"/>
                </a:solidFill>
              </a:rPr>
              <a:t>Practice</a:t>
            </a:r>
            <a:r>
              <a:t> entering information and transactions into QBO with end-of-chapter exercises.</a:t>
            </a:r>
          </a:p>
          <a:p>
            <a:pPr>
              <a:lnSpc>
                <a:spcPct val="120000"/>
              </a:lnSpc>
              <a:defRPr b="1"/>
            </a:pPr>
            <a:r>
              <a:rPr>
                <a:solidFill>
                  <a:srgbClr val="F3125A"/>
                </a:solidFill>
              </a:rPr>
              <a:t>Master</a:t>
            </a:r>
            <a:r>
              <a:t> QBO with QBO projects. The projects cover QBO tasks from setting up a new QBO company and entering transactions to generating QBO reports. </a:t>
            </a:r>
          </a:p>
        </p:txBody>
      </p:sp>
      <p:grpSp>
        <p:nvGrpSpPr>
          <p:cNvPr id="159" name="Group"/>
          <p:cNvGrpSpPr/>
          <p:nvPr/>
        </p:nvGrpSpPr>
        <p:grpSpPr>
          <a:xfrm rot="5400000" flipH="1">
            <a:off x="7531143" y="3966266"/>
            <a:ext cx="9797563" cy="1866820"/>
            <a:chOff x="0" y="0"/>
            <a:chExt cx="9797561" cy="1866818"/>
          </a:xfrm>
        </p:grpSpPr>
        <p:pic>
          <p:nvPicPr>
            <p:cNvPr id="156"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57"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8"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62" name="eXplore and Practice: QBO Sample Company"/>
          <p:cNvSpPr txBox="1">
            <a:spLocks noGrp="1"/>
          </p:cNvSpPr>
          <p:nvPr>
            <p:ph type="title"/>
          </p:nvPr>
        </p:nvSpPr>
        <p:spPr>
          <a:xfrm>
            <a:off x="598440" y="823959"/>
            <a:ext cx="11861801" cy="723901"/>
          </a:xfrm>
          <a:prstGeom prst="rect">
            <a:avLst/>
          </a:prstGeom>
        </p:spPr>
        <p:txBody>
          <a:bodyPr>
            <a:normAutofit fontScale="90000"/>
          </a:bodyPr>
          <a:lstStyle>
            <a:lvl1pPr defTabSz="455675">
              <a:spcBef>
                <a:spcPts val="1700"/>
              </a:spcBef>
              <a:defRPr sz="4055">
                <a:solidFill>
                  <a:srgbClr val="F20F4B"/>
                </a:solidFill>
              </a:defRPr>
            </a:lvl1pPr>
          </a:lstStyle>
          <a:p>
            <a:r>
              <a:t>eXplore and Practice: QBO Sample Company</a:t>
            </a:r>
          </a:p>
        </p:txBody>
      </p:sp>
      <p:sp>
        <p:nvSpPr>
          <p:cNvPr id="163" name="QBO Sample Company is used for Chapter (eXplore) and Exercises (Practice).…"/>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QBO Sample Company is used for Chapter (</a:t>
            </a:r>
            <a:r>
              <a:rPr>
                <a:solidFill>
                  <a:srgbClr val="F20F4B"/>
                </a:solidFill>
              </a:rPr>
              <a:t>eXplore</a:t>
            </a:r>
            <a:r>
              <a:t>) and Exercises (</a:t>
            </a:r>
            <a:r>
              <a:rPr>
                <a:solidFill>
                  <a:srgbClr val="DE3450"/>
                </a:solidFill>
              </a:rPr>
              <a:t>Practice</a:t>
            </a:r>
            <a:r>
              <a:t>).</a:t>
            </a:r>
          </a:p>
          <a:p>
            <a:pPr marL="0" indent="0">
              <a:buClrTx/>
              <a:buSzTx/>
              <a:buFontTx/>
              <a:buNone/>
              <a:defRPr b="1"/>
            </a:pPr>
            <a:endParaRPr/>
          </a:p>
          <a:p>
            <a:pPr marL="0" indent="0">
              <a:buClrTx/>
              <a:buSzTx/>
              <a:buFontTx/>
              <a:buNone/>
              <a:defRPr b="1"/>
            </a:pPr>
            <a:r>
              <a:t>The Sample Company resets each time it is opened so you don't have to worry about carryforward errors.</a:t>
            </a:r>
          </a:p>
          <a:p>
            <a:pPr marL="0" indent="0">
              <a:buClrTx/>
              <a:buSzTx/>
              <a:buFontTx/>
              <a:buNone/>
              <a:defRPr b="1"/>
            </a:pPr>
            <a:endParaRPr/>
          </a:p>
        </p:txBody>
      </p:sp>
      <p:grpSp>
        <p:nvGrpSpPr>
          <p:cNvPr id="167" name="Group"/>
          <p:cNvGrpSpPr/>
          <p:nvPr/>
        </p:nvGrpSpPr>
        <p:grpSpPr>
          <a:xfrm rot="5400000" flipH="1">
            <a:off x="7531143" y="3966266"/>
            <a:ext cx="9797563" cy="1866820"/>
            <a:chOff x="0" y="0"/>
            <a:chExt cx="9797561" cy="1866818"/>
          </a:xfrm>
        </p:grpSpPr>
        <p:pic>
          <p:nvPicPr>
            <p:cNvPr id="164"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65"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66"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0" name="master: QBO Access code"/>
          <p:cNvSpPr txBox="1">
            <a:spLocks noGrp="1"/>
          </p:cNvSpPr>
          <p:nvPr>
            <p:ph type="title"/>
          </p:nvPr>
        </p:nvSpPr>
        <p:spPr>
          <a:xfrm>
            <a:off x="598440" y="823959"/>
            <a:ext cx="11861801" cy="723901"/>
          </a:xfrm>
          <a:prstGeom prst="rect">
            <a:avLst/>
          </a:prstGeom>
        </p:spPr>
        <p:txBody>
          <a:bodyPr/>
          <a:lstStyle>
            <a:lvl1pPr defTabSz="455675">
              <a:spcBef>
                <a:spcPts val="1700"/>
              </a:spcBef>
              <a:defRPr sz="4055">
                <a:solidFill>
                  <a:srgbClr val="F20F4B"/>
                </a:solidFill>
              </a:defRPr>
            </a:lvl1pPr>
          </a:lstStyle>
          <a:p>
            <a:r>
              <a:t>master: QBO Access code </a:t>
            </a:r>
          </a:p>
        </p:txBody>
      </p:sp>
      <p:sp>
        <p:nvSpPr>
          <p:cNvPr id="171" name="Your QBO Access Code is used to set up a new QBO company for the Projects (Master) at end of each chapter.…"/>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Your QBO Access Code is used to set up a new QBO company for the Projects (</a:t>
            </a:r>
            <a:r>
              <a:rPr>
                <a:solidFill>
                  <a:srgbClr val="F20F4B"/>
                </a:solidFill>
              </a:rPr>
              <a:t>Master</a:t>
            </a:r>
            <a:r>
              <a:t>) at end of each chapter.</a:t>
            </a:r>
          </a:p>
          <a:p>
            <a:pPr marL="0" indent="0">
              <a:buClrTx/>
              <a:buSzTx/>
              <a:buFontTx/>
              <a:buNone/>
              <a:defRPr b="1"/>
            </a:pPr>
            <a:endParaRPr/>
          </a:p>
          <a:p>
            <a:pPr marL="0" indent="0">
              <a:buClrTx/>
              <a:buSzTx/>
              <a:buFontTx/>
              <a:buNone/>
              <a:defRPr b="1"/>
            </a:pPr>
            <a:r>
              <a:t>Projects 1-10 use the same QBO company you create with your access code. This QBO company doesn't reset but the text is designed to minimize carry forward errors.</a:t>
            </a:r>
          </a:p>
          <a:p>
            <a:pPr marL="0" indent="0">
              <a:buClrTx/>
              <a:buSzTx/>
              <a:buFontTx/>
              <a:buNone/>
              <a:defRPr b="1"/>
            </a:pPr>
            <a:endParaRPr/>
          </a:p>
          <a:p>
            <a:pPr marL="0" indent="0">
              <a:buClrTx/>
              <a:buSzTx/>
              <a:buFontTx/>
              <a:buNone/>
              <a:defRPr b="1"/>
            </a:pPr>
            <a:r>
              <a:t>TIP: Check and Cross Check your work in the Projects to catch errors before saving in QBO.</a:t>
            </a:r>
          </a:p>
        </p:txBody>
      </p:sp>
      <p:grpSp>
        <p:nvGrpSpPr>
          <p:cNvPr id="175" name="Group"/>
          <p:cNvGrpSpPr/>
          <p:nvPr/>
        </p:nvGrpSpPr>
        <p:grpSpPr>
          <a:xfrm rot="5400000" flipH="1">
            <a:off x="7531143" y="3966266"/>
            <a:ext cx="9797563" cy="1866820"/>
            <a:chOff x="0" y="0"/>
            <a:chExt cx="9797561" cy="1866818"/>
          </a:xfrm>
        </p:grpSpPr>
        <p:pic>
          <p:nvPicPr>
            <p:cNvPr id="172"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73"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74"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8" name="Section 1.1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1.1 QBO Sample Company</a:t>
            </a:r>
          </a:p>
        </p:txBody>
      </p:sp>
      <p:sp>
        <p:nvSpPr>
          <p:cNvPr id="179" name="To access the QBO Sample Company, complete the following steps.…"/>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To access the QBO Sample Company, complete the following steps.</a:t>
            </a:r>
          </a:p>
          <a:p>
            <a:pPr marL="571500" indent="-571500">
              <a:buClr>
                <a:srgbClr val="F20F4B"/>
              </a:buClr>
              <a:buSzPct val="100000"/>
              <a:buFontTx/>
              <a:buAutoNum type="arabicPeriod"/>
              <a:defRPr b="1"/>
            </a:pPr>
            <a:r>
              <a:t>Open a web browser. (Note: Intuit recommends using Google Chrome.)</a:t>
            </a:r>
          </a:p>
          <a:p>
            <a:pPr marL="571500" indent="-571500">
              <a:buClr>
                <a:srgbClr val="F20F4B"/>
              </a:buClr>
              <a:buSzPct val="100000"/>
              <a:buFontTx/>
              <a:buAutoNum type="arabicPeriod"/>
              <a:defRPr b="1"/>
            </a:pPr>
            <a:r>
              <a:t>Go to the </a:t>
            </a:r>
            <a:r>
              <a:rPr u="sng">
                <a:hlinkClick r:id="rId2"/>
              </a:rPr>
              <a:t>https://qbo.intuit.com/redir/testdrive</a:t>
            </a:r>
          </a:p>
          <a:p>
            <a:pPr marL="571500" indent="-571500">
              <a:buClr>
                <a:srgbClr val="F20F4B"/>
              </a:buClr>
              <a:buSzPct val="100000"/>
              <a:buFontTx/>
              <a:buAutoNum type="arabicPeriod"/>
              <a:defRPr b="1"/>
            </a:pPr>
            <a:r>
              <a:t>Follow onscreen instructions for security verification or cookies.</a:t>
            </a:r>
          </a:p>
          <a:p>
            <a:pPr marL="571500" indent="-571500">
              <a:buClr>
                <a:srgbClr val="F20F4B"/>
              </a:buClr>
              <a:buSzPct val="100000"/>
              <a:buFontTx/>
              <a:buAutoNum type="arabicPeriod"/>
              <a:defRPr b="1"/>
            </a:pPr>
            <a:endParaRPr/>
          </a:p>
          <a:p>
            <a:pPr marL="0" indent="0">
              <a:buClrTx/>
              <a:buSzTx/>
              <a:buFontTx/>
              <a:buNone/>
              <a:defRPr b="1"/>
            </a:pPr>
            <a:r>
              <a:t>Note: If you are unable to access the Sample Company using the above link, use Google to search for “qbo.intuit.com Sample Company”, then select Test Drive Link.</a:t>
            </a:r>
          </a:p>
        </p:txBody>
      </p:sp>
      <p:grpSp>
        <p:nvGrpSpPr>
          <p:cNvPr id="183" name="Group"/>
          <p:cNvGrpSpPr/>
          <p:nvPr/>
        </p:nvGrpSpPr>
        <p:grpSpPr>
          <a:xfrm rot="5400000" flipH="1">
            <a:off x="7531143" y="3966266"/>
            <a:ext cx="9797563" cy="1866820"/>
            <a:chOff x="0" y="0"/>
            <a:chExt cx="9797561" cy="1866818"/>
          </a:xfrm>
        </p:grpSpPr>
        <p:pic>
          <p:nvPicPr>
            <p:cNvPr id="180" name="pasted-image.tiff" descr="pasted-image.tiff"/>
            <p:cNvPicPr>
              <a:picLocks noChangeAspect="1"/>
            </p:cNvPicPr>
            <p:nvPr/>
          </p:nvPicPr>
          <p:blipFill>
            <a:blip r:embed="rId3">
              <a:extLst/>
            </a:blip>
            <a:srcRect r="1741"/>
            <a:stretch>
              <a:fillRect/>
            </a:stretch>
          </p:blipFill>
          <p:spPr>
            <a:xfrm>
              <a:off x="0" y="0"/>
              <a:ext cx="9797320" cy="1866819"/>
            </a:xfrm>
            <a:prstGeom prst="rect">
              <a:avLst/>
            </a:prstGeom>
            <a:ln w="12700" cap="flat">
              <a:noFill/>
              <a:miter lim="400000"/>
            </a:ln>
            <a:effectLst/>
          </p:spPr>
        </p:pic>
        <p:pic>
          <p:nvPicPr>
            <p:cNvPr id="181" name="pasted-image.tiff" descr="pasted-image.tiff"/>
            <p:cNvPicPr>
              <a:picLocks noChangeAspect="1"/>
            </p:cNvPicPr>
            <p:nvPr/>
          </p:nvPicPr>
          <p:blipFill>
            <a:blip r:embed="rId4">
              <a:extLst/>
            </a:blip>
            <a:srcRect l="213" r="81413"/>
            <a:stretch>
              <a:fillRect/>
            </a:stretch>
          </p:blipFill>
          <p:spPr>
            <a:xfrm>
              <a:off x="7953637" y="0"/>
              <a:ext cx="1843925" cy="1866690"/>
            </a:xfrm>
            <a:prstGeom prst="rect">
              <a:avLst/>
            </a:prstGeom>
            <a:ln w="12700" cap="flat">
              <a:noFill/>
              <a:miter lim="400000"/>
            </a:ln>
            <a:effectLst/>
          </p:spPr>
        </p:pic>
        <p:pic>
          <p:nvPicPr>
            <p:cNvPr id="182" name="pasted-image.tiff" descr="pasted-image.tiff"/>
            <p:cNvPicPr>
              <a:picLocks noChangeAspect="1"/>
            </p:cNvPicPr>
            <p:nvPr/>
          </p:nvPicPr>
          <p:blipFill>
            <a:blip r:embed="rId4">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86" name="section 1.1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1.1 QBO Sample Company</a:t>
            </a:r>
          </a:p>
        </p:txBody>
      </p:sp>
      <p:sp>
        <p:nvSpPr>
          <p:cNvPr id="187" name="The sample company will reset each time it is reopened.…"/>
          <p:cNvSpPr txBox="1">
            <a:spLocks noGrp="1"/>
          </p:cNvSpPr>
          <p:nvPr>
            <p:ph type="body" idx="1"/>
          </p:nvPr>
        </p:nvSpPr>
        <p:spPr>
          <a:xfrm>
            <a:off x="571500" y="1803400"/>
            <a:ext cx="10862122" cy="7226300"/>
          </a:xfrm>
          <a:prstGeom prst="rect">
            <a:avLst/>
          </a:prstGeom>
        </p:spPr>
        <p:txBody>
          <a:bodyPr/>
          <a:lstStyle/>
          <a:p>
            <a:pPr marL="337740" indent="-337740">
              <a:defRPr sz="3300" b="1"/>
            </a:pPr>
            <a:r>
              <a:t>The sample company will reset each time it is reopened. </a:t>
            </a:r>
          </a:p>
          <a:p>
            <a:pPr marL="337740" indent="-337740">
              <a:defRPr sz="3300" b="1"/>
            </a:pPr>
            <a:r>
              <a:t>So make certain to allow enough time to complete all chapter activities before closing the sample company. Otherwise, you will lose the work you have entered when you reopen the Sample Company.</a:t>
            </a:r>
          </a:p>
          <a:p>
            <a:pPr marL="337740" indent="-337740">
              <a:defRPr sz="3300" b="1"/>
            </a:pPr>
            <a:r>
              <a:t>The sample company is used for the Chapter activities and Exercises.</a:t>
            </a:r>
          </a:p>
        </p:txBody>
      </p:sp>
      <p:grpSp>
        <p:nvGrpSpPr>
          <p:cNvPr id="191" name="Group"/>
          <p:cNvGrpSpPr/>
          <p:nvPr/>
        </p:nvGrpSpPr>
        <p:grpSpPr>
          <a:xfrm rot="5400000" flipH="1">
            <a:off x="7531143" y="3966266"/>
            <a:ext cx="9797563" cy="1866820"/>
            <a:chOff x="0" y="0"/>
            <a:chExt cx="9797561" cy="1866818"/>
          </a:xfrm>
        </p:grpSpPr>
        <p:pic>
          <p:nvPicPr>
            <p:cNvPr id="18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8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9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94" name="Section 1.2 QBO navigation"/>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1.2 QBO navigation</a:t>
            </a:r>
          </a:p>
        </p:txBody>
      </p:sp>
      <p:sp>
        <p:nvSpPr>
          <p:cNvPr id="195" name="Use the Navigation Bar on screen left to Navigate QBO.…"/>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Use the Navigation Bar on screen left to Navigate QBO.</a:t>
            </a: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i="1"/>
            </a:pPr>
            <a:endParaRPr/>
          </a:p>
          <a:p>
            <a:pPr marL="0" indent="0">
              <a:buClrTx/>
              <a:buSzTx/>
              <a:buFontTx/>
              <a:buNone/>
              <a:defRPr b="1" i="1"/>
            </a:pPr>
            <a:r>
              <a:t>(See text Section 1.2)</a:t>
            </a:r>
          </a:p>
        </p:txBody>
      </p:sp>
      <p:grpSp>
        <p:nvGrpSpPr>
          <p:cNvPr id="199" name="Group"/>
          <p:cNvGrpSpPr/>
          <p:nvPr/>
        </p:nvGrpSpPr>
        <p:grpSpPr>
          <a:xfrm rot="5400000" flipH="1">
            <a:off x="7531143" y="3966266"/>
            <a:ext cx="9797563" cy="1866820"/>
            <a:chOff x="0" y="0"/>
            <a:chExt cx="9797561" cy="1866818"/>
          </a:xfrm>
        </p:grpSpPr>
        <p:pic>
          <p:nvPicPr>
            <p:cNvPr id="196"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97"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98"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pic>
        <p:nvPicPr>
          <p:cNvPr id="200" name="QBO 1E CH01 1.01 NAV BAR UPDATED 6.2017.png" descr="QBO 1E CH01 1.01 NAV BAR UPDATED 6.2017.png"/>
          <p:cNvPicPr>
            <a:picLocks noChangeAspect="1"/>
          </p:cNvPicPr>
          <p:nvPr/>
        </p:nvPicPr>
        <p:blipFill>
          <a:blip r:embed="rId4">
            <a:extLst/>
          </a:blip>
          <a:stretch>
            <a:fillRect/>
          </a:stretch>
        </p:blipFill>
        <p:spPr>
          <a:xfrm>
            <a:off x="4617640" y="2616321"/>
            <a:ext cx="1866820" cy="5600458"/>
          </a:xfrm>
          <a:prstGeom prst="rect">
            <a:avLst/>
          </a:prstGeom>
          <a:ln w="12700">
            <a:miter lim="400000"/>
          </a:ln>
        </p:spPr>
      </p:pic>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FFFFFF"/>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FFFFFF"/>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884</Words>
  <Application>Microsoft Office PowerPoint</Application>
  <PresentationFormat>Custom</PresentationFormat>
  <Paragraphs>104</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New_Template9</vt:lpstr>
      <vt:lpstr>Computer accounting with quickbooks online</vt:lpstr>
      <vt:lpstr>Welcome to QuickBooks Online (QBO)</vt:lpstr>
      <vt:lpstr>What to expect:</vt:lpstr>
      <vt:lpstr>Effective Learning strategy XPM</vt:lpstr>
      <vt:lpstr>eXplore and Practice: QBO Sample Company</vt:lpstr>
      <vt:lpstr>master: QBO Access code </vt:lpstr>
      <vt:lpstr>Section 1.1 QBO Sample Company</vt:lpstr>
      <vt:lpstr>section 1.1 QBO Sample Company</vt:lpstr>
      <vt:lpstr>Section 1.2 QBO navigation</vt:lpstr>
      <vt:lpstr>Section 1.3 QBO TOOLS</vt:lpstr>
      <vt:lpstr>Section 1.4 QBO HELP AND SUPPORT</vt:lpstr>
      <vt:lpstr>Section 1.5 QBO SETTINGS</vt:lpstr>
      <vt:lpstr>Section 1.6 QBO SatNAV</vt:lpstr>
      <vt:lpstr>Section 1.6 QBO SatNAV</vt:lpstr>
      <vt:lpstr>Section 1.7 accounting essentials</vt:lpstr>
      <vt:lpstr>Exercises</vt:lpstr>
      <vt:lpstr>project 1.1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dc:title>
  <cp:lastModifiedBy>Administrator</cp:lastModifiedBy>
  <cp:revision>2</cp:revision>
  <dcterms:modified xsi:type="dcterms:W3CDTF">2017-12-12T17:04:55Z</dcterms:modified>
</cp:coreProperties>
</file>