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 id="2147483736" r:id="rId7"/>
  </p:sldMasterIdLst>
  <p:notesMasterIdLst>
    <p:notesMasterId r:id="rId31"/>
  </p:notesMasterIdLst>
  <p:handoutMasterIdLst>
    <p:handoutMasterId r:id="rId32"/>
  </p:handoutMasterIdLst>
  <p:sldIdLst>
    <p:sldId id="321" r:id="rId8"/>
    <p:sldId id="257" r:id="rId9"/>
    <p:sldId id="263" r:id="rId10"/>
    <p:sldId id="278" r:id="rId11"/>
    <p:sldId id="322" r:id="rId12"/>
    <p:sldId id="323" r:id="rId13"/>
    <p:sldId id="324" r:id="rId14"/>
    <p:sldId id="325" r:id="rId15"/>
    <p:sldId id="326" r:id="rId16"/>
    <p:sldId id="327" r:id="rId17"/>
    <p:sldId id="328" r:id="rId18"/>
    <p:sldId id="329" r:id="rId19"/>
    <p:sldId id="330" r:id="rId20"/>
    <p:sldId id="331" r:id="rId21"/>
    <p:sldId id="332" r:id="rId22"/>
    <p:sldId id="334" r:id="rId23"/>
    <p:sldId id="335" r:id="rId24"/>
    <p:sldId id="336" r:id="rId25"/>
    <p:sldId id="337" r:id="rId26"/>
    <p:sldId id="338" r:id="rId27"/>
    <p:sldId id="320" r:id="rId28"/>
    <p:sldId id="310" r:id="rId29"/>
    <p:sldId id="362" r:id="rId30"/>
  </p:sldIdLst>
  <p:sldSz cx="12192000" cy="6858000"/>
  <p:notesSz cx="6858000" cy="9144000"/>
  <p:custDataLst>
    <p:tags r:id="rId33"/>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257"/>
            <p14:sldId id="263"/>
            <p14:sldId id="278"/>
            <p14:sldId id="322"/>
            <p14:sldId id="323"/>
            <p14:sldId id="324"/>
            <p14:sldId id="325"/>
            <p14:sldId id="326"/>
            <p14:sldId id="327"/>
            <p14:sldId id="328"/>
            <p14:sldId id="329"/>
            <p14:sldId id="330"/>
            <p14:sldId id="331"/>
            <p14:sldId id="332"/>
            <p14:sldId id="334"/>
            <p14:sldId id="335"/>
            <p14:sldId id="336"/>
            <p14:sldId id="337"/>
            <p14:sldId id="338"/>
            <p14:sldId id="320"/>
          </p14:sldIdLst>
        </p14:section>
        <p14:section name="Appendix: Image Descriptions for Unsighted Students" id="{A95BE333-8068-4167-893A-E421BC806E66}">
          <p14:sldIdLst>
            <p14:sldId id="310"/>
            <p14:sldId id="362"/>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D97B4"/>
    <a:srgbClr val="FFF3EE"/>
    <a:srgbClr val="0058AC"/>
    <a:srgbClr val="AC802E"/>
    <a:srgbClr val="595959"/>
    <a:srgbClr val="F2F2F2"/>
    <a:srgbClr val="959595"/>
    <a:srgbClr val="7F7F7F"/>
    <a:srgbClr val="4A4675"/>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p:cViewPr varScale="1">
        <p:scale>
          <a:sx n="95" d="100"/>
          <a:sy n="95" d="100"/>
        </p:scale>
        <p:origin x="396" y="84"/>
      </p:cViewPr>
      <p:guideLst>
        <p:guide orient="horz" pos="4156"/>
        <p:guide pos="997"/>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 See Reference Chapter B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808487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B-10 See Reference Chapter B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913861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B-11 See Reference Chapter B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4150140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B-12 Se</a:t>
            </a:r>
            <a:r>
              <a:rPr lang="en-US" baseline="0" dirty="0">
                <a:latin typeface="Sanserif"/>
              </a:rPr>
              <a:t>e Reference Chapter B Instructor’s Manual for teaching notes. </a:t>
            </a:r>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3278957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B-13 See Reference Chapter B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3061913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B-14 See Reference Chapter B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2608595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B-15 See Reference Chapter B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2698830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B-16 See Reference Chapter B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4128804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B-17 See Reference Chapter B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2272827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B-18 See Reference Chapter B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3728630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B-19 See Reference Chapter B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907306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B-2 See Reference Chapter B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4151771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B-20 See Reference Chapter B Instructor’s Manual for teaching notes.</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815192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B-3 See Reference Chapter B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2158080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B-4 See Reference Chapter B Instructor’s Manual for teaching notes. </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1310866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B-5 See Reference Chapter B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401323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B-6 See Reference Chapter B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3304831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B-7 Se</a:t>
            </a:r>
            <a:r>
              <a:rPr lang="en-US" baseline="0" dirty="0">
                <a:latin typeface="Sanserif"/>
              </a:rPr>
              <a:t>e Reference Chapter B Instructor’s Manual for teaching notes. </a:t>
            </a:r>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2416021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B-8 See Reference Chapter B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cs typeface="+mn-cs"/>
            </a:endParaRP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1608905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mn-ea"/>
                <a:cs typeface="+mn-cs"/>
              </a:rPr>
              <a:t>B-9 See Reference Chapter B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181674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3D3851F-17FB-4415-BFA0-F397E2F5C77B}"/>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3C3F1B52-5DEC-4090-975C-E252258426F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835479AD-9ABC-4E89-812F-50EA680AB8D8}"/>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D83E7E57-CBF3-4FB2-92B3-E39F41A8923D}"/>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1249625F-6609-41FE-81D7-96E39C994EEE}"/>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6474612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endParaRPr lang="en-US" dirty="0"/>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609600" y="990600"/>
            <a:ext cx="109728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0886253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0024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609600" y="914400"/>
            <a:ext cx="53848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6197600" y="914400"/>
            <a:ext cx="53848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479695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8877698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58738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Text Placeholder 2">
            <a:extLst>
              <a:ext uri="{FF2B5EF4-FFF2-40B4-BE49-F238E27FC236}">
                <a16:creationId xmlns:a16="http://schemas.microsoft.com/office/drawing/2014/main" id="{C8A337D9-B0BB-4C64-A446-053567A35356}"/>
              </a:ext>
            </a:extLst>
          </p:cNvPr>
          <p:cNvSpPr>
            <a:spLocks noGrp="1"/>
          </p:cNvSpPr>
          <p:nvPr>
            <p:ph type="body" sz="quarter" idx="16"/>
          </p:nvPr>
        </p:nvSpPr>
        <p:spPr>
          <a:xfrm>
            <a:off x="4272492" y="6314516"/>
            <a:ext cx="3647016" cy="238125"/>
          </a:xfrm>
        </p:spPr>
        <p:txBody>
          <a:bodyPr anchor="ctr">
            <a:normAutofit/>
          </a:bodyPr>
          <a:lstStyle>
            <a:lvl1pPr algn="ctr">
              <a:defRPr sz="900"/>
            </a:lvl1pPr>
          </a:lstStyle>
          <a:p>
            <a:pPr lvl="0"/>
            <a:r>
              <a:rPr lang="en-US" dirty="0"/>
              <a:t>Click to edit Master text styles</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126856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816945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6287398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3091527927"/>
      </p:ext>
    </p:extLst>
  </p:cSld>
  <p:clrMapOvr>
    <a:masterClrMapping/>
  </p:clrMapOvr>
  <p:extLst>
    <p:ext uri="{DCECCB84-F9BA-43D5-87BE-67443E8EF086}">
      <p15:sldGuideLst xmlns:p15="http://schemas.microsoft.com/office/powerpoint/2012/main">
        <p15:guide id="1" orient="horz" pos="2160">
          <p15:clr>
            <a:srgbClr val="FBAE40"/>
          </p15:clr>
        </p15:guide>
        <p15:guide id="2" pos="704">
          <p15:clr>
            <a:srgbClr val="FBAE40"/>
          </p15:clr>
        </p15:guide>
        <p15:guide id="3" pos="684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5.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image" Target="../media/image2.png"/><Relationship Id="rId5" Type="http://schemas.openxmlformats.org/officeDocument/2006/relationships/slideLayout" Target="../slideLayouts/slideLayout49.xml"/><Relationship Id="rId10" Type="http://schemas.openxmlformats.org/officeDocument/2006/relationships/theme" Target="../theme/theme7.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30" r:id="rId9"/>
    <p:sldLayoutId id="2147483689"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46"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0" y="6553201"/>
            <a:ext cx="12192000" cy="246221"/>
          </a:xfrm>
          <a:prstGeom prst="rect">
            <a:avLst/>
          </a:prstGeom>
        </p:spPr>
        <p:txBody>
          <a:bodyPr wrap="square">
            <a:spAutoFit/>
          </a:bodyPr>
          <a:lstStyle/>
          <a:p>
            <a:pPr marL="0" indent="0">
              <a:buNone/>
            </a:pPr>
            <a:r>
              <a:rPr lang="en-US" sz="1000" b="1" i="0" dirty="0">
                <a:solidFill>
                  <a:schemeClr val="tx1"/>
                </a:solidFill>
                <a:effectLst/>
                <a:latin typeface="Tahoma,sans-serif"/>
              </a:rPr>
              <a:t>Copyright 2021 © McGraw Hill LLC. All rights reserved. No reproduction or distribution without the prior written consent of McGraw Hill LLC.</a:t>
            </a:r>
            <a:endParaRPr lang="en-US" sz="1000" dirty="0"/>
          </a:p>
        </p:txBody>
      </p:sp>
      <p:pic>
        <p:nvPicPr>
          <p:cNvPr id="3" name="Picture 2"/>
          <p:cNvPicPr>
            <a:picLocks noChangeAspect="1"/>
          </p:cNvPicPr>
          <p:nvPr userDrawn="1"/>
        </p:nvPicPr>
        <p:blipFill>
          <a:blip r:embed="rId11"/>
          <a:stretch>
            <a:fillRect/>
          </a:stretch>
        </p:blipFill>
        <p:spPr>
          <a:xfrm>
            <a:off x="11194175" y="5715000"/>
            <a:ext cx="937738" cy="1084422"/>
          </a:xfrm>
          <a:prstGeom prst="rect">
            <a:avLst/>
          </a:prstGeom>
        </p:spPr>
      </p:pic>
    </p:spTree>
    <p:extLst>
      <p:ext uri="{BB962C8B-B14F-4D97-AF65-F5344CB8AC3E}">
        <p14:creationId xmlns:p14="http://schemas.microsoft.com/office/powerpoint/2010/main" val="2545910713"/>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cdn2.hubspot.net/hubfs/219808/eBooks/Content_Marketing_101_eBook.pdf"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hyperlink" Target="https://www.nytimes.com/2019/11/03/business/this-week-in-business-twitter-cancels-political-ads.html"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slide" Target="slide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p:txBody>
          <a:bodyPr/>
          <a:lstStyle/>
          <a:p>
            <a:r>
              <a:rPr lang="en-US" b="0" dirty="0">
                <a:solidFill>
                  <a:prstClr val="white"/>
                </a:solidFill>
                <a:latin typeface="Sanserif"/>
              </a:rPr>
              <a:t>Reference Chapter B</a:t>
            </a:r>
            <a:endParaRPr lang="en-IN" dirty="0">
              <a:latin typeface="Sanserif"/>
            </a:endParaRPr>
          </a:p>
        </p:txBody>
      </p:sp>
      <p:sp>
        <p:nvSpPr>
          <p:cNvPr id="3" name="Subtitle 2">
            <a:extLst>
              <a:ext uri="{FF2B5EF4-FFF2-40B4-BE49-F238E27FC236}">
                <a16:creationId xmlns:a16="http://schemas.microsoft.com/office/drawing/2014/main" id="{F5F3424A-360D-4A58-8301-9BBD5E692F13}"/>
              </a:ext>
            </a:extLst>
          </p:cNvPr>
          <p:cNvSpPr>
            <a:spLocks noGrp="1"/>
          </p:cNvSpPr>
          <p:nvPr>
            <p:ph type="body" sz="quarter" idx="10"/>
          </p:nvPr>
        </p:nvSpPr>
        <p:spPr>
          <a:xfrm>
            <a:off x="4855833" y="3861048"/>
            <a:ext cx="6766732" cy="522416"/>
          </a:xfrm>
        </p:spPr>
        <p:txBody>
          <a:bodyPr/>
          <a:lstStyle/>
          <a:p>
            <a:pPr lvl="0" defTabSz="457200">
              <a:spcBef>
                <a:spcPct val="20000"/>
              </a:spcBef>
            </a:pPr>
            <a:r>
              <a:rPr lang="en-US" sz="2400" dirty="0">
                <a:solidFill>
                  <a:prstClr val="white"/>
                </a:solidFill>
                <a:latin typeface="Sanserif"/>
              </a:rPr>
              <a:t>A Guide to Documenting Your Sources</a:t>
            </a:r>
          </a:p>
        </p:txBody>
      </p:sp>
      <p:sp>
        <p:nvSpPr>
          <p:cNvPr id="7" name="Text Placeholder 3">
            <a:extLst>
              <a:ext uri="{FF2B5EF4-FFF2-40B4-BE49-F238E27FC236}">
                <a16:creationId xmlns:a16="http://schemas.microsoft.com/office/drawing/2014/main" id="{1E33CCAC-25FC-4379-B407-19BB9E504F03}"/>
              </a:ext>
            </a:extLst>
          </p:cNvPr>
          <p:cNvSpPr txBox="1">
            <a:spLocks/>
          </p:cNvSpPr>
          <p:nvPr/>
        </p:nvSpPr>
        <p:spPr>
          <a:xfrm>
            <a:off x="2120" y="6490082"/>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285" y="332656"/>
            <a:ext cx="8900195" cy="689342"/>
          </a:xfrm>
        </p:spPr>
        <p:txBody>
          <a:bodyPr/>
          <a:lstStyle/>
          <a:p>
            <a:r>
              <a:rPr lang="en-US" sz="4800" dirty="0">
                <a:solidFill>
                  <a:srgbClr val="3D97B4"/>
                </a:solidFill>
                <a:cs typeface="+mj-cs"/>
              </a:rPr>
              <a:t>Formal Citation Styles</a:t>
            </a:r>
            <a:endParaRPr lang="en-US" dirty="0"/>
          </a:p>
        </p:txBody>
      </p:sp>
      <p:sp>
        <p:nvSpPr>
          <p:cNvPr id="3" name="Content Placeholder 2"/>
          <p:cNvSpPr>
            <a:spLocks noGrp="1"/>
          </p:cNvSpPr>
          <p:nvPr>
            <p:ph sz="quarter" idx="20"/>
          </p:nvPr>
        </p:nvSpPr>
        <p:spPr>
          <a:xfrm>
            <a:off x="839415" y="1268760"/>
            <a:ext cx="9793088" cy="4734942"/>
          </a:xfrm>
        </p:spPr>
        <p:txBody>
          <a:bodyPr/>
          <a:lstStyle/>
          <a:p>
            <a:pPr marL="525463" lvl="0" indent="-457200" defTabSz="457200">
              <a:spcBef>
                <a:spcPct val="20000"/>
              </a:spcBef>
              <a:buFont typeface="Arial" panose="020B0604020202020204" pitchFamily="34" charset="0"/>
              <a:buChar char="•"/>
            </a:pPr>
            <a:r>
              <a:rPr lang="en-US" sz="3200" b="1" dirty="0">
                <a:solidFill>
                  <a:prstClr val="black"/>
                </a:solidFill>
                <a:ea typeface="ＭＳ Ｐゴシック" pitchFamily="34" charset="-128"/>
                <a:cs typeface="+mn-cs"/>
              </a:rPr>
              <a:t>Chicago Style (recommended): </a:t>
            </a:r>
            <a:r>
              <a:rPr lang="en-US" sz="3200" dirty="0">
                <a:solidFill>
                  <a:prstClr val="black"/>
                </a:solidFill>
                <a:ea typeface="ＭＳ Ｐゴシック" pitchFamily="34" charset="-128"/>
                <a:cs typeface="+mn-cs"/>
              </a:rPr>
              <a:t>used by the Harvard Business School and by commercial publishers.</a:t>
            </a:r>
          </a:p>
          <a:p>
            <a:pPr marL="525463" lvl="0" indent="-457200" defTabSz="457200">
              <a:spcBef>
                <a:spcPct val="20000"/>
              </a:spcBef>
              <a:buFont typeface="Arial" panose="020B0604020202020204" pitchFamily="34" charset="0"/>
              <a:buChar char="•"/>
            </a:pPr>
            <a:r>
              <a:rPr lang="en-US" sz="3200" b="1" dirty="0">
                <a:solidFill>
                  <a:prstClr val="black"/>
                </a:solidFill>
                <a:ea typeface="ＭＳ Ｐゴシック" pitchFamily="34" charset="-128"/>
                <a:cs typeface="+mn-cs"/>
              </a:rPr>
              <a:t>MLA Style: </a:t>
            </a:r>
            <a:r>
              <a:rPr lang="en-US" sz="3200" dirty="0">
                <a:solidFill>
                  <a:prstClr val="black"/>
                </a:solidFill>
                <a:ea typeface="ＭＳ Ｐゴシック" pitchFamily="34" charset="-128"/>
                <a:cs typeface="+mn-cs"/>
              </a:rPr>
              <a:t>used for academic research in literature and other areas of the humanities.</a:t>
            </a:r>
          </a:p>
          <a:p>
            <a:pPr marL="525463" lvl="0" indent="-457200" defTabSz="457200">
              <a:spcBef>
                <a:spcPct val="20000"/>
              </a:spcBef>
              <a:buFont typeface="Arial" panose="020B0604020202020204" pitchFamily="34" charset="0"/>
              <a:buChar char="•"/>
            </a:pPr>
            <a:r>
              <a:rPr lang="en-US" sz="3200" b="1" dirty="0">
                <a:solidFill>
                  <a:prstClr val="black"/>
                </a:solidFill>
                <a:ea typeface="ＭＳ Ｐゴシック" pitchFamily="34" charset="-128"/>
                <a:cs typeface="+mn-cs"/>
              </a:rPr>
              <a:t>APA Style: </a:t>
            </a:r>
            <a:r>
              <a:rPr lang="en-US" sz="3200" dirty="0">
                <a:solidFill>
                  <a:prstClr val="black"/>
                </a:solidFill>
                <a:ea typeface="ＭＳ Ｐゴシック" pitchFamily="34" charset="-128"/>
                <a:cs typeface="+mn-cs"/>
              </a:rPr>
              <a:t>used for academic research in psychology and other social sciences. </a:t>
            </a:r>
          </a:p>
          <a:p>
            <a:pPr marL="68263" lvl="0" defTabSz="457200">
              <a:spcBef>
                <a:spcPct val="20000"/>
              </a:spcBef>
            </a:pPr>
            <a:r>
              <a:rPr lang="en-US" sz="2800" dirty="0">
                <a:solidFill>
                  <a:prstClr val="black"/>
                </a:solidFill>
                <a:ea typeface="ＭＳ Ｐゴシック" pitchFamily="34" charset="-128"/>
                <a:cs typeface="+mn-cs"/>
              </a:rPr>
              <a:t>**Note: Chicago is the only format that allows citation footnotes which are convenient for business documents. </a:t>
            </a:r>
          </a:p>
        </p:txBody>
      </p:sp>
      <p:sp>
        <p:nvSpPr>
          <p:cNvPr id="6" name="Slide Number Placeholder 3"/>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1190527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364" y="276230"/>
            <a:ext cx="11449271" cy="689342"/>
          </a:xfrm>
        </p:spPr>
        <p:txBody>
          <a:bodyPr/>
          <a:lstStyle/>
          <a:p>
            <a:r>
              <a:rPr lang="en-US" dirty="0">
                <a:solidFill>
                  <a:srgbClr val="AC802E"/>
                </a:solidFill>
                <a:cs typeface="Arial" panose="020B0604020202020204" pitchFamily="34" charset="0"/>
              </a:rPr>
              <a:t>How to Cite Your Sources with Footnotes (Chicago Style) </a:t>
            </a:r>
            <a:endParaRPr lang="en-US" dirty="0"/>
          </a:p>
        </p:txBody>
      </p:sp>
      <p:sp>
        <p:nvSpPr>
          <p:cNvPr id="3" name="Content Placeholder 2"/>
          <p:cNvSpPr>
            <a:spLocks noGrp="1"/>
          </p:cNvSpPr>
          <p:nvPr>
            <p:ph sz="quarter" idx="20"/>
          </p:nvPr>
        </p:nvSpPr>
        <p:spPr>
          <a:xfrm>
            <a:off x="1343472" y="1196752"/>
            <a:ext cx="9073007" cy="4923693"/>
          </a:xfrm>
        </p:spPr>
        <p:txBody>
          <a:bodyPr/>
          <a:lstStyle/>
          <a:p>
            <a:pPr marL="342900" lvl="0" indent="-342900" defTabSz="457200">
              <a:spcBef>
                <a:spcPct val="20000"/>
              </a:spcBef>
              <a:buFont typeface="Arial"/>
              <a:buChar char="•"/>
            </a:pPr>
            <a:r>
              <a:rPr lang="en-US" sz="2400" dirty="0">
                <a:solidFill>
                  <a:prstClr val="black"/>
                </a:solidFill>
                <a:cs typeface="+mn-cs"/>
              </a:rPr>
              <a:t>When using </a:t>
            </a:r>
            <a:r>
              <a:rPr lang="en-US" sz="2400" b="1" dirty="0">
                <a:solidFill>
                  <a:prstClr val="black"/>
                </a:solidFill>
                <a:cs typeface="+mn-cs"/>
              </a:rPr>
              <a:t>footnotes</a:t>
            </a:r>
            <a:r>
              <a:rPr lang="en-US" sz="2400" dirty="0">
                <a:solidFill>
                  <a:prstClr val="black"/>
                </a:solidFill>
                <a:cs typeface="+mn-cs"/>
              </a:rPr>
              <a:t> to cite your sources, you put raised numbers (numbers in superscript) in numerical order throughout your document to reference your sources. Each number corresponds to the same number in superscript at the bottom of the page, where it is followed by the source’s publication information. </a:t>
            </a:r>
          </a:p>
          <a:p>
            <a:pPr marL="342900" lvl="0" indent="-342900" defTabSz="457200">
              <a:spcBef>
                <a:spcPct val="20000"/>
              </a:spcBef>
              <a:buFont typeface="Arial"/>
              <a:buChar char="•"/>
            </a:pPr>
            <a:r>
              <a:rPr lang="en-US" sz="2400" dirty="0">
                <a:solidFill>
                  <a:prstClr val="black"/>
                </a:solidFill>
                <a:cs typeface="+mn-cs"/>
              </a:rPr>
              <a:t>This citation method can also be used to create </a:t>
            </a:r>
            <a:r>
              <a:rPr lang="en-US" sz="2400" b="1" dirty="0">
                <a:solidFill>
                  <a:prstClr val="black"/>
                </a:solidFill>
                <a:cs typeface="+mn-cs"/>
              </a:rPr>
              <a:t>end notes.</a:t>
            </a:r>
            <a:r>
              <a:rPr lang="en-US" sz="2400" dirty="0">
                <a:solidFill>
                  <a:prstClr val="black"/>
                </a:solidFill>
                <a:cs typeface="+mn-cs"/>
              </a:rPr>
              <a:t> End notes are the same as footnotes except that they are collected at the end of the document rather than being provided at the bottom of the pages. The print version of this book uses end notes; the electronic version uses pop-up footnotes. Since these citations are in Chicago style, you can use them, as well as the examples provided below, as models for your own citations.</a:t>
            </a:r>
          </a:p>
        </p:txBody>
      </p:sp>
      <p:sp>
        <p:nvSpPr>
          <p:cNvPr id="6" name="Slide Number Placeholder 3"/>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621714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9576" y="260649"/>
            <a:ext cx="7820076" cy="792088"/>
          </a:xfrm>
        </p:spPr>
        <p:txBody>
          <a:bodyPr/>
          <a:lstStyle/>
          <a:p>
            <a:r>
              <a:rPr lang="en-US" sz="4800" dirty="0">
                <a:solidFill>
                  <a:srgbClr val="3D97B4"/>
                </a:solidFill>
                <a:cs typeface="+mj-cs"/>
              </a:rPr>
              <a:t>Why Footnotes?</a:t>
            </a:r>
            <a:endParaRPr lang="en-US" dirty="0"/>
          </a:p>
        </p:txBody>
      </p:sp>
      <p:sp>
        <p:nvSpPr>
          <p:cNvPr id="3" name="Content Placeholder 2"/>
          <p:cNvSpPr>
            <a:spLocks noGrp="1"/>
          </p:cNvSpPr>
          <p:nvPr>
            <p:ph sz="quarter" idx="20"/>
          </p:nvPr>
        </p:nvSpPr>
        <p:spPr>
          <a:xfrm>
            <a:off x="983432" y="1224607"/>
            <a:ext cx="9935106" cy="4806950"/>
          </a:xfrm>
        </p:spPr>
        <p:txBody>
          <a:bodyPr>
            <a:normAutofit lnSpcReduction="10000"/>
          </a:bodyPr>
          <a:lstStyle/>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Most business documents that cite sources do so with footnotes.</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Business readers want information quickly and conveniently. </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Source notes at the bottom of the page accommodate quick reading. </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Readers can refer to the bottom of the page for source information instead of having to flip to the bibliography.</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Many footnote styles in business are made up (which is okay if consistent), but Chicago is the preferable method to ensure accuracy. </a:t>
            </a:r>
          </a:p>
        </p:txBody>
      </p:sp>
      <p:sp>
        <p:nvSpPr>
          <p:cNvPr id="6" name="Slide Number Placeholder 3"/>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963606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221" y="304800"/>
            <a:ext cx="10311559" cy="963959"/>
          </a:xfrm>
        </p:spPr>
        <p:txBody>
          <a:bodyPr/>
          <a:lstStyle/>
          <a:p>
            <a:r>
              <a:rPr lang="en-US" sz="4800" dirty="0">
                <a:solidFill>
                  <a:srgbClr val="3D97B4"/>
                </a:solidFill>
                <a:cs typeface="+mj-cs"/>
              </a:rPr>
              <a:t>Creating Footnotes Using Word</a:t>
            </a:r>
            <a:endParaRPr lang="en-US" dirty="0"/>
          </a:p>
        </p:txBody>
      </p:sp>
      <p:sp>
        <p:nvSpPr>
          <p:cNvPr id="3" name="Content Placeholder 2"/>
          <p:cNvSpPr>
            <a:spLocks noGrp="1"/>
          </p:cNvSpPr>
          <p:nvPr>
            <p:ph sz="quarter" idx="20"/>
          </p:nvPr>
        </p:nvSpPr>
        <p:spPr>
          <a:xfrm>
            <a:off x="1271464" y="1916832"/>
            <a:ext cx="9433048" cy="2574702"/>
          </a:xfrm>
        </p:spPr>
        <p:txBody>
          <a:bodyPr/>
          <a:lstStyle/>
          <a:p>
            <a:pPr lvl="0">
              <a:spcBef>
                <a:spcPts val="2400"/>
              </a:spcBef>
              <a:spcAft>
                <a:spcPts val="0"/>
              </a:spcAft>
            </a:pPr>
            <a:r>
              <a:rPr lang="en-US" dirty="0">
                <a:solidFill>
                  <a:prstClr val="black"/>
                </a:solidFill>
                <a:cs typeface="+mn-cs"/>
              </a:rPr>
              <a:t>Word 2019 (as well as earlier versions) makes it easy to insert footnotes into your documents. Put your cursor where you want the footnote number to go in the text, click References &gt; Insert Footnote, and choose your citation style, as shown below.</a:t>
            </a:r>
          </a:p>
          <a:p>
            <a:pPr lvl="0">
              <a:spcBef>
                <a:spcPts val="2400"/>
              </a:spcBef>
              <a:spcAft>
                <a:spcPts val="0"/>
              </a:spcAft>
            </a:pPr>
            <a:r>
              <a:rPr lang="en-US" dirty="0">
                <a:solidFill>
                  <a:prstClr val="black"/>
                </a:solidFill>
                <a:cs typeface="+mn-cs"/>
              </a:rPr>
              <a:t>Word will enter the raised footnote number in superscript type in your text and also provide a corresponding place at the bottom of the page where you can enter your source information.</a:t>
            </a:r>
          </a:p>
        </p:txBody>
      </p:sp>
      <p:sp>
        <p:nvSpPr>
          <p:cNvPr id="6" name="Slide Number Placeholder 3"/>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6128228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7930" y="404665"/>
            <a:ext cx="8396139" cy="720080"/>
          </a:xfrm>
        </p:spPr>
        <p:txBody>
          <a:bodyPr/>
          <a:lstStyle/>
          <a:p>
            <a:r>
              <a:rPr lang="en-US" sz="4800" dirty="0">
                <a:solidFill>
                  <a:srgbClr val="3D97B4"/>
                </a:solidFill>
                <a:cs typeface="+mj-cs"/>
              </a:rPr>
              <a:t>The Bibliography </a:t>
            </a:r>
            <a:endParaRPr lang="en-US" dirty="0"/>
          </a:p>
        </p:txBody>
      </p:sp>
      <p:sp>
        <p:nvSpPr>
          <p:cNvPr id="3" name="Content Placeholder 2"/>
          <p:cNvSpPr>
            <a:spLocks noGrp="1"/>
          </p:cNvSpPr>
          <p:nvPr>
            <p:ph sz="quarter" idx="20"/>
          </p:nvPr>
        </p:nvSpPr>
        <p:spPr>
          <a:xfrm>
            <a:off x="767408" y="1268760"/>
            <a:ext cx="9973108" cy="4806950"/>
          </a:xfrm>
        </p:spPr>
        <p:txBody>
          <a:bodyPr>
            <a:normAutofit lnSpcReduction="10000"/>
          </a:bodyPr>
          <a:lstStyle/>
          <a:p>
            <a:pPr marL="525463" lvl="0" indent="-457200" defTabSz="457200">
              <a:spcBef>
                <a:spcPct val="20000"/>
              </a:spcBef>
              <a:buFont typeface="Arial" panose="020B0604020202020204" pitchFamily="34" charset="0"/>
              <a:buChar char="•"/>
            </a:pPr>
            <a:r>
              <a:rPr lang="en-US" sz="2600" dirty="0">
                <a:solidFill>
                  <a:prstClr val="black"/>
                </a:solidFill>
                <a:ea typeface="ＭＳ Ｐゴシック" pitchFamily="34" charset="-128"/>
                <a:cs typeface="+mn-cs"/>
              </a:rPr>
              <a:t>The bibliography references all the sources cited in your notes in alphabetical order (like the References in APA style and the Works Cited in MLA).</a:t>
            </a:r>
          </a:p>
          <a:p>
            <a:pPr marL="525463" lvl="0" indent="-457200" defTabSz="457200">
              <a:spcBef>
                <a:spcPct val="20000"/>
              </a:spcBef>
              <a:buFont typeface="Arial" panose="020B0604020202020204" pitchFamily="34" charset="0"/>
              <a:buChar char="•"/>
            </a:pPr>
            <a:r>
              <a:rPr lang="en-US" sz="2600" dirty="0">
                <a:solidFill>
                  <a:prstClr val="black"/>
                </a:solidFill>
                <a:ea typeface="ＭＳ Ｐゴシック" pitchFamily="34" charset="-128"/>
                <a:cs typeface="+mn-cs"/>
              </a:rPr>
              <a:t>Often business documents don’t use a bibliography with the notes, but your teacher might require one.  Be sure to determine if one is necessary for your particular audience.</a:t>
            </a:r>
          </a:p>
          <a:p>
            <a:pPr marL="525463" lvl="0" indent="-457200" defTabSz="457200">
              <a:spcBef>
                <a:spcPct val="20000"/>
              </a:spcBef>
              <a:buFont typeface="Arial" panose="020B0604020202020204" pitchFamily="34" charset="0"/>
              <a:buChar char="•"/>
            </a:pPr>
            <a:r>
              <a:rPr lang="en-US" sz="2600" dirty="0">
                <a:solidFill>
                  <a:prstClr val="black"/>
                </a:solidFill>
                <a:cs typeface="+mn-cs"/>
              </a:rPr>
              <a:t>The bibliography entries use </a:t>
            </a:r>
            <a:r>
              <a:rPr lang="en-US" sz="2600" b="1" dirty="0">
                <a:solidFill>
                  <a:prstClr val="black"/>
                </a:solidFill>
                <a:cs typeface="+mn-cs"/>
              </a:rPr>
              <a:t>hanging indentation</a:t>
            </a:r>
            <a:r>
              <a:rPr lang="en-US" sz="2600" dirty="0">
                <a:solidFill>
                  <a:prstClr val="black"/>
                </a:solidFill>
                <a:cs typeface="+mn-cs"/>
              </a:rPr>
              <a:t>—that is, the first line is flush with the left margin and the subsequent lines are indented.</a:t>
            </a:r>
            <a:r>
              <a:rPr lang="en-US" sz="2600" dirty="0">
                <a:solidFill>
                  <a:prstClr val="black"/>
                </a:solidFill>
                <a:ea typeface="ＭＳ Ｐゴシック" pitchFamily="34" charset="-128"/>
                <a:cs typeface="+mn-cs"/>
              </a:rPr>
              <a:t> </a:t>
            </a:r>
          </a:p>
          <a:p>
            <a:pPr marL="525463" lvl="0" indent="-457200" defTabSz="457200">
              <a:spcBef>
                <a:spcPct val="20000"/>
              </a:spcBef>
              <a:buFont typeface="Arial" panose="020B0604020202020204" pitchFamily="34" charset="0"/>
              <a:buChar char="•"/>
            </a:pPr>
            <a:r>
              <a:rPr lang="en-US" sz="2600" dirty="0">
                <a:solidFill>
                  <a:prstClr val="black"/>
                </a:solidFill>
                <a:ea typeface="ＭＳ Ｐゴシック" pitchFamily="34" charset="-128"/>
                <a:cs typeface="+mn-cs"/>
              </a:rPr>
              <a:t>Sometimes you may be asked for a brief description with each source.  This is known as an </a:t>
            </a:r>
            <a:r>
              <a:rPr lang="en-US" sz="2600" b="1" dirty="0">
                <a:solidFill>
                  <a:prstClr val="black"/>
                </a:solidFill>
                <a:ea typeface="ＭＳ Ｐゴシック" pitchFamily="34" charset="-128"/>
                <a:cs typeface="+mn-cs"/>
              </a:rPr>
              <a:t>annotated bibliography. </a:t>
            </a:r>
          </a:p>
        </p:txBody>
      </p:sp>
      <p:sp>
        <p:nvSpPr>
          <p:cNvPr id="6" name="Slide Number Placeholder 3"/>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619917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304801"/>
            <a:ext cx="11784991" cy="689342"/>
          </a:xfrm>
        </p:spPr>
        <p:txBody>
          <a:bodyPr/>
          <a:lstStyle/>
          <a:p>
            <a:r>
              <a:rPr lang="en-US" sz="3600" dirty="0">
                <a:solidFill>
                  <a:srgbClr val="3D97B4"/>
                </a:solidFill>
                <a:cs typeface="+mj-cs"/>
              </a:rPr>
              <a:t>How Do Chicago’s Footnote and Bibliography Differ?</a:t>
            </a:r>
            <a:endParaRPr lang="en-US" dirty="0"/>
          </a:p>
        </p:txBody>
      </p:sp>
      <p:sp>
        <p:nvSpPr>
          <p:cNvPr id="3" name="Content Placeholder 2"/>
          <p:cNvSpPr>
            <a:spLocks noGrp="1"/>
          </p:cNvSpPr>
          <p:nvPr>
            <p:ph sz="quarter" idx="20"/>
          </p:nvPr>
        </p:nvSpPr>
        <p:spPr>
          <a:xfrm>
            <a:off x="1420763" y="1691183"/>
            <a:ext cx="10081120" cy="2142654"/>
          </a:xfrm>
        </p:spPr>
        <p:txBody>
          <a:bodyPr/>
          <a:lstStyle/>
          <a:p>
            <a:pPr lvl="0">
              <a:spcAft>
                <a:spcPts val="0"/>
              </a:spcAft>
            </a:pPr>
            <a:r>
              <a:rPr lang="en-US" sz="3600" dirty="0">
                <a:solidFill>
                  <a:prstClr val="black"/>
                </a:solidFill>
                <a:cs typeface="+mn-cs"/>
              </a:rPr>
              <a:t>Describe the difference between a footnote and a bibliography entry in Chicago Manual of Style in terms of features like indentation and punctuation.</a:t>
            </a:r>
          </a:p>
        </p:txBody>
      </p:sp>
      <p:sp>
        <p:nvSpPr>
          <p:cNvPr id="6" name="Slide Number Placeholder 3"/>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205093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169159"/>
            <a:ext cx="12192000" cy="747937"/>
          </a:xfrm>
        </p:spPr>
        <p:txBody>
          <a:bodyPr/>
          <a:lstStyle/>
          <a:p>
            <a:r>
              <a:rPr lang="en-US" sz="3600" dirty="0">
                <a:solidFill>
                  <a:srgbClr val="3D97B4"/>
                </a:solidFill>
                <a:cs typeface="+mj-cs"/>
              </a:rPr>
              <a:t>How Chicago’s Footnote and Bibliography Differ </a:t>
            </a:r>
            <a:r>
              <a:rPr lang="en-US" sz="1600" dirty="0">
                <a:solidFill>
                  <a:srgbClr val="3D97B4"/>
                </a:solidFill>
                <a:cs typeface="+mj-cs"/>
              </a:rPr>
              <a:t>1</a:t>
            </a:r>
            <a:endParaRPr lang="en-US" sz="1600" dirty="0"/>
          </a:p>
        </p:txBody>
      </p:sp>
      <p:sp>
        <p:nvSpPr>
          <p:cNvPr id="12" name="Content Placeholder 2"/>
          <p:cNvSpPr>
            <a:spLocks noGrp="1"/>
          </p:cNvSpPr>
          <p:nvPr>
            <p:ph sz="quarter" idx="11"/>
          </p:nvPr>
        </p:nvSpPr>
        <p:spPr>
          <a:xfrm>
            <a:off x="875876" y="917096"/>
            <a:ext cx="10823376" cy="1012692"/>
          </a:xfrm>
        </p:spPr>
        <p:txBody>
          <a:bodyPr/>
          <a:lstStyle/>
          <a:p>
            <a:pPr lvl="0">
              <a:spcAft>
                <a:spcPts val="0"/>
              </a:spcAft>
            </a:pPr>
            <a:r>
              <a:rPr lang="en-US" sz="2000" dirty="0">
                <a:solidFill>
                  <a:prstClr val="black"/>
                </a:solidFill>
                <a:cs typeface="+mn-cs"/>
              </a:rPr>
              <a:t>The examples below show how to use the Chicago style to create footnotes (or end notes) and bibliography entries for common kinds of business sources. (</a:t>
            </a:r>
            <a:r>
              <a:rPr lang="en-US" sz="2000" b="1" dirty="0">
                <a:solidFill>
                  <a:prstClr val="black"/>
                </a:solidFill>
                <a:cs typeface="+mn-cs"/>
              </a:rPr>
              <a:t>N</a:t>
            </a:r>
            <a:r>
              <a:rPr lang="en-US" sz="2000" b="0" baseline="0" dirty="0">
                <a:solidFill>
                  <a:prstClr val="black"/>
                </a:solidFill>
                <a:cs typeface="+mn-cs"/>
              </a:rPr>
              <a:t> </a:t>
            </a:r>
            <a:r>
              <a:rPr lang="en-US" sz="2000" dirty="0">
                <a:solidFill>
                  <a:prstClr val="black"/>
                </a:solidFill>
                <a:cs typeface="+mn-cs"/>
              </a:rPr>
              <a:t>stands for note; </a:t>
            </a:r>
            <a:r>
              <a:rPr lang="en-US" sz="2000" b="1" dirty="0">
                <a:solidFill>
                  <a:prstClr val="black"/>
                </a:solidFill>
                <a:cs typeface="+mn-cs"/>
              </a:rPr>
              <a:t>B</a:t>
            </a:r>
            <a:r>
              <a:rPr lang="en-US" sz="2000" dirty="0">
                <a:solidFill>
                  <a:prstClr val="black"/>
                </a:solidFill>
                <a:cs typeface="+mn-cs"/>
              </a:rPr>
              <a:t> stands for Bibliography.) </a:t>
            </a:r>
          </a:p>
        </p:txBody>
      </p:sp>
      <p:sp>
        <p:nvSpPr>
          <p:cNvPr id="14" name="Content Placeholder 3"/>
          <p:cNvSpPr>
            <a:spLocks noGrp="1"/>
          </p:cNvSpPr>
          <p:nvPr>
            <p:ph sz="quarter" idx="14"/>
          </p:nvPr>
        </p:nvSpPr>
        <p:spPr>
          <a:xfrm>
            <a:off x="4871864" y="1847900"/>
            <a:ext cx="983653" cy="500980"/>
          </a:xfrm>
        </p:spPr>
        <p:txBody>
          <a:bodyPr/>
          <a:lstStyle/>
          <a:p>
            <a:pPr lvl="0">
              <a:spcAft>
                <a:spcPts val="0"/>
              </a:spcAft>
            </a:pPr>
            <a:r>
              <a:rPr lang="en-US" dirty="0">
                <a:solidFill>
                  <a:prstClr val="black"/>
                </a:solidFill>
                <a:cs typeface="+mn-cs"/>
              </a:rPr>
              <a:t>Books</a:t>
            </a:r>
          </a:p>
        </p:txBody>
      </p:sp>
      <p:sp>
        <p:nvSpPr>
          <p:cNvPr id="15" name="Content Placeholder 4"/>
          <p:cNvSpPr>
            <a:spLocks noGrp="1"/>
          </p:cNvSpPr>
          <p:nvPr>
            <p:ph sz="quarter" idx="15"/>
          </p:nvPr>
        </p:nvSpPr>
        <p:spPr>
          <a:xfrm>
            <a:off x="936023" y="2276872"/>
            <a:ext cx="9480457" cy="3511522"/>
          </a:xfrm>
        </p:spPr>
        <p:txBody>
          <a:bodyPr/>
          <a:lstStyle/>
          <a:p>
            <a:pPr lvl="0" eaLnBrk="0" fontAlgn="base" hangingPunct="0">
              <a:spcBef>
                <a:spcPct val="0"/>
              </a:spcBef>
              <a:spcAft>
                <a:spcPct val="0"/>
              </a:spcAft>
            </a:pPr>
            <a:r>
              <a:rPr lang="en-US" altLang="en-US" sz="1800" b="0" dirty="0">
                <a:solidFill>
                  <a:prstClr val="black"/>
                </a:solidFill>
                <a:cs typeface="+mn-cs"/>
              </a:rPr>
              <a:t>With one author: </a:t>
            </a:r>
          </a:p>
          <a:p>
            <a:pPr lvl="0" eaLnBrk="0" fontAlgn="base" hangingPunct="0">
              <a:spcBef>
                <a:spcPct val="0"/>
              </a:spcBef>
              <a:spcAft>
                <a:spcPct val="0"/>
              </a:spcAft>
              <a:buFontTx/>
              <a:buChar char="•"/>
            </a:pPr>
            <a:r>
              <a:rPr lang="en-US" altLang="en-US" sz="1800" b="0" dirty="0">
                <a:solidFill>
                  <a:srgbClr val="3D97B4"/>
                </a:solidFill>
                <a:cs typeface="+mn-cs"/>
              </a:rPr>
              <a:t>N: </a:t>
            </a:r>
            <a:r>
              <a:rPr lang="en-US" altLang="en-US" sz="1800" b="0" baseline="30000" dirty="0">
                <a:solidFill>
                  <a:srgbClr val="3D97B4"/>
                </a:solidFill>
                <a:cs typeface="+mn-cs"/>
              </a:rPr>
              <a:t>1</a:t>
            </a:r>
            <a:r>
              <a:rPr lang="en-US" altLang="en-US" sz="1800" b="0" dirty="0">
                <a:solidFill>
                  <a:srgbClr val="3D97B4"/>
                </a:solidFill>
                <a:cs typeface="+mn-cs"/>
              </a:rPr>
              <a:t> Peter Jensen, </a:t>
            </a:r>
            <a:r>
              <a:rPr lang="en-US" altLang="en-US" sz="1800" b="0" i="1" dirty="0">
                <a:solidFill>
                  <a:srgbClr val="3D97B4"/>
                </a:solidFill>
                <a:cs typeface="+mn-cs"/>
              </a:rPr>
              <a:t>The Winning Factor: Inspire Gold Medal Performance in Your Employees</a:t>
            </a:r>
            <a:r>
              <a:rPr lang="en-US" altLang="en-US" sz="1800" b="0" dirty="0">
                <a:solidFill>
                  <a:srgbClr val="3D97B4"/>
                </a:solidFill>
                <a:cs typeface="+mn-cs"/>
              </a:rPr>
              <a:t> (New York: AMACOM, 2012), 25.</a:t>
            </a:r>
          </a:p>
          <a:p>
            <a:pPr lvl="0" eaLnBrk="0" fontAlgn="base" hangingPunct="0">
              <a:spcBef>
                <a:spcPct val="0"/>
              </a:spcBef>
              <a:spcAft>
                <a:spcPct val="0"/>
              </a:spcAft>
              <a:buFontTx/>
              <a:buChar char="•"/>
            </a:pPr>
            <a:r>
              <a:rPr lang="en-US" altLang="en-US" sz="1800" b="0" dirty="0">
                <a:solidFill>
                  <a:srgbClr val="3D97B4"/>
                </a:solidFill>
                <a:cs typeface="+mn-cs"/>
              </a:rPr>
              <a:t>B:  Jensen, Peter. </a:t>
            </a:r>
            <a:r>
              <a:rPr lang="en-US" altLang="en-US" sz="1800" b="0" i="1" dirty="0">
                <a:solidFill>
                  <a:srgbClr val="3D97B4"/>
                </a:solidFill>
                <a:cs typeface="+mn-cs"/>
              </a:rPr>
              <a:t>The Winning Factor: Inspire Gold Medal Performance in Your Employees</a:t>
            </a:r>
            <a:r>
              <a:rPr lang="en-US" altLang="en-US" sz="1800" b="0" dirty="0">
                <a:solidFill>
                  <a:srgbClr val="3D97B4"/>
                </a:solidFill>
                <a:cs typeface="+mn-cs"/>
              </a:rPr>
              <a:t>. New York: AMACOM, 2012.</a:t>
            </a:r>
          </a:p>
          <a:p>
            <a:pPr lvl="0" eaLnBrk="0" fontAlgn="base" hangingPunct="0">
              <a:spcBef>
                <a:spcPts val="2400"/>
              </a:spcBef>
              <a:spcAft>
                <a:spcPct val="0"/>
              </a:spcAft>
            </a:pPr>
            <a:r>
              <a:rPr lang="en-US" altLang="en-US" sz="1800" b="0" dirty="0">
                <a:solidFill>
                  <a:prstClr val="black"/>
                </a:solidFill>
                <a:cs typeface="+mn-cs"/>
              </a:rPr>
              <a:t>With two authors:</a:t>
            </a:r>
          </a:p>
          <a:p>
            <a:pPr lvl="0" eaLnBrk="0" fontAlgn="base" hangingPunct="0">
              <a:spcBef>
                <a:spcPct val="0"/>
              </a:spcBef>
              <a:spcAft>
                <a:spcPct val="0"/>
              </a:spcAft>
              <a:buFontTx/>
              <a:buChar char="•"/>
            </a:pPr>
            <a:r>
              <a:rPr lang="en-US" altLang="en-US" sz="1800" b="0" dirty="0">
                <a:solidFill>
                  <a:srgbClr val="3D97B4"/>
                </a:solidFill>
                <a:cs typeface="+mn-cs"/>
              </a:rPr>
              <a:t>N: </a:t>
            </a:r>
            <a:r>
              <a:rPr lang="en-US" altLang="en-US" sz="1800" b="0" baseline="30000" dirty="0">
                <a:solidFill>
                  <a:srgbClr val="3D97B4"/>
                </a:solidFill>
                <a:cs typeface="+mn-cs"/>
              </a:rPr>
              <a:t>17</a:t>
            </a:r>
            <a:r>
              <a:rPr lang="en-US" altLang="en-US" sz="1800" b="0" dirty="0">
                <a:solidFill>
                  <a:srgbClr val="3D97B4"/>
                </a:solidFill>
                <a:cs typeface="+mn-cs"/>
              </a:rPr>
              <a:t> Ruth Colvin Clark and Richard E. Mayer, </a:t>
            </a:r>
            <a:r>
              <a:rPr lang="en-US" altLang="en-US" sz="1800" b="0" i="1" dirty="0">
                <a:solidFill>
                  <a:srgbClr val="3D97B4"/>
                </a:solidFill>
                <a:cs typeface="+mn-cs"/>
              </a:rPr>
              <a:t>e-Learning and the Science of Instruction</a:t>
            </a:r>
            <a:r>
              <a:rPr lang="en-US" altLang="en-US" sz="1800" b="0" dirty="0">
                <a:solidFill>
                  <a:srgbClr val="3D97B4"/>
                </a:solidFill>
                <a:cs typeface="+mn-cs"/>
              </a:rPr>
              <a:t>, 2nd ed. (San Francisco: John Wiley &amp; Sons, 2008), 141–143.</a:t>
            </a:r>
          </a:p>
          <a:p>
            <a:pPr lvl="0" eaLnBrk="0" fontAlgn="base" hangingPunct="0">
              <a:spcBef>
                <a:spcPct val="0"/>
              </a:spcBef>
              <a:spcAft>
                <a:spcPct val="0"/>
              </a:spcAft>
              <a:buFontTx/>
              <a:buChar char="•"/>
            </a:pPr>
            <a:r>
              <a:rPr lang="en-US" altLang="en-US" sz="1800" b="0" dirty="0">
                <a:solidFill>
                  <a:srgbClr val="3D97B4"/>
                </a:solidFill>
                <a:cs typeface="+mn-cs"/>
              </a:rPr>
              <a:t>B:  Clark, Ruth Colvin, and Richard E. Mayer. </a:t>
            </a:r>
            <a:r>
              <a:rPr lang="en-US" altLang="en-US" sz="1800" b="0" i="1" dirty="0">
                <a:solidFill>
                  <a:srgbClr val="3D97B4"/>
                </a:solidFill>
                <a:cs typeface="+mn-cs"/>
              </a:rPr>
              <a:t>e-Learning and the Science of Instruction</a:t>
            </a:r>
            <a:r>
              <a:rPr lang="en-US" altLang="en-US" sz="1800" b="0" dirty="0">
                <a:solidFill>
                  <a:srgbClr val="3D97B4"/>
                </a:solidFill>
                <a:cs typeface="+mn-cs"/>
              </a:rPr>
              <a:t>. 2nd ed. San Francisco: John Wiley &amp; Sons, 2008.</a:t>
            </a:r>
          </a:p>
        </p:txBody>
      </p:sp>
      <p:sp>
        <p:nvSpPr>
          <p:cNvPr id="6" name="Slide Number Placeholder 5"/>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957508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5370"/>
            <a:ext cx="12191999" cy="787847"/>
          </a:xfrm>
        </p:spPr>
        <p:txBody>
          <a:bodyPr/>
          <a:lstStyle/>
          <a:p>
            <a:r>
              <a:rPr lang="en-US" sz="3600" dirty="0">
                <a:solidFill>
                  <a:srgbClr val="3D97B4"/>
                </a:solidFill>
                <a:cs typeface="+mj-cs"/>
              </a:rPr>
              <a:t>How Chicago’s Footnote and Bibliography Differ </a:t>
            </a:r>
            <a:r>
              <a:rPr lang="en-US" sz="1600" dirty="0">
                <a:solidFill>
                  <a:srgbClr val="3D97B4"/>
                </a:solidFill>
                <a:cs typeface="+mj-cs"/>
              </a:rPr>
              <a:t>2</a:t>
            </a:r>
            <a:endParaRPr lang="en-US" sz="1600" dirty="0"/>
          </a:p>
        </p:txBody>
      </p:sp>
      <p:sp>
        <p:nvSpPr>
          <p:cNvPr id="3" name="Content Placeholder 2"/>
          <p:cNvSpPr>
            <a:spLocks noGrp="1"/>
          </p:cNvSpPr>
          <p:nvPr>
            <p:ph sz="quarter" idx="11"/>
          </p:nvPr>
        </p:nvSpPr>
        <p:spPr>
          <a:xfrm>
            <a:off x="479376" y="1038049"/>
            <a:ext cx="10652717" cy="1406129"/>
          </a:xfrm>
        </p:spPr>
        <p:txBody>
          <a:bodyPr>
            <a:normAutofit lnSpcReduction="10000"/>
          </a:bodyPr>
          <a:lstStyle/>
          <a:p>
            <a:pPr lvl="0" eaLnBrk="0" fontAlgn="base" hangingPunct="0">
              <a:spcBef>
                <a:spcPct val="0"/>
              </a:spcBef>
              <a:spcAft>
                <a:spcPct val="0"/>
              </a:spcAft>
            </a:pPr>
            <a:r>
              <a:rPr lang="en-US" altLang="en-US" sz="1800" dirty="0">
                <a:solidFill>
                  <a:prstClr val="black"/>
                </a:solidFill>
                <a:cs typeface="+mn-cs"/>
              </a:rPr>
              <a:t>With more than three authors:</a:t>
            </a:r>
          </a:p>
          <a:p>
            <a:pPr lvl="0" indent="-457200" eaLnBrk="0" fontAlgn="base" hangingPunct="0">
              <a:spcBef>
                <a:spcPct val="0"/>
              </a:spcBef>
              <a:spcAft>
                <a:spcPct val="0"/>
              </a:spcAft>
            </a:pPr>
            <a:r>
              <a:rPr lang="en-US" altLang="en-US" sz="1800" dirty="0">
                <a:solidFill>
                  <a:srgbClr val="3D97B4"/>
                </a:solidFill>
                <a:cs typeface="+mn-cs"/>
              </a:rPr>
              <a:t>N: </a:t>
            </a:r>
            <a:r>
              <a:rPr lang="en-US" altLang="en-US" sz="1800" baseline="30000" dirty="0">
                <a:solidFill>
                  <a:srgbClr val="3D97B4"/>
                </a:solidFill>
                <a:cs typeface="+mn-cs"/>
              </a:rPr>
              <a:t>3</a:t>
            </a:r>
            <a:r>
              <a:rPr lang="en-US" altLang="en-US" sz="1800" dirty="0">
                <a:solidFill>
                  <a:srgbClr val="3D97B4"/>
                </a:solidFill>
                <a:cs typeface="+mn-cs"/>
              </a:rPr>
              <a:t> Joseph </a:t>
            </a:r>
            <a:r>
              <a:rPr lang="en-US" altLang="en-US" sz="1800" dirty="0" err="1">
                <a:solidFill>
                  <a:srgbClr val="3D97B4"/>
                </a:solidFill>
                <a:cs typeface="+mn-cs"/>
              </a:rPr>
              <a:t>Grenny</a:t>
            </a:r>
            <a:r>
              <a:rPr lang="en-US" altLang="en-US" sz="1800" dirty="0">
                <a:solidFill>
                  <a:srgbClr val="3D97B4"/>
                </a:solidFill>
                <a:cs typeface="+mn-cs"/>
              </a:rPr>
              <a:t>, et al., </a:t>
            </a:r>
            <a:r>
              <a:rPr lang="en-US" altLang="en-US" sz="1800" i="1" dirty="0">
                <a:solidFill>
                  <a:srgbClr val="3D97B4"/>
                </a:solidFill>
                <a:cs typeface="+mn-cs"/>
              </a:rPr>
              <a:t>Influencer: The New Science of Leading Change,</a:t>
            </a:r>
            <a:r>
              <a:rPr lang="en-US" altLang="en-US" sz="1800" dirty="0">
                <a:solidFill>
                  <a:srgbClr val="3D97B4"/>
                </a:solidFill>
                <a:cs typeface="+mn-cs"/>
              </a:rPr>
              <a:t> 2nd ed. (New York: McGraw-Hill Education, 2013), 145. </a:t>
            </a:r>
          </a:p>
          <a:p>
            <a:pPr lvl="0" eaLnBrk="0" fontAlgn="base" hangingPunct="0">
              <a:spcBef>
                <a:spcPct val="0"/>
              </a:spcBef>
              <a:spcAft>
                <a:spcPct val="0"/>
              </a:spcAft>
              <a:buFontTx/>
              <a:buChar char="•"/>
            </a:pPr>
            <a:r>
              <a:rPr lang="en-US" altLang="en-US" sz="1800" dirty="0">
                <a:solidFill>
                  <a:srgbClr val="3D97B4"/>
                </a:solidFill>
                <a:cs typeface="+mn-cs"/>
              </a:rPr>
              <a:t>B:  </a:t>
            </a:r>
            <a:r>
              <a:rPr lang="en-US" altLang="en-US" sz="1800" dirty="0" err="1">
                <a:solidFill>
                  <a:srgbClr val="3D97B4"/>
                </a:solidFill>
                <a:cs typeface="+mn-cs"/>
              </a:rPr>
              <a:t>Grenny</a:t>
            </a:r>
            <a:r>
              <a:rPr lang="en-US" altLang="en-US" sz="1800" dirty="0">
                <a:solidFill>
                  <a:srgbClr val="3D97B4"/>
                </a:solidFill>
                <a:cs typeface="+mn-cs"/>
              </a:rPr>
              <a:t>, Joseph, et al. </a:t>
            </a:r>
            <a:r>
              <a:rPr lang="en-US" altLang="en-US" sz="1800" i="1" dirty="0">
                <a:solidFill>
                  <a:srgbClr val="3D97B4"/>
                </a:solidFill>
                <a:cs typeface="+mn-cs"/>
              </a:rPr>
              <a:t>Influencer: The New Science of Leading Change</a:t>
            </a:r>
            <a:r>
              <a:rPr lang="en-US" altLang="en-US" sz="1800" dirty="0">
                <a:solidFill>
                  <a:srgbClr val="3D97B4"/>
                </a:solidFill>
                <a:cs typeface="+mn-cs"/>
              </a:rPr>
              <a:t>. 2nd ed. New York: McGraw-Hill Education, 2013.</a:t>
            </a:r>
          </a:p>
        </p:txBody>
      </p:sp>
      <p:sp>
        <p:nvSpPr>
          <p:cNvPr id="4" name="Content Placeholder 3"/>
          <p:cNvSpPr>
            <a:spLocks noGrp="1"/>
          </p:cNvSpPr>
          <p:nvPr>
            <p:ph sz="quarter" idx="14"/>
          </p:nvPr>
        </p:nvSpPr>
        <p:spPr>
          <a:xfrm>
            <a:off x="4727848" y="2485443"/>
            <a:ext cx="2686472" cy="407735"/>
          </a:xfrm>
        </p:spPr>
        <p:txBody>
          <a:bodyPr/>
          <a:lstStyle/>
          <a:p>
            <a:pPr lvl="0">
              <a:spcAft>
                <a:spcPts val="0"/>
              </a:spcAft>
            </a:pPr>
            <a:r>
              <a:rPr lang="en-US" sz="1800" dirty="0">
                <a:solidFill>
                  <a:prstClr val="black"/>
                </a:solidFill>
                <a:cs typeface="+mn-cs"/>
              </a:rPr>
              <a:t>Web-Based Sources</a:t>
            </a:r>
          </a:p>
        </p:txBody>
      </p:sp>
      <p:sp>
        <p:nvSpPr>
          <p:cNvPr id="5" name="Content Placeholder 4"/>
          <p:cNvSpPr>
            <a:spLocks noGrp="1"/>
          </p:cNvSpPr>
          <p:nvPr>
            <p:ph sz="quarter" idx="15"/>
          </p:nvPr>
        </p:nvSpPr>
        <p:spPr>
          <a:xfrm>
            <a:off x="432283" y="2988010"/>
            <a:ext cx="11708024" cy="3648030"/>
          </a:xfrm>
        </p:spPr>
        <p:txBody>
          <a:bodyPr/>
          <a:lstStyle/>
          <a:p>
            <a:pPr lvl="0" eaLnBrk="0" fontAlgn="base" hangingPunct="0">
              <a:spcBef>
                <a:spcPct val="0"/>
              </a:spcBef>
              <a:spcAft>
                <a:spcPct val="0"/>
              </a:spcAft>
            </a:pPr>
            <a:r>
              <a:rPr lang="en-US" sz="1800" b="0" dirty="0">
                <a:solidFill>
                  <a:prstClr val="black"/>
                </a:solidFill>
                <a:cs typeface="+mn-cs"/>
              </a:rPr>
              <a:t>An article from a website:</a:t>
            </a:r>
          </a:p>
          <a:p>
            <a:pPr lvl="0" eaLnBrk="0" fontAlgn="base" hangingPunct="0">
              <a:spcBef>
                <a:spcPct val="0"/>
              </a:spcBef>
              <a:spcAft>
                <a:spcPct val="0"/>
              </a:spcAft>
              <a:buFontTx/>
              <a:buChar char="•"/>
            </a:pPr>
            <a:r>
              <a:rPr lang="en-US" altLang="en-US" sz="1800" dirty="0">
                <a:solidFill>
                  <a:srgbClr val="3D97B4"/>
                </a:solidFill>
                <a:cs typeface="+mn-cs"/>
              </a:rPr>
              <a:t>N:</a:t>
            </a:r>
            <a:r>
              <a:rPr lang="en-US" altLang="en-US" sz="1800" b="0" dirty="0">
                <a:solidFill>
                  <a:srgbClr val="3D97B4"/>
                </a:solidFill>
                <a:cs typeface="+mn-cs"/>
              </a:rPr>
              <a:t> </a:t>
            </a:r>
            <a:r>
              <a:rPr lang="en-US" altLang="en-US" sz="1800" b="0" baseline="30000" dirty="0">
                <a:solidFill>
                  <a:srgbClr val="3D97B4"/>
                </a:solidFill>
                <a:cs typeface="+mn-cs"/>
              </a:rPr>
              <a:t>14</a:t>
            </a:r>
            <a:r>
              <a:rPr lang="en-US" altLang="en-US" sz="1800" b="0" dirty="0">
                <a:solidFill>
                  <a:srgbClr val="3D97B4"/>
                </a:solidFill>
                <a:cs typeface="+mn-cs"/>
              </a:rPr>
              <a:t> “About Us,” Instagram, accessed November 3, 2019, https://www.instagram.com/about/us.</a:t>
            </a:r>
          </a:p>
          <a:p>
            <a:pPr lvl="0" eaLnBrk="0" fontAlgn="base" hangingPunct="0">
              <a:spcBef>
                <a:spcPct val="0"/>
              </a:spcBef>
              <a:spcAft>
                <a:spcPct val="0"/>
              </a:spcAft>
              <a:buFontTx/>
              <a:buChar char="•"/>
            </a:pPr>
            <a:r>
              <a:rPr lang="en-US" altLang="en-US" sz="1800" dirty="0">
                <a:solidFill>
                  <a:srgbClr val="3D97B4"/>
                </a:solidFill>
                <a:cs typeface="+mn-cs"/>
              </a:rPr>
              <a:t>B:</a:t>
            </a:r>
            <a:r>
              <a:rPr lang="en-US" altLang="en-US" sz="1800" b="0" dirty="0">
                <a:solidFill>
                  <a:srgbClr val="3D97B4"/>
                </a:solidFill>
                <a:cs typeface="+mn-cs"/>
              </a:rPr>
              <a:t>  “About Us.” Instagram. Accessed November 3, 2019. https://www.instagram.com/about/us.</a:t>
            </a:r>
          </a:p>
          <a:p>
            <a:pPr lvl="0" eaLnBrk="0" fontAlgn="base" hangingPunct="0">
              <a:spcBef>
                <a:spcPts val="2400"/>
              </a:spcBef>
              <a:spcAft>
                <a:spcPct val="0"/>
              </a:spcAft>
            </a:pPr>
            <a:r>
              <a:rPr lang="en-US" altLang="en-US" sz="1800" b="0" dirty="0">
                <a:solidFill>
                  <a:prstClr val="black"/>
                </a:solidFill>
                <a:cs typeface="+mn-cs"/>
              </a:rPr>
              <a:t>Newspaper article accessed online (usually not included in the bibliography):</a:t>
            </a:r>
          </a:p>
          <a:p>
            <a:pPr lvl="0" eaLnBrk="0" fontAlgn="base" hangingPunct="0">
              <a:spcBef>
                <a:spcPct val="0"/>
              </a:spcBef>
              <a:spcAft>
                <a:spcPct val="0"/>
              </a:spcAft>
              <a:buFontTx/>
              <a:buChar char="•"/>
            </a:pPr>
            <a:r>
              <a:rPr lang="en-US" altLang="en-US" sz="1800" dirty="0">
                <a:solidFill>
                  <a:srgbClr val="3D97B4"/>
                </a:solidFill>
                <a:cs typeface="+mn-cs"/>
              </a:rPr>
              <a:t>N:</a:t>
            </a:r>
            <a:r>
              <a:rPr lang="en-US" altLang="en-US" sz="1800" b="0" dirty="0">
                <a:solidFill>
                  <a:srgbClr val="3D97B4"/>
                </a:solidFill>
                <a:cs typeface="+mn-cs"/>
              </a:rPr>
              <a:t> </a:t>
            </a:r>
            <a:r>
              <a:rPr lang="en-US" altLang="en-US" sz="1800" b="0" baseline="30000" dirty="0">
                <a:solidFill>
                  <a:srgbClr val="3D97B4"/>
                </a:solidFill>
                <a:cs typeface="+mn-cs"/>
              </a:rPr>
              <a:t>6</a:t>
            </a:r>
            <a:r>
              <a:rPr lang="en-US" altLang="en-US" sz="1800" b="0" dirty="0">
                <a:solidFill>
                  <a:srgbClr val="3D97B4"/>
                </a:solidFill>
                <a:cs typeface="+mn-cs"/>
              </a:rPr>
              <a:t> Charlotte Cowles, “This Week in Business: Twitter Cancels Political Ads,” </a:t>
            </a:r>
            <a:r>
              <a:rPr lang="en-US" altLang="en-US" sz="1800" b="0" i="1" dirty="0">
                <a:solidFill>
                  <a:srgbClr val="3D97B4"/>
                </a:solidFill>
                <a:cs typeface="+mn-cs"/>
              </a:rPr>
              <a:t>The New York Times</a:t>
            </a:r>
            <a:r>
              <a:rPr lang="en-US" altLang="en-US" sz="1800" b="0" dirty="0">
                <a:solidFill>
                  <a:srgbClr val="3D97B4"/>
                </a:solidFill>
                <a:cs typeface="+mn-cs"/>
              </a:rPr>
              <a:t>, November 3, 2019, accessed November 3, 2019, https://www.nytimes.com/2019/11/03/business/this-week-in-business-twitter-cancels-political-ads.html.</a:t>
            </a:r>
          </a:p>
          <a:p>
            <a:pPr lvl="0" eaLnBrk="0" fontAlgn="base" hangingPunct="0">
              <a:spcBef>
                <a:spcPct val="0"/>
              </a:spcBef>
              <a:spcAft>
                <a:spcPct val="0"/>
              </a:spcAft>
              <a:buFontTx/>
              <a:buChar char="•"/>
            </a:pPr>
            <a:r>
              <a:rPr lang="en-US" altLang="en-US" sz="1800" dirty="0">
                <a:solidFill>
                  <a:srgbClr val="3D97B4"/>
                </a:solidFill>
                <a:cs typeface="+mn-cs"/>
              </a:rPr>
              <a:t>B:</a:t>
            </a:r>
            <a:r>
              <a:rPr lang="en-US" altLang="en-US" sz="1800" b="0" dirty="0">
                <a:solidFill>
                  <a:srgbClr val="3D97B4"/>
                </a:solidFill>
                <a:cs typeface="+mn-cs"/>
              </a:rPr>
              <a:t>  Cowles, Charlotte. “This Week in Business: Twitter Cancels Political Ads.” </a:t>
            </a:r>
            <a:r>
              <a:rPr lang="en-US" altLang="en-US" sz="1800" b="0" i="1" dirty="0">
                <a:solidFill>
                  <a:srgbClr val="3D97B4"/>
                </a:solidFill>
                <a:cs typeface="+mn-cs"/>
              </a:rPr>
              <a:t>The New York Times</a:t>
            </a:r>
            <a:r>
              <a:rPr lang="en-US" altLang="en-US" sz="1800" b="0" dirty="0">
                <a:solidFill>
                  <a:srgbClr val="3D97B4"/>
                </a:solidFill>
                <a:cs typeface="+mn-cs"/>
              </a:rPr>
              <a:t>, November 3, 2019. Accessed November 3, 2019. https://www.nytimes.com/2019/11/03/business/this-week-in-business-twitter-cancels-political-ads.html.</a:t>
            </a:r>
          </a:p>
        </p:txBody>
      </p:sp>
      <p:sp>
        <p:nvSpPr>
          <p:cNvPr id="8" name="Slide Number Placeholder 5"/>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1125897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0" y="203696"/>
            <a:ext cx="12192000" cy="718320"/>
          </a:xfrm>
        </p:spPr>
        <p:txBody>
          <a:bodyPr/>
          <a:lstStyle/>
          <a:p>
            <a:r>
              <a:rPr lang="en-US" sz="3600" dirty="0">
                <a:solidFill>
                  <a:srgbClr val="3D97B4"/>
                </a:solidFill>
                <a:cs typeface="+mj-cs"/>
              </a:rPr>
              <a:t>How Chicago’s Footnote and Bibliography Differ </a:t>
            </a:r>
            <a:r>
              <a:rPr lang="en-US" sz="1600" dirty="0">
                <a:solidFill>
                  <a:srgbClr val="3D97B4"/>
                </a:solidFill>
                <a:cs typeface="+mj-cs"/>
              </a:rPr>
              <a:t>3</a:t>
            </a:r>
            <a:endParaRPr lang="en-US" sz="1600" dirty="0"/>
          </a:p>
        </p:txBody>
      </p:sp>
      <p:sp>
        <p:nvSpPr>
          <p:cNvPr id="10" name="Content Placeholder 2"/>
          <p:cNvSpPr>
            <a:spLocks noGrp="1"/>
          </p:cNvSpPr>
          <p:nvPr>
            <p:ph sz="quarter" idx="20"/>
          </p:nvPr>
        </p:nvSpPr>
        <p:spPr>
          <a:xfrm>
            <a:off x="498815" y="952926"/>
            <a:ext cx="10311559" cy="1505591"/>
          </a:xfrm>
        </p:spPr>
        <p:txBody>
          <a:bodyP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prstClr val="black"/>
                </a:solidFill>
                <a:effectLst/>
                <a:uLnTx/>
                <a:uFillTx/>
                <a:cs typeface="+mn-cs"/>
              </a:rPr>
              <a:t>Electronic-only book or long document:</a:t>
            </a:r>
          </a:p>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1800" b="1" i="0" u="none" strike="noStrike" kern="1200" cap="none" spc="0" normalizeH="0" baseline="0" noProof="0" dirty="0">
                <a:ln>
                  <a:noFill/>
                </a:ln>
                <a:solidFill>
                  <a:srgbClr val="3D97B4"/>
                </a:solidFill>
                <a:effectLst/>
                <a:uLnTx/>
                <a:uFillTx/>
                <a:cs typeface="+mn-cs"/>
              </a:rPr>
              <a:t>N:</a:t>
            </a:r>
            <a:r>
              <a:rPr kumimoji="0" lang="en-US" altLang="en-US" sz="1800" b="0" i="0" u="none" strike="noStrike" kern="1200" cap="none" spc="0" normalizeH="0" baseline="0" noProof="0" dirty="0">
                <a:ln>
                  <a:noFill/>
                </a:ln>
                <a:solidFill>
                  <a:srgbClr val="3D97B4"/>
                </a:solidFill>
                <a:effectLst/>
                <a:uLnTx/>
                <a:uFillTx/>
                <a:cs typeface="+mn-cs"/>
              </a:rPr>
              <a:t> </a:t>
            </a:r>
            <a:r>
              <a:rPr kumimoji="0" lang="en-US" altLang="en-US" sz="1800" b="0" i="0" u="none" strike="noStrike" kern="1200" cap="none" spc="0" normalizeH="0" baseline="30000" noProof="0" dirty="0">
                <a:ln>
                  <a:noFill/>
                </a:ln>
                <a:solidFill>
                  <a:srgbClr val="3D97B4"/>
                </a:solidFill>
                <a:effectLst/>
                <a:uLnTx/>
                <a:uFillTx/>
                <a:cs typeface="+mn-cs"/>
              </a:rPr>
              <a:t>19</a:t>
            </a:r>
            <a:r>
              <a:rPr kumimoji="0" lang="en-US" altLang="en-US" sz="1800" b="0" i="0" u="none" strike="noStrike" kern="1200" cap="none" spc="0" normalizeH="0" baseline="0" noProof="0" dirty="0">
                <a:ln>
                  <a:noFill/>
                </a:ln>
                <a:solidFill>
                  <a:srgbClr val="3D97B4"/>
                </a:solidFill>
                <a:effectLst/>
                <a:uLnTx/>
                <a:uFillTx/>
                <a:cs typeface="+mn-cs"/>
              </a:rPr>
              <a:t> </a:t>
            </a:r>
            <a:r>
              <a:rPr kumimoji="0" lang="en-US" altLang="en-US" sz="1800" b="0" i="0" u="none" strike="noStrike" kern="1200" cap="none" spc="0" normalizeH="0" baseline="0" noProof="0" dirty="0" err="1">
                <a:ln>
                  <a:noFill/>
                </a:ln>
                <a:solidFill>
                  <a:srgbClr val="3D97B4"/>
                </a:solidFill>
                <a:effectLst/>
                <a:uLnTx/>
                <a:uFillTx/>
                <a:cs typeface="+mn-cs"/>
              </a:rPr>
              <a:t>Vehr</a:t>
            </a:r>
            <a:r>
              <a:rPr kumimoji="0" lang="en-US" altLang="en-US" sz="1800" b="0" i="0" u="none" strike="noStrike" kern="1200" cap="none" spc="0" normalizeH="0" baseline="0" noProof="0" dirty="0">
                <a:ln>
                  <a:noFill/>
                </a:ln>
                <a:solidFill>
                  <a:srgbClr val="3D97B4"/>
                </a:solidFill>
                <a:effectLst/>
                <a:uLnTx/>
                <a:uFillTx/>
                <a:cs typeface="+mn-cs"/>
              </a:rPr>
              <a:t> Communications, </a:t>
            </a:r>
            <a:r>
              <a:rPr kumimoji="0" lang="en-US" altLang="en-US" sz="1800" b="0" i="1" u="none" strike="noStrike" kern="1200" cap="none" spc="0" normalizeH="0" baseline="0" noProof="0" dirty="0">
                <a:ln>
                  <a:noFill/>
                </a:ln>
                <a:solidFill>
                  <a:srgbClr val="3D97B4"/>
                </a:solidFill>
                <a:effectLst/>
                <a:uLnTx/>
                <a:uFillTx/>
                <a:cs typeface="+mn-cs"/>
              </a:rPr>
              <a:t>Content Marketing 101 (</a:t>
            </a:r>
            <a:r>
              <a:rPr kumimoji="0" lang="en-US" altLang="en-US" sz="1800" b="0" i="0" u="none" strike="noStrike" kern="1200" cap="none" spc="0" normalizeH="0" baseline="0" noProof="0" dirty="0">
                <a:ln>
                  <a:noFill/>
                </a:ln>
                <a:solidFill>
                  <a:srgbClr val="3D97B4"/>
                </a:solidFill>
                <a:effectLst/>
                <a:uLnTx/>
                <a:uFillTx/>
                <a:cs typeface="+mn-cs"/>
              </a:rPr>
              <a:t>March 2015), accessed November 3, 2019, </a:t>
            </a:r>
            <a:r>
              <a:rPr kumimoji="0" lang="en-US" altLang="en-US" sz="1800" b="0" i="0" u="none" strike="noStrike" kern="1200" cap="none" spc="0" normalizeH="0" baseline="0" noProof="0" dirty="0">
                <a:ln>
                  <a:noFill/>
                </a:ln>
                <a:solidFill>
                  <a:srgbClr val="3D97B4"/>
                </a:solidFill>
                <a:effectLst/>
                <a:uLnTx/>
                <a:uFillTx/>
                <a:cs typeface="+mn-cs"/>
                <a:hlinkClick r:id="rId3">
                  <a:extLst>
                    <a:ext uri="{A12FA001-AC4F-418D-AE19-62706E023703}">
                      <ahyp:hlinkClr xmlns:ahyp="http://schemas.microsoft.com/office/drawing/2018/hyperlinkcolor" val="tx"/>
                    </a:ext>
                  </a:extLst>
                </a:hlinkClick>
              </a:rPr>
              <a:t>https://cdn2.hubspot.net/hubfs/219808/eBooks/Content_Marketing_101_eBook.pdf</a:t>
            </a:r>
            <a:r>
              <a:rPr kumimoji="0" lang="en-US" altLang="en-US" sz="1800" b="0" i="0" u="none" strike="noStrike" kern="1200" cap="none" spc="0" normalizeH="0" baseline="0" noProof="0" dirty="0">
                <a:ln>
                  <a:noFill/>
                </a:ln>
                <a:solidFill>
                  <a:srgbClr val="3D97B4"/>
                </a:solidFill>
                <a:effectLst/>
                <a:uLnTx/>
                <a:uFillTx/>
                <a:cs typeface="+mn-cs"/>
              </a:rPr>
              <a:t>.</a:t>
            </a:r>
          </a:p>
          <a:p>
            <a:pPr marL="0" marR="0" lvl="0" indent="0" algn="l" defTabSz="914400" rtl="0" eaLnBrk="0" fontAlgn="base" latinLnBrk="0" hangingPunct="0">
              <a:lnSpc>
                <a:spcPct val="100000"/>
              </a:lnSpc>
              <a:spcBef>
                <a:spcPct val="0"/>
              </a:spcBef>
              <a:spcAft>
                <a:spcPct val="0"/>
              </a:spcAft>
              <a:buClrTx/>
              <a:buSzTx/>
              <a:buFontTx/>
              <a:buChar char="•"/>
              <a:tabLst/>
              <a:defRPr/>
            </a:pPr>
            <a:r>
              <a:rPr kumimoji="0" lang="en-US" altLang="en-US" sz="1800" b="1" i="0" u="none" strike="noStrike" kern="1200" cap="none" spc="0" normalizeH="0" baseline="0" noProof="0" dirty="0">
                <a:ln>
                  <a:noFill/>
                </a:ln>
                <a:solidFill>
                  <a:srgbClr val="3D97B4"/>
                </a:solidFill>
                <a:effectLst/>
                <a:uLnTx/>
                <a:uFillTx/>
                <a:cs typeface="+mn-cs"/>
              </a:rPr>
              <a:t>B:</a:t>
            </a:r>
            <a:r>
              <a:rPr kumimoji="0" lang="en-US" altLang="en-US" sz="1800" b="0" i="0" u="none" strike="noStrike" kern="1200" cap="none" spc="0" normalizeH="0" baseline="0" noProof="0" dirty="0">
                <a:ln>
                  <a:noFill/>
                </a:ln>
                <a:solidFill>
                  <a:srgbClr val="3D97B4"/>
                </a:solidFill>
                <a:effectLst/>
                <a:uLnTx/>
                <a:uFillTx/>
                <a:cs typeface="+mn-cs"/>
              </a:rPr>
              <a:t>  </a:t>
            </a:r>
            <a:r>
              <a:rPr kumimoji="0" lang="en-US" altLang="en-US" sz="1800" b="0" i="0" u="none" strike="noStrike" kern="1200" cap="none" spc="0" normalizeH="0" baseline="0" noProof="0" dirty="0" err="1">
                <a:ln>
                  <a:noFill/>
                </a:ln>
                <a:solidFill>
                  <a:srgbClr val="3D97B4"/>
                </a:solidFill>
                <a:effectLst/>
                <a:uLnTx/>
                <a:uFillTx/>
                <a:cs typeface="+mn-cs"/>
              </a:rPr>
              <a:t>Vehr</a:t>
            </a:r>
            <a:r>
              <a:rPr kumimoji="0" lang="en-US" altLang="en-US" sz="1800" b="0" i="0" u="none" strike="noStrike" kern="1200" cap="none" spc="0" normalizeH="0" baseline="0" noProof="0" dirty="0">
                <a:ln>
                  <a:noFill/>
                </a:ln>
                <a:solidFill>
                  <a:srgbClr val="3D97B4"/>
                </a:solidFill>
                <a:effectLst/>
                <a:uLnTx/>
                <a:uFillTx/>
                <a:cs typeface="+mn-cs"/>
              </a:rPr>
              <a:t> Communications. </a:t>
            </a:r>
            <a:r>
              <a:rPr kumimoji="0" lang="en-US" altLang="en-US" sz="1800" b="0" i="1" u="none" strike="noStrike" kern="1200" cap="none" spc="0" normalizeH="0" baseline="0" noProof="0" dirty="0">
                <a:ln>
                  <a:noFill/>
                </a:ln>
                <a:solidFill>
                  <a:srgbClr val="3D97B4"/>
                </a:solidFill>
                <a:effectLst/>
                <a:uLnTx/>
                <a:uFillTx/>
                <a:cs typeface="+mn-cs"/>
              </a:rPr>
              <a:t>Content Marketing 101</a:t>
            </a:r>
            <a:r>
              <a:rPr kumimoji="0" lang="en-US" altLang="en-US" sz="1800" b="0" i="0" u="none" strike="noStrike" kern="1200" cap="none" spc="0" normalizeH="0" baseline="0" noProof="0" dirty="0">
                <a:ln>
                  <a:noFill/>
                </a:ln>
                <a:solidFill>
                  <a:srgbClr val="3D97B4"/>
                </a:solidFill>
                <a:effectLst/>
                <a:uLnTx/>
                <a:uFillTx/>
                <a:cs typeface="+mn-cs"/>
              </a:rPr>
              <a:t>. March 2015. Accessed November 3, 2019. https://cdn2.hubspot.net/hubfs/219808/eBooks/Content_Marketing_101_eBook.pdf.</a:t>
            </a:r>
          </a:p>
        </p:txBody>
      </p:sp>
      <p:sp>
        <p:nvSpPr>
          <p:cNvPr id="11" name="Content Placeholder 3"/>
          <p:cNvSpPr>
            <a:spLocks noGrp="1"/>
          </p:cNvSpPr>
          <p:nvPr>
            <p:ph sz="quarter" idx="21"/>
          </p:nvPr>
        </p:nvSpPr>
        <p:spPr>
          <a:xfrm>
            <a:off x="4575010" y="2462418"/>
            <a:ext cx="2779515" cy="373876"/>
          </a:xfrm>
        </p:spPr>
        <p:txBody>
          <a:bodyPr/>
          <a:lstStyle/>
          <a:p>
            <a:pPr lvl="0">
              <a:spcAft>
                <a:spcPts val="0"/>
              </a:spcAft>
            </a:pPr>
            <a:r>
              <a:rPr lang="en-US" sz="1800" b="1" dirty="0">
                <a:solidFill>
                  <a:prstClr val="black"/>
                </a:solidFill>
                <a:cs typeface="+mn-cs"/>
              </a:rPr>
              <a:t>Magazine Article</a:t>
            </a:r>
          </a:p>
        </p:txBody>
      </p:sp>
      <p:sp>
        <p:nvSpPr>
          <p:cNvPr id="12" name="Content Placeholder 4"/>
          <p:cNvSpPr>
            <a:spLocks noGrp="1"/>
          </p:cNvSpPr>
          <p:nvPr>
            <p:ph sz="quarter" idx="22"/>
          </p:nvPr>
        </p:nvSpPr>
        <p:spPr>
          <a:xfrm>
            <a:off x="479376" y="2910687"/>
            <a:ext cx="9917663" cy="1269305"/>
          </a:xfrm>
        </p:spPr>
        <p:txBody>
          <a:bodyPr/>
          <a:lstStyle/>
          <a:p>
            <a:pPr lvl="0" eaLnBrk="0" fontAlgn="base" hangingPunct="0">
              <a:spcBef>
                <a:spcPct val="0"/>
              </a:spcBef>
              <a:spcAft>
                <a:spcPct val="0"/>
              </a:spcAft>
              <a:buFontTx/>
              <a:buChar char="•"/>
            </a:pPr>
            <a:r>
              <a:rPr lang="en-US" altLang="en-US" sz="1800" b="1" dirty="0">
                <a:solidFill>
                  <a:srgbClr val="3D97B4"/>
                </a:solidFill>
                <a:cs typeface="+mn-cs"/>
              </a:rPr>
              <a:t>N:</a:t>
            </a:r>
            <a:r>
              <a:rPr lang="en-US" altLang="en-US" sz="1800" dirty="0">
                <a:solidFill>
                  <a:srgbClr val="3D97B4"/>
                </a:solidFill>
                <a:cs typeface="+mn-cs"/>
              </a:rPr>
              <a:t> </a:t>
            </a:r>
            <a:r>
              <a:rPr lang="en-US" altLang="en-US" sz="1800" baseline="30000" dirty="0">
                <a:solidFill>
                  <a:srgbClr val="3D97B4"/>
                </a:solidFill>
                <a:cs typeface="+mn-cs"/>
              </a:rPr>
              <a:t>3</a:t>
            </a:r>
            <a:r>
              <a:rPr lang="en-US" altLang="en-US" sz="1800" dirty="0">
                <a:solidFill>
                  <a:srgbClr val="3D97B4"/>
                </a:solidFill>
                <a:cs typeface="+mn-cs"/>
              </a:rPr>
              <a:t> Francesca Gino, “Cracking the Code of Sustained Collaboration,” </a:t>
            </a:r>
            <a:r>
              <a:rPr lang="en-US" altLang="en-US" sz="1800" i="1" dirty="0">
                <a:solidFill>
                  <a:srgbClr val="3D97B4"/>
                </a:solidFill>
                <a:cs typeface="+mn-cs"/>
              </a:rPr>
              <a:t>Harvard Business Review</a:t>
            </a:r>
            <a:r>
              <a:rPr lang="en-US" altLang="en-US" sz="1800" dirty="0">
                <a:solidFill>
                  <a:srgbClr val="3D97B4"/>
                </a:solidFill>
                <a:cs typeface="+mn-cs"/>
              </a:rPr>
              <a:t>, November-December 2019, 73.</a:t>
            </a:r>
          </a:p>
          <a:p>
            <a:pPr lvl="0" eaLnBrk="0" fontAlgn="base" hangingPunct="0">
              <a:spcBef>
                <a:spcPct val="0"/>
              </a:spcBef>
              <a:spcAft>
                <a:spcPct val="0"/>
              </a:spcAft>
              <a:buFontTx/>
              <a:buChar char="•"/>
            </a:pPr>
            <a:r>
              <a:rPr lang="en-US" altLang="en-US" sz="1800" b="1" dirty="0">
                <a:solidFill>
                  <a:srgbClr val="3D97B4"/>
                </a:solidFill>
                <a:cs typeface="+mn-cs"/>
              </a:rPr>
              <a:t>B:</a:t>
            </a:r>
            <a:r>
              <a:rPr lang="en-US" altLang="en-US" sz="1800" dirty="0">
                <a:solidFill>
                  <a:srgbClr val="3D97B4"/>
                </a:solidFill>
                <a:cs typeface="+mn-cs"/>
              </a:rPr>
              <a:t>  Gino, Francesca. “Cracking the Code of Sustained Collaboration.” </a:t>
            </a:r>
            <a:r>
              <a:rPr lang="en-US" altLang="en-US" sz="1800" i="1" dirty="0">
                <a:solidFill>
                  <a:srgbClr val="3D97B4"/>
                </a:solidFill>
                <a:cs typeface="+mn-cs"/>
              </a:rPr>
              <a:t>Harvard Business Review,</a:t>
            </a:r>
            <a:r>
              <a:rPr lang="en-US" altLang="en-US" sz="1800" dirty="0">
                <a:solidFill>
                  <a:srgbClr val="3D97B4"/>
                </a:solidFill>
                <a:cs typeface="+mn-cs"/>
              </a:rPr>
              <a:t> November-December 2019.</a:t>
            </a:r>
          </a:p>
        </p:txBody>
      </p:sp>
      <p:sp>
        <p:nvSpPr>
          <p:cNvPr id="13" name="Content Placeholder 5"/>
          <p:cNvSpPr>
            <a:spLocks noGrp="1"/>
          </p:cNvSpPr>
          <p:nvPr>
            <p:ph sz="quarter" idx="23"/>
          </p:nvPr>
        </p:nvSpPr>
        <p:spPr>
          <a:xfrm>
            <a:off x="4588874" y="4138495"/>
            <a:ext cx="2131443" cy="467904"/>
          </a:xfrm>
        </p:spPr>
        <p:txBody>
          <a:bodyPr/>
          <a:lstStyle/>
          <a:p>
            <a:pPr lvl="0">
              <a:spcAft>
                <a:spcPts val="0"/>
              </a:spcAft>
            </a:pPr>
            <a:r>
              <a:rPr lang="en-US" sz="1800" b="1" dirty="0">
                <a:solidFill>
                  <a:prstClr val="black"/>
                </a:solidFill>
                <a:cs typeface="+mn-cs"/>
              </a:rPr>
              <a:t>Journal Article</a:t>
            </a:r>
          </a:p>
        </p:txBody>
      </p:sp>
      <p:sp>
        <p:nvSpPr>
          <p:cNvPr id="14" name="Content Placeholder 6"/>
          <p:cNvSpPr>
            <a:spLocks noGrp="1"/>
          </p:cNvSpPr>
          <p:nvPr>
            <p:ph type="body" sz="quarter" idx="26"/>
          </p:nvPr>
        </p:nvSpPr>
        <p:spPr>
          <a:xfrm>
            <a:off x="534666" y="4650333"/>
            <a:ext cx="11568968" cy="1298947"/>
          </a:xfrm>
        </p:spPr>
        <p:txBody>
          <a:bodyPr/>
          <a:lstStyle/>
          <a:p>
            <a:pPr lvl="0" algn="l" eaLnBrk="0" fontAlgn="base" hangingPunct="0">
              <a:spcBef>
                <a:spcPct val="0"/>
              </a:spcBef>
              <a:spcAft>
                <a:spcPct val="0"/>
              </a:spcAft>
              <a:buFontTx/>
              <a:buChar char="•"/>
            </a:pPr>
            <a:r>
              <a:rPr lang="en-US" altLang="en-US" sz="1800" b="1" dirty="0">
                <a:solidFill>
                  <a:srgbClr val="3D97B4"/>
                </a:solidFill>
                <a:cs typeface="+mn-cs"/>
              </a:rPr>
              <a:t>N:</a:t>
            </a:r>
            <a:r>
              <a:rPr lang="en-US" altLang="en-US" sz="1800" dirty="0">
                <a:solidFill>
                  <a:srgbClr val="3D97B4"/>
                </a:solidFill>
                <a:cs typeface="+mn-cs"/>
              </a:rPr>
              <a:t> </a:t>
            </a:r>
            <a:r>
              <a:rPr lang="en-US" altLang="en-US" sz="1800" baseline="30000" dirty="0">
                <a:solidFill>
                  <a:srgbClr val="3D97B4"/>
                </a:solidFill>
                <a:cs typeface="+mn-cs"/>
              </a:rPr>
              <a:t>11</a:t>
            </a:r>
            <a:r>
              <a:rPr lang="en-US" altLang="en-US" sz="1800" dirty="0">
                <a:solidFill>
                  <a:srgbClr val="3D97B4"/>
                </a:solidFill>
                <a:cs typeface="+mn-cs"/>
              </a:rPr>
              <a:t> Sabrina K. </a:t>
            </a:r>
            <a:r>
              <a:rPr lang="en-US" altLang="en-US" sz="1800" dirty="0" err="1">
                <a:solidFill>
                  <a:srgbClr val="3D97B4"/>
                </a:solidFill>
                <a:cs typeface="+mn-cs"/>
              </a:rPr>
              <a:t>Pasztor</a:t>
            </a:r>
            <a:r>
              <a:rPr lang="en-US" altLang="en-US" sz="1800" dirty="0">
                <a:solidFill>
                  <a:srgbClr val="3D97B4"/>
                </a:solidFill>
                <a:cs typeface="+mn-cs"/>
              </a:rPr>
              <a:t>, “Exploring the Framing of Diversity Rhetoric in ‘Top-Rated Diversity’ Organizations,” </a:t>
            </a:r>
            <a:r>
              <a:rPr lang="en-US" altLang="en-US" sz="1800" i="1" dirty="0">
                <a:solidFill>
                  <a:srgbClr val="3D97B4"/>
                </a:solidFill>
                <a:cs typeface="+mn-cs"/>
              </a:rPr>
              <a:t>International Journal of Business Communication</a:t>
            </a:r>
            <a:r>
              <a:rPr lang="en-US" altLang="en-US" sz="1800" dirty="0">
                <a:solidFill>
                  <a:srgbClr val="3D97B4"/>
                </a:solidFill>
                <a:cs typeface="+mn-cs"/>
              </a:rPr>
              <a:t> 56, no. 4 (October 2019): 455.</a:t>
            </a:r>
          </a:p>
          <a:p>
            <a:pPr lvl="0" algn="l" eaLnBrk="0" fontAlgn="base" hangingPunct="0">
              <a:spcBef>
                <a:spcPct val="0"/>
              </a:spcBef>
              <a:spcAft>
                <a:spcPct val="0"/>
              </a:spcAft>
              <a:buFontTx/>
              <a:buChar char="•"/>
            </a:pPr>
            <a:r>
              <a:rPr lang="en-US" altLang="en-US" sz="1800" b="1" dirty="0">
                <a:solidFill>
                  <a:srgbClr val="3D97B4"/>
                </a:solidFill>
                <a:cs typeface="+mn-cs"/>
              </a:rPr>
              <a:t>B:</a:t>
            </a:r>
            <a:r>
              <a:rPr lang="en-US" altLang="en-US" sz="1800" dirty="0">
                <a:solidFill>
                  <a:srgbClr val="3D97B4"/>
                </a:solidFill>
                <a:cs typeface="+mn-cs"/>
              </a:rPr>
              <a:t>  </a:t>
            </a:r>
            <a:r>
              <a:rPr lang="en-US" altLang="en-US" sz="1800" dirty="0" err="1">
                <a:solidFill>
                  <a:srgbClr val="3D97B4"/>
                </a:solidFill>
                <a:cs typeface="+mn-cs"/>
              </a:rPr>
              <a:t>Pasztor</a:t>
            </a:r>
            <a:r>
              <a:rPr lang="en-US" altLang="en-US" sz="1800" dirty="0">
                <a:solidFill>
                  <a:srgbClr val="3D97B4"/>
                </a:solidFill>
                <a:cs typeface="+mn-cs"/>
              </a:rPr>
              <a:t>, Sabrina K. “Exploring the Framing of Diversity Rhetoric in ‘Top-Rated Diversity’ Organizations.” </a:t>
            </a:r>
            <a:r>
              <a:rPr lang="en-US" altLang="en-US" sz="1800" i="1" dirty="0">
                <a:solidFill>
                  <a:srgbClr val="3D97B4"/>
                </a:solidFill>
                <a:cs typeface="+mn-cs"/>
              </a:rPr>
              <a:t>International Journal of Business Communication</a:t>
            </a:r>
            <a:r>
              <a:rPr lang="en-US" altLang="en-US" sz="1800" dirty="0">
                <a:solidFill>
                  <a:srgbClr val="3D97B4"/>
                </a:solidFill>
                <a:cs typeface="+mn-cs"/>
              </a:rPr>
              <a:t> 56, no. 4 (October 2019): 455-475.</a:t>
            </a:r>
          </a:p>
        </p:txBody>
      </p:sp>
      <p:sp>
        <p:nvSpPr>
          <p:cNvPr id="8" name="Slide Number Placeholder 7"/>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69995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940221" y="304801"/>
            <a:ext cx="10311559" cy="603919"/>
          </a:xfrm>
        </p:spPr>
        <p:txBody>
          <a:bodyPr/>
          <a:lstStyle/>
          <a:p>
            <a:r>
              <a:rPr lang="en-US" sz="3600" dirty="0">
                <a:solidFill>
                  <a:srgbClr val="AC802E"/>
                </a:solidFill>
                <a:cs typeface="Arial" panose="020B0604020202020204" pitchFamily="34" charset="0"/>
              </a:rPr>
              <a:t>The Reference List or Bibliography</a:t>
            </a:r>
            <a:endParaRPr lang="en-US" dirty="0"/>
          </a:p>
        </p:txBody>
      </p:sp>
      <p:sp>
        <p:nvSpPr>
          <p:cNvPr id="11" name="Content Placeholder 2"/>
          <p:cNvSpPr>
            <a:spLocks noGrp="1"/>
          </p:cNvSpPr>
          <p:nvPr>
            <p:ph sz="quarter" idx="20"/>
          </p:nvPr>
        </p:nvSpPr>
        <p:spPr>
          <a:xfrm>
            <a:off x="335360" y="997829"/>
            <a:ext cx="11036116" cy="5679389"/>
          </a:xfrm>
        </p:spPr>
        <p:txBody>
          <a:bodyPr>
            <a:noAutofit/>
          </a:bodyPr>
          <a:lstStyle/>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The following examples demonstrate how the three styles treat a bibliography entry (in this case, a newspaper article accessed online): </a:t>
            </a:r>
            <a:endParaRPr kumimoji="0" lang="en-US" sz="2000" b="1" i="0" u="none" strike="noStrike" kern="1200" cap="none" spc="0" normalizeH="0" baseline="0" noProof="0" dirty="0">
              <a:ln>
                <a:noFill/>
              </a:ln>
              <a:solidFill>
                <a:prstClr val="black"/>
              </a:solidFill>
              <a:effectLst/>
              <a:uLnTx/>
              <a:uFillTx/>
              <a:cs typeface="+mn-cs"/>
            </a:endParaRPr>
          </a:p>
          <a:p>
            <a:pPr marL="468313" marR="0" lvl="1" indent="-45720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000" b="1" i="0" u="none" strike="noStrike" kern="1200" cap="none" spc="0" normalizeH="0" baseline="0" noProof="0" dirty="0">
                <a:ln>
                  <a:noFill/>
                </a:ln>
                <a:solidFill>
                  <a:prstClr val="black"/>
                </a:solidFill>
                <a:effectLst/>
                <a:uLnTx/>
                <a:uFillTx/>
                <a:cs typeface="+mn-cs"/>
              </a:rPr>
              <a:t>Chicago: </a:t>
            </a:r>
          </a:p>
          <a:p>
            <a:pPr marL="468313" marR="0" lvl="1" indent="-45720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Cowles, Charlotte. “This Week in Business: Twitter Cancels Political Ads.” </a:t>
            </a:r>
            <a:r>
              <a:rPr kumimoji="0" lang="en-US" sz="2000" b="0" i="1" u="none" strike="noStrike" kern="1200" cap="none" spc="0" normalizeH="0" baseline="0" noProof="0" dirty="0">
                <a:ln>
                  <a:noFill/>
                </a:ln>
                <a:solidFill>
                  <a:prstClr val="black"/>
                </a:solidFill>
                <a:effectLst/>
                <a:uLnTx/>
                <a:uFillTx/>
                <a:cs typeface="+mn-cs"/>
              </a:rPr>
              <a:t>The New York Times</a:t>
            </a:r>
            <a:r>
              <a:rPr kumimoji="0" lang="en-US" sz="2000" b="0" i="0" u="none" strike="noStrike" kern="1200" cap="none" spc="0" normalizeH="0" baseline="0" noProof="0" dirty="0">
                <a:ln>
                  <a:noFill/>
                </a:ln>
                <a:solidFill>
                  <a:prstClr val="black"/>
                </a:solidFill>
                <a:effectLst/>
                <a:uLnTx/>
                <a:uFillTx/>
                <a:cs typeface="+mn-cs"/>
              </a:rPr>
              <a:t>, November 3, 2019. Accessed November 3, 2019. https://www.nytimes.com/2019/11/03/business/this-week-in-business-twitter-cancels-political-ads.html.</a:t>
            </a:r>
          </a:p>
          <a:p>
            <a:pPr marL="468313" marR="0" lvl="1" indent="-45720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000" b="1" i="0" u="none" strike="noStrike" kern="1200" cap="none" spc="0" normalizeH="0" baseline="0" noProof="0" dirty="0">
                <a:ln>
                  <a:noFill/>
                </a:ln>
                <a:solidFill>
                  <a:prstClr val="black"/>
                </a:solidFill>
                <a:effectLst/>
                <a:uLnTx/>
                <a:uFillTx/>
                <a:cs typeface="+mn-cs"/>
              </a:rPr>
              <a:t>APA: </a:t>
            </a:r>
          </a:p>
          <a:p>
            <a:pPr marL="468313" marR="0" lvl="1" indent="-45720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Cowles, C. (2019, November 3). This week in business: Twitter cancels political ads. </a:t>
            </a:r>
            <a:r>
              <a:rPr kumimoji="0" lang="en-US" sz="2000" b="0" i="1" u="none" strike="noStrike" kern="1200" cap="none" spc="0" normalizeH="0" baseline="0" noProof="0" dirty="0">
                <a:ln>
                  <a:noFill/>
                </a:ln>
                <a:solidFill>
                  <a:prstClr val="black"/>
                </a:solidFill>
                <a:effectLst/>
                <a:uLnTx/>
                <a:uFillTx/>
                <a:cs typeface="+mn-cs"/>
              </a:rPr>
              <a:t>The New York Times</a:t>
            </a:r>
            <a:r>
              <a:rPr kumimoji="0" lang="en-US" sz="2000" b="0" i="0" u="none" strike="noStrike" kern="1200" cap="none" spc="0" normalizeH="0" baseline="0" noProof="0" dirty="0">
                <a:ln>
                  <a:noFill/>
                </a:ln>
                <a:solidFill>
                  <a:prstClr val="black"/>
                </a:solidFill>
                <a:effectLst/>
                <a:uLnTx/>
                <a:uFillTx/>
                <a:cs typeface="+mn-cs"/>
              </a:rPr>
              <a:t>. Retrieved from </a:t>
            </a:r>
            <a:r>
              <a:rPr kumimoji="0" lang="en-US" sz="2000" b="0" i="0" u="none" strike="noStrike" kern="1200" cap="none" spc="0" normalizeH="0" baseline="0" noProof="0" dirty="0">
                <a:ln>
                  <a:noFill/>
                </a:ln>
                <a:solidFill>
                  <a:srgbClr val="3D97B4"/>
                </a:solidFill>
                <a:effectLst/>
                <a:uLnTx/>
                <a:uFillTx/>
                <a:cs typeface="+mn-cs"/>
                <a:hlinkClick r:id="rId3">
                  <a:extLst>
                    <a:ext uri="{A12FA001-AC4F-418D-AE19-62706E023703}">
                      <ahyp:hlinkClr xmlns:ahyp="http://schemas.microsoft.com/office/drawing/2018/hyperlinkcolor" val="tx"/>
                    </a:ext>
                  </a:extLst>
                </a:hlinkClick>
              </a:rPr>
              <a:t>https://www.nytimes.com/2019/11/03/business/this-week-in-business-twitter-cancels-political-ads.html</a:t>
            </a:r>
            <a:r>
              <a:rPr kumimoji="0" lang="en-US" sz="2000" b="0" i="0" u="none" strike="noStrike" kern="1200" cap="none" spc="0" normalizeH="0" baseline="0" noProof="0" dirty="0">
                <a:ln>
                  <a:noFill/>
                </a:ln>
                <a:solidFill>
                  <a:prstClr val="black"/>
                </a:solidFill>
                <a:effectLst/>
                <a:uLnTx/>
                <a:uFillTx/>
                <a:cs typeface="+mn-cs"/>
              </a:rPr>
              <a:t>.</a:t>
            </a:r>
          </a:p>
          <a:p>
            <a:pPr marL="468313" marR="0" lvl="1" indent="-45720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000" b="1" i="0" u="none" strike="noStrike" kern="1200" cap="none" spc="0" normalizeH="0" baseline="0" noProof="0" dirty="0">
                <a:ln>
                  <a:noFill/>
                </a:ln>
                <a:solidFill>
                  <a:prstClr val="black"/>
                </a:solidFill>
                <a:effectLst/>
                <a:uLnTx/>
                <a:uFillTx/>
                <a:cs typeface="+mn-cs"/>
              </a:rPr>
              <a:t>MLA: </a:t>
            </a:r>
          </a:p>
          <a:p>
            <a:pPr marL="468313" marR="0" lvl="1" indent="-45720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Cowles, Charlotte. “This Week in Business: Twitter Cancels Political Ads.” </a:t>
            </a:r>
            <a:r>
              <a:rPr kumimoji="0" lang="en-US" sz="2000" b="0" i="1" u="none" strike="noStrike" kern="1200" cap="none" spc="0" normalizeH="0" baseline="0" noProof="0" dirty="0">
                <a:ln>
                  <a:noFill/>
                </a:ln>
                <a:solidFill>
                  <a:prstClr val="black"/>
                </a:solidFill>
                <a:effectLst/>
                <a:uLnTx/>
                <a:uFillTx/>
                <a:cs typeface="+mn-cs"/>
              </a:rPr>
              <a:t>The New York Times</a:t>
            </a:r>
            <a:r>
              <a:rPr kumimoji="0" lang="en-US" sz="2000" b="0" i="0" u="none" strike="noStrike" kern="1200" cap="none" spc="0" normalizeH="0" baseline="0" noProof="0" dirty="0">
                <a:ln>
                  <a:noFill/>
                </a:ln>
                <a:solidFill>
                  <a:prstClr val="black"/>
                </a:solidFill>
                <a:effectLst/>
                <a:uLnTx/>
                <a:uFillTx/>
                <a:cs typeface="+mn-cs"/>
              </a:rPr>
              <a:t>, 3 Nov. 2019, https://www.nytimes.com/2019/11/03/business/this-week-in-business-twitter-cancels-political-ads.html.</a:t>
            </a: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p:txBody>
      </p:sp>
      <p:sp>
        <p:nvSpPr>
          <p:cNvPr id="9" name="Slide Number Placeholder 3"/>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2383256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59000">
              <a:schemeClr val="bg1"/>
            </a:gs>
            <a:gs pos="100000">
              <a:srgbClr val="3D97B4"/>
            </a:gs>
            <a:gs pos="98000">
              <a:srgbClr val="3D97B4"/>
            </a:gs>
            <a:gs pos="100000">
              <a:srgbClr val="3D97B4"/>
            </a:gs>
          </a:gsLst>
          <a:lin ang="5400000" scaled="1"/>
        </a:gra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2495600" y="260648"/>
            <a:ext cx="6696744" cy="936104"/>
          </a:xfrm>
        </p:spPr>
        <p:txBody>
          <a:bodyPr/>
          <a:lstStyle/>
          <a:p>
            <a:r>
              <a:rPr lang="en-US" sz="4800" dirty="0">
                <a:solidFill>
                  <a:srgbClr val="AC802E"/>
                </a:solidFill>
                <a:cs typeface="Arial" panose="020B0604020202020204" pitchFamily="34" charset="0"/>
              </a:rPr>
              <a:t>Why Document Sources? </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1314687" y="1412776"/>
            <a:ext cx="9562625" cy="3744416"/>
          </a:xfrm>
        </p:spPr>
        <p:txBody>
          <a:bodyPr>
            <a:noAutofit/>
          </a:bodyPr>
          <a:lstStyle/>
          <a:p>
            <a:pPr marL="639763" lvl="0" indent="-571500" defTabSz="457200">
              <a:spcBef>
                <a:spcPct val="20000"/>
              </a:spcBef>
              <a:spcAft>
                <a:spcPts val="800"/>
              </a:spcAft>
              <a:buClr>
                <a:srgbClr val="3D97B4"/>
              </a:buClr>
              <a:buFont typeface="Arial" panose="020B0604020202020204" pitchFamily="34" charset="0"/>
              <a:buChar char="•"/>
            </a:pPr>
            <a:r>
              <a:rPr lang="en-US" sz="3600" dirty="0">
                <a:solidFill>
                  <a:prstClr val="black"/>
                </a:solidFill>
                <a:ea typeface="ＭＳ Ｐゴシック" pitchFamily="34" charset="-128"/>
                <a:cs typeface="+mn-cs"/>
              </a:rPr>
              <a:t>Because your reader might want to check them.</a:t>
            </a:r>
          </a:p>
          <a:p>
            <a:pPr marL="639763" lvl="0" indent="-571500" defTabSz="457200">
              <a:spcBef>
                <a:spcPct val="20000"/>
              </a:spcBef>
              <a:spcAft>
                <a:spcPts val="800"/>
              </a:spcAft>
              <a:buClr>
                <a:srgbClr val="3D97B4"/>
              </a:buClr>
              <a:buFont typeface="Arial" panose="020B0604020202020204" pitchFamily="34" charset="0"/>
              <a:buChar char="•"/>
            </a:pPr>
            <a:r>
              <a:rPr lang="en-US" sz="3600" dirty="0">
                <a:solidFill>
                  <a:prstClr val="black"/>
                </a:solidFill>
                <a:ea typeface="ＭＳ Ｐゴシック" pitchFamily="34" charset="-128"/>
                <a:cs typeface="+mn-cs"/>
              </a:rPr>
              <a:t>Because your reader might want to learn more from them.</a:t>
            </a:r>
          </a:p>
          <a:p>
            <a:pPr marL="639763" lvl="0" indent="-571500" defTabSz="457200">
              <a:spcBef>
                <a:spcPct val="20000"/>
              </a:spcBef>
              <a:spcAft>
                <a:spcPts val="800"/>
              </a:spcAft>
              <a:buClr>
                <a:srgbClr val="3D97B4"/>
              </a:buClr>
              <a:buFont typeface="Arial" panose="020B0604020202020204" pitchFamily="34" charset="0"/>
              <a:buChar char="•"/>
            </a:pPr>
            <a:r>
              <a:rPr lang="en-US" sz="3600" dirty="0">
                <a:solidFill>
                  <a:prstClr val="black"/>
                </a:solidFill>
                <a:ea typeface="ＭＳ Ｐゴシック" pitchFamily="34" charset="-128"/>
                <a:cs typeface="+mn-cs"/>
              </a:rPr>
              <a:t>Because they support and convey your credibility. </a:t>
            </a:r>
          </a:p>
        </p:txBody>
      </p:sp>
      <p:sp>
        <p:nvSpPr>
          <p:cNvPr id="2" name="Slide Number Placeholder 3"/>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5863" y="260648"/>
            <a:ext cx="9404251" cy="833358"/>
          </a:xfrm>
        </p:spPr>
        <p:txBody>
          <a:bodyPr/>
          <a:lstStyle/>
          <a:p>
            <a:r>
              <a:rPr lang="en-US" sz="4800" dirty="0">
                <a:solidFill>
                  <a:srgbClr val="3D97B4"/>
                </a:solidFill>
                <a:cs typeface="+mj-cs"/>
              </a:rPr>
              <a:t>Citation-Management Tools</a:t>
            </a:r>
            <a:endParaRPr lang="en-US" dirty="0"/>
          </a:p>
        </p:txBody>
      </p:sp>
      <p:sp>
        <p:nvSpPr>
          <p:cNvPr id="3" name="Content Placeholder 2"/>
          <p:cNvSpPr>
            <a:spLocks noGrp="1"/>
          </p:cNvSpPr>
          <p:nvPr>
            <p:ph sz="quarter" idx="20"/>
          </p:nvPr>
        </p:nvSpPr>
        <p:spPr>
          <a:xfrm>
            <a:off x="1602699" y="1268760"/>
            <a:ext cx="8770577" cy="4806950"/>
          </a:xfrm>
        </p:spPr>
        <p:txBody>
          <a:bodyPr/>
          <a:lstStyle/>
          <a:p>
            <a:pPr marL="68263"/>
            <a:r>
              <a:rPr lang="en-US" sz="2600" dirty="0">
                <a:ea typeface="ＭＳ Ｐゴシック" pitchFamily="34" charset="-128"/>
              </a:rPr>
              <a:t>Computerized tools for building bibliographies can be useful, but these tools can be limited or misleading and often make mistakes. It is your responsibility to check their accuracy.  </a:t>
            </a:r>
          </a:p>
          <a:p>
            <a:pPr marL="411163" indent="-342900">
              <a:buFont typeface="Arial" panose="020B0604020202020204" pitchFamily="34" charset="0"/>
              <a:buChar char="•"/>
            </a:pPr>
            <a:r>
              <a:rPr lang="en-US" sz="2200" dirty="0">
                <a:ea typeface="ＭＳ Ｐゴシック" pitchFamily="34" charset="-128"/>
              </a:rPr>
              <a:t>Be sure you are entering information accurately (these systems will not fix your misspellings).</a:t>
            </a:r>
          </a:p>
          <a:p>
            <a:pPr marL="411163" indent="-342900">
              <a:buFont typeface="Arial" panose="020B0604020202020204" pitchFamily="34" charset="0"/>
              <a:buChar char="•"/>
            </a:pPr>
            <a:r>
              <a:rPr lang="en-US" sz="2200" dirty="0">
                <a:ea typeface="ＭＳ Ｐゴシック" pitchFamily="34" charset="-128"/>
              </a:rPr>
              <a:t>Be aware of capitalization conventions for each documentation style and follow these guidelines when entering important words.  </a:t>
            </a:r>
          </a:p>
          <a:p>
            <a:pPr marL="411163" indent="-342900">
              <a:buFont typeface="Arial" panose="020B0604020202020204" pitchFamily="34" charset="0"/>
              <a:buChar char="•"/>
            </a:pPr>
            <a:r>
              <a:rPr lang="en-US" sz="2200" dirty="0">
                <a:ea typeface="ＭＳ Ｐゴシック" pitchFamily="34" charset="-128"/>
              </a:rPr>
              <a:t>Check any auto-generated entries against a good guide for the style you are trying to use. </a:t>
            </a:r>
          </a:p>
        </p:txBody>
      </p:sp>
      <p:sp>
        <p:nvSpPr>
          <p:cNvPr id="6" name="Slide Number Placeholder 3"/>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083998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rPr>
              <a:t>End of Main Content</a:t>
            </a:r>
            <a:endParaRPr lang="en-IN" dirty="0"/>
          </a:p>
        </p:txBody>
      </p:sp>
      <p:sp>
        <p:nvSpPr>
          <p:cNvPr id="4" name="Text Placeholder 2">
            <a:extLst>
              <a:ext uri="{FF2B5EF4-FFF2-40B4-BE49-F238E27FC236}">
                <a16:creationId xmlns:a16="http://schemas.microsoft.com/office/drawing/2014/main" id="{6D969C62-6237-470D-A213-CDBF63A44BF8}"/>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1874966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Accessibility Content: Text Alternatives for Images</a:t>
            </a:r>
          </a:p>
        </p:txBody>
      </p:sp>
      <p:sp>
        <p:nvSpPr>
          <p:cNvPr id="2" name="Slide Number Placeholder 2"/>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solidFill>
                <a:effectLst/>
                <a:uLnTx/>
                <a:uFillTx/>
                <a:latin typeface="Sanserif"/>
                <a:ea typeface="MS PGothic" charset="-128"/>
                <a:cs typeface="Times New Roman" panose="02020603050405020304" pitchFamily="18" charset="0"/>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sz="800" b="0" i="0" u="none" strike="noStrike" kern="1200" cap="none" spc="0" normalizeH="0" baseline="0" noProof="0" dirty="0">
              <a:ln>
                <a:noFill/>
              </a:ln>
              <a:solidFill>
                <a:srgbClr val="000000"/>
              </a:solidFill>
              <a:effectLst/>
              <a:uLnTx/>
              <a:uFillTx/>
              <a:latin typeface="Sanserif"/>
              <a:ea typeface="MS PGothic" charset="-128"/>
              <a:cs typeface="Times New Roman" panose="02020603050405020304" pitchFamily="18" charset="0"/>
            </a:endParaRPr>
          </a:p>
        </p:txBody>
      </p:sp>
    </p:spTree>
    <p:extLst>
      <p:ext uri="{BB962C8B-B14F-4D97-AF65-F5344CB8AC3E}">
        <p14:creationId xmlns:p14="http://schemas.microsoft.com/office/powerpoint/2010/main" val="326274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2400" dirty="0">
                <a:cs typeface="+mj-cs"/>
              </a:rPr>
              <a:t>Do I Need to Cite? </a:t>
            </a:r>
            <a:r>
              <a:rPr kumimoji="0" lang="en-US" altLang="en-US" sz="1600" b="1" i="0" u="none" strike="noStrike" kern="1200" cap="none" spc="0" normalizeH="0" baseline="0" noProof="0" dirty="0">
                <a:ln>
                  <a:noFill/>
                </a:ln>
                <a:effectLst/>
                <a:uLnTx/>
                <a:uFillTx/>
                <a:ea typeface="ＭＳ Ｐゴシック" pitchFamily="34" charset="-128"/>
                <a:cs typeface="Arial" panose="020B0604020202020204" pitchFamily="34" charset="0"/>
              </a:rPr>
              <a:t>– </a:t>
            </a:r>
            <a:r>
              <a:rPr kumimoji="0" lang="en-US" altLang="en-US" sz="2400" b="1" i="0" u="none" strike="noStrike" kern="1200" cap="none" spc="0" normalizeH="0" baseline="0" noProof="0" dirty="0">
                <a:ln>
                  <a:noFill/>
                </a:ln>
                <a:effectLst/>
                <a:uLnTx/>
                <a:uFillTx/>
                <a:ea typeface="ＭＳ Ｐゴシック" pitchFamily="34" charset="-128"/>
                <a:cs typeface="Arial" panose="020B0604020202020204" pitchFamily="34" charset="0"/>
              </a:rPr>
              <a:t>Text Alternative</a:t>
            </a:r>
            <a:endParaRPr lang="en-US" sz="2400" dirty="0"/>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2" action="ppaction://hlinksldjump"/>
              </a:rPr>
              <a:t>Return to parent-slide containing images.</a:t>
            </a:r>
            <a:endParaRPr lang="en-US" dirty="0"/>
          </a:p>
        </p:txBody>
      </p:sp>
      <p:sp>
        <p:nvSpPr>
          <p:cNvPr id="7" name="Content Placeholder 3"/>
          <p:cNvSpPr>
            <a:spLocks noGrp="1"/>
          </p:cNvSpPr>
          <p:nvPr>
            <p:ph sz="quarter" idx="16"/>
          </p:nvPr>
        </p:nvSpPr>
        <p:spPr>
          <a:xfrm>
            <a:off x="457200" y="1371601"/>
            <a:ext cx="10967392" cy="4873752"/>
          </a:xfrm>
        </p:spPr>
        <p:txBody>
          <a:bodyPr/>
          <a:lstStyle/>
          <a:p>
            <a:r>
              <a:rPr lang="en-US" dirty="0"/>
              <a:t>The column headers are marked from left to right as: You, use quotation marks, cite the source, and do neither.</a:t>
            </a:r>
          </a:p>
          <a:p>
            <a:r>
              <a:rPr lang="en-US" dirty="0"/>
              <a:t>Row 1 reads used a well-known fact and your own or ordinary language with do neither ticked.</a:t>
            </a:r>
          </a:p>
          <a:p>
            <a:r>
              <a:rPr lang="en-US" dirty="0"/>
              <a:t>Row 2 reads used a special fact from a source; used your own language with cite the source ticked.</a:t>
            </a:r>
          </a:p>
          <a:p>
            <a:r>
              <a:rPr lang="en-US" dirty="0"/>
              <a:t>Row 3 reads used the source's unique wording (whether for a well-known or special fact) with use quotation marks and cite the source ticked.</a:t>
            </a:r>
          </a:p>
        </p:txBody>
      </p:sp>
      <p:sp>
        <p:nvSpPr>
          <p:cNvPr id="8" name="Text Placeholder 4"/>
          <p:cNvSpPr>
            <a:spLocks noGrp="1"/>
          </p:cNvSpPr>
          <p:nvPr>
            <p:ph type="body" sz="quarter" idx="17"/>
          </p:nvPr>
        </p:nvSpPr>
        <p:spPr>
          <a:xfrm>
            <a:off x="4094594" y="6453336"/>
            <a:ext cx="4233654" cy="180205"/>
          </a:xfrm>
        </p:spPr>
        <p:txBody>
          <a:bodyPr/>
          <a:lstStyle/>
          <a:p>
            <a:r>
              <a:rPr lang="en-US" dirty="0">
                <a:hlinkClick r:id="rId2"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solidFill>
                <a:effectLst/>
                <a:uLnTx/>
                <a:uFillTx/>
                <a:latin typeface="Sanserif"/>
                <a:ea typeface="MS PGothic" charset="-128"/>
                <a:cs typeface="Times New Roman" panose="02020603050405020304" pitchFamily="18" charset="0"/>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sz="800" b="0" i="0" u="none" strike="noStrike" kern="1200" cap="none" spc="0" normalizeH="0" baseline="0" noProof="0" dirty="0">
              <a:ln>
                <a:noFill/>
              </a:ln>
              <a:solidFill>
                <a:srgbClr val="000000"/>
              </a:solidFill>
              <a:effectLst/>
              <a:uLnTx/>
              <a:uFillTx/>
              <a:latin typeface="Sanserif"/>
              <a:ea typeface="MS PGothic" charset="-128"/>
              <a:cs typeface="Times New Roman" panose="02020603050405020304" pitchFamily="18" charset="0"/>
            </a:endParaRPr>
          </a:p>
        </p:txBody>
      </p:sp>
    </p:spTree>
    <p:extLst>
      <p:ext uri="{BB962C8B-B14F-4D97-AF65-F5344CB8AC3E}">
        <p14:creationId xmlns:p14="http://schemas.microsoft.com/office/powerpoint/2010/main" val="1950417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7688" y="404664"/>
            <a:ext cx="5587827" cy="689342"/>
          </a:xfrm>
        </p:spPr>
        <p:txBody>
          <a:bodyPr/>
          <a:lstStyle/>
          <a:p>
            <a:r>
              <a:rPr lang="en-US" sz="5400" dirty="0">
                <a:solidFill>
                  <a:srgbClr val="3D97B4"/>
                </a:solidFill>
                <a:cs typeface="+mj-cs"/>
              </a:rPr>
              <a:t>Avoid Plagiarism</a:t>
            </a:r>
            <a:endParaRPr lang="en-US" sz="1600" dirty="0"/>
          </a:p>
        </p:txBody>
      </p:sp>
      <p:sp>
        <p:nvSpPr>
          <p:cNvPr id="3" name="Content Placeholder 2"/>
          <p:cNvSpPr>
            <a:spLocks noGrp="1"/>
          </p:cNvSpPr>
          <p:nvPr>
            <p:ph sz="quarter" idx="20"/>
          </p:nvPr>
        </p:nvSpPr>
        <p:spPr>
          <a:xfrm>
            <a:off x="1271463" y="1556791"/>
            <a:ext cx="10222951" cy="3744417"/>
          </a:xfrm>
        </p:spPr>
        <p:txBody>
          <a:bodyPr>
            <a:noAutofit/>
          </a:bodyPr>
          <a:lstStyle/>
          <a:p>
            <a:pPr marL="68263" lvl="0" defTabSz="457200">
              <a:spcBef>
                <a:spcPct val="20000"/>
              </a:spcBef>
            </a:pPr>
            <a:r>
              <a:rPr lang="en-US" sz="3200" dirty="0">
                <a:solidFill>
                  <a:prstClr val="black"/>
                </a:solidFill>
                <a:ea typeface="ＭＳ Ｐゴシック" pitchFamily="34" charset="-128"/>
                <a:cs typeface="+mn-cs"/>
              </a:rPr>
              <a:t>Plagiarism is presenting the work of others as your own. In order to avoid plagiarizing…</a:t>
            </a:r>
          </a:p>
          <a:p>
            <a:pPr marL="525463" lvl="0" indent="-457200" defTabSz="457200">
              <a:spcBef>
                <a:spcPct val="20000"/>
              </a:spcBef>
              <a:buFont typeface="Arial" panose="020B0604020202020204" pitchFamily="34" charset="0"/>
              <a:buChar char="•"/>
            </a:pPr>
            <a:r>
              <a:rPr lang="en-US" sz="3200" dirty="0">
                <a:solidFill>
                  <a:prstClr val="black"/>
                </a:solidFill>
                <a:ea typeface="ＭＳ Ｐゴシック" pitchFamily="34" charset="-128"/>
                <a:cs typeface="+mn-cs"/>
              </a:rPr>
              <a:t>Do your own work.</a:t>
            </a:r>
          </a:p>
          <a:p>
            <a:pPr marL="525463" lvl="0" indent="-457200" defTabSz="457200">
              <a:spcBef>
                <a:spcPct val="20000"/>
              </a:spcBef>
              <a:buFont typeface="Arial" panose="020B0604020202020204" pitchFamily="34" charset="0"/>
              <a:buChar char="•"/>
            </a:pPr>
            <a:r>
              <a:rPr lang="en-US" sz="3200" dirty="0">
                <a:solidFill>
                  <a:prstClr val="black"/>
                </a:solidFill>
                <a:ea typeface="ＭＳ Ｐゴシック" pitchFamily="34" charset="-128"/>
                <a:cs typeface="+mn-cs"/>
              </a:rPr>
              <a:t>Keep an accurate record of your sources.</a:t>
            </a:r>
          </a:p>
          <a:p>
            <a:pPr marL="525463" lvl="0" indent="-457200" defTabSz="457200">
              <a:spcBef>
                <a:spcPct val="20000"/>
              </a:spcBef>
              <a:buFont typeface="Arial" panose="020B0604020202020204" pitchFamily="34" charset="0"/>
              <a:buChar char="•"/>
            </a:pPr>
            <a:r>
              <a:rPr lang="en-US" sz="3200" dirty="0">
                <a:solidFill>
                  <a:prstClr val="black"/>
                </a:solidFill>
                <a:ea typeface="ＭＳ Ｐゴシック" pitchFamily="34" charset="-128"/>
                <a:cs typeface="+mn-cs"/>
              </a:rPr>
              <a:t>Ask your instructor for help. </a:t>
            </a:r>
          </a:p>
        </p:txBody>
      </p:sp>
      <p:sp>
        <p:nvSpPr>
          <p:cNvPr id="6"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941349" y="332656"/>
            <a:ext cx="8209543" cy="747936"/>
          </a:xfrm>
        </p:spPr>
        <p:txBody>
          <a:bodyPr/>
          <a:lstStyle/>
          <a:p>
            <a:r>
              <a:rPr lang="en-US" sz="4800" dirty="0">
                <a:solidFill>
                  <a:srgbClr val="AC802E"/>
                </a:solidFill>
                <a:cs typeface="Arial" panose="020B0604020202020204" pitchFamily="34" charset="0"/>
              </a:rPr>
              <a:t>When to Acknowledge</a:t>
            </a:r>
            <a:endParaRPr lang="en-US" sz="5400" dirty="0"/>
          </a:p>
        </p:txBody>
      </p:sp>
      <p:sp>
        <p:nvSpPr>
          <p:cNvPr id="8" name="Content Placeholder 2"/>
          <p:cNvSpPr>
            <a:spLocks noGrp="1"/>
          </p:cNvSpPr>
          <p:nvPr>
            <p:ph sz="quarter" idx="11"/>
          </p:nvPr>
        </p:nvSpPr>
        <p:spPr>
          <a:xfrm>
            <a:off x="1343472" y="1196752"/>
            <a:ext cx="9361040" cy="5000955"/>
          </a:xfrm>
        </p:spPr>
        <p:txBody>
          <a:bodyPr>
            <a:normAutofit/>
          </a:bodyPr>
          <a:lstStyle/>
          <a:p>
            <a:pPr marL="68263" lvl="0" defTabSz="457200">
              <a:spcBef>
                <a:spcPct val="20000"/>
              </a:spcBef>
              <a:spcAft>
                <a:spcPts val="800"/>
              </a:spcAft>
              <a:buClr>
                <a:srgbClr val="4F001C"/>
              </a:buClr>
            </a:pPr>
            <a:r>
              <a:rPr lang="en-US" sz="2800" dirty="0">
                <a:solidFill>
                  <a:prstClr val="black"/>
                </a:solidFill>
                <a:ea typeface="ＭＳ Ｐゴシック" pitchFamily="34" charset="-128"/>
                <a:cs typeface="+mn-cs"/>
              </a:rPr>
              <a:t>Your personal and professional </a:t>
            </a:r>
            <a:r>
              <a:rPr lang="en-US" sz="2800" b="1" dirty="0">
                <a:solidFill>
                  <a:prstClr val="black"/>
                </a:solidFill>
                <a:ea typeface="ＭＳ Ｐゴシック" pitchFamily="34" charset="-128"/>
                <a:cs typeface="+mn-cs"/>
              </a:rPr>
              <a:t>reputation</a:t>
            </a:r>
            <a:r>
              <a:rPr lang="en-US" sz="2800" dirty="0">
                <a:solidFill>
                  <a:prstClr val="black"/>
                </a:solidFill>
                <a:ea typeface="ＭＳ Ｐゴシック" pitchFamily="34" charset="-128"/>
                <a:cs typeface="+mn-cs"/>
              </a:rPr>
              <a:t> is tied to your ethical use of sources.  Practices such as falsifying data, stealing ideas from authors and colleagues, or passing off work as your own can result in loss of credibility and potentially the loss of a job. </a:t>
            </a:r>
          </a:p>
          <a:p>
            <a:pPr marL="68263" lvl="0" defTabSz="457200">
              <a:spcBef>
                <a:spcPct val="20000"/>
              </a:spcBef>
              <a:spcAft>
                <a:spcPts val="800"/>
              </a:spcAft>
              <a:buClr>
                <a:srgbClr val="4F001C"/>
              </a:buClr>
            </a:pPr>
            <a:r>
              <a:rPr lang="en-US" sz="2600" dirty="0">
                <a:solidFill>
                  <a:prstClr val="black"/>
                </a:solidFill>
                <a:ea typeface="ＭＳ Ｐゴシック" pitchFamily="34" charset="-128"/>
                <a:cs typeface="+mn-cs"/>
              </a:rPr>
              <a:t>You need to acknowledge your sources any time credit is due: </a:t>
            </a:r>
          </a:p>
          <a:p>
            <a:pPr marL="457200" lvl="1" indent="-356400" defTabSz="457200">
              <a:spcBef>
                <a:spcPct val="20000"/>
              </a:spcBef>
              <a:buClr>
                <a:srgbClr val="3D97B4"/>
              </a:buClr>
              <a:buFont typeface="Arial" panose="020B0604020202020204" pitchFamily="34" charset="0"/>
              <a:buChar char="•"/>
            </a:pPr>
            <a:r>
              <a:rPr lang="en-US" sz="2600" b="0" dirty="0">
                <a:solidFill>
                  <a:prstClr val="black"/>
                </a:solidFill>
                <a:latin typeface="Sanserif"/>
                <a:ea typeface="ＭＳ Ｐゴシック" pitchFamily="34" charset="-128"/>
                <a:cs typeface="+mn-cs"/>
              </a:rPr>
              <a:t>When you are quoting verbatim (using the author’s exact words).</a:t>
            </a:r>
          </a:p>
          <a:p>
            <a:pPr marL="457200" lvl="1" indent="-356400" defTabSz="457200">
              <a:spcBef>
                <a:spcPct val="20000"/>
              </a:spcBef>
              <a:buClr>
                <a:srgbClr val="3D97B4"/>
              </a:buClr>
              <a:buFont typeface="Arial" panose="020B0604020202020204" pitchFamily="34" charset="0"/>
              <a:buChar char="•"/>
            </a:pPr>
            <a:r>
              <a:rPr lang="en-US" sz="2600" b="0" dirty="0">
                <a:solidFill>
                  <a:prstClr val="black"/>
                </a:solidFill>
                <a:latin typeface="Sanserif"/>
                <a:ea typeface="ＭＳ Ｐゴシック" pitchFamily="34" charset="-128"/>
                <a:cs typeface="+mn-cs"/>
              </a:rPr>
              <a:t>When you are paraphrasing (putting the author’s ideas in your own words).</a:t>
            </a:r>
          </a:p>
        </p:txBody>
      </p:sp>
      <p:sp>
        <p:nvSpPr>
          <p:cNvPr id="6" name="Slide Number Placeholder 3"/>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1411693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60648"/>
            <a:ext cx="12192000" cy="720081"/>
          </a:xfrm>
        </p:spPr>
        <p:txBody>
          <a:bodyPr/>
          <a:lstStyle/>
          <a:p>
            <a:r>
              <a:rPr lang="en-US" sz="5400" dirty="0">
                <a:solidFill>
                  <a:srgbClr val="3D97B4"/>
                </a:solidFill>
                <a:cs typeface="+mj-cs"/>
              </a:rPr>
              <a:t>Paraphrasing </a:t>
            </a:r>
            <a:r>
              <a:rPr lang="en-US" sz="1600" dirty="0">
                <a:solidFill>
                  <a:srgbClr val="3D97B4"/>
                </a:solidFill>
                <a:cs typeface="+mj-cs"/>
              </a:rPr>
              <a:t>1</a:t>
            </a:r>
            <a:endParaRPr lang="en-US" sz="1600" dirty="0"/>
          </a:p>
        </p:txBody>
      </p:sp>
      <p:sp>
        <p:nvSpPr>
          <p:cNvPr id="8" name="Content Placeholder 2"/>
          <p:cNvSpPr>
            <a:spLocks noGrp="1"/>
          </p:cNvSpPr>
          <p:nvPr>
            <p:ph sz="quarter" idx="11"/>
          </p:nvPr>
        </p:nvSpPr>
        <p:spPr>
          <a:xfrm>
            <a:off x="461646" y="1268760"/>
            <a:ext cx="5328592" cy="4824172"/>
          </a:xfrm>
        </p:spPr>
        <p:txBody>
          <a:bodyPr/>
          <a:lstStyle/>
          <a:p>
            <a:pPr marL="68263" lvl="0" defTabSz="457200">
              <a:spcBef>
                <a:spcPct val="20000"/>
              </a:spcBef>
            </a:pPr>
            <a:r>
              <a:rPr lang="en-US" sz="2800" dirty="0">
                <a:solidFill>
                  <a:prstClr val="black"/>
                </a:solidFill>
                <a:ea typeface="ＭＳ Ｐゴシック" pitchFamily="34" charset="-128"/>
                <a:cs typeface="+mn-cs"/>
              </a:rPr>
              <a:t>Steps for paraphrasing:</a:t>
            </a:r>
          </a:p>
          <a:p>
            <a:pPr marL="525463" lvl="0" indent="-457200" defTabSz="457200">
              <a:spcBef>
                <a:spcPct val="20000"/>
              </a:spcBef>
              <a:buFont typeface="+mj-lt"/>
              <a:buAutoNum type="arabicPeriod"/>
            </a:pPr>
            <a:r>
              <a:rPr lang="en-US" b="1" dirty="0">
                <a:solidFill>
                  <a:prstClr val="black"/>
                </a:solidFill>
                <a:ea typeface="ＭＳ Ｐゴシック" pitchFamily="34" charset="-128"/>
                <a:cs typeface="+mn-cs"/>
              </a:rPr>
              <a:t>Read the original passage. </a:t>
            </a:r>
            <a:r>
              <a:rPr lang="en-US" sz="2200" dirty="0">
                <a:solidFill>
                  <a:prstClr val="black"/>
                </a:solidFill>
                <a:ea typeface="ＭＳ Ｐゴシック" pitchFamily="34" charset="-128"/>
                <a:cs typeface="+mn-cs"/>
              </a:rPr>
              <a:t>In fact, read it several times until you feel you understand it (this may mean looking up words or reading sections before and after for context clues.)</a:t>
            </a:r>
          </a:p>
          <a:p>
            <a:pPr marL="525463" lvl="0" indent="-457200" defTabSz="457200">
              <a:spcBef>
                <a:spcPct val="20000"/>
              </a:spcBef>
              <a:buFont typeface="+mj-lt"/>
              <a:buAutoNum type="arabicPeriod"/>
            </a:pPr>
            <a:r>
              <a:rPr lang="en-US" b="1" dirty="0">
                <a:solidFill>
                  <a:prstClr val="black"/>
                </a:solidFill>
                <a:ea typeface="ＭＳ Ｐゴシック" pitchFamily="34" charset="-128"/>
                <a:cs typeface="+mn-cs"/>
              </a:rPr>
              <a:t>Hide the passage from view</a:t>
            </a:r>
            <a:r>
              <a:rPr lang="en-US" sz="2200" b="1" dirty="0">
                <a:solidFill>
                  <a:prstClr val="black"/>
                </a:solidFill>
                <a:ea typeface="ＭＳ Ｐゴシック" pitchFamily="34" charset="-128"/>
                <a:cs typeface="+mn-cs"/>
              </a:rPr>
              <a:t>.  </a:t>
            </a:r>
            <a:r>
              <a:rPr lang="en-US" sz="2200" dirty="0">
                <a:solidFill>
                  <a:prstClr val="black"/>
                </a:solidFill>
                <a:ea typeface="ＭＳ Ｐゴシック" pitchFamily="34" charset="-128"/>
                <a:cs typeface="+mn-cs"/>
              </a:rPr>
              <a:t>From memory, write out the ideas in your own words.  (Think of trying to give your reader an overall sense of the ideas.) </a:t>
            </a:r>
          </a:p>
        </p:txBody>
      </p:sp>
      <p:sp>
        <p:nvSpPr>
          <p:cNvPr id="11" name="Content Placeholder 3"/>
          <p:cNvSpPr>
            <a:spLocks noGrp="1"/>
          </p:cNvSpPr>
          <p:nvPr>
            <p:ph sz="quarter" idx="14"/>
          </p:nvPr>
        </p:nvSpPr>
        <p:spPr>
          <a:xfrm>
            <a:off x="5807968" y="1268760"/>
            <a:ext cx="5544616" cy="5404771"/>
          </a:xfrm>
        </p:spPr>
        <p:txBody>
          <a:bodyPr>
            <a:normAutofit/>
          </a:bodyPr>
          <a:lstStyle/>
          <a:p>
            <a:pPr marL="457200" lvl="0" indent="-457200">
              <a:spcAft>
                <a:spcPts val="0"/>
              </a:spcAft>
              <a:buFont typeface="+mj-lt"/>
              <a:buAutoNum type="arabicPeriod" startAt="3"/>
            </a:pPr>
            <a:r>
              <a:rPr lang="en-US" b="1" dirty="0">
                <a:solidFill>
                  <a:prstClr val="black"/>
                </a:solidFill>
                <a:cs typeface="+mn-cs"/>
              </a:rPr>
              <a:t>Check your work against the original. </a:t>
            </a:r>
          </a:p>
          <a:p>
            <a:pPr marL="457200" lvl="0" indent="-457200">
              <a:spcAft>
                <a:spcPts val="0"/>
              </a:spcAft>
              <a:buFont typeface="Arial" panose="020B0604020202020204" pitchFamily="34" charset="0"/>
              <a:buChar char="•"/>
            </a:pPr>
            <a:r>
              <a:rPr lang="en-US" sz="2200" dirty="0">
                <a:solidFill>
                  <a:prstClr val="black"/>
                </a:solidFill>
                <a:cs typeface="+mn-cs"/>
              </a:rPr>
              <a:t>Is the sentence structure the same as the original?</a:t>
            </a:r>
          </a:p>
          <a:p>
            <a:pPr marL="457200" lvl="0" indent="-457200">
              <a:spcAft>
                <a:spcPts val="0"/>
              </a:spcAft>
              <a:buFont typeface="Arial" panose="020B0604020202020204" pitchFamily="34" charset="0"/>
              <a:buChar char="•"/>
            </a:pPr>
            <a:r>
              <a:rPr lang="en-US" sz="2200" dirty="0">
                <a:solidFill>
                  <a:prstClr val="black"/>
                </a:solidFill>
                <a:cs typeface="+mn-cs"/>
              </a:rPr>
              <a:t>Have I just switched words around or replaced with synonyms? </a:t>
            </a:r>
          </a:p>
          <a:p>
            <a:pPr marL="457200" lvl="0" indent="-457200">
              <a:spcAft>
                <a:spcPts val="0"/>
              </a:spcAft>
              <a:buFont typeface="Arial" panose="020B0604020202020204" pitchFamily="34" charset="0"/>
              <a:buChar char="•"/>
            </a:pPr>
            <a:r>
              <a:rPr lang="en-US" sz="2200" dirty="0">
                <a:solidFill>
                  <a:prstClr val="black"/>
                </a:solidFill>
                <a:cs typeface="+mn-cs"/>
              </a:rPr>
              <a:t>Is the new passage written in the same voice or style?</a:t>
            </a:r>
            <a:endParaRPr lang="en-US" dirty="0">
              <a:solidFill>
                <a:prstClr val="black"/>
              </a:solidFill>
              <a:cs typeface="+mn-cs"/>
            </a:endParaRPr>
          </a:p>
          <a:p>
            <a:pPr marL="457200" lvl="0" indent="-457200">
              <a:spcBef>
                <a:spcPts val="2400"/>
              </a:spcBef>
              <a:spcAft>
                <a:spcPts val="0"/>
              </a:spcAft>
              <a:buFont typeface="+mj-lt"/>
              <a:buAutoNum type="arabicPeriod" startAt="4"/>
            </a:pPr>
            <a:r>
              <a:rPr lang="en-US" b="1" dirty="0">
                <a:solidFill>
                  <a:prstClr val="black"/>
                </a:solidFill>
                <a:cs typeface="+mn-cs"/>
              </a:rPr>
              <a:t>If the answer to any of these is “YES” then keep working.  </a:t>
            </a:r>
            <a:r>
              <a:rPr lang="en-US" dirty="0">
                <a:solidFill>
                  <a:prstClr val="black"/>
                </a:solidFill>
                <a:cs typeface="+mn-cs"/>
              </a:rPr>
              <a:t>If you answer no to all of them, proceed to 5. </a:t>
            </a:r>
          </a:p>
          <a:p>
            <a:pPr marL="457200" lvl="0" indent="-457200">
              <a:spcBef>
                <a:spcPts val="2400"/>
              </a:spcBef>
              <a:spcAft>
                <a:spcPts val="0"/>
              </a:spcAft>
              <a:buFont typeface="+mj-lt"/>
              <a:buAutoNum type="arabicPeriod" startAt="4"/>
            </a:pPr>
            <a:r>
              <a:rPr lang="en-US" b="1" dirty="0">
                <a:solidFill>
                  <a:prstClr val="black"/>
                </a:solidFill>
                <a:cs typeface="+mn-cs"/>
              </a:rPr>
              <a:t>Write an in-text citation.  </a:t>
            </a:r>
            <a:r>
              <a:rPr lang="en-US" dirty="0">
                <a:solidFill>
                  <a:prstClr val="black"/>
                </a:solidFill>
                <a:cs typeface="+mn-cs"/>
              </a:rPr>
              <a:t>Follow</a:t>
            </a:r>
            <a:r>
              <a:rPr lang="en-US" b="1" dirty="0">
                <a:solidFill>
                  <a:prstClr val="black"/>
                </a:solidFill>
                <a:cs typeface="+mn-cs"/>
              </a:rPr>
              <a:t> </a:t>
            </a:r>
            <a:r>
              <a:rPr lang="en-US" dirty="0">
                <a:solidFill>
                  <a:prstClr val="black"/>
                </a:solidFill>
                <a:cs typeface="+mn-cs"/>
              </a:rPr>
              <a:t>your appropriate documentation style.  </a:t>
            </a:r>
          </a:p>
        </p:txBody>
      </p:sp>
      <p:sp>
        <p:nvSpPr>
          <p:cNvPr id="6" name="Slide Number Placeholder 4"/>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736093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12192000" cy="714997"/>
          </a:xfrm>
        </p:spPr>
        <p:txBody>
          <a:bodyPr/>
          <a:lstStyle/>
          <a:p>
            <a:r>
              <a:rPr lang="en-US" sz="5400" dirty="0">
                <a:solidFill>
                  <a:srgbClr val="3D97B4"/>
                </a:solidFill>
                <a:cs typeface="+mj-cs"/>
              </a:rPr>
              <a:t>Paraphrasing </a:t>
            </a:r>
            <a:r>
              <a:rPr lang="en-US" sz="1600" dirty="0">
                <a:solidFill>
                  <a:srgbClr val="3D97B4"/>
                </a:solidFill>
                <a:cs typeface="+mj-cs"/>
              </a:rPr>
              <a:t>2</a:t>
            </a:r>
            <a:endParaRPr lang="en-US" sz="1600" dirty="0"/>
          </a:p>
        </p:txBody>
      </p:sp>
      <p:sp>
        <p:nvSpPr>
          <p:cNvPr id="3" name="Content Placeholder 2"/>
          <p:cNvSpPr>
            <a:spLocks noGrp="1"/>
          </p:cNvSpPr>
          <p:nvPr>
            <p:ph sz="quarter" idx="11"/>
          </p:nvPr>
        </p:nvSpPr>
        <p:spPr>
          <a:xfrm>
            <a:off x="479376" y="1124744"/>
            <a:ext cx="5328592" cy="5472608"/>
          </a:xfrm>
        </p:spPr>
        <p:txBody>
          <a:bodyPr>
            <a:normAutofit/>
          </a:bodyPr>
          <a:lstStyle/>
          <a:p>
            <a:pPr marL="68263"/>
            <a:r>
              <a:rPr lang="en-US" b="1" dirty="0">
                <a:ea typeface="ＭＳ Ｐゴシック" pitchFamily="34" charset="-128"/>
              </a:rPr>
              <a:t>Original Text: </a:t>
            </a:r>
          </a:p>
          <a:p>
            <a:pPr marL="68263"/>
            <a:r>
              <a:rPr lang="en-US" dirty="0">
                <a:ea typeface="ＭＳ Ｐゴシック" pitchFamily="34" charset="-128"/>
              </a:rPr>
              <a:t>Business blogging is a quick and easy way to engage with your customers in a web-based environment. The informal style of communication allows you to deliver marketing content such as product news and updates in a natural way that customers may relate to on a more personal level.  Delivering information in blogs can build relationships, keep your reader informed of products and services, and connect your business to broader industry trends.</a:t>
            </a:r>
          </a:p>
        </p:txBody>
      </p:sp>
      <p:sp>
        <p:nvSpPr>
          <p:cNvPr id="4" name="Content Placeholder 3"/>
          <p:cNvSpPr>
            <a:spLocks noGrp="1"/>
          </p:cNvSpPr>
          <p:nvPr>
            <p:ph sz="quarter" idx="14"/>
          </p:nvPr>
        </p:nvSpPr>
        <p:spPr>
          <a:xfrm>
            <a:off x="6816080" y="1288870"/>
            <a:ext cx="4536503" cy="5144356"/>
          </a:xfrm>
        </p:spPr>
        <p:txBody>
          <a:bodyPr>
            <a:normAutofit/>
          </a:bodyPr>
          <a:lstStyle/>
          <a:p>
            <a:pPr marL="68263" lvl="0">
              <a:spcAft>
                <a:spcPts val="0"/>
              </a:spcAft>
            </a:pPr>
            <a:r>
              <a:rPr lang="en-US" sz="2800" b="1" dirty="0">
                <a:solidFill>
                  <a:prstClr val="black"/>
                </a:solidFill>
                <a:ea typeface="ＭＳ Ｐゴシック" pitchFamily="34" charset="-128"/>
                <a:cs typeface="+mn-cs"/>
              </a:rPr>
              <a:t>Paraphrase</a:t>
            </a:r>
            <a:r>
              <a:rPr lang="en-US" sz="1800" b="1" dirty="0">
                <a:solidFill>
                  <a:prstClr val="black"/>
                </a:solidFill>
                <a:ea typeface="ＭＳ Ｐゴシック" pitchFamily="34" charset="-128"/>
                <a:cs typeface="+mn-cs"/>
              </a:rPr>
              <a:t>:</a:t>
            </a:r>
          </a:p>
          <a:p>
            <a:pPr lvl="0">
              <a:spcBef>
                <a:spcPts val="500"/>
              </a:spcBef>
              <a:spcAft>
                <a:spcPts val="0"/>
              </a:spcAft>
            </a:pPr>
            <a:r>
              <a:rPr lang="en-US" dirty="0">
                <a:solidFill>
                  <a:prstClr val="black"/>
                </a:solidFill>
                <a:cs typeface="+mn-cs"/>
              </a:rPr>
              <a:t>Companies looking to connect with their audience online may find blogging is an effective way to do so.  Blogs provide businesses with an opportunity to give their readers information in a more casual tone.  Further, blogs can be flexible and responsive to trends across industries, allowing the business to develop a relationship with their customers outside of more traditional sales channels.  </a:t>
            </a:r>
          </a:p>
        </p:txBody>
      </p:sp>
      <p:sp>
        <p:nvSpPr>
          <p:cNvPr id="7" name="Slide Number Placeholder 4"/>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3471538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p:txBody>
          <a:bodyPr/>
          <a:lstStyle/>
          <a:p>
            <a:r>
              <a:rPr lang="en-US" sz="4800" dirty="0">
                <a:solidFill>
                  <a:srgbClr val="3D97B4"/>
                </a:solidFill>
                <a:cs typeface="+mj-cs"/>
              </a:rPr>
              <a:t>Do I Need to Cite? </a:t>
            </a:r>
            <a:endParaRPr lang="en-US" dirty="0"/>
          </a:p>
        </p:txBody>
      </p:sp>
      <p:pic>
        <p:nvPicPr>
          <p:cNvPr id="24" name="Picture 2" descr="Table divided into 4 columns summarizes the question do I need to cite?"/>
          <p:cNvPicPr>
            <a:picLocks noGrp="1" noChangeAspect="1"/>
          </p:cNvPicPr>
          <p:nvPr>
            <p:ph sz="quarter" idx="20"/>
          </p:nvPr>
        </p:nvPicPr>
        <p:blipFill>
          <a:blip r:embed="rId3"/>
          <a:stretch>
            <a:fillRect/>
          </a:stretch>
        </p:blipFill>
        <p:spPr>
          <a:xfrm>
            <a:off x="1703512" y="1312252"/>
            <a:ext cx="8696325" cy="4333875"/>
          </a:xfrm>
          <a:prstGeom prst="rect">
            <a:avLst/>
          </a:prstGeom>
          <a:solidFill>
            <a:srgbClr val="FFF3EE"/>
          </a:solidFill>
        </p:spPr>
      </p:pic>
      <p:sp>
        <p:nvSpPr>
          <p:cNvPr id="2" name="Text Placeholder 3">
            <a:extLst>
              <a:ext uri="{FF2B5EF4-FFF2-40B4-BE49-F238E27FC236}">
                <a16:creationId xmlns:a16="http://schemas.microsoft.com/office/drawing/2014/main" id="{E1D44DBE-655C-41E7-9A45-6FF23771F2BF}"/>
              </a:ext>
            </a:extLst>
          </p:cNvPr>
          <p:cNvSpPr>
            <a:spLocks noGrp="1"/>
          </p:cNvSpPr>
          <p:nvPr>
            <p:ph type="body" sz="quarter" idx="21"/>
          </p:nvPr>
        </p:nvSpPr>
        <p:spPr/>
        <p:txBody>
          <a:bodyPr/>
          <a:lstStyle/>
          <a:p>
            <a:r>
              <a:rPr kumimoji="0" lang="en-US" sz="9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hlinkClick r:id="rId4" action="ppaction://hlinksldjump"/>
              </a:rPr>
              <a:t>Access the text alternative for slide images.</a:t>
            </a:r>
            <a:endParaRPr kumimoji="0" lang="en-US" sz="9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endParaRPr>
          </a:p>
        </p:txBody>
      </p:sp>
      <p:sp>
        <p:nvSpPr>
          <p:cNvPr id="7" name="Slide Number Placeholder 4"/>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895678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solidFill>
                  <a:srgbClr val="AC802E"/>
                </a:solidFill>
                <a:cs typeface="Arial" panose="020B0604020202020204" pitchFamily="34" charset="0"/>
              </a:rPr>
              <a:t>How to Acknowledge</a:t>
            </a:r>
            <a:endParaRPr lang="en-US" dirty="0"/>
          </a:p>
        </p:txBody>
      </p:sp>
      <p:sp>
        <p:nvSpPr>
          <p:cNvPr id="3" name="Content Placeholder 2"/>
          <p:cNvSpPr>
            <a:spLocks noGrp="1"/>
          </p:cNvSpPr>
          <p:nvPr>
            <p:ph sz="quarter" idx="20"/>
          </p:nvPr>
        </p:nvSpPr>
        <p:spPr>
          <a:xfrm>
            <a:off x="1127448" y="1196752"/>
            <a:ext cx="9073008" cy="4806950"/>
          </a:xfrm>
        </p:spPr>
        <p:txBody>
          <a:bodyPr/>
          <a:lstStyle/>
          <a:p>
            <a:pPr marL="68263" lvl="0" defTabSz="457200">
              <a:spcBef>
                <a:spcPct val="20000"/>
              </a:spcBef>
              <a:buClr>
                <a:srgbClr val="4F001C"/>
              </a:buClr>
            </a:pPr>
            <a:r>
              <a:rPr lang="en-US" sz="2800" dirty="0">
                <a:solidFill>
                  <a:prstClr val="black"/>
                </a:solidFill>
                <a:cs typeface="+mn-cs"/>
              </a:rPr>
              <a:t>The first decision you must make when deciding how to cite your sources is whether to cite them informally or formally. </a:t>
            </a:r>
          </a:p>
          <a:p>
            <a:pPr marL="411163" lvl="0" indent="-342900" defTabSz="457200">
              <a:spcBef>
                <a:spcPct val="20000"/>
              </a:spcBef>
              <a:buClr>
                <a:srgbClr val="4F001C"/>
              </a:buClr>
              <a:buFont typeface="Arial"/>
              <a:buChar char="•"/>
            </a:pPr>
            <a:r>
              <a:rPr lang="en-US" sz="2800" dirty="0">
                <a:solidFill>
                  <a:prstClr val="black"/>
                </a:solidFill>
                <a:cs typeface="+mn-cs"/>
              </a:rPr>
              <a:t>In shorter or more informal documents, you may choose to use an informal documentation style.  Most magazines and newspapers use this style (they do not have footnotes, sources in parentheses, or bibliographies). </a:t>
            </a:r>
          </a:p>
          <a:p>
            <a:pPr marL="411163" lvl="0" indent="-342900" defTabSz="457200">
              <a:spcBef>
                <a:spcPct val="20000"/>
              </a:spcBef>
              <a:buClr>
                <a:srgbClr val="4F001C"/>
              </a:buClr>
              <a:buFont typeface="Arial"/>
              <a:buChar char="•"/>
            </a:pPr>
            <a:r>
              <a:rPr lang="en-US" sz="2800" dirty="0">
                <a:solidFill>
                  <a:prstClr val="black"/>
                </a:solidFill>
                <a:cs typeface="+mn-cs"/>
              </a:rPr>
              <a:t>In longer, more formal documents based on more extensive research, you will want to use a more formal documentation style.</a:t>
            </a:r>
            <a:endParaRPr lang="en-US" sz="2800" dirty="0">
              <a:solidFill>
                <a:prstClr val="black"/>
              </a:solidFill>
              <a:ea typeface="ＭＳ Ｐゴシック" pitchFamily="34" charset="-128"/>
              <a:cs typeface="+mn-cs"/>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070687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5982" y="332656"/>
            <a:ext cx="7460036" cy="741837"/>
          </a:xfrm>
        </p:spPr>
        <p:txBody>
          <a:bodyPr/>
          <a:lstStyle/>
          <a:p>
            <a:r>
              <a:rPr lang="en-US" sz="5400" dirty="0">
                <a:solidFill>
                  <a:srgbClr val="3D97B4"/>
                </a:solidFill>
                <a:cs typeface="+mj-cs"/>
              </a:rPr>
              <a:t>Informal Citation</a:t>
            </a:r>
            <a:endParaRPr lang="en-US" sz="5400" dirty="0"/>
          </a:p>
        </p:txBody>
      </p:sp>
      <p:sp>
        <p:nvSpPr>
          <p:cNvPr id="3" name="Content Placeholder 2"/>
          <p:cNvSpPr>
            <a:spLocks noGrp="1"/>
          </p:cNvSpPr>
          <p:nvPr>
            <p:ph sz="quarter" idx="20"/>
          </p:nvPr>
        </p:nvSpPr>
        <p:spPr>
          <a:xfrm>
            <a:off x="1199456" y="1340768"/>
            <a:ext cx="9415046" cy="4442739"/>
          </a:xfrm>
        </p:spPr>
        <p:txBody>
          <a:bodyPr/>
          <a:lstStyle/>
          <a:p>
            <a:pPr marL="68263" lvl="0" defTabSz="457200">
              <a:spcBef>
                <a:spcPct val="20000"/>
              </a:spcBef>
            </a:pPr>
            <a:r>
              <a:rPr lang="en-US" sz="2800" dirty="0">
                <a:solidFill>
                  <a:prstClr val="black"/>
                </a:solidFill>
                <a:cs typeface="+mn-cs"/>
              </a:rPr>
              <a:t>To use an </a:t>
            </a:r>
            <a:r>
              <a:rPr lang="en-US" sz="2800" b="1" dirty="0">
                <a:solidFill>
                  <a:prstClr val="black"/>
                </a:solidFill>
                <a:cs typeface="+mn-cs"/>
              </a:rPr>
              <a:t>informal citation style,</a:t>
            </a:r>
            <a:r>
              <a:rPr lang="en-US" sz="2800" dirty="0">
                <a:solidFill>
                  <a:prstClr val="black"/>
                </a:solidFill>
                <a:cs typeface="+mn-cs"/>
              </a:rPr>
              <a:t> you include brief identifying information within your text instead of providing complete citations for your sources.</a:t>
            </a:r>
          </a:p>
          <a:p>
            <a:pPr marL="342900" lvl="0" indent="-342900" defTabSz="457200">
              <a:spcBef>
                <a:spcPct val="20000"/>
              </a:spcBef>
              <a:buFont typeface="Arial"/>
              <a:buChar char="•"/>
            </a:pPr>
            <a:r>
              <a:rPr lang="en-US" sz="2600" b="1" dirty="0">
                <a:solidFill>
                  <a:srgbClr val="3D97B4"/>
                </a:solidFill>
                <a:cs typeface="+mn-cs"/>
              </a:rPr>
              <a:t>According to Jim Hunt, president of the Chamber of Commerce, the city “will be on a fast track to slow growth” if its tax code isn’t revised.</a:t>
            </a:r>
          </a:p>
          <a:p>
            <a:pPr marL="342900" lvl="0" indent="-342900" defTabSz="457200">
              <a:spcBef>
                <a:spcPct val="20000"/>
              </a:spcBef>
              <a:buFont typeface="Arial"/>
              <a:buChar char="•"/>
            </a:pPr>
            <a:r>
              <a:rPr lang="en-US" sz="2600" b="1" dirty="0">
                <a:solidFill>
                  <a:srgbClr val="3D97B4"/>
                </a:solidFill>
                <a:cs typeface="+mn-cs"/>
              </a:rPr>
              <a:t>A chart from The Hofstede Centre (geert-hofstede.com) shows that Brazil scores much lower on the individualism scale than the United States.</a:t>
            </a:r>
          </a:p>
        </p:txBody>
      </p:sp>
      <p:sp>
        <p:nvSpPr>
          <p:cNvPr id="6" name="Slide Number Placeholder 3"/>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40574389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15085</TotalTime>
  <Words>2503</Words>
  <Application>Microsoft Office PowerPoint</Application>
  <PresentationFormat>Widescreen</PresentationFormat>
  <Paragraphs>180</Paragraphs>
  <Slides>23</Slides>
  <Notes>20</Notes>
  <HiddenSlides>2</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23</vt:i4>
      </vt:variant>
    </vt:vector>
  </HeadingPairs>
  <TitlesOfParts>
    <vt:vector size="37" baseType="lpstr">
      <vt:lpstr>Arial</vt:lpstr>
      <vt:lpstr>ArumSans Bold</vt:lpstr>
      <vt:lpstr>Calibri</vt:lpstr>
      <vt:lpstr>Calibri (Body)</vt:lpstr>
      <vt:lpstr>Sanserif</vt:lpstr>
      <vt:lpstr>Tahoma,sans-serif</vt:lpstr>
      <vt:lpstr>Times New Roman</vt:lpstr>
      <vt:lpstr>Title Slides Master</vt:lpstr>
      <vt:lpstr>MainContentSlideMaster</vt:lpstr>
      <vt:lpstr>1_ClosingMaster</vt:lpstr>
      <vt:lpstr>DividerSlideMaster</vt:lpstr>
      <vt:lpstr>ImageDescriptionAppendixSlideMaster</vt:lpstr>
      <vt:lpstr>1_Default Design</vt:lpstr>
      <vt:lpstr>Plain BODY/MAIN CONTENT</vt:lpstr>
      <vt:lpstr>Reference Chapter B</vt:lpstr>
      <vt:lpstr>Why Document Sources? </vt:lpstr>
      <vt:lpstr>Avoid Plagiarism</vt:lpstr>
      <vt:lpstr>When to Acknowledge</vt:lpstr>
      <vt:lpstr>Paraphrasing 1</vt:lpstr>
      <vt:lpstr>Paraphrasing 2</vt:lpstr>
      <vt:lpstr>Do I Need to Cite? </vt:lpstr>
      <vt:lpstr>How to Acknowledge</vt:lpstr>
      <vt:lpstr>Informal Citation</vt:lpstr>
      <vt:lpstr>Formal Citation Styles</vt:lpstr>
      <vt:lpstr>How to Cite Your Sources with Footnotes (Chicago Style) </vt:lpstr>
      <vt:lpstr>Why Footnotes?</vt:lpstr>
      <vt:lpstr>Creating Footnotes Using Word</vt:lpstr>
      <vt:lpstr>The Bibliography </vt:lpstr>
      <vt:lpstr>How Do Chicago’s Footnote and Bibliography Differ?</vt:lpstr>
      <vt:lpstr>How Chicago’s Footnote and Bibliography Differ 1</vt:lpstr>
      <vt:lpstr>How Chicago’s Footnote and Bibliography Differ 2</vt:lpstr>
      <vt:lpstr>How Chicago’s Footnote and Bibliography Differ 3</vt:lpstr>
      <vt:lpstr>The Reference List or Bibliography</vt:lpstr>
      <vt:lpstr>Citation-Management Tools</vt:lpstr>
      <vt:lpstr>End of Main Content</vt:lpstr>
      <vt:lpstr>Accessibility Content: Text Alternatives for Images</vt:lpstr>
      <vt:lpstr>Do I Need to Cite? – Text Alternative</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Reference Chapter B: A Guide to Documenting Your Sources</dc:title>
  <dc:subject>General, Organic, &amp; Biological Chemistry</dc:subject>
  <dc:creator>Bernstein;Fran</dc:creator>
  <dc:description/>
  <cp:lastModifiedBy>Ritik Singh</cp:lastModifiedBy>
  <cp:revision>2124</cp:revision>
  <dcterms:created xsi:type="dcterms:W3CDTF">2017-04-27T00:32:37Z</dcterms:created>
  <dcterms:modified xsi:type="dcterms:W3CDTF">2021-02-08T14:27:31Z</dcterms:modified>
</cp:coreProperties>
</file>