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Lst>
  <p:notesMasterIdLst>
    <p:notesMasterId r:id="rId65"/>
  </p:notesMasterIdLst>
  <p:handoutMasterIdLst>
    <p:handoutMasterId r:id="rId66"/>
  </p:handoutMasterIdLst>
  <p:sldIdLst>
    <p:sldId id="278" r:id="rId7"/>
    <p:sldId id="404" r:id="rId8"/>
    <p:sldId id="263" r:id="rId9"/>
    <p:sldId id="264" r:id="rId10"/>
    <p:sldId id="265" r:id="rId11"/>
    <p:sldId id="405" r:id="rId12"/>
    <p:sldId id="406" r:id="rId13"/>
    <p:sldId id="407" r:id="rId14"/>
    <p:sldId id="408" r:id="rId15"/>
    <p:sldId id="409" r:id="rId16"/>
    <p:sldId id="355" r:id="rId17"/>
    <p:sldId id="356" r:id="rId18"/>
    <p:sldId id="357" r:id="rId19"/>
    <p:sldId id="401" r:id="rId20"/>
    <p:sldId id="359" r:id="rId21"/>
    <p:sldId id="360" r:id="rId22"/>
    <p:sldId id="361" r:id="rId23"/>
    <p:sldId id="400" r:id="rId24"/>
    <p:sldId id="362" r:id="rId25"/>
    <p:sldId id="363" r:id="rId26"/>
    <p:sldId id="364" r:id="rId27"/>
    <p:sldId id="365" r:id="rId28"/>
    <p:sldId id="366" r:id="rId29"/>
    <p:sldId id="367" r:id="rId30"/>
    <p:sldId id="368" r:id="rId31"/>
    <p:sldId id="369" r:id="rId32"/>
    <p:sldId id="370" r:id="rId33"/>
    <p:sldId id="371" r:id="rId34"/>
    <p:sldId id="262" r:id="rId35"/>
    <p:sldId id="372" r:id="rId36"/>
    <p:sldId id="373" r:id="rId37"/>
    <p:sldId id="374" r:id="rId38"/>
    <p:sldId id="375" r:id="rId39"/>
    <p:sldId id="376" r:id="rId40"/>
    <p:sldId id="377" r:id="rId41"/>
    <p:sldId id="378" r:id="rId42"/>
    <p:sldId id="379" r:id="rId43"/>
    <p:sldId id="380" r:id="rId44"/>
    <p:sldId id="381" r:id="rId45"/>
    <p:sldId id="382" r:id="rId46"/>
    <p:sldId id="383" r:id="rId47"/>
    <p:sldId id="403" r:id="rId48"/>
    <p:sldId id="385" r:id="rId49"/>
    <p:sldId id="386" r:id="rId50"/>
    <p:sldId id="387" r:id="rId51"/>
    <p:sldId id="388" r:id="rId52"/>
    <p:sldId id="389" r:id="rId53"/>
    <p:sldId id="390" r:id="rId54"/>
    <p:sldId id="391" r:id="rId55"/>
    <p:sldId id="392" r:id="rId56"/>
    <p:sldId id="393" r:id="rId57"/>
    <p:sldId id="394" r:id="rId58"/>
    <p:sldId id="395" r:id="rId59"/>
    <p:sldId id="396" r:id="rId60"/>
    <p:sldId id="397" r:id="rId61"/>
    <p:sldId id="398" r:id="rId62"/>
    <p:sldId id="399" r:id="rId63"/>
    <p:sldId id="279" r:id="rId64"/>
  </p:sldIdLst>
  <p:sldSz cx="12192000" cy="6858000"/>
  <p:notesSz cx="6858000" cy="9144000"/>
  <p:custDataLst>
    <p:tags r:id="rId67"/>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278"/>
            <p14:sldId id="404"/>
            <p14:sldId id="263"/>
            <p14:sldId id="264"/>
            <p14:sldId id="265"/>
            <p14:sldId id="405"/>
            <p14:sldId id="406"/>
            <p14:sldId id="407"/>
            <p14:sldId id="408"/>
            <p14:sldId id="409"/>
            <p14:sldId id="355"/>
            <p14:sldId id="356"/>
            <p14:sldId id="357"/>
            <p14:sldId id="401"/>
            <p14:sldId id="359"/>
            <p14:sldId id="360"/>
            <p14:sldId id="361"/>
            <p14:sldId id="400"/>
            <p14:sldId id="362"/>
            <p14:sldId id="363"/>
            <p14:sldId id="364"/>
            <p14:sldId id="365"/>
            <p14:sldId id="366"/>
            <p14:sldId id="367"/>
            <p14:sldId id="368"/>
            <p14:sldId id="369"/>
            <p14:sldId id="370"/>
            <p14:sldId id="371"/>
            <p14:sldId id="262"/>
            <p14:sldId id="372"/>
            <p14:sldId id="373"/>
            <p14:sldId id="374"/>
            <p14:sldId id="375"/>
            <p14:sldId id="376"/>
            <p14:sldId id="377"/>
            <p14:sldId id="378"/>
            <p14:sldId id="379"/>
            <p14:sldId id="380"/>
            <p14:sldId id="381"/>
            <p14:sldId id="382"/>
            <p14:sldId id="383"/>
            <p14:sldId id="403"/>
            <p14:sldId id="385"/>
            <p14:sldId id="386"/>
            <p14:sldId id="387"/>
            <p14:sldId id="388"/>
            <p14:sldId id="389"/>
            <p14:sldId id="390"/>
            <p14:sldId id="391"/>
            <p14:sldId id="392"/>
            <p14:sldId id="393"/>
            <p14:sldId id="394"/>
            <p14:sldId id="395"/>
            <p14:sldId id="396"/>
            <p14:sldId id="397"/>
            <p14:sldId id="398"/>
            <p14:sldId id="399"/>
            <p14:sldId id="279"/>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E8EDEE"/>
    <a:srgbClr val="CED9DB"/>
    <a:srgbClr val="39858E"/>
    <a:srgbClr val="D9EFEC"/>
    <a:srgbClr val="FFFFFF"/>
    <a:srgbClr val="4D4D4D"/>
    <a:srgbClr val="777777"/>
    <a:srgbClr val="717171"/>
    <a:srgbClr val="288A9F"/>
    <a:srgbClr val="9ACED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16" autoAdjust="0"/>
    <p:restoredTop sz="79075" autoAdjust="0"/>
  </p:normalViewPr>
  <p:slideViewPr>
    <p:cSldViewPr>
      <p:cViewPr varScale="1">
        <p:scale>
          <a:sx n="87" d="100"/>
          <a:sy n="87" d="100"/>
        </p:scale>
        <p:origin x="1602" y="84"/>
      </p:cViewPr>
      <p:guideLst>
        <p:guide orient="horz" pos="4156"/>
        <p:guide pos="997"/>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55" d="100"/>
          <a:sy n="55" d="100"/>
        </p:scale>
        <p:origin x="14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tags" Target="tags/tag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600" b="0" dirty="0">
                <a:latin typeface="Sanserif"/>
              </a:rPr>
              <a:t>A-1 Se</a:t>
            </a:r>
            <a:r>
              <a:rPr lang="en-US" sz="1600" b="0" baseline="0" dirty="0">
                <a:latin typeface="Sanserif"/>
              </a:rPr>
              <a:t>e Reference Chapter A Instructor’s Manual for teaching notes. </a:t>
            </a:r>
            <a:endParaRPr lang="en-US" sz="1600" b="0" dirty="0">
              <a:latin typeface="Sanserif"/>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C078533-F15E-2D40-9DD4-EFF59AA5F97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600989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cs typeface="Adobe Devanagari" panose="02040503050201020203" pitchFamily="18" charset="0"/>
              </a:rPr>
              <a:t>A-10 Se</a:t>
            </a:r>
            <a:r>
              <a:rPr lang="en-US" sz="1200" b="0" baseline="0" dirty="0">
                <a:latin typeface="Sanserif"/>
                <a:cs typeface="Adobe Devanagari" panose="02040503050201020203" pitchFamily="18" charset="0"/>
              </a:rPr>
              <a:t>e Reference Chapter A Instructor’s Manual for teaching notes. </a:t>
            </a:r>
            <a:endParaRPr lang="en-US" sz="1200" b="0" dirty="0">
              <a:latin typeface="Sanserif"/>
              <a:cs typeface="Adobe Devanagari" panose="02040503050201020203" pitchFamily="18" charset="0"/>
            </a:endParaRPr>
          </a:p>
          <a:p>
            <a:endParaRPr lang="en-US" dirty="0">
              <a:latin typeface="Sanserif"/>
              <a:cs typeface="Adobe Devanagari" panose="02040503050201020203" pitchFamily="18" charset="0"/>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1878729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A-11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4284106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A-12 Se</a:t>
            </a:r>
            <a:r>
              <a:rPr lang="en-US" sz="1200" b="0" baseline="0" dirty="0">
                <a:latin typeface="Sanserif"/>
              </a:rPr>
              <a:t>e Reference Chapter A Instructor’s Manual for teaching notes</a:t>
            </a:r>
            <a:endParaRPr lang="en-US"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283549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A-13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396503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A-14 See Reference Chapter A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537964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latin typeface="Sanserif"/>
              </a:rPr>
              <a:t>A-15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148524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A-16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3880720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A-17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8088650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A-18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2570822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A-19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1604980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latin typeface="Sanserif"/>
              </a:rPr>
              <a:t>A-2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C078533-F15E-2D40-9DD4-EFF59AA5F97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5048257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A-20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236128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A-21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21</a:t>
            </a:fld>
            <a:endParaRPr lang="en-US" altLang="en-US" dirty="0"/>
          </a:p>
        </p:txBody>
      </p:sp>
    </p:spTree>
    <p:extLst>
      <p:ext uri="{BB962C8B-B14F-4D97-AF65-F5344CB8AC3E}">
        <p14:creationId xmlns:p14="http://schemas.microsoft.com/office/powerpoint/2010/main" val="2156083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A-22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22</a:t>
            </a:fld>
            <a:endParaRPr lang="en-US" altLang="en-US" dirty="0"/>
          </a:p>
        </p:txBody>
      </p:sp>
    </p:spTree>
    <p:extLst>
      <p:ext uri="{BB962C8B-B14F-4D97-AF65-F5344CB8AC3E}">
        <p14:creationId xmlns:p14="http://schemas.microsoft.com/office/powerpoint/2010/main" val="3781808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A-23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23</a:t>
            </a:fld>
            <a:endParaRPr lang="en-US" altLang="en-US" dirty="0"/>
          </a:p>
        </p:txBody>
      </p:sp>
    </p:spTree>
    <p:extLst>
      <p:ext uri="{BB962C8B-B14F-4D97-AF65-F5344CB8AC3E}">
        <p14:creationId xmlns:p14="http://schemas.microsoft.com/office/powerpoint/2010/main" val="11078337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A-24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24</a:t>
            </a:fld>
            <a:endParaRPr lang="en-US" altLang="en-US" dirty="0"/>
          </a:p>
        </p:txBody>
      </p:sp>
    </p:spTree>
    <p:extLst>
      <p:ext uri="{BB962C8B-B14F-4D97-AF65-F5344CB8AC3E}">
        <p14:creationId xmlns:p14="http://schemas.microsoft.com/office/powerpoint/2010/main" val="31139166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A-25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25</a:t>
            </a:fld>
            <a:endParaRPr lang="en-US" altLang="en-US" dirty="0"/>
          </a:p>
        </p:txBody>
      </p:sp>
    </p:spTree>
    <p:extLst>
      <p:ext uri="{BB962C8B-B14F-4D97-AF65-F5344CB8AC3E}">
        <p14:creationId xmlns:p14="http://schemas.microsoft.com/office/powerpoint/2010/main" val="34344806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A-26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26</a:t>
            </a:fld>
            <a:endParaRPr lang="en-US" altLang="en-US" dirty="0"/>
          </a:p>
        </p:txBody>
      </p:sp>
    </p:spTree>
    <p:extLst>
      <p:ext uri="{BB962C8B-B14F-4D97-AF65-F5344CB8AC3E}">
        <p14:creationId xmlns:p14="http://schemas.microsoft.com/office/powerpoint/2010/main" val="3761393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A-27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27</a:t>
            </a:fld>
            <a:endParaRPr lang="en-US" altLang="en-US" dirty="0"/>
          </a:p>
        </p:txBody>
      </p:sp>
    </p:spTree>
    <p:extLst>
      <p:ext uri="{BB962C8B-B14F-4D97-AF65-F5344CB8AC3E}">
        <p14:creationId xmlns:p14="http://schemas.microsoft.com/office/powerpoint/2010/main" val="19204538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A-28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28</a:t>
            </a:fld>
            <a:endParaRPr lang="en-US" altLang="en-US" dirty="0"/>
          </a:p>
        </p:txBody>
      </p:sp>
    </p:spTree>
    <p:extLst>
      <p:ext uri="{BB962C8B-B14F-4D97-AF65-F5344CB8AC3E}">
        <p14:creationId xmlns:p14="http://schemas.microsoft.com/office/powerpoint/2010/main" val="22895933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latin typeface="Sanserif"/>
              </a:rPr>
              <a:t>A-29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29</a:t>
            </a:fld>
            <a:endParaRPr lang="en-US" altLang="en-US" dirty="0"/>
          </a:p>
        </p:txBody>
      </p:sp>
    </p:spTree>
    <p:extLst>
      <p:ext uri="{BB962C8B-B14F-4D97-AF65-F5344CB8AC3E}">
        <p14:creationId xmlns:p14="http://schemas.microsoft.com/office/powerpoint/2010/main" val="3281340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latin typeface="Sanserif"/>
              </a:rPr>
              <a:t>A-3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1559561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A-30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30</a:t>
            </a:fld>
            <a:endParaRPr lang="en-US" altLang="en-US" dirty="0"/>
          </a:p>
        </p:txBody>
      </p:sp>
    </p:spTree>
    <p:extLst>
      <p:ext uri="{BB962C8B-B14F-4D97-AF65-F5344CB8AC3E}">
        <p14:creationId xmlns:p14="http://schemas.microsoft.com/office/powerpoint/2010/main" val="24926292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A-31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31</a:t>
            </a:fld>
            <a:endParaRPr lang="en-US" altLang="en-US" dirty="0"/>
          </a:p>
        </p:txBody>
      </p:sp>
    </p:spTree>
    <p:extLst>
      <p:ext uri="{BB962C8B-B14F-4D97-AF65-F5344CB8AC3E}">
        <p14:creationId xmlns:p14="http://schemas.microsoft.com/office/powerpoint/2010/main" val="19398934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A-32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32</a:t>
            </a:fld>
            <a:endParaRPr lang="en-US" altLang="en-US" dirty="0"/>
          </a:p>
        </p:txBody>
      </p:sp>
    </p:spTree>
    <p:extLst>
      <p:ext uri="{BB962C8B-B14F-4D97-AF65-F5344CB8AC3E}">
        <p14:creationId xmlns:p14="http://schemas.microsoft.com/office/powerpoint/2010/main" val="8611360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A-33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33</a:t>
            </a:fld>
            <a:endParaRPr lang="en-US" altLang="en-US" dirty="0"/>
          </a:p>
        </p:txBody>
      </p:sp>
    </p:spTree>
    <p:extLst>
      <p:ext uri="{BB962C8B-B14F-4D97-AF65-F5344CB8AC3E}">
        <p14:creationId xmlns:p14="http://schemas.microsoft.com/office/powerpoint/2010/main" val="12087530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A-34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34</a:t>
            </a:fld>
            <a:endParaRPr lang="en-US" altLang="en-US" dirty="0"/>
          </a:p>
        </p:txBody>
      </p:sp>
    </p:spTree>
    <p:extLst>
      <p:ext uri="{BB962C8B-B14F-4D97-AF65-F5344CB8AC3E}">
        <p14:creationId xmlns:p14="http://schemas.microsoft.com/office/powerpoint/2010/main" val="27040216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A-35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35</a:t>
            </a:fld>
            <a:endParaRPr lang="en-US" altLang="en-US" dirty="0"/>
          </a:p>
        </p:txBody>
      </p:sp>
    </p:spTree>
    <p:extLst>
      <p:ext uri="{BB962C8B-B14F-4D97-AF65-F5344CB8AC3E}">
        <p14:creationId xmlns:p14="http://schemas.microsoft.com/office/powerpoint/2010/main" val="12562633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A-36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36</a:t>
            </a:fld>
            <a:endParaRPr lang="en-US" altLang="en-US" dirty="0"/>
          </a:p>
        </p:txBody>
      </p:sp>
    </p:spTree>
    <p:extLst>
      <p:ext uri="{BB962C8B-B14F-4D97-AF65-F5344CB8AC3E}">
        <p14:creationId xmlns:p14="http://schemas.microsoft.com/office/powerpoint/2010/main" val="28897631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A-37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37</a:t>
            </a:fld>
            <a:endParaRPr lang="en-US" altLang="en-US" dirty="0"/>
          </a:p>
        </p:txBody>
      </p:sp>
    </p:spTree>
    <p:extLst>
      <p:ext uri="{BB962C8B-B14F-4D97-AF65-F5344CB8AC3E}">
        <p14:creationId xmlns:p14="http://schemas.microsoft.com/office/powerpoint/2010/main" val="19182492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A-38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38</a:t>
            </a:fld>
            <a:endParaRPr lang="en-US" altLang="en-US" dirty="0"/>
          </a:p>
        </p:txBody>
      </p:sp>
    </p:spTree>
    <p:extLst>
      <p:ext uri="{BB962C8B-B14F-4D97-AF65-F5344CB8AC3E}">
        <p14:creationId xmlns:p14="http://schemas.microsoft.com/office/powerpoint/2010/main" val="23254159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A-39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39</a:t>
            </a:fld>
            <a:endParaRPr lang="en-US" altLang="en-US" dirty="0"/>
          </a:p>
        </p:txBody>
      </p:sp>
    </p:spTree>
    <p:extLst>
      <p:ext uri="{BB962C8B-B14F-4D97-AF65-F5344CB8AC3E}">
        <p14:creationId xmlns:p14="http://schemas.microsoft.com/office/powerpoint/2010/main" val="4225112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200" b="0" dirty="0"/>
              <a:t>A-4 Se</a:t>
            </a:r>
            <a:r>
              <a:rPr lang="en-US" sz="1200" b="0" baseline="0" dirty="0"/>
              <a:t>e Reference Chapter A Instructor’s Manual for teaching notes. </a:t>
            </a:r>
            <a:endParaRPr lang="en-US" sz="1200" b="0" dirty="0"/>
          </a:p>
          <a:p>
            <a:pPr eaLnBrk="1" hangingPunct="1">
              <a:spcBef>
                <a:spcPct val="0"/>
              </a:spcBef>
            </a:pPr>
            <a:endParaRPr lang="en-US" alt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15988276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A-40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40</a:t>
            </a:fld>
            <a:endParaRPr lang="en-US" altLang="en-US" dirty="0"/>
          </a:p>
        </p:txBody>
      </p:sp>
    </p:spTree>
    <p:extLst>
      <p:ext uri="{BB962C8B-B14F-4D97-AF65-F5344CB8AC3E}">
        <p14:creationId xmlns:p14="http://schemas.microsoft.com/office/powerpoint/2010/main" val="18837917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A-41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41</a:t>
            </a:fld>
            <a:endParaRPr lang="en-US" altLang="en-US" dirty="0"/>
          </a:p>
        </p:txBody>
      </p:sp>
    </p:spTree>
    <p:extLst>
      <p:ext uri="{BB962C8B-B14F-4D97-AF65-F5344CB8AC3E}">
        <p14:creationId xmlns:p14="http://schemas.microsoft.com/office/powerpoint/2010/main" val="35622889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A-42 See Reference Chapter A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42</a:t>
            </a:fld>
            <a:endParaRPr lang="en-US" altLang="en-US" dirty="0"/>
          </a:p>
        </p:txBody>
      </p:sp>
    </p:spTree>
    <p:extLst>
      <p:ext uri="{BB962C8B-B14F-4D97-AF65-F5344CB8AC3E}">
        <p14:creationId xmlns:p14="http://schemas.microsoft.com/office/powerpoint/2010/main" val="33481581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A-43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43</a:t>
            </a:fld>
            <a:endParaRPr lang="en-US" altLang="en-US" dirty="0"/>
          </a:p>
        </p:txBody>
      </p:sp>
    </p:spTree>
    <p:extLst>
      <p:ext uri="{BB962C8B-B14F-4D97-AF65-F5344CB8AC3E}">
        <p14:creationId xmlns:p14="http://schemas.microsoft.com/office/powerpoint/2010/main" val="42825686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A-44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44</a:t>
            </a:fld>
            <a:endParaRPr lang="en-US" altLang="en-US" dirty="0"/>
          </a:p>
        </p:txBody>
      </p:sp>
    </p:spTree>
    <p:extLst>
      <p:ext uri="{BB962C8B-B14F-4D97-AF65-F5344CB8AC3E}">
        <p14:creationId xmlns:p14="http://schemas.microsoft.com/office/powerpoint/2010/main" val="8073172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A-45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45</a:t>
            </a:fld>
            <a:endParaRPr lang="en-US" altLang="en-US" dirty="0"/>
          </a:p>
        </p:txBody>
      </p:sp>
    </p:spTree>
    <p:extLst>
      <p:ext uri="{BB962C8B-B14F-4D97-AF65-F5344CB8AC3E}">
        <p14:creationId xmlns:p14="http://schemas.microsoft.com/office/powerpoint/2010/main" val="28204420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A-46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46</a:t>
            </a:fld>
            <a:endParaRPr lang="en-US" altLang="en-US" dirty="0"/>
          </a:p>
        </p:txBody>
      </p:sp>
    </p:spTree>
    <p:extLst>
      <p:ext uri="{BB962C8B-B14F-4D97-AF65-F5344CB8AC3E}">
        <p14:creationId xmlns:p14="http://schemas.microsoft.com/office/powerpoint/2010/main" val="5509184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A-47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47</a:t>
            </a:fld>
            <a:endParaRPr lang="en-US" altLang="en-US" dirty="0"/>
          </a:p>
        </p:txBody>
      </p:sp>
    </p:spTree>
    <p:extLst>
      <p:ext uri="{BB962C8B-B14F-4D97-AF65-F5344CB8AC3E}">
        <p14:creationId xmlns:p14="http://schemas.microsoft.com/office/powerpoint/2010/main" val="11296355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A-48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48</a:t>
            </a:fld>
            <a:endParaRPr lang="en-US" altLang="en-US" dirty="0"/>
          </a:p>
        </p:txBody>
      </p:sp>
    </p:spTree>
    <p:extLst>
      <p:ext uri="{BB962C8B-B14F-4D97-AF65-F5344CB8AC3E}">
        <p14:creationId xmlns:p14="http://schemas.microsoft.com/office/powerpoint/2010/main" val="8084634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A-49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49</a:t>
            </a:fld>
            <a:endParaRPr lang="en-US" altLang="en-US" dirty="0"/>
          </a:p>
        </p:txBody>
      </p:sp>
    </p:spTree>
    <p:extLst>
      <p:ext uri="{BB962C8B-B14F-4D97-AF65-F5344CB8AC3E}">
        <p14:creationId xmlns:p14="http://schemas.microsoft.com/office/powerpoint/2010/main" val="2868636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dirty="0">
                <a:latin typeface="Sanserif"/>
              </a:rPr>
              <a:t>A-5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724796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A-50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50</a:t>
            </a:fld>
            <a:endParaRPr lang="en-US" altLang="en-US" dirty="0"/>
          </a:p>
        </p:txBody>
      </p:sp>
    </p:spTree>
    <p:extLst>
      <p:ext uri="{BB962C8B-B14F-4D97-AF65-F5344CB8AC3E}">
        <p14:creationId xmlns:p14="http://schemas.microsoft.com/office/powerpoint/2010/main" val="42116891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A-51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51</a:t>
            </a:fld>
            <a:endParaRPr lang="en-US" altLang="en-US" dirty="0"/>
          </a:p>
        </p:txBody>
      </p:sp>
    </p:spTree>
    <p:extLst>
      <p:ext uri="{BB962C8B-B14F-4D97-AF65-F5344CB8AC3E}">
        <p14:creationId xmlns:p14="http://schemas.microsoft.com/office/powerpoint/2010/main" val="4156372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A-52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52</a:t>
            </a:fld>
            <a:endParaRPr lang="en-US" altLang="en-US" dirty="0"/>
          </a:p>
        </p:txBody>
      </p:sp>
    </p:spTree>
    <p:extLst>
      <p:ext uri="{BB962C8B-B14F-4D97-AF65-F5344CB8AC3E}">
        <p14:creationId xmlns:p14="http://schemas.microsoft.com/office/powerpoint/2010/main" val="10084807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A-53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53</a:t>
            </a:fld>
            <a:endParaRPr lang="en-US" altLang="en-US" dirty="0"/>
          </a:p>
        </p:txBody>
      </p:sp>
    </p:spTree>
    <p:extLst>
      <p:ext uri="{BB962C8B-B14F-4D97-AF65-F5344CB8AC3E}">
        <p14:creationId xmlns:p14="http://schemas.microsoft.com/office/powerpoint/2010/main" val="31603972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A-54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54</a:t>
            </a:fld>
            <a:endParaRPr lang="en-US" altLang="en-US" dirty="0"/>
          </a:p>
        </p:txBody>
      </p:sp>
    </p:spTree>
    <p:extLst>
      <p:ext uri="{BB962C8B-B14F-4D97-AF65-F5344CB8AC3E}">
        <p14:creationId xmlns:p14="http://schemas.microsoft.com/office/powerpoint/2010/main" val="29391760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A-55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55</a:t>
            </a:fld>
            <a:endParaRPr lang="en-US" altLang="en-US" dirty="0"/>
          </a:p>
        </p:txBody>
      </p:sp>
    </p:spTree>
    <p:extLst>
      <p:ext uri="{BB962C8B-B14F-4D97-AF65-F5344CB8AC3E}">
        <p14:creationId xmlns:p14="http://schemas.microsoft.com/office/powerpoint/2010/main" val="77063108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A-56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56</a:t>
            </a:fld>
            <a:endParaRPr lang="en-US" altLang="en-US" dirty="0"/>
          </a:p>
        </p:txBody>
      </p:sp>
    </p:spTree>
    <p:extLst>
      <p:ext uri="{BB962C8B-B14F-4D97-AF65-F5344CB8AC3E}">
        <p14:creationId xmlns:p14="http://schemas.microsoft.com/office/powerpoint/2010/main" val="208637003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A-57 Se</a:t>
            </a:r>
            <a:r>
              <a:rPr lang="en-US" sz="1200" b="0" baseline="0" dirty="0">
                <a:latin typeface="Sanserif"/>
              </a:rPr>
              <a:t>e Reference Chapter A Instructor’s Manual for teaching notes. </a:t>
            </a:r>
            <a:endParaRPr lang="en-US" sz="1200" b="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57</a:t>
            </a:fld>
            <a:endParaRPr lang="en-US" altLang="en-US" dirty="0"/>
          </a:p>
        </p:txBody>
      </p:sp>
    </p:spTree>
    <p:extLst>
      <p:ext uri="{BB962C8B-B14F-4D97-AF65-F5344CB8AC3E}">
        <p14:creationId xmlns:p14="http://schemas.microsoft.com/office/powerpoint/2010/main" val="32803983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58</a:t>
            </a:fld>
            <a:endParaRPr lang="en-US" altLang="en-US" dirty="0"/>
          </a:p>
        </p:txBody>
      </p:sp>
    </p:spTree>
    <p:extLst>
      <p:ext uri="{BB962C8B-B14F-4D97-AF65-F5344CB8AC3E}">
        <p14:creationId xmlns:p14="http://schemas.microsoft.com/office/powerpoint/2010/main" val="3321747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A-6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3691031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A-7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4002242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A-8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3579924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latin typeface="Sanserif"/>
              </a:rPr>
              <a:t>A-9 Se</a:t>
            </a:r>
            <a:r>
              <a:rPr lang="en-US" sz="1200" b="0" baseline="0" dirty="0">
                <a:latin typeface="Sanserif"/>
              </a:rPr>
              <a:t>e Reference Chapter A Instructor’s Manual for teaching notes. </a:t>
            </a:r>
            <a:endParaRPr lang="en-US" sz="1200" b="0" dirty="0">
              <a:latin typeface="Sanserif"/>
            </a:endParaRPr>
          </a:p>
          <a:p>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1871850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4">
            <a:extLst>
              <a:ext uri="{FF2B5EF4-FFF2-40B4-BE49-F238E27FC236}">
                <a16:creationId xmlns:a16="http://schemas.microsoft.com/office/drawing/2014/main" id="{73C10502-2E3E-4058-9738-846512A71057}"/>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5" name="Sub Title 2">
            <a:extLst>
              <a:ext uri="{FF2B5EF4-FFF2-40B4-BE49-F238E27FC236}">
                <a16:creationId xmlns:a16="http://schemas.microsoft.com/office/drawing/2014/main" id="{3654E420-8475-4038-A210-0013CFB2B474}"/>
              </a:ext>
            </a:extLst>
          </p:cNvPr>
          <p:cNvSpPr>
            <a:spLocks noGrp="1"/>
          </p:cNvSpPr>
          <p:nvPr>
            <p:ph type="body" sz="quarter" idx="16" hasCustomPrompt="1"/>
          </p:nvPr>
        </p:nvSpPr>
        <p:spPr>
          <a:xfrm>
            <a:off x="1335088" y="886988"/>
            <a:ext cx="9871075" cy="460800"/>
          </a:xfrm>
        </p:spPr>
        <p:txBody>
          <a:bodyPr/>
          <a:lstStyle>
            <a:lvl1pPr algn="ctr">
              <a:defRPr b="1">
                <a:latin typeface="Calibri" panose="020F0502020204030204" pitchFamily="34" charset="0"/>
              </a:defRPr>
            </a:lvl1pPr>
          </a:lstStyle>
          <a:p>
            <a:pPr lvl="0"/>
            <a:r>
              <a:rPr lang="en-IN" dirty="0"/>
              <a:t>Sub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819944"/>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2">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628800"/>
            <a:ext cx="6417459" cy="2486000"/>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3">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417459"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4">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35870" y="1671132"/>
            <a:ext cx="3050848" cy="2443668"/>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3" name="Content Placeholder 5">
            <a:extLst>
              <a:ext uri="{FF2B5EF4-FFF2-40B4-BE49-F238E27FC236}">
                <a16:creationId xmlns:a16="http://schemas.microsoft.com/office/drawing/2014/main" id="{F097B3BB-27D9-45DA-92C5-595C70C7CD80}"/>
              </a:ext>
            </a:extLst>
          </p:cNvPr>
          <p:cNvSpPr>
            <a:spLocks noGrp="1"/>
          </p:cNvSpPr>
          <p:nvPr>
            <p:ph sz="quarter" idx="16" hasCustomPrompt="1"/>
          </p:nvPr>
        </p:nvSpPr>
        <p:spPr>
          <a:xfrm>
            <a:off x="8135870" y="4343400"/>
            <a:ext cx="3050848" cy="1905000"/>
          </a:xfrm>
        </p:spPr>
        <p:txBody>
          <a:bodyPr/>
          <a:lstStyle>
            <a:lvl1pPr>
              <a:defRPr sz="2400" b="1">
                <a:latin typeface="Sanserif"/>
              </a:defRPr>
            </a:lvl1pPr>
            <a:lvl2pPr>
              <a:defRPr sz="2400" b="1">
                <a:latin typeface="Sanserif"/>
              </a:defRPr>
            </a:lvl2pPr>
            <a:lvl3pPr>
              <a:defRPr sz="2400" b="1">
                <a:latin typeface="Sanserif"/>
              </a:defRPr>
            </a:lvl3pPr>
          </a:lstStyle>
          <a:p>
            <a:pPr lvl="0"/>
            <a:r>
              <a:rPr lang="en-US" dirty="0"/>
              <a:t>Slide Content 2</a:t>
            </a:r>
          </a:p>
          <a:p>
            <a:pPr lvl="1"/>
            <a:r>
              <a:rPr lang="en-US" dirty="0"/>
              <a:t>Second level</a:t>
            </a:r>
          </a:p>
          <a:p>
            <a:pPr lvl="2"/>
            <a:r>
              <a:rPr lang="en-US" dirty="0"/>
              <a:t>Third level</a:t>
            </a:r>
          </a:p>
        </p:txBody>
      </p:sp>
      <p:sp>
        <p:nvSpPr>
          <p:cNvPr id="22" name="Slide Number Placeholder 6">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1378241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5376">
          <p15:clr>
            <a:srgbClr val="FBAE40"/>
          </p15:clr>
        </p15:guide>
        <p15:guide id="5" pos="515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97FA7DE-7969-468D-A1D3-0062ECB7EF35}"/>
              </a:ext>
            </a:extLst>
          </p:cNvPr>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pic>
        <p:nvPicPr>
          <p:cNvPr id="5" name="MGH Logo">
            <a:extLst>
              <a:ext uri="{FF2B5EF4-FFF2-40B4-BE49-F238E27FC236}">
                <a16:creationId xmlns:a16="http://schemas.microsoft.com/office/drawing/2014/main" id="{DC84448C-089A-4CCA-A8CC-964ECB7608A4}"/>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
        <p:nvSpPr>
          <p:cNvPr id="6" name="MGH Tagline">
            <a:extLst>
              <a:ext uri="{FF2B5EF4-FFF2-40B4-BE49-F238E27FC236}">
                <a16:creationId xmlns:a16="http://schemas.microsoft.com/office/drawing/2014/main" id="{A19DFD52-F0B3-4BB0-80E4-90C9DCE3C378}"/>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7" name="MGH URL">
            <a:extLst>
              <a:ext uri="{FF2B5EF4-FFF2-40B4-BE49-F238E27FC236}">
                <a16:creationId xmlns:a16="http://schemas.microsoft.com/office/drawing/2014/main" id="{F003F2EE-7786-4405-8F4F-5DF405B4AFBD}"/>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
        <p:nvSpPr>
          <p:cNvPr id="3" name="Footer Placeholder 2">
            <a:extLst>
              <a:ext uri="{FF2B5EF4-FFF2-40B4-BE49-F238E27FC236}">
                <a16:creationId xmlns:a16="http://schemas.microsoft.com/office/drawing/2014/main" id="{393E1006-9304-469A-A8F5-633C5CAC0CCE}"/>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83339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1277056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4"/>
            <a:ext cx="10311559" cy="3179337"/>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4" name="Content Placeholder 3">
            <a:extLst>
              <a:ext uri="{FF2B5EF4-FFF2-40B4-BE49-F238E27FC236}">
                <a16:creationId xmlns:a16="http://schemas.microsoft.com/office/drawing/2014/main" id="{BA538512-4073-4270-B45D-630BF1C4E95E}"/>
              </a:ext>
            </a:extLst>
          </p:cNvPr>
          <p:cNvSpPr>
            <a:spLocks noGrp="1"/>
          </p:cNvSpPr>
          <p:nvPr>
            <p:ph sz="quarter" idx="14" hasCustomPrompt="1"/>
          </p:nvPr>
        </p:nvSpPr>
        <p:spPr>
          <a:xfrm>
            <a:off x="940221" y="4284664"/>
            <a:ext cx="10311559" cy="1963737"/>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5" name="Appendix Link 4">
            <a:extLst>
              <a:ext uri="{FF2B5EF4-FFF2-40B4-BE49-F238E27FC236}">
                <a16:creationId xmlns:a16="http://schemas.microsoft.com/office/drawing/2014/main" id="{D47B0D2A-B68F-4AC1-A428-049636B5F16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6" name="Image Credit 5">
            <a:extLst>
              <a:ext uri="{FF2B5EF4-FFF2-40B4-BE49-F238E27FC236}">
                <a16:creationId xmlns:a16="http://schemas.microsoft.com/office/drawing/2014/main" id="{6063A722-95FB-4C23-B34D-EED3600C3F2F}"/>
              </a:ext>
            </a:extLst>
          </p:cNvPr>
          <p:cNvSpPr>
            <a:spLocks noGrp="1"/>
          </p:cNvSpPr>
          <p:nvPr>
            <p:ph type="body" sz="quarter" idx="13"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7" name="Appendix Link 5">
            <a:extLst>
              <a:ext uri="{FF2B5EF4-FFF2-40B4-BE49-F238E27FC236}">
                <a16:creationId xmlns:a16="http://schemas.microsoft.com/office/drawing/2014/main" id="{AE1F6D5B-4AE8-4137-BEE5-EBC2C212C361}"/>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8" name="Image Credit 6">
            <a:extLst>
              <a:ext uri="{FF2B5EF4-FFF2-40B4-BE49-F238E27FC236}">
                <a16:creationId xmlns:a16="http://schemas.microsoft.com/office/drawing/2014/main" id="{6E4278BF-2CD1-4F80-81FA-9D481B7747D6}"/>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image" Target="../media/image2.png"/><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theme" Target="../theme/theme5.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pic>
        <p:nvPicPr>
          <p:cNvPr id="9" name="Picture 8">
            <a:extLst>
              <a:ext uri="{FF2B5EF4-FFF2-40B4-BE49-F238E27FC236}">
                <a16:creationId xmlns:a16="http://schemas.microsoft.com/office/drawing/2014/main" id="{31F2671B-1369-4F0F-BC95-8D413EEE883A}"/>
              </a:ext>
            </a:extLst>
          </p:cNvPr>
          <p:cNvPicPr>
            <a:picLocks noChangeAspect="1"/>
          </p:cNvPicPr>
          <p:nvPr userDrawn="1"/>
        </p:nvPicPr>
        <p:blipFill>
          <a:blip r:embed="rId5"/>
          <a:stretch>
            <a:fillRect/>
          </a:stretch>
        </p:blipFill>
        <p:spPr>
          <a:xfrm>
            <a:off x="1" y="1"/>
            <a:ext cx="838199" cy="920368"/>
          </a:xfrm>
          <a:prstGeom prst="rect">
            <a:avLst/>
          </a:prstGeom>
        </p:spPr>
      </p:pic>
      <p:sp>
        <p:nvSpPr>
          <p:cNvPr id="10" name="MGH Tagline">
            <a:extLst>
              <a:ext uri="{FF2B5EF4-FFF2-40B4-BE49-F238E27FC236}">
                <a16:creationId xmlns:a16="http://schemas.microsoft.com/office/drawing/2014/main" id="{B693F32B-8F1A-4CE9-9E25-8AE60E730865}"/>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6"/>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732" r:id="rId3"/>
    <p:sldLayoutId id="2147483686" r:id="rId4"/>
    <p:sldLayoutId id="2147483709" r:id="rId5"/>
    <p:sldLayoutId id="2147483687" r:id="rId6"/>
    <p:sldLayoutId id="2147483688" r:id="rId7"/>
    <p:sldLayoutId id="2147483730" r:id="rId8"/>
    <p:sldLayoutId id="2147483689" r:id="rId9"/>
    <p:sldLayoutId id="2147483735" r:id="rId10"/>
    <p:sldLayoutId id="2147483726" r:id="rId11"/>
    <p:sldLayoutId id="2147483721" r:id="rId12"/>
    <p:sldLayoutId id="2147483690" r:id="rId13"/>
    <p:sldLayoutId id="2147483691" r:id="rId14"/>
    <p:sldLayoutId id="2147483716" r:id="rId15"/>
    <p:sldLayoutId id="2147483722" r:id="rId16"/>
    <p:sldLayoutId id="2147483710" r:id="rId17"/>
    <p:sldLayoutId id="2147483725" r:id="rId18"/>
    <p:sldLayoutId id="2147483717" r:id="rId19"/>
    <p:sldLayoutId id="2147483718" r:id="rId20"/>
    <p:sldLayoutId id="2147483724" r:id="rId21"/>
    <p:sldLayoutId id="2147483723" r:id="rId22"/>
    <p:sldLayoutId id="2147483719" r:id="rId23"/>
    <p:sldLayoutId id="2147483720" r:id="rId24"/>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965400718"/>
      </p:ext>
    </p:extLst>
  </p:cSld>
  <p:clrMap bg1="lt1" tx1="dk1" bg2="lt2" tx2="dk2" accent1="accent1" accent2="accent2" accent3="accent3" accent4="accent4" accent5="accent5" accent6="accent6" hlink="hlink" folHlink="folHlink"/>
  <p:sldLayoutIdLst>
    <p:sldLayoutId id="2147483736"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791200"/>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4A348-5ADC-47CC-8FAB-ECF5914E4817}"/>
              </a:ext>
            </a:extLst>
          </p:cNvPr>
          <p:cNvSpPr>
            <a:spLocks noGrp="1"/>
          </p:cNvSpPr>
          <p:nvPr>
            <p:ph type="ctrTitle"/>
          </p:nvPr>
        </p:nvSpPr>
        <p:spPr/>
        <p:txBody>
          <a:bodyPr/>
          <a:lstStyle/>
          <a:p>
            <a:r>
              <a:rPr lang="en-US" b="0" dirty="0">
                <a:latin typeface="Sanserif"/>
              </a:rPr>
              <a:t>Reference Chapter A</a:t>
            </a:r>
            <a:endParaRPr lang="en-IN" b="0" dirty="0">
              <a:latin typeface="Sanserif"/>
            </a:endParaRPr>
          </a:p>
        </p:txBody>
      </p:sp>
      <p:sp>
        <p:nvSpPr>
          <p:cNvPr id="3" name="Content Placeholder 2">
            <a:extLst>
              <a:ext uri="{FF2B5EF4-FFF2-40B4-BE49-F238E27FC236}">
                <a16:creationId xmlns:a16="http://schemas.microsoft.com/office/drawing/2014/main" id="{0F79E291-3F83-48AF-8EC2-73889CB35698}"/>
              </a:ext>
            </a:extLst>
          </p:cNvPr>
          <p:cNvSpPr>
            <a:spLocks noGrp="1"/>
          </p:cNvSpPr>
          <p:nvPr>
            <p:ph type="body" sz="quarter" idx="10"/>
          </p:nvPr>
        </p:nvSpPr>
        <p:spPr/>
        <p:txBody>
          <a:bodyPr/>
          <a:lstStyle/>
          <a:p>
            <a:r>
              <a:rPr lang="en-US" sz="2800" dirty="0">
                <a:latin typeface="Sanserif"/>
              </a:rPr>
              <a:t>A Guide to Sentence-Building, Grammar, and Mechanics</a:t>
            </a:r>
          </a:p>
        </p:txBody>
      </p:sp>
      <p:sp>
        <p:nvSpPr>
          <p:cNvPr id="7" name="Content Placeholder 3">
            <a:extLst>
              <a:ext uri="{FF2B5EF4-FFF2-40B4-BE49-F238E27FC236}">
                <a16:creationId xmlns:a16="http://schemas.microsoft.com/office/drawing/2014/main" id="{437EBBDC-A025-40AA-8324-8AC9965B32F8}"/>
              </a:ext>
            </a:extLst>
          </p:cNvPr>
          <p:cNvSpPr txBox="1">
            <a:spLocks/>
          </p:cNvSpPr>
          <p:nvPr/>
        </p:nvSpPr>
        <p:spPr>
          <a:xfrm>
            <a:off x="0" y="6492287"/>
            <a:ext cx="12192000" cy="365713"/>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3395864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72A65-593F-4F4B-9859-323F9CD22680}"/>
              </a:ext>
            </a:extLst>
          </p:cNvPr>
          <p:cNvSpPr>
            <a:spLocks noGrp="1"/>
          </p:cNvSpPr>
          <p:nvPr>
            <p:ph type="title"/>
          </p:nvPr>
        </p:nvSpPr>
        <p:spPr/>
        <p:txBody>
          <a:bodyPr/>
          <a:lstStyle/>
          <a:p>
            <a:r>
              <a:rPr lang="en-US" altLang="en-US" sz="5400" b="1" dirty="0">
                <a:solidFill>
                  <a:srgbClr val="3D97B4"/>
                </a:solidFill>
                <a:cs typeface="Calibri" panose="020F0502020204030204" pitchFamily="34" charset="0"/>
              </a:rPr>
              <a:t>Sentence Patterns </a:t>
            </a:r>
            <a:r>
              <a:rPr lang="en-US" altLang="en-US" sz="1600" b="1" dirty="0">
                <a:solidFill>
                  <a:srgbClr val="3D97B4"/>
                </a:solidFill>
                <a:cs typeface="Calibri" panose="020F0502020204030204" pitchFamily="34" charset="0"/>
              </a:rPr>
              <a:t>5</a:t>
            </a:r>
            <a:r>
              <a:rPr lang="en-US" altLang="en-US" sz="5400" b="1" dirty="0">
                <a:solidFill>
                  <a:srgbClr val="3D97B4"/>
                </a:solidFill>
                <a:cs typeface="Calibri" panose="020F0502020204030204" pitchFamily="34" charset="0"/>
              </a:rPr>
              <a:t> </a:t>
            </a:r>
            <a:endParaRPr lang="en-US" sz="5400" dirty="0"/>
          </a:p>
        </p:txBody>
      </p:sp>
      <p:sp>
        <p:nvSpPr>
          <p:cNvPr id="3" name="Content Placeholder 2">
            <a:extLst>
              <a:ext uri="{FF2B5EF4-FFF2-40B4-BE49-F238E27FC236}">
                <a16:creationId xmlns:a16="http://schemas.microsoft.com/office/drawing/2014/main" id="{723E146C-BD34-4A63-ACAF-845CC089C00A}"/>
              </a:ext>
            </a:extLst>
          </p:cNvPr>
          <p:cNvSpPr>
            <a:spLocks noGrp="1"/>
          </p:cNvSpPr>
          <p:nvPr>
            <p:ph sz="quarter" idx="20"/>
          </p:nvPr>
        </p:nvSpPr>
        <p:spPr>
          <a:xfrm>
            <a:off x="695401" y="1430362"/>
            <a:ext cx="11280936" cy="4806950"/>
          </a:xfrm>
        </p:spPr>
        <p:txBody>
          <a:bodyPr>
            <a:normAutofit/>
          </a:bodyPr>
          <a:lstStyle/>
          <a:p>
            <a:r>
              <a:rPr lang="en-US" b="1" dirty="0"/>
              <a:t>#18. </a:t>
            </a:r>
            <a:r>
              <a:rPr lang="en-US" dirty="0"/>
              <a:t>	Introductory prepositional phrase five words or more</a:t>
            </a:r>
            <a:r>
              <a:rPr lang="en-US" b="1" dirty="0"/>
              <a:t>,</a:t>
            </a:r>
            <a:r>
              <a:rPr lang="en-US" dirty="0"/>
              <a:t> independent clause</a:t>
            </a:r>
            <a:br>
              <a:rPr lang="en-US" dirty="0"/>
            </a:br>
            <a:endParaRPr lang="en-US" dirty="0"/>
          </a:p>
          <a:p>
            <a:r>
              <a:rPr lang="en-US" b="1" dirty="0"/>
              <a:t>#19.  </a:t>
            </a:r>
            <a:r>
              <a:rPr lang="en-US" dirty="0"/>
              <a:t>	Introductory prepositional phrase four words or fewer + independent clause. (No commas unless required for clarity). </a:t>
            </a:r>
            <a:r>
              <a:rPr lang="en-US" b="1" dirty="0"/>
              <a:t>NOTE: </a:t>
            </a:r>
            <a:r>
              <a:rPr lang="en-US" dirty="0"/>
              <a:t>Don’t confuse these phrases with interrupting or transitionary phrases at the beginning of a sentence, which are always followed by a comma. </a:t>
            </a:r>
            <a:r>
              <a:rPr lang="en-US" b="1" dirty="0"/>
              <a:t>Example: </a:t>
            </a:r>
            <a:r>
              <a:rPr lang="en-US" dirty="0"/>
              <a:t>In fact, we found more than 100 errors in the document.</a:t>
            </a:r>
          </a:p>
          <a:p>
            <a:endParaRPr lang="en-US" dirty="0"/>
          </a:p>
          <a:p>
            <a:r>
              <a:rPr lang="en-US" b="1" dirty="0"/>
              <a:t>#20. </a:t>
            </a:r>
            <a:r>
              <a:rPr lang="en-US" dirty="0"/>
              <a:t>	Participle or gerund phrase</a:t>
            </a:r>
            <a:r>
              <a:rPr lang="en-US" b="1" dirty="0"/>
              <a:t>,</a:t>
            </a:r>
            <a:r>
              <a:rPr lang="en-US" dirty="0"/>
              <a:t> independent clause.</a:t>
            </a:r>
            <a:br>
              <a:rPr lang="en-US" dirty="0"/>
            </a:br>
            <a:r>
              <a:rPr lang="en-US" dirty="0"/>
              <a:t>Participle: Having finished the project, we took Friday off.</a:t>
            </a:r>
            <a:br>
              <a:rPr lang="en-US" dirty="0"/>
            </a:br>
            <a:r>
              <a:rPr lang="en-US" dirty="0"/>
              <a:t>Gerund: Fundraising is a major component of the director’s job.</a:t>
            </a:r>
          </a:p>
          <a:p>
            <a:endParaRPr lang="en-US" dirty="0"/>
          </a:p>
          <a:p>
            <a:r>
              <a:rPr lang="en-US" dirty="0"/>
              <a:t>#</a:t>
            </a:r>
            <a:r>
              <a:rPr lang="en-US" b="1" dirty="0"/>
              <a:t>21. </a:t>
            </a:r>
            <a:r>
              <a:rPr lang="en-US" dirty="0"/>
              <a:t>	Infinitive phrase (to + a verb)</a:t>
            </a:r>
            <a:r>
              <a:rPr lang="en-US" b="1" dirty="0"/>
              <a:t>,</a:t>
            </a:r>
            <a:r>
              <a:rPr lang="en-US" dirty="0"/>
              <a:t> independent clause</a:t>
            </a:r>
          </a:p>
        </p:txBody>
      </p:sp>
      <p:sp>
        <p:nvSpPr>
          <p:cNvPr id="6" name="Slide Number Placeholder 3">
            <a:extLst>
              <a:ext uri="{FF2B5EF4-FFF2-40B4-BE49-F238E27FC236}">
                <a16:creationId xmlns:a16="http://schemas.microsoft.com/office/drawing/2014/main" id="{3D2D4D99-AA4E-4E94-A2FF-9C0BD667E52E}"/>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883875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FBAB5-166A-4216-A901-88476B50566E}"/>
              </a:ext>
            </a:extLst>
          </p:cNvPr>
          <p:cNvSpPr>
            <a:spLocks noGrp="1"/>
          </p:cNvSpPr>
          <p:nvPr>
            <p:ph type="title"/>
          </p:nvPr>
        </p:nvSpPr>
        <p:spPr>
          <a:xfrm>
            <a:off x="119336" y="304801"/>
            <a:ext cx="11856999" cy="677909"/>
          </a:xfrm>
        </p:spPr>
        <p:txBody>
          <a:bodyPr/>
          <a:lstStyle/>
          <a:p>
            <a:r>
              <a:rPr lang="en-US" altLang="en-US" sz="4400" b="1" dirty="0">
                <a:solidFill>
                  <a:srgbClr val="3D97B4"/>
                </a:solidFill>
                <a:cs typeface="Calibri" panose="020F0502020204030204" pitchFamily="34" charset="0"/>
              </a:rPr>
              <a:t>Avoid these Sentence Patterns in Business Writing</a:t>
            </a:r>
            <a:endParaRPr lang="en-US" sz="4400" dirty="0"/>
          </a:p>
        </p:txBody>
      </p:sp>
      <p:sp>
        <p:nvSpPr>
          <p:cNvPr id="3" name="Content Placeholder 2">
            <a:extLst>
              <a:ext uri="{FF2B5EF4-FFF2-40B4-BE49-F238E27FC236}">
                <a16:creationId xmlns:a16="http://schemas.microsoft.com/office/drawing/2014/main" id="{A15B9430-BC1F-4F62-8403-7217D5C6D963}"/>
              </a:ext>
            </a:extLst>
          </p:cNvPr>
          <p:cNvSpPr>
            <a:spLocks noGrp="1"/>
          </p:cNvSpPr>
          <p:nvPr>
            <p:ph sz="quarter" idx="20"/>
          </p:nvPr>
        </p:nvSpPr>
        <p:spPr/>
        <p:txBody>
          <a:bodyPr>
            <a:normAutofit fontScale="92500" lnSpcReduction="20000"/>
          </a:bodyPr>
          <a:lstStyle/>
          <a:p>
            <a:pPr>
              <a:lnSpc>
                <a:spcPct val="120000"/>
              </a:lnSpc>
              <a:spcAft>
                <a:spcPts val="0"/>
              </a:spcAft>
            </a:pPr>
            <a:r>
              <a:rPr lang="en-US" sz="3000" b="1" dirty="0"/>
              <a:t>Sentence fragment:</a:t>
            </a:r>
            <a:r>
              <a:rPr lang="en-US" sz="2600" b="1" dirty="0"/>
              <a:t> </a:t>
            </a:r>
            <a:r>
              <a:rPr lang="en-US" sz="2600" dirty="0"/>
              <a:t>Dependent clause </a:t>
            </a:r>
            <a:r>
              <a:rPr lang="en-US" sz="2600" b="1" u="sng" dirty="0"/>
              <a:t>or</a:t>
            </a:r>
            <a:r>
              <a:rPr lang="en-US" sz="2600" dirty="0"/>
              <a:t> Phrase (Frag) </a:t>
            </a:r>
          </a:p>
          <a:p>
            <a:pPr>
              <a:lnSpc>
                <a:spcPct val="120000"/>
              </a:lnSpc>
              <a:spcAft>
                <a:spcPts val="0"/>
              </a:spcAft>
            </a:pPr>
            <a:r>
              <a:rPr lang="en-US" sz="2600" dirty="0"/>
              <a:t>Examples: </a:t>
            </a:r>
          </a:p>
          <a:p>
            <a:pPr marL="800100" lvl="1" indent="-342900">
              <a:lnSpc>
                <a:spcPct val="120000"/>
              </a:lnSpc>
              <a:spcBef>
                <a:spcPts val="0"/>
              </a:spcBef>
              <a:spcAft>
                <a:spcPts val="0"/>
              </a:spcAft>
              <a:buAutoNum type="alphaLcParenBoth"/>
            </a:pPr>
            <a:r>
              <a:rPr lang="en-US" sz="2600" dirty="0"/>
              <a:t>When I finish my proposal (dependent clause) </a:t>
            </a:r>
          </a:p>
          <a:p>
            <a:pPr marL="800100" lvl="1" indent="-342900">
              <a:lnSpc>
                <a:spcPct val="120000"/>
              </a:lnSpc>
              <a:spcBef>
                <a:spcPts val="0"/>
              </a:spcBef>
              <a:spcAft>
                <a:spcPts val="2400"/>
              </a:spcAft>
              <a:buAutoNum type="alphaLcParenBoth"/>
            </a:pPr>
            <a:r>
              <a:rPr lang="en-US" sz="2600" dirty="0"/>
              <a:t>Between the two options (phrase) </a:t>
            </a:r>
            <a:endParaRPr lang="en-US" sz="2400" dirty="0"/>
          </a:p>
          <a:p>
            <a:pPr>
              <a:lnSpc>
                <a:spcPct val="120000"/>
              </a:lnSpc>
              <a:spcAft>
                <a:spcPts val="0"/>
              </a:spcAft>
            </a:pPr>
            <a:r>
              <a:rPr lang="en-US" sz="3000" b="1" dirty="0"/>
              <a:t>Comma splice:</a:t>
            </a:r>
            <a:r>
              <a:rPr lang="en-US" sz="2400" b="1" dirty="0"/>
              <a:t> </a:t>
            </a:r>
            <a:r>
              <a:rPr lang="en-US" sz="2600" dirty="0"/>
              <a:t>Independent clause, + independent clause. (CS) </a:t>
            </a:r>
          </a:p>
          <a:p>
            <a:pPr>
              <a:lnSpc>
                <a:spcPct val="120000"/>
              </a:lnSpc>
              <a:spcAft>
                <a:spcPts val="0"/>
              </a:spcAft>
            </a:pPr>
            <a:r>
              <a:rPr lang="en-US" sz="2600" dirty="0"/>
              <a:t>Example:</a:t>
            </a:r>
          </a:p>
          <a:p>
            <a:pPr marL="914400" lvl="2" indent="0">
              <a:lnSpc>
                <a:spcPct val="120000"/>
              </a:lnSpc>
              <a:spcBef>
                <a:spcPts val="0"/>
              </a:spcBef>
              <a:spcAft>
                <a:spcPts val="2400"/>
              </a:spcAft>
              <a:buNone/>
            </a:pPr>
            <a:r>
              <a:rPr lang="en-US" sz="2600" dirty="0"/>
              <a:t>Let's meet tomorrow, we can finalize our plans then. </a:t>
            </a:r>
            <a:endParaRPr lang="en-US" sz="2400" b="1" dirty="0"/>
          </a:p>
          <a:p>
            <a:pPr>
              <a:lnSpc>
                <a:spcPct val="120000"/>
              </a:lnSpc>
              <a:spcAft>
                <a:spcPts val="0"/>
              </a:spcAft>
            </a:pPr>
            <a:r>
              <a:rPr lang="en-US" sz="3000" b="1" dirty="0"/>
              <a:t>Run-on:</a:t>
            </a:r>
            <a:r>
              <a:rPr lang="en-US" sz="2400" b="1" dirty="0"/>
              <a:t> </a:t>
            </a:r>
            <a:r>
              <a:rPr lang="en-US" sz="2600" dirty="0"/>
              <a:t>Independent clause + independent clause (RO) </a:t>
            </a:r>
          </a:p>
          <a:p>
            <a:pPr>
              <a:lnSpc>
                <a:spcPct val="120000"/>
              </a:lnSpc>
              <a:spcAft>
                <a:spcPts val="0"/>
              </a:spcAft>
            </a:pPr>
            <a:r>
              <a:rPr lang="en-US" sz="2600" dirty="0"/>
              <a:t>Example: </a:t>
            </a:r>
          </a:p>
          <a:p>
            <a:pPr marL="914400" lvl="2" indent="0">
              <a:lnSpc>
                <a:spcPct val="120000"/>
              </a:lnSpc>
              <a:spcBef>
                <a:spcPts val="0"/>
              </a:spcBef>
              <a:spcAft>
                <a:spcPts val="0"/>
              </a:spcAft>
              <a:buNone/>
            </a:pPr>
            <a:r>
              <a:rPr lang="en-US" sz="2600" dirty="0"/>
              <a:t>Let's meet tomorrow we can finalize our plans then.</a:t>
            </a:r>
          </a:p>
        </p:txBody>
      </p:sp>
      <p:sp>
        <p:nvSpPr>
          <p:cNvPr id="6" name="Slide Number Placeholder 3">
            <a:extLst>
              <a:ext uri="{FF2B5EF4-FFF2-40B4-BE49-F238E27FC236}">
                <a16:creationId xmlns:a16="http://schemas.microsoft.com/office/drawing/2014/main" id="{7CD44B43-A0F4-4725-A506-AA9D1E3B69AA}"/>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2343078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E808A57-3EE5-4241-8AAA-A3E72191BE9F}"/>
              </a:ext>
            </a:extLst>
          </p:cNvPr>
          <p:cNvSpPr>
            <a:spLocks noGrp="1"/>
          </p:cNvSpPr>
          <p:nvPr>
            <p:ph type="title"/>
          </p:nvPr>
        </p:nvSpPr>
        <p:spPr>
          <a:xfrm>
            <a:off x="695401" y="304800"/>
            <a:ext cx="10556380" cy="747936"/>
          </a:xfrm>
        </p:spPr>
        <p:txBody>
          <a:bodyPr/>
          <a:lstStyle/>
          <a:p>
            <a:r>
              <a:rPr lang="en-US" altLang="en-US" sz="3600" b="1" dirty="0">
                <a:solidFill>
                  <a:srgbClr val="AC802E"/>
                </a:solidFill>
                <a:ea typeface="Adobe Ming Std L" panose="02020300000000000000" pitchFamily="18" charset="-128"/>
                <a:sym typeface="Calibri"/>
              </a:rPr>
              <a:t>Standards for Punctuation</a:t>
            </a:r>
            <a:endParaRPr lang="en-US" sz="3600" dirty="0"/>
          </a:p>
        </p:txBody>
      </p:sp>
      <p:sp>
        <p:nvSpPr>
          <p:cNvPr id="8" name="Content Placeholder 2">
            <a:extLst>
              <a:ext uri="{FF2B5EF4-FFF2-40B4-BE49-F238E27FC236}">
                <a16:creationId xmlns:a16="http://schemas.microsoft.com/office/drawing/2014/main" id="{9ABB41FD-B9A0-43E1-B474-1C6DBF8A524C}"/>
              </a:ext>
            </a:extLst>
          </p:cNvPr>
          <p:cNvSpPr>
            <a:spLocks noGrp="1"/>
          </p:cNvSpPr>
          <p:nvPr>
            <p:ph sz="quarter" idx="11"/>
          </p:nvPr>
        </p:nvSpPr>
        <p:spPr>
          <a:xfrm>
            <a:off x="999540" y="2217668"/>
            <a:ext cx="6032564" cy="2422663"/>
          </a:xfrm>
          <a:solidFill>
            <a:srgbClr val="777777"/>
          </a:solidFill>
          <a:ln w="28575">
            <a:solidFill>
              <a:srgbClr val="4D4D4D"/>
            </a:solidFill>
          </a:ln>
        </p:spPr>
        <p:txBody>
          <a:bodyPr>
            <a:noAutofit/>
          </a:bodyPr>
          <a:lstStyle/>
          <a:p>
            <a:pPr>
              <a:spcAft>
                <a:spcPts val="0"/>
              </a:spcAft>
            </a:pPr>
            <a:r>
              <a:rPr lang="en-US" sz="3600" dirty="0">
                <a:solidFill>
                  <a:schemeClr val="bg1"/>
                </a:solidFill>
                <a:cs typeface="Arial" panose="020B0604020202020204" pitchFamily="34" charset="0"/>
              </a:rPr>
              <a:t>You will project a professional image when you incorporate standards for correctness into your business messages.</a:t>
            </a:r>
          </a:p>
        </p:txBody>
      </p:sp>
      <p:pic>
        <p:nvPicPr>
          <p:cNvPr id="12" name="Picture 3">
            <a:extLst>
              <a:ext uri="{FF2B5EF4-FFF2-40B4-BE49-F238E27FC236}">
                <a16:creationId xmlns:a16="http://schemas.microsoft.com/office/drawing/2014/main" id="{86515383-5258-450B-A600-A0314BEF0691}"/>
              </a:ex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7176120" y="1465943"/>
            <a:ext cx="4464496" cy="3619242"/>
          </a:xfrm>
          <a:prstGeom prst="rect">
            <a:avLst/>
          </a:prstGeom>
        </p:spPr>
      </p:pic>
      <p:sp>
        <p:nvSpPr>
          <p:cNvPr id="10" name="Text Placeholder 4">
            <a:extLst>
              <a:ext uri="{FF2B5EF4-FFF2-40B4-BE49-F238E27FC236}">
                <a16:creationId xmlns:a16="http://schemas.microsoft.com/office/drawing/2014/main" id="{FEE2EA94-D86E-4E94-886A-D08567D6E28A}"/>
              </a:ext>
            </a:extLst>
          </p:cNvPr>
          <p:cNvSpPr>
            <a:spLocks noGrp="1"/>
          </p:cNvSpPr>
          <p:nvPr>
            <p:ph type="body" sz="quarter" idx="13"/>
          </p:nvPr>
        </p:nvSpPr>
        <p:spPr>
          <a:xfrm>
            <a:off x="9486278" y="6558219"/>
            <a:ext cx="1276896" cy="173036"/>
          </a:xfrm>
        </p:spPr>
        <p:txBody>
          <a:bodyPr/>
          <a:lstStyle/>
          <a:p>
            <a:r>
              <a:rPr lang="en-US" sz="800" dirty="0" err="1"/>
              <a:t>mapodile</a:t>
            </a:r>
            <a:r>
              <a:rPr lang="en-US" sz="800" dirty="0"/>
              <a:t>/Getty Images</a:t>
            </a:r>
            <a:endParaRPr lang="en-US" sz="800" dirty="0">
              <a:latin typeface="+mn-lt"/>
            </a:endParaRPr>
          </a:p>
        </p:txBody>
      </p:sp>
      <p:sp>
        <p:nvSpPr>
          <p:cNvPr id="6" name="Slide Number Placeholder 5">
            <a:extLst>
              <a:ext uri="{FF2B5EF4-FFF2-40B4-BE49-F238E27FC236}">
                <a16:creationId xmlns:a16="http://schemas.microsoft.com/office/drawing/2014/main" id="{DF085098-8EC7-4247-9689-65CA729C1893}"/>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3133943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181EF-F3E7-4F0E-852A-DD7FECCBA793}"/>
              </a:ext>
            </a:extLst>
          </p:cNvPr>
          <p:cNvSpPr>
            <a:spLocks noGrp="1"/>
          </p:cNvSpPr>
          <p:nvPr>
            <p:ph type="title"/>
          </p:nvPr>
        </p:nvSpPr>
        <p:spPr>
          <a:xfrm>
            <a:off x="143656" y="304800"/>
            <a:ext cx="11857000" cy="747937"/>
          </a:xfrm>
        </p:spPr>
        <p:txBody>
          <a:bodyPr/>
          <a:lstStyle/>
          <a:p>
            <a:r>
              <a:rPr lang="en-US" altLang="en-US" sz="5400" dirty="0">
                <a:solidFill>
                  <a:srgbClr val="3D97B4"/>
                </a:solidFill>
                <a:cs typeface="Calibri" panose="020F0502020204030204" pitchFamily="34" charset="0"/>
              </a:rPr>
              <a:t>Apostrophe </a:t>
            </a:r>
            <a:r>
              <a:rPr lang="en-US" altLang="en-US" sz="1600" dirty="0">
                <a:solidFill>
                  <a:srgbClr val="3D97B4"/>
                </a:solidFill>
                <a:cs typeface="Calibri" panose="020F0502020204030204" pitchFamily="34" charset="0"/>
              </a:rPr>
              <a:t>1</a:t>
            </a:r>
            <a:endParaRPr lang="en-US" sz="1600" dirty="0"/>
          </a:p>
        </p:txBody>
      </p:sp>
      <p:sp>
        <p:nvSpPr>
          <p:cNvPr id="14" name="Content Placeholder 2">
            <a:extLst>
              <a:ext uri="{FF2B5EF4-FFF2-40B4-BE49-F238E27FC236}">
                <a16:creationId xmlns:a16="http://schemas.microsoft.com/office/drawing/2014/main" id="{03CD1A5C-EBA9-4EE8-94EE-0BA02518FC45}"/>
              </a:ext>
            </a:extLst>
          </p:cNvPr>
          <p:cNvSpPr>
            <a:spLocks noGrp="1"/>
          </p:cNvSpPr>
          <p:nvPr>
            <p:ph sz="quarter" idx="11"/>
          </p:nvPr>
        </p:nvSpPr>
        <p:spPr>
          <a:xfrm>
            <a:off x="911424" y="1424228"/>
            <a:ext cx="3960440" cy="3497981"/>
          </a:xfrm>
        </p:spPr>
        <p:txBody>
          <a:bodyPr>
            <a:normAutofit/>
          </a:bodyPr>
          <a:lstStyle/>
          <a:p>
            <a:pPr>
              <a:lnSpc>
                <a:spcPct val="110000"/>
              </a:lnSpc>
              <a:spcAft>
                <a:spcPts val="0"/>
              </a:spcAft>
            </a:pPr>
            <a:r>
              <a:rPr lang="en-US" sz="2400" b="1" dirty="0"/>
              <a:t>Possessive: </a:t>
            </a:r>
          </a:p>
          <a:p>
            <a:pPr>
              <a:lnSpc>
                <a:spcPct val="110000"/>
              </a:lnSpc>
              <a:spcAft>
                <a:spcPts val="0"/>
              </a:spcAft>
            </a:pPr>
            <a:r>
              <a:rPr lang="en-US" sz="2400" b="0" dirty="0"/>
              <a:t>Use the apostrophe to show the possessive case of nouns and indefinite pronouns. Whether the apostrophe goes before or after the s</a:t>
            </a:r>
            <a:r>
              <a:rPr lang="en-US" sz="2400" b="0" baseline="0" dirty="0"/>
              <a:t> </a:t>
            </a:r>
            <a:r>
              <a:rPr lang="en-US" sz="2400" b="0" dirty="0"/>
              <a:t>depends on whether the possessive noun is singular or plural.</a:t>
            </a:r>
          </a:p>
        </p:txBody>
      </p:sp>
      <p:sp>
        <p:nvSpPr>
          <p:cNvPr id="26" name="Content Placeholder 3" hidden="1">
            <a:extLst>
              <a:ext uri="{FF2B5EF4-FFF2-40B4-BE49-F238E27FC236}">
                <a16:creationId xmlns:a16="http://schemas.microsoft.com/office/drawing/2014/main" id="{CCA5C988-7008-4DC7-8BDE-3F667C767B80}"/>
              </a:ext>
            </a:extLst>
          </p:cNvPr>
          <p:cNvSpPr>
            <a:spLocks noGrp="1"/>
          </p:cNvSpPr>
          <p:nvPr>
            <p:ph sz="quarter" idx="14"/>
          </p:nvPr>
        </p:nvSpPr>
        <p:spPr>
          <a:xfrm>
            <a:off x="6731001" y="2263590"/>
            <a:ext cx="4152461" cy="1572724"/>
          </a:xfrm>
        </p:spPr>
        <p:txBody>
          <a:bodyPr>
            <a:normAutofit/>
          </a:bodyPr>
          <a:lstStyle/>
          <a:p>
            <a:r>
              <a:rPr lang="en-IN" sz="1800" b="0" i="0" u="none" strike="noStrike" dirty="0">
                <a:solidFill>
                  <a:srgbClr val="000000"/>
                </a:solidFill>
                <a:effectLst/>
              </a:rPr>
              <a:t>Table divided into three columns summarizes the use of apostrophe. The column headers are marked from left to right as: Singular, plural, and plural possessive. </a:t>
            </a:r>
            <a:endParaRPr lang="en-US" sz="1800" dirty="0"/>
          </a:p>
        </p:txBody>
      </p:sp>
      <p:graphicFrame>
        <p:nvGraphicFramePr>
          <p:cNvPr id="5" name="Table 4">
            <a:extLst>
              <a:ext uri="{FF2B5EF4-FFF2-40B4-BE49-F238E27FC236}">
                <a16:creationId xmlns:a16="http://schemas.microsoft.com/office/drawing/2014/main" id="{A9D8702C-BFA0-4423-AFCA-111890DFC00B}"/>
              </a:ext>
            </a:extLst>
          </p:cNvPr>
          <p:cNvGraphicFramePr>
            <a:graphicFrameLocks noGrp="1"/>
          </p:cNvGraphicFramePr>
          <p:nvPr>
            <p:extLst>
              <p:ext uri="{D42A27DB-BD31-4B8C-83A1-F6EECF244321}">
                <p14:modId xmlns:p14="http://schemas.microsoft.com/office/powerpoint/2010/main" val="1720740253"/>
              </p:ext>
            </p:extLst>
          </p:nvPr>
        </p:nvGraphicFramePr>
        <p:xfrm>
          <a:off x="5951984" y="2052180"/>
          <a:ext cx="5568634" cy="2312924"/>
        </p:xfrm>
        <a:graphic>
          <a:graphicData uri="http://schemas.openxmlformats.org/drawingml/2006/table">
            <a:tbl>
              <a:tblPr firstRow="1" bandRow="1">
                <a:tableStyleId>{5C22544A-7EE6-4342-B048-85BDC9FD1C3A}</a:tableStyleId>
              </a:tblPr>
              <a:tblGrid>
                <a:gridCol w="1285544">
                  <a:extLst>
                    <a:ext uri="{9D8B030D-6E8A-4147-A177-3AD203B41FA5}">
                      <a16:colId xmlns:a16="http://schemas.microsoft.com/office/drawing/2014/main" val="1453841381"/>
                    </a:ext>
                  </a:extLst>
                </a:gridCol>
                <a:gridCol w="1387307">
                  <a:extLst>
                    <a:ext uri="{9D8B030D-6E8A-4147-A177-3AD203B41FA5}">
                      <a16:colId xmlns:a16="http://schemas.microsoft.com/office/drawing/2014/main" val="2120743718"/>
                    </a:ext>
                  </a:extLst>
                </a:gridCol>
                <a:gridCol w="2895783">
                  <a:extLst>
                    <a:ext uri="{9D8B030D-6E8A-4147-A177-3AD203B41FA5}">
                      <a16:colId xmlns:a16="http://schemas.microsoft.com/office/drawing/2014/main" val="3056700043"/>
                    </a:ext>
                  </a:extLst>
                </a:gridCol>
              </a:tblGrid>
              <a:tr h="4675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b="1" dirty="0">
                          <a:solidFill>
                            <a:schemeClr val="tx1"/>
                          </a:solidFill>
                          <a:latin typeface="Sanserif"/>
                        </a:rPr>
                        <a:t>Singular</a:t>
                      </a:r>
                      <a:endParaRPr lang="en-US" sz="2000" b="1" dirty="0">
                        <a:solidFill>
                          <a:schemeClr val="tx1"/>
                        </a:solidFill>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FEC"/>
                    </a:solidFill>
                  </a:tcPr>
                </a:tc>
                <a:tc>
                  <a:txBody>
                    <a:bodyPr/>
                    <a:lstStyle/>
                    <a:p>
                      <a:pPr algn="ctr"/>
                      <a:r>
                        <a:rPr lang="en-IN" sz="2000" dirty="0">
                          <a:solidFill>
                            <a:schemeClr val="tx1"/>
                          </a:solidFill>
                          <a:latin typeface="Sanserif"/>
                        </a:rPr>
                        <a:t>Plural</a:t>
                      </a:r>
                      <a:endParaRPr lang="en-US" sz="20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FE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dirty="0">
                          <a:solidFill>
                            <a:schemeClr val="tx1"/>
                          </a:solidFill>
                          <a:latin typeface="Sanserif"/>
                        </a:rPr>
                        <a:t>Plural Possessive</a:t>
                      </a:r>
                      <a:endParaRPr lang="en-US" sz="2000" dirty="0">
                        <a:solidFill>
                          <a:schemeClr val="tx1"/>
                        </a:solidFill>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FEC"/>
                    </a:solidFill>
                  </a:tcPr>
                </a:tc>
                <a:extLst>
                  <a:ext uri="{0D108BD9-81ED-4DB2-BD59-A6C34878D82A}">
                    <a16:rowId xmlns:a16="http://schemas.microsoft.com/office/drawing/2014/main" val="239992430"/>
                  </a:ext>
                </a:extLst>
              </a:tr>
              <a:tr h="4592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000" dirty="0">
                          <a:solidFill>
                            <a:schemeClr val="tx1"/>
                          </a:solidFill>
                          <a:latin typeface="Sanserif"/>
                        </a:rPr>
                        <a:t>company</a:t>
                      </a:r>
                      <a:endParaRPr lang="en-US" sz="2000" dirty="0">
                        <a:solidFill>
                          <a:schemeClr val="tx1"/>
                        </a:solidFill>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r>
                        <a:rPr lang="en-IN" sz="2000" dirty="0">
                          <a:solidFill>
                            <a:schemeClr val="tx1"/>
                          </a:solidFill>
                          <a:latin typeface="Sanserif"/>
                        </a:rPr>
                        <a:t>companies</a:t>
                      </a:r>
                      <a:endParaRPr lang="en-US" sz="20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000" dirty="0">
                          <a:solidFill>
                            <a:schemeClr val="tx1"/>
                          </a:solidFill>
                          <a:latin typeface="Sanserif"/>
                        </a:rPr>
                        <a:t>six companies’ sales</a:t>
                      </a:r>
                      <a:endParaRPr lang="en-US" sz="2000" dirty="0">
                        <a:solidFill>
                          <a:schemeClr val="tx1"/>
                        </a:solidFill>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60448158"/>
                  </a:ext>
                </a:extLst>
              </a:tr>
              <a:tr h="459260">
                <a:tc>
                  <a:txBody>
                    <a:bodyPr/>
                    <a:lstStyle/>
                    <a:p>
                      <a:pPr algn="l"/>
                      <a:r>
                        <a:rPr lang="en-IN" sz="2000" dirty="0">
                          <a:solidFill>
                            <a:schemeClr val="tx1"/>
                          </a:solidFill>
                          <a:latin typeface="Sanserif"/>
                        </a:rPr>
                        <a:t>employee</a:t>
                      </a:r>
                      <a:endParaRPr lang="en-US" sz="20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000" dirty="0">
                          <a:solidFill>
                            <a:schemeClr val="tx1"/>
                          </a:solidFill>
                          <a:latin typeface="Sanserif"/>
                        </a:rPr>
                        <a:t>employees</a:t>
                      </a:r>
                      <a:endParaRPr lang="en-US" sz="2000" dirty="0">
                        <a:solidFill>
                          <a:schemeClr val="tx1"/>
                        </a:solidFill>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000" dirty="0">
                          <a:solidFill>
                            <a:schemeClr val="tx1"/>
                          </a:solidFill>
                          <a:latin typeface="Sanserif"/>
                        </a:rPr>
                        <a:t>three employees’ desks</a:t>
                      </a:r>
                      <a:endParaRPr lang="en-US" sz="2000" dirty="0">
                        <a:solidFill>
                          <a:schemeClr val="tx1"/>
                        </a:solidFill>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831010205"/>
                  </a:ext>
                </a:extLst>
              </a:tr>
              <a:tr h="459260">
                <a:tc>
                  <a:txBody>
                    <a:bodyPr/>
                    <a:lstStyle/>
                    <a:p>
                      <a:pPr algn="l"/>
                      <a:r>
                        <a:rPr lang="en-IN" sz="2000" dirty="0">
                          <a:solidFill>
                            <a:schemeClr val="tx1"/>
                          </a:solidFill>
                          <a:latin typeface="Sanserif"/>
                        </a:rPr>
                        <a:t>boss</a:t>
                      </a:r>
                      <a:endParaRPr lang="en-US" sz="20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r>
                        <a:rPr lang="en-IN" sz="2000" dirty="0">
                          <a:solidFill>
                            <a:schemeClr val="tx1"/>
                          </a:solidFill>
                          <a:latin typeface="Sanserif"/>
                        </a:rPr>
                        <a:t>bosses</a:t>
                      </a:r>
                      <a:endParaRPr lang="en-US" sz="20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000" dirty="0">
                          <a:solidFill>
                            <a:schemeClr val="tx1"/>
                          </a:solidFill>
                          <a:latin typeface="Sanserif"/>
                        </a:rPr>
                        <a:t>two bosses’ polices</a:t>
                      </a:r>
                      <a:endParaRPr lang="en-US" sz="2000" dirty="0">
                        <a:solidFill>
                          <a:schemeClr val="tx1"/>
                        </a:solidFill>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447975150"/>
                  </a:ext>
                </a:extLst>
              </a:tr>
              <a:tr h="467572">
                <a:tc>
                  <a:txBody>
                    <a:bodyPr/>
                    <a:lstStyle/>
                    <a:p>
                      <a:pPr algn="l"/>
                      <a:r>
                        <a:rPr lang="en-IN" sz="2000" dirty="0">
                          <a:solidFill>
                            <a:schemeClr val="tx1"/>
                          </a:solidFill>
                          <a:latin typeface="Sanserif"/>
                        </a:rPr>
                        <a:t>Jones</a:t>
                      </a:r>
                      <a:endParaRPr lang="en-US" sz="20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r>
                        <a:rPr lang="en-IN" sz="2000" dirty="0">
                          <a:solidFill>
                            <a:schemeClr val="tx1"/>
                          </a:solidFill>
                          <a:latin typeface="Sanserif"/>
                        </a:rPr>
                        <a:t>Joneses</a:t>
                      </a:r>
                      <a:endParaRPr lang="en-US" sz="20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000" dirty="0">
                          <a:solidFill>
                            <a:schemeClr val="tx1"/>
                          </a:solidFill>
                          <a:latin typeface="Sanserif"/>
                        </a:rPr>
                        <a:t>the Joneses’ cars</a:t>
                      </a:r>
                      <a:endParaRPr lang="en-US" sz="2000" dirty="0">
                        <a:solidFill>
                          <a:schemeClr val="tx1"/>
                        </a:solidFill>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575423958"/>
                  </a:ext>
                </a:extLst>
              </a:tr>
            </a:tbl>
          </a:graphicData>
        </a:graphic>
      </p:graphicFrame>
      <p:sp>
        <p:nvSpPr>
          <p:cNvPr id="7" name="Slide Number Placeholder 5">
            <a:extLst>
              <a:ext uri="{FF2B5EF4-FFF2-40B4-BE49-F238E27FC236}">
                <a16:creationId xmlns:a16="http://schemas.microsoft.com/office/drawing/2014/main" id="{8200F250-5903-4E2C-B07F-BA2E67050194}"/>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23056456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A9321-2342-43F6-A194-5A5873488500}"/>
              </a:ext>
            </a:extLst>
          </p:cNvPr>
          <p:cNvSpPr>
            <a:spLocks noGrp="1"/>
          </p:cNvSpPr>
          <p:nvPr>
            <p:ph type="title"/>
          </p:nvPr>
        </p:nvSpPr>
        <p:spPr>
          <a:xfrm>
            <a:off x="215408" y="272680"/>
            <a:ext cx="11712984" cy="819944"/>
          </a:xfrm>
        </p:spPr>
        <p:txBody>
          <a:bodyPr/>
          <a:lstStyle/>
          <a:p>
            <a:r>
              <a:rPr lang="en-US" altLang="en-US" sz="5400" dirty="0">
                <a:solidFill>
                  <a:srgbClr val="3D97B4"/>
                </a:solidFill>
                <a:cs typeface="Calibri" panose="020F0502020204030204" pitchFamily="34" charset="0"/>
              </a:rPr>
              <a:t>Apostrophe </a:t>
            </a:r>
            <a:r>
              <a:rPr lang="en-US" altLang="en-US" sz="1600" dirty="0">
                <a:solidFill>
                  <a:srgbClr val="3D97B4"/>
                </a:solidFill>
                <a:cs typeface="Calibri" panose="020F0502020204030204" pitchFamily="34" charset="0"/>
              </a:rPr>
              <a:t>2</a:t>
            </a:r>
            <a:endParaRPr lang="en-US" sz="1600" dirty="0"/>
          </a:p>
        </p:txBody>
      </p:sp>
      <p:sp>
        <p:nvSpPr>
          <p:cNvPr id="3" name="Content Placeholder 2">
            <a:extLst>
              <a:ext uri="{FF2B5EF4-FFF2-40B4-BE49-F238E27FC236}">
                <a16:creationId xmlns:a16="http://schemas.microsoft.com/office/drawing/2014/main" id="{8E019484-83D9-4AC6-9ED8-B7AAEDFDA3D8}"/>
              </a:ext>
            </a:extLst>
          </p:cNvPr>
          <p:cNvSpPr>
            <a:spLocks noGrp="1"/>
          </p:cNvSpPr>
          <p:nvPr>
            <p:ph sz="quarter" idx="11"/>
          </p:nvPr>
        </p:nvSpPr>
        <p:spPr>
          <a:xfrm>
            <a:off x="564485" y="1628800"/>
            <a:ext cx="5531515" cy="432048"/>
          </a:xfrm>
        </p:spPr>
        <p:txBody>
          <a:bodyPr>
            <a:normAutofit/>
          </a:bodyPr>
          <a:lstStyle/>
          <a:p>
            <a:r>
              <a:rPr lang="en-US" sz="2000" dirty="0"/>
              <a:t>If the plural noun does not end in an </a:t>
            </a:r>
            <a:r>
              <a:rPr lang="en-US" sz="2000" i="1" dirty="0"/>
              <a:t>s</a:t>
            </a:r>
            <a:r>
              <a:rPr lang="en-US" sz="2000" dirty="0"/>
              <a:t>, add an </a:t>
            </a:r>
            <a:r>
              <a:rPr lang="en-US" sz="2000" i="1" dirty="0"/>
              <a:t>’s</a:t>
            </a:r>
            <a:r>
              <a:rPr lang="en-US" sz="2000" dirty="0"/>
              <a:t>.</a:t>
            </a:r>
          </a:p>
        </p:txBody>
      </p:sp>
      <p:sp>
        <p:nvSpPr>
          <p:cNvPr id="4" name="Content Placeholder 3" hidden="1">
            <a:extLst>
              <a:ext uri="{FF2B5EF4-FFF2-40B4-BE49-F238E27FC236}">
                <a16:creationId xmlns:a16="http://schemas.microsoft.com/office/drawing/2014/main" id="{1BCAE1F4-11CB-4A92-8D80-F2EDA9F43F29}"/>
              </a:ext>
            </a:extLst>
          </p:cNvPr>
          <p:cNvSpPr>
            <a:spLocks noGrp="1"/>
          </p:cNvSpPr>
          <p:nvPr>
            <p:ph sz="quarter" idx="14"/>
          </p:nvPr>
        </p:nvSpPr>
        <p:spPr>
          <a:xfrm>
            <a:off x="1489002" y="2852936"/>
            <a:ext cx="3682479" cy="1317848"/>
          </a:xfrm>
        </p:spPr>
        <p:txBody>
          <a:bodyPr>
            <a:normAutofit fontScale="92500" lnSpcReduction="10000"/>
          </a:bodyPr>
          <a:lstStyle/>
          <a:p>
            <a:r>
              <a:rPr lang="en-IN" sz="1800" b="0" i="0" u="none" strike="noStrike" dirty="0">
                <a:solidFill>
                  <a:srgbClr val="000000"/>
                </a:solidFill>
                <a:effectLst/>
              </a:rPr>
              <a:t>Table divided into three columns summarizes the use of apostrophe. The column headers are marked from left to right as: Singular, plural, and plural possessive. </a:t>
            </a:r>
            <a:endParaRPr lang="en-US" sz="1800" b="0" dirty="0"/>
          </a:p>
        </p:txBody>
      </p:sp>
      <p:graphicFrame>
        <p:nvGraphicFramePr>
          <p:cNvPr id="9" name="Table 4">
            <a:extLst>
              <a:ext uri="{FF2B5EF4-FFF2-40B4-BE49-F238E27FC236}">
                <a16:creationId xmlns:a16="http://schemas.microsoft.com/office/drawing/2014/main" id="{EA736B7B-FDA4-4A75-BA36-BBC10874F72D}"/>
              </a:ext>
            </a:extLst>
          </p:cNvPr>
          <p:cNvGraphicFramePr>
            <a:graphicFrameLocks noGrp="1"/>
          </p:cNvGraphicFramePr>
          <p:nvPr>
            <p:extLst>
              <p:ext uri="{D42A27DB-BD31-4B8C-83A1-F6EECF244321}">
                <p14:modId xmlns:p14="http://schemas.microsoft.com/office/powerpoint/2010/main" val="794769965"/>
              </p:ext>
            </p:extLst>
          </p:nvPr>
        </p:nvGraphicFramePr>
        <p:xfrm>
          <a:off x="767408" y="2597024"/>
          <a:ext cx="4811435" cy="1885398"/>
        </p:xfrm>
        <a:graphic>
          <a:graphicData uri="http://schemas.openxmlformats.org/drawingml/2006/table">
            <a:tbl>
              <a:tblPr firstRow="1" bandRow="1">
                <a:tableStyleId>{5C22544A-7EE6-4342-B048-85BDC9FD1C3A}</a:tableStyleId>
              </a:tblPr>
              <a:tblGrid>
                <a:gridCol w="1259828">
                  <a:extLst>
                    <a:ext uri="{9D8B030D-6E8A-4147-A177-3AD203B41FA5}">
                      <a16:colId xmlns:a16="http://schemas.microsoft.com/office/drawing/2014/main" val="167523590"/>
                    </a:ext>
                  </a:extLst>
                </a:gridCol>
                <a:gridCol w="1224136">
                  <a:extLst>
                    <a:ext uri="{9D8B030D-6E8A-4147-A177-3AD203B41FA5}">
                      <a16:colId xmlns:a16="http://schemas.microsoft.com/office/drawing/2014/main" val="3079233247"/>
                    </a:ext>
                  </a:extLst>
                </a:gridCol>
                <a:gridCol w="2327471">
                  <a:extLst>
                    <a:ext uri="{9D8B030D-6E8A-4147-A177-3AD203B41FA5}">
                      <a16:colId xmlns:a16="http://schemas.microsoft.com/office/drawing/2014/main" val="3547704404"/>
                    </a:ext>
                  </a:extLst>
                </a:gridCol>
              </a:tblGrid>
              <a:tr h="759968">
                <a:tc>
                  <a:txBody>
                    <a:bodyPr/>
                    <a:lstStyle/>
                    <a:p>
                      <a:pPr algn="ctr"/>
                      <a:r>
                        <a:rPr lang="en-IN" sz="2400" dirty="0">
                          <a:solidFill>
                            <a:schemeClr val="tx1"/>
                          </a:solidFill>
                          <a:latin typeface="Sanserif"/>
                        </a:rPr>
                        <a:t>Singular</a:t>
                      </a:r>
                      <a:endParaRPr lang="en-US" sz="2400" dirty="0">
                        <a:solidFill>
                          <a:schemeClr val="tx1"/>
                        </a:solidFill>
                        <a:latin typeface="Sanserif"/>
                      </a:endParaRPr>
                    </a:p>
                  </a:txBody>
                  <a:tcPr anchor="ctr">
                    <a:lnL w="12700" cap="flat" cmpd="sng" algn="ctr">
                      <a:solidFill>
                        <a:srgbClr val="288A9F"/>
                      </a:solidFill>
                      <a:prstDash val="solid"/>
                      <a:round/>
                      <a:headEnd type="none" w="med" len="med"/>
                      <a:tailEnd type="none" w="med" len="med"/>
                    </a:lnL>
                    <a:lnR w="12700" cap="flat" cmpd="sng" algn="ctr">
                      <a:solidFill>
                        <a:srgbClr val="288A9F"/>
                      </a:solidFill>
                      <a:prstDash val="solid"/>
                      <a:round/>
                      <a:headEnd type="none" w="med" len="med"/>
                      <a:tailEnd type="none" w="med" len="med"/>
                    </a:lnR>
                    <a:lnT w="12700" cap="flat" cmpd="sng" algn="ctr">
                      <a:solidFill>
                        <a:srgbClr val="288A9F"/>
                      </a:solidFill>
                      <a:prstDash val="solid"/>
                      <a:round/>
                      <a:headEnd type="none" w="med" len="med"/>
                      <a:tailEnd type="none" w="med" len="med"/>
                    </a:lnT>
                    <a:lnB w="12700" cap="flat" cmpd="sng" algn="ctr">
                      <a:solidFill>
                        <a:srgbClr val="288A9F"/>
                      </a:solidFill>
                      <a:prstDash val="solid"/>
                      <a:round/>
                      <a:headEnd type="none" w="med" len="med"/>
                      <a:tailEnd type="none" w="med" len="med"/>
                    </a:lnB>
                    <a:solidFill>
                      <a:srgbClr val="D9EFEC"/>
                    </a:solidFill>
                  </a:tcPr>
                </a:tc>
                <a:tc>
                  <a:txBody>
                    <a:bodyPr/>
                    <a:lstStyle/>
                    <a:p>
                      <a:pPr algn="ctr"/>
                      <a:r>
                        <a:rPr lang="en-IN" sz="2400" dirty="0">
                          <a:solidFill>
                            <a:schemeClr val="tx1"/>
                          </a:solidFill>
                          <a:latin typeface="Sanserif"/>
                        </a:rPr>
                        <a:t>Plural</a:t>
                      </a:r>
                      <a:endParaRPr lang="en-US" sz="2400" dirty="0">
                        <a:solidFill>
                          <a:schemeClr val="tx1"/>
                        </a:solidFill>
                        <a:latin typeface="Sanserif"/>
                      </a:endParaRPr>
                    </a:p>
                  </a:txBody>
                  <a:tcPr anchor="ctr">
                    <a:lnL w="12700" cap="flat" cmpd="sng" algn="ctr">
                      <a:solidFill>
                        <a:srgbClr val="288A9F"/>
                      </a:solidFill>
                      <a:prstDash val="solid"/>
                      <a:round/>
                      <a:headEnd type="none" w="med" len="med"/>
                      <a:tailEnd type="none" w="med" len="med"/>
                    </a:lnL>
                    <a:lnR w="12700" cap="flat" cmpd="sng" algn="ctr">
                      <a:solidFill>
                        <a:srgbClr val="288A9F"/>
                      </a:solidFill>
                      <a:prstDash val="solid"/>
                      <a:round/>
                      <a:headEnd type="none" w="med" len="med"/>
                      <a:tailEnd type="none" w="med" len="med"/>
                    </a:lnR>
                    <a:lnT w="12700" cap="flat" cmpd="sng" algn="ctr">
                      <a:solidFill>
                        <a:srgbClr val="288A9F"/>
                      </a:solidFill>
                      <a:prstDash val="solid"/>
                      <a:round/>
                      <a:headEnd type="none" w="med" len="med"/>
                      <a:tailEnd type="none" w="med" len="med"/>
                    </a:lnT>
                    <a:lnB w="12700" cap="flat" cmpd="sng" algn="ctr">
                      <a:solidFill>
                        <a:srgbClr val="288A9F"/>
                      </a:solidFill>
                      <a:prstDash val="solid"/>
                      <a:round/>
                      <a:headEnd type="none" w="med" len="med"/>
                      <a:tailEnd type="none" w="med" len="med"/>
                    </a:lnB>
                    <a:solidFill>
                      <a:srgbClr val="D9EFEC"/>
                    </a:solidFill>
                  </a:tcPr>
                </a:tc>
                <a:tc>
                  <a:txBody>
                    <a:bodyPr/>
                    <a:lstStyle/>
                    <a:p>
                      <a:pPr algn="ctr"/>
                      <a:r>
                        <a:rPr lang="en-IN" sz="2400" dirty="0">
                          <a:solidFill>
                            <a:schemeClr val="tx1"/>
                          </a:solidFill>
                          <a:latin typeface="Sanserif"/>
                        </a:rPr>
                        <a:t>Plural Possessive</a:t>
                      </a:r>
                      <a:endParaRPr lang="en-US" sz="2400" dirty="0">
                        <a:solidFill>
                          <a:schemeClr val="tx1"/>
                        </a:solidFill>
                        <a:latin typeface="Sanserif"/>
                      </a:endParaRPr>
                    </a:p>
                  </a:txBody>
                  <a:tcPr anchor="ctr">
                    <a:lnL w="12700" cap="flat" cmpd="sng" algn="ctr">
                      <a:solidFill>
                        <a:srgbClr val="288A9F"/>
                      </a:solidFill>
                      <a:prstDash val="solid"/>
                      <a:round/>
                      <a:headEnd type="none" w="med" len="med"/>
                      <a:tailEnd type="none" w="med" len="med"/>
                    </a:lnL>
                    <a:lnR w="12700" cap="flat" cmpd="sng" algn="ctr">
                      <a:solidFill>
                        <a:srgbClr val="288A9F"/>
                      </a:solidFill>
                      <a:prstDash val="solid"/>
                      <a:round/>
                      <a:headEnd type="none" w="med" len="med"/>
                      <a:tailEnd type="none" w="med" len="med"/>
                    </a:lnR>
                    <a:lnT w="12700" cap="flat" cmpd="sng" algn="ctr">
                      <a:solidFill>
                        <a:srgbClr val="288A9F"/>
                      </a:solidFill>
                      <a:prstDash val="solid"/>
                      <a:round/>
                      <a:headEnd type="none" w="med" len="med"/>
                      <a:tailEnd type="none" w="med" len="med"/>
                    </a:lnT>
                    <a:lnB w="12700" cap="flat" cmpd="sng" algn="ctr">
                      <a:solidFill>
                        <a:srgbClr val="288A9F"/>
                      </a:solidFill>
                      <a:prstDash val="solid"/>
                      <a:round/>
                      <a:headEnd type="none" w="med" len="med"/>
                      <a:tailEnd type="none" w="med" len="med"/>
                    </a:lnB>
                    <a:solidFill>
                      <a:srgbClr val="D9EFEC"/>
                    </a:solidFill>
                  </a:tcPr>
                </a:tc>
                <a:extLst>
                  <a:ext uri="{0D108BD9-81ED-4DB2-BD59-A6C34878D82A}">
                    <a16:rowId xmlns:a16="http://schemas.microsoft.com/office/drawing/2014/main" val="2541981435"/>
                  </a:ext>
                </a:extLst>
              </a:tr>
              <a:tr h="562715">
                <a:tc>
                  <a:txBody>
                    <a:bodyPr/>
                    <a:lstStyle/>
                    <a:p>
                      <a:pPr algn="l"/>
                      <a:r>
                        <a:rPr lang="en-IN" sz="2400" dirty="0">
                          <a:latin typeface="Sanserif"/>
                        </a:rPr>
                        <a:t>child</a:t>
                      </a:r>
                      <a:endParaRPr lang="en-US" sz="2400" dirty="0">
                        <a:latin typeface="Sanserif"/>
                      </a:endParaRPr>
                    </a:p>
                  </a:txBody>
                  <a:tcPr anchor="ctr">
                    <a:lnL w="12700" cap="flat" cmpd="sng" algn="ctr">
                      <a:solidFill>
                        <a:srgbClr val="288A9F"/>
                      </a:solidFill>
                      <a:prstDash val="solid"/>
                      <a:round/>
                      <a:headEnd type="none" w="med" len="med"/>
                      <a:tailEnd type="none" w="med" len="med"/>
                    </a:lnL>
                    <a:lnR w="12700" cap="flat" cmpd="sng" algn="ctr">
                      <a:solidFill>
                        <a:srgbClr val="288A9F"/>
                      </a:solidFill>
                      <a:prstDash val="solid"/>
                      <a:round/>
                      <a:headEnd type="none" w="med" len="med"/>
                      <a:tailEnd type="none" w="med" len="med"/>
                    </a:lnR>
                    <a:lnT w="12700" cap="flat" cmpd="sng" algn="ctr">
                      <a:solidFill>
                        <a:srgbClr val="288A9F"/>
                      </a:solidFill>
                      <a:prstDash val="solid"/>
                      <a:round/>
                      <a:headEnd type="none" w="med" len="med"/>
                      <a:tailEnd type="none" w="med" len="med"/>
                    </a:lnT>
                    <a:lnB w="12700" cap="flat" cmpd="sng" algn="ctr">
                      <a:solidFill>
                        <a:srgbClr val="288A9F"/>
                      </a:solidFill>
                      <a:prstDash val="solid"/>
                      <a:round/>
                      <a:headEnd type="none" w="med" len="med"/>
                      <a:tailEnd type="none" w="med" len="med"/>
                    </a:lnB>
                    <a:solidFill>
                      <a:srgbClr val="FFFFFF"/>
                    </a:solidFill>
                  </a:tcPr>
                </a:tc>
                <a:tc>
                  <a:txBody>
                    <a:bodyPr/>
                    <a:lstStyle/>
                    <a:p>
                      <a:pPr algn="l"/>
                      <a:r>
                        <a:rPr lang="en-IN" sz="2400" dirty="0">
                          <a:latin typeface="Sanserif"/>
                        </a:rPr>
                        <a:t>children</a:t>
                      </a:r>
                      <a:endParaRPr lang="en-US" sz="2400" dirty="0">
                        <a:latin typeface="Sanserif"/>
                      </a:endParaRPr>
                    </a:p>
                  </a:txBody>
                  <a:tcPr anchor="ctr">
                    <a:lnL w="12700" cap="flat" cmpd="sng" algn="ctr">
                      <a:solidFill>
                        <a:srgbClr val="288A9F"/>
                      </a:solidFill>
                      <a:prstDash val="solid"/>
                      <a:round/>
                      <a:headEnd type="none" w="med" len="med"/>
                      <a:tailEnd type="none" w="med" len="med"/>
                    </a:lnL>
                    <a:lnR w="12700" cap="flat" cmpd="sng" algn="ctr">
                      <a:solidFill>
                        <a:srgbClr val="288A9F"/>
                      </a:solidFill>
                      <a:prstDash val="solid"/>
                      <a:round/>
                      <a:headEnd type="none" w="med" len="med"/>
                      <a:tailEnd type="none" w="med" len="med"/>
                    </a:lnR>
                    <a:lnT w="12700" cap="flat" cmpd="sng" algn="ctr">
                      <a:solidFill>
                        <a:srgbClr val="288A9F"/>
                      </a:solidFill>
                      <a:prstDash val="solid"/>
                      <a:round/>
                      <a:headEnd type="none" w="med" len="med"/>
                      <a:tailEnd type="none" w="med" len="med"/>
                    </a:lnT>
                    <a:lnB w="12700" cap="flat" cmpd="sng" algn="ctr">
                      <a:solidFill>
                        <a:srgbClr val="288A9F"/>
                      </a:solidFill>
                      <a:prstDash val="solid"/>
                      <a:round/>
                      <a:headEnd type="none" w="med" len="med"/>
                      <a:tailEnd type="none" w="med" len="med"/>
                    </a:lnB>
                    <a:solidFill>
                      <a:srgbClr val="FFFFFF"/>
                    </a:solidFill>
                  </a:tcPr>
                </a:tc>
                <a:tc>
                  <a:txBody>
                    <a:bodyPr/>
                    <a:lstStyle/>
                    <a:p>
                      <a:pPr algn="l"/>
                      <a:r>
                        <a:rPr lang="en-IN" sz="2400" dirty="0">
                          <a:latin typeface="Sanserif"/>
                        </a:rPr>
                        <a:t>children’s</a:t>
                      </a:r>
                      <a:endParaRPr lang="en-US" sz="2400" dirty="0">
                        <a:latin typeface="Sanserif"/>
                      </a:endParaRPr>
                    </a:p>
                  </a:txBody>
                  <a:tcPr anchor="ctr">
                    <a:lnL w="12700" cap="flat" cmpd="sng" algn="ctr">
                      <a:solidFill>
                        <a:srgbClr val="288A9F"/>
                      </a:solidFill>
                      <a:prstDash val="solid"/>
                      <a:round/>
                      <a:headEnd type="none" w="med" len="med"/>
                      <a:tailEnd type="none" w="med" len="med"/>
                    </a:lnL>
                    <a:lnR w="12700" cap="flat" cmpd="sng" algn="ctr">
                      <a:solidFill>
                        <a:srgbClr val="288A9F"/>
                      </a:solidFill>
                      <a:prstDash val="solid"/>
                      <a:round/>
                      <a:headEnd type="none" w="med" len="med"/>
                      <a:tailEnd type="none" w="med" len="med"/>
                    </a:lnR>
                    <a:lnT w="12700" cap="flat" cmpd="sng" algn="ctr">
                      <a:solidFill>
                        <a:srgbClr val="288A9F"/>
                      </a:solidFill>
                      <a:prstDash val="solid"/>
                      <a:round/>
                      <a:headEnd type="none" w="med" len="med"/>
                      <a:tailEnd type="none" w="med" len="med"/>
                    </a:lnT>
                    <a:lnB w="12700" cap="flat" cmpd="sng" algn="ctr">
                      <a:solidFill>
                        <a:srgbClr val="288A9F"/>
                      </a:solidFill>
                      <a:prstDash val="solid"/>
                      <a:round/>
                      <a:headEnd type="none" w="med" len="med"/>
                      <a:tailEnd type="none" w="med" len="med"/>
                    </a:lnB>
                    <a:solidFill>
                      <a:srgbClr val="FFFFFF"/>
                    </a:solidFill>
                  </a:tcPr>
                </a:tc>
                <a:extLst>
                  <a:ext uri="{0D108BD9-81ED-4DB2-BD59-A6C34878D82A}">
                    <a16:rowId xmlns:a16="http://schemas.microsoft.com/office/drawing/2014/main" val="4270516748"/>
                  </a:ext>
                </a:extLst>
              </a:tr>
              <a:tr h="562715">
                <a:tc>
                  <a:txBody>
                    <a:bodyPr/>
                    <a:lstStyle/>
                    <a:p>
                      <a:pPr algn="l"/>
                      <a:r>
                        <a:rPr lang="en-IN" sz="2400" dirty="0">
                          <a:latin typeface="Sanserif"/>
                        </a:rPr>
                        <a:t>person</a:t>
                      </a:r>
                      <a:endParaRPr lang="en-US" sz="2400" dirty="0">
                        <a:latin typeface="Sanserif"/>
                      </a:endParaRPr>
                    </a:p>
                  </a:txBody>
                  <a:tcPr anchor="ctr">
                    <a:lnL w="12700" cap="flat" cmpd="sng" algn="ctr">
                      <a:solidFill>
                        <a:srgbClr val="288A9F"/>
                      </a:solidFill>
                      <a:prstDash val="solid"/>
                      <a:round/>
                      <a:headEnd type="none" w="med" len="med"/>
                      <a:tailEnd type="none" w="med" len="med"/>
                    </a:lnL>
                    <a:lnR w="12700" cap="flat" cmpd="sng" algn="ctr">
                      <a:solidFill>
                        <a:srgbClr val="288A9F"/>
                      </a:solidFill>
                      <a:prstDash val="solid"/>
                      <a:round/>
                      <a:headEnd type="none" w="med" len="med"/>
                      <a:tailEnd type="none" w="med" len="med"/>
                    </a:lnR>
                    <a:lnT w="12700" cap="flat" cmpd="sng" algn="ctr">
                      <a:solidFill>
                        <a:srgbClr val="288A9F"/>
                      </a:solidFill>
                      <a:prstDash val="solid"/>
                      <a:round/>
                      <a:headEnd type="none" w="med" len="med"/>
                      <a:tailEnd type="none" w="med" len="med"/>
                    </a:lnT>
                    <a:lnB w="12700" cap="flat" cmpd="sng" algn="ctr">
                      <a:solidFill>
                        <a:srgbClr val="288A9F"/>
                      </a:solidFill>
                      <a:prstDash val="solid"/>
                      <a:round/>
                      <a:headEnd type="none" w="med" len="med"/>
                      <a:tailEnd type="none" w="med" len="med"/>
                    </a:lnB>
                    <a:solidFill>
                      <a:srgbClr val="FFFFFF"/>
                    </a:solidFill>
                  </a:tcPr>
                </a:tc>
                <a:tc>
                  <a:txBody>
                    <a:bodyPr/>
                    <a:lstStyle/>
                    <a:p>
                      <a:pPr algn="l"/>
                      <a:r>
                        <a:rPr lang="en-IN" sz="2400" dirty="0">
                          <a:latin typeface="Sanserif"/>
                        </a:rPr>
                        <a:t>people</a:t>
                      </a:r>
                      <a:endParaRPr lang="en-US" sz="2400" dirty="0">
                        <a:latin typeface="Sanserif"/>
                      </a:endParaRPr>
                    </a:p>
                  </a:txBody>
                  <a:tcPr anchor="ctr">
                    <a:lnL w="12700" cap="flat" cmpd="sng" algn="ctr">
                      <a:solidFill>
                        <a:srgbClr val="288A9F"/>
                      </a:solidFill>
                      <a:prstDash val="solid"/>
                      <a:round/>
                      <a:headEnd type="none" w="med" len="med"/>
                      <a:tailEnd type="none" w="med" len="med"/>
                    </a:lnL>
                    <a:lnR w="12700" cap="flat" cmpd="sng" algn="ctr">
                      <a:solidFill>
                        <a:srgbClr val="288A9F"/>
                      </a:solidFill>
                      <a:prstDash val="solid"/>
                      <a:round/>
                      <a:headEnd type="none" w="med" len="med"/>
                      <a:tailEnd type="none" w="med" len="med"/>
                    </a:lnR>
                    <a:lnT w="12700" cap="flat" cmpd="sng" algn="ctr">
                      <a:solidFill>
                        <a:srgbClr val="288A9F"/>
                      </a:solidFill>
                      <a:prstDash val="solid"/>
                      <a:round/>
                      <a:headEnd type="none" w="med" len="med"/>
                      <a:tailEnd type="none" w="med" len="med"/>
                    </a:lnT>
                    <a:lnB w="12700" cap="flat" cmpd="sng" algn="ctr">
                      <a:solidFill>
                        <a:srgbClr val="288A9F"/>
                      </a:solidFill>
                      <a:prstDash val="solid"/>
                      <a:round/>
                      <a:headEnd type="none" w="med" len="med"/>
                      <a:tailEnd type="none" w="med" len="med"/>
                    </a:lnB>
                    <a:solidFill>
                      <a:srgbClr val="FFFFFF"/>
                    </a:solidFill>
                  </a:tcPr>
                </a:tc>
                <a:tc>
                  <a:txBody>
                    <a:bodyPr/>
                    <a:lstStyle/>
                    <a:p>
                      <a:pPr algn="l"/>
                      <a:r>
                        <a:rPr lang="en-IN" sz="2400" dirty="0">
                          <a:latin typeface="Sanserif"/>
                        </a:rPr>
                        <a:t>people’s</a:t>
                      </a:r>
                      <a:endParaRPr lang="en-US" sz="2400" dirty="0">
                        <a:latin typeface="Sanserif"/>
                      </a:endParaRPr>
                    </a:p>
                  </a:txBody>
                  <a:tcPr anchor="ctr">
                    <a:lnL w="12700" cap="flat" cmpd="sng" algn="ctr">
                      <a:solidFill>
                        <a:srgbClr val="288A9F"/>
                      </a:solidFill>
                      <a:prstDash val="solid"/>
                      <a:round/>
                      <a:headEnd type="none" w="med" len="med"/>
                      <a:tailEnd type="none" w="med" len="med"/>
                    </a:lnL>
                    <a:lnR w="12700" cap="flat" cmpd="sng" algn="ctr">
                      <a:solidFill>
                        <a:srgbClr val="288A9F"/>
                      </a:solidFill>
                      <a:prstDash val="solid"/>
                      <a:round/>
                      <a:headEnd type="none" w="med" len="med"/>
                      <a:tailEnd type="none" w="med" len="med"/>
                    </a:lnR>
                    <a:lnT w="12700" cap="flat" cmpd="sng" algn="ctr">
                      <a:solidFill>
                        <a:srgbClr val="288A9F"/>
                      </a:solidFill>
                      <a:prstDash val="solid"/>
                      <a:round/>
                      <a:headEnd type="none" w="med" len="med"/>
                      <a:tailEnd type="none" w="med" len="med"/>
                    </a:lnT>
                    <a:lnB w="12700" cap="flat" cmpd="sng" algn="ctr">
                      <a:solidFill>
                        <a:srgbClr val="288A9F"/>
                      </a:solidFill>
                      <a:prstDash val="solid"/>
                      <a:round/>
                      <a:headEnd type="none" w="med" len="med"/>
                      <a:tailEnd type="none" w="med" len="med"/>
                    </a:lnB>
                    <a:solidFill>
                      <a:srgbClr val="FFFFFF"/>
                    </a:solidFill>
                  </a:tcPr>
                </a:tc>
                <a:extLst>
                  <a:ext uri="{0D108BD9-81ED-4DB2-BD59-A6C34878D82A}">
                    <a16:rowId xmlns:a16="http://schemas.microsoft.com/office/drawing/2014/main" val="2366128513"/>
                  </a:ext>
                </a:extLst>
              </a:tr>
            </a:tbl>
          </a:graphicData>
        </a:graphic>
      </p:graphicFrame>
      <p:sp>
        <p:nvSpPr>
          <p:cNvPr id="6" name="Content Placeholder 5">
            <a:extLst>
              <a:ext uri="{FF2B5EF4-FFF2-40B4-BE49-F238E27FC236}">
                <a16:creationId xmlns:a16="http://schemas.microsoft.com/office/drawing/2014/main" id="{38965F73-D7C1-45C4-9E28-27D299A8D022}"/>
              </a:ext>
            </a:extLst>
          </p:cNvPr>
          <p:cNvSpPr>
            <a:spLocks noGrp="1"/>
          </p:cNvSpPr>
          <p:nvPr>
            <p:ph sz="quarter" idx="16"/>
          </p:nvPr>
        </p:nvSpPr>
        <p:spPr>
          <a:xfrm>
            <a:off x="7245336" y="1484784"/>
            <a:ext cx="3960440" cy="4968552"/>
          </a:xfrm>
        </p:spPr>
        <p:txBody>
          <a:bodyPr>
            <a:noAutofit/>
          </a:bodyPr>
          <a:lstStyle/>
          <a:p>
            <a:pPr>
              <a:spcAft>
                <a:spcPts val="2400"/>
              </a:spcAft>
            </a:pPr>
            <a:r>
              <a:rPr lang="en-US" sz="2000" b="0" i="1" dirty="0"/>
              <a:t>Note:</a:t>
            </a:r>
            <a:r>
              <a:rPr lang="en-US" sz="2000" b="0" dirty="0"/>
              <a:t> A popular practice is to place only an apostrophe at the end of singular possessive nouns that end in </a:t>
            </a:r>
            <a:r>
              <a:rPr lang="en-US" sz="2000" b="0" i="1" dirty="0"/>
              <a:t>s</a:t>
            </a:r>
            <a:r>
              <a:rPr lang="en-US" sz="2000" b="0" dirty="0"/>
              <a:t> (e.g., one boss’ policy). However, until you’re comfortable distinguishing between singular and plural possessives, you may prefer to use the more standard</a:t>
            </a:r>
            <a:r>
              <a:rPr lang="en-US" sz="2000" b="0" baseline="0" dirty="0"/>
              <a:t> </a:t>
            </a:r>
            <a:r>
              <a:rPr lang="en-US" sz="2000" b="0" dirty="0"/>
              <a:t>punctuation. </a:t>
            </a:r>
          </a:p>
          <a:p>
            <a:pPr>
              <a:spcAft>
                <a:spcPts val="0"/>
              </a:spcAft>
            </a:pPr>
            <a:r>
              <a:rPr lang="en-US" sz="2000" b="0" dirty="0"/>
              <a:t>If a noun is singular, you don’t have to think about putting the apostrophe inside or outside the </a:t>
            </a:r>
            <a:r>
              <a:rPr lang="en-US" sz="2000" b="0" i="1" dirty="0"/>
              <a:t>s</a:t>
            </a:r>
            <a:r>
              <a:rPr lang="en-US" sz="2000" b="0" dirty="0"/>
              <a:t>; just add the ’</a:t>
            </a:r>
            <a:r>
              <a:rPr lang="en-US" sz="2000" b="0" i="1" dirty="0"/>
              <a:t>s</a:t>
            </a:r>
            <a:r>
              <a:rPr lang="en-US" sz="2000" b="0" dirty="0"/>
              <a:t> and move on because you know that your punctuation is correct.</a:t>
            </a:r>
          </a:p>
        </p:txBody>
      </p:sp>
      <p:sp>
        <p:nvSpPr>
          <p:cNvPr id="7" name="Slide Number Placeholder 6">
            <a:extLst>
              <a:ext uri="{FF2B5EF4-FFF2-40B4-BE49-F238E27FC236}">
                <a16:creationId xmlns:a16="http://schemas.microsoft.com/office/drawing/2014/main" id="{2388043C-BF93-4C3C-9BB1-571CD45663EC}"/>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17143698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4B74168-DC6C-4FAE-B474-455BF3312CD4}"/>
              </a:ext>
            </a:extLst>
          </p:cNvPr>
          <p:cNvSpPr>
            <a:spLocks noGrp="1"/>
          </p:cNvSpPr>
          <p:nvPr>
            <p:ph type="title"/>
          </p:nvPr>
        </p:nvSpPr>
        <p:spPr>
          <a:xfrm>
            <a:off x="143401" y="340897"/>
            <a:ext cx="11857000" cy="689342"/>
          </a:xfrm>
        </p:spPr>
        <p:txBody>
          <a:bodyPr/>
          <a:lstStyle/>
          <a:p>
            <a:r>
              <a:rPr lang="en-US" altLang="en-US" sz="5400" b="1" dirty="0">
                <a:solidFill>
                  <a:srgbClr val="3D97B4"/>
                </a:solidFill>
                <a:cs typeface="Calibri" panose="020F0502020204030204" pitchFamily="34" charset="0"/>
              </a:rPr>
              <a:t>Apostrophe </a:t>
            </a:r>
            <a:r>
              <a:rPr lang="en-US" altLang="en-US" sz="1600" b="1" dirty="0">
                <a:solidFill>
                  <a:srgbClr val="3D97B4"/>
                </a:solidFill>
                <a:cs typeface="Calibri" panose="020F0502020204030204" pitchFamily="34" charset="0"/>
              </a:rPr>
              <a:t>3</a:t>
            </a:r>
            <a:endParaRPr lang="en-US" sz="1600" dirty="0"/>
          </a:p>
        </p:txBody>
      </p:sp>
      <p:sp>
        <p:nvSpPr>
          <p:cNvPr id="10" name="Content Placeholder 2">
            <a:extLst>
              <a:ext uri="{FF2B5EF4-FFF2-40B4-BE49-F238E27FC236}">
                <a16:creationId xmlns:a16="http://schemas.microsoft.com/office/drawing/2014/main" id="{03606E52-21B1-4053-9E17-2C10785740B3}"/>
              </a:ext>
            </a:extLst>
          </p:cNvPr>
          <p:cNvSpPr>
            <a:spLocks noGrp="1"/>
          </p:cNvSpPr>
          <p:nvPr>
            <p:ph sz="quarter" idx="20"/>
          </p:nvPr>
        </p:nvSpPr>
        <p:spPr>
          <a:xfrm>
            <a:off x="1199456" y="1196752"/>
            <a:ext cx="8518549" cy="4806950"/>
          </a:xfrm>
        </p:spPr>
        <p:txBody>
          <a:bodyPr>
            <a:normAutofit fontScale="92500" lnSpcReduction="10000"/>
          </a:bodyPr>
          <a:lstStyle/>
          <a:p>
            <a:pPr marL="0" indent="0" eaLnBrk="1" hangingPunct="1">
              <a:spcBef>
                <a:spcPts val="480"/>
              </a:spcBef>
              <a:buNone/>
            </a:pPr>
            <a:r>
              <a:rPr lang="en-US" altLang="en-US" sz="2000" b="1" dirty="0"/>
              <a:t>Contractions: </a:t>
            </a:r>
          </a:p>
          <a:p>
            <a:pPr marL="0" indent="0" eaLnBrk="1" hangingPunct="1">
              <a:lnSpc>
                <a:spcPct val="110000"/>
              </a:lnSpc>
              <a:spcBef>
                <a:spcPts val="480"/>
              </a:spcBef>
              <a:buNone/>
            </a:pPr>
            <a:r>
              <a:rPr lang="en-US" altLang="en-US" sz="2000" dirty="0"/>
              <a:t>Use an apostrophe to mark the place in a contraction where letters are omitted. Do not use it to make personal pronouns possessive (its,</a:t>
            </a:r>
            <a:r>
              <a:rPr lang="en-US" altLang="en-US" sz="2000" baseline="0" dirty="0"/>
              <a:t> </a:t>
            </a:r>
            <a:r>
              <a:rPr lang="en-US" altLang="en-US" sz="2000" dirty="0"/>
              <a:t>hers). it is = it’s has not = hasn’t cannot = can’t </a:t>
            </a:r>
          </a:p>
          <a:p>
            <a:pPr marL="0" indent="0" eaLnBrk="1" hangingPunct="1">
              <a:spcBef>
                <a:spcPts val="480"/>
              </a:spcBef>
              <a:buNone/>
            </a:pPr>
            <a:r>
              <a:rPr lang="en-US" altLang="en-US" sz="2000" b="1" dirty="0"/>
              <a:t>Time, Value, Measurement:</a:t>
            </a:r>
          </a:p>
          <a:p>
            <a:pPr marL="0" indent="0" eaLnBrk="1" hangingPunct="1">
              <a:lnSpc>
                <a:spcPct val="110000"/>
              </a:lnSpc>
              <a:spcBef>
                <a:spcPts val="480"/>
              </a:spcBef>
              <a:buNone/>
            </a:pPr>
            <a:r>
              <a:rPr lang="en-US" altLang="en-US" sz="2000" dirty="0"/>
              <a:t>Use the apostrophe to indicate time, value, or measurement of a noun. The placement of the apostrophe before or after the s depends on</a:t>
            </a:r>
            <a:r>
              <a:rPr lang="en-US" altLang="en-US" sz="2000" baseline="0" dirty="0"/>
              <a:t> </a:t>
            </a:r>
            <a:r>
              <a:rPr lang="en-US" altLang="en-US" sz="2000" dirty="0"/>
              <a:t>whether the possessive is singular or plural.</a:t>
            </a:r>
          </a:p>
          <a:p>
            <a:pPr marL="0" indent="0" eaLnBrk="1" hangingPunct="1">
              <a:lnSpc>
                <a:spcPct val="110000"/>
              </a:lnSpc>
              <a:spcBef>
                <a:spcPts val="480"/>
              </a:spcBef>
              <a:buNone/>
            </a:pPr>
            <a:r>
              <a:rPr lang="en-US" altLang="en-US" sz="2000" b="1" dirty="0">
                <a:solidFill>
                  <a:srgbClr val="0095B8"/>
                </a:solidFill>
              </a:rPr>
              <a:t>today’s newspaper </a:t>
            </a:r>
          </a:p>
          <a:p>
            <a:pPr marL="0" indent="0" eaLnBrk="1" hangingPunct="1">
              <a:lnSpc>
                <a:spcPct val="110000"/>
              </a:lnSpc>
              <a:spcBef>
                <a:spcPts val="480"/>
              </a:spcBef>
              <a:buNone/>
            </a:pPr>
            <a:r>
              <a:rPr lang="en-US" altLang="en-US" sz="2000" b="1" dirty="0">
                <a:solidFill>
                  <a:srgbClr val="0095B8"/>
                </a:solidFill>
              </a:rPr>
              <a:t>three weeks’ vacation </a:t>
            </a:r>
          </a:p>
          <a:p>
            <a:pPr marL="0" indent="0" eaLnBrk="1" hangingPunct="1">
              <a:lnSpc>
                <a:spcPct val="110000"/>
              </a:lnSpc>
              <a:spcBef>
                <a:spcPts val="480"/>
              </a:spcBef>
              <a:buNone/>
            </a:pPr>
            <a:r>
              <a:rPr lang="en-US" altLang="en-US" sz="2000" b="1" dirty="0">
                <a:solidFill>
                  <a:srgbClr val="0095B8"/>
                </a:solidFill>
              </a:rPr>
              <a:t>last year’s sales </a:t>
            </a:r>
          </a:p>
          <a:p>
            <a:pPr marL="0" indent="0" eaLnBrk="1" hangingPunct="1">
              <a:lnSpc>
                <a:spcPct val="110000"/>
              </a:lnSpc>
              <a:spcBef>
                <a:spcPts val="480"/>
              </a:spcBef>
              <a:buNone/>
            </a:pPr>
            <a:r>
              <a:rPr lang="en-US" altLang="en-US" sz="2000" b="1" dirty="0">
                <a:solidFill>
                  <a:srgbClr val="0095B8"/>
                </a:solidFill>
              </a:rPr>
              <a:t>20 pounds’ worth</a:t>
            </a:r>
          </a:p>
        </p:txBody>
      </p:sp>
      <p:sp>
        <p:nvSpPr>
          <p:cNvPr id="8" name="Slide Number Placeholder 3">
            <a:extLst>
              <a:ext uri="{FF2B5EF4-FFF2-40B4-BE49-F238E27FC236}">
                <a16:creationId xmlns:a16="http://schemas.microsoft.com/office/drawing/2014/main" id="{7CA1EC0A-15A3-42FC-A339-A378FCA85DD1}"/>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344582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2768E-37C1-4014-8A57-938F64A9E57F}"/>
              </a:ext>
            </a:extLst>
          </p:cNvPr>
          <p:cNvSpPr>
            <a:spLocks noGrp="1"/>
          </p:cNvSpPr>
          <p:nvPr>
            <p:ph type="title"/>
          </p:nvPr>
        </p:nvSpPr>
        <p:spPr>
          <a:xfrm>
            <a:off x="940221" y="272223"/>
            <a:ext cx="10311559" cy="689341"/>
          </a:xfrm>
        </p:spPr>
        <p:txBody>
          <a:bodyPr/>
          <a:lstStyle/>
          <a:p>
            <a:r>
              <a:rPr lang="en-US" altLang="en-US" sz="5400" b="1" dirty="0">
                <a:solidFill>
                  <a:srgbClr val="3D97B4"/>
                </a:solidFill>
                <a:cs typeface="Calibri" panose="020F0502020204030204" pitchFamily="34" charset="0"/>
              </a:rPr>
              <a:t>Colon </a:t>
            </a:r>
            <a:r>
              <a:rPr lang="en-US" altLang="en-US" sz="1600" b="1" dirty="0">
                <a:solidFill>
                  <a:srgbClr val="3D97B4"/>
                </a:solidFill>
                <a:cs typeface="Calibri" panose="020F0502020204030204" pitchFamily="34" charset="0"/>
              </a:rPr>
              <a:t>1</a:t>
            </a:r>
            <a:endParaRPr lang="en-US" sz="1600" dirty="0"/>
          </a:p>
        </p:txBody>
      </p:sp>
      <p:sp>
        <p:nvSpPr>
          <p:cNvPr id="3" name="Content Placeholder 2">
            <a:extLst>
              <a:ext uri="{FF2B5EF4-FFF2-40B4-BE49-F238E27FC236}">
                <a16:creationId xmlns:a16="http://schemas.microsoft.com/office/drawing/2014/main" id="{BDA7888F-B87D-4305-96AA-9B012219FD4C}"/>
              </a:ext>
            </a:extLst>
          </p:cNvPr>
          <p:cNvSpPr>
            <a:spLocks noGrp="1"/>
          </p:cNvSpPr>
          <p:nvPr>
            <p:ph sz="quarter" idx="20"/>
          </p:nvPr>
        </p:nvSpPr>
        <p:spPr>
          <a:xfrm>
            <a:off x="940221" y="1430361"/>
            <a:ext cx="10772403" cy="5122837"/>
          </a:xfrm>
        </p:spPr>
        <p:txBody>
          <a:bodyPr>
            <a:normAutofit fontScale="92500" lnSpcReduction="20000"/>
          </a:bodyPr>
          <a:lstStyle/>
          <a:p>
            <a:pPr marL="0" indent="0" eaLnBrk="1" fontAlgn="auto" hangingPunct="1">
              <a:lnSpc>
                <a:spcPct val="120000"/>
              </a:lnSpc>
              <a:spcBef>
                <a:spcPts val="576"/>
              </a:spcBef>
              <a:buClr>
                <a:srgbClr val="00B050"/>
              </a:buClr>
              <a:buNone/>
              <a:defRPr/>
            </a:pPr>
            <a:r>
              <a:rPr lang="en-US" sz="2600" dirty="0"/>
              <a:t>An </a:t>
            </a:r>
            <a:r>
              <a:rPr lang="en-US" sz="2600" b="1" dirty="0"/>
              <a:t>independent clause </a:t>
            </a:r>
            <a:r>
              <a:rPr lang="en-US" sz="2600" dirty="0"/>
              <a:t>(a subject + verb combination that forms a complete sentence) should precede a colon. Do not use the colon when the thought of the sentence should continue without interruption. If you are introducing a list with a colon, precede the colon with a word that explains or identifies the list. </a:t>
            </a:r>
          </a:p>
          <a:p>
            <a:pPr marL="0" indent="0" eaLnBrk="1" fontAlgn="auto" hangingPunct="1">
              <a:lnSpc>
                <a:spcPct val="120000"/>
              </a:lnSpc>
              <a:spcBef>
                <a:spcPts val="576"/>
              </a:spcBef>
              <a:buClr>
                <a:srgbClr val="00B050"/>
              </a:buClr>
              <a:buNone/>
              <a:defRPr/>
            </a:pPr>
            <a:r>
              <a:rPr lang="en-US" sz="2600" b="1" dirty="0">
                <a:solidFill>
                  <a:srgbClr val="3D97B4"/>
                </a:solidFill>
                <a:cs typeface="Calibri" panose="020F0502020204030204" pitchFamily="34" charset="0"/>
              </a:rPr>
              <a:t>Not this:</a:t>
            </a:r>
            <a:r>
              <a:rPr lang="en-US" sz="2600" dirty="0"/>
              <a:t> We have branch offices in: Fort Smith, Texarkana, Lake Charles, Jackson, and Biloxi. </a:t>
            </a:r>
          </a:p>
          <a:p>
            <a:pPr marL="0" indent="0" eaLnBrk="1" fontAlgn="auto" hangingPunct="1">
              <a:lnSpc>
                <a:spcPct val="120000"/>
              </a:lnSpc>
              <a:spcBef>
                <a:spcPts val="576"/>
              </a:spcBef>
              <a:buClr>
                <a:srgbClr val="00B050"/>
              </a:buClr>
              <a:buNone/>
              <a:defRPr/>
            </a:pPr>
            <a:r>
              <a:rPr lang="en-US" sz="2600" b="1" dirty="0">
                <a:solidFill>
                  <a:srgbClr val="3D97B4"/>
                </a:solidFill>
                <a:cs typeface="Calibri" panose="020F0502020204030204" pitchFamily="34" charset="0"/>
              </a:rPr>
              <a:t>But this:</a:t>
            </a:r>
            <a:r>
              <a:rPr lang="en-US" sz="2600" dirty="0"/>
              <a:t> : We have branch offices in Fort Smith, Texarkana, Lake Charles, Jackson, and Biloxi. </a:t>
            </a:r>
          </a:p>
          <a:p>
            <a:pPr marL="0" indent="0" eaLnBrk="1" fontAlgn="auto" hangingPunct="1">
              <a:lnSpc>
                <a:spcPct val="120000"/>
              </a:lnSpc>
              <a:spcBef>
                <a:spcPts val="576"/>
              </a:spcBef>
              <a:spcAft>
                <a:spcPts val="2400"/>
              </a:spcAft>
              <a:buClr>
                <a:srgbClr val="00B050"/>
              </a:buClr>
              <a:buNone/>
              <a:defRPr/>
            </a:pPr>
            <a:r>
              <a:rPr lang="en-US" sz="2600" b="1" dirty="0">
                <a:solidFill>
                  <a:srgbClr val="3D97B4"/>
                </a:solidFill>
                <a:cs typeface="Calibri" panose="020F0502020204030204" pitchFamily="34" charset="0"/>
              </a:rPr>
              <a:t>Or this:</a:t>
            </a:r>
            <a:r>
              <a:rPr lang="en-US" sz="2600" dirty="0"/>
              <a:t> : We have branch offices in the following cities: Fort Smith, Texarkana, Lake Charles, Jackson, and Biloxi.</a:t>
            </a:r>
            <a:endParaRPr lang="en-US" sz="1400" dirty="0">
              <a:solidFill>
                <a:srgbClr val="AC802E"/>
              </a:solidFill>
            </a:endParaRPr>
          </a:p>
          <a:p>
            <a:pPr marL="0" indent="0" eaLnBrk="1" fontAlgn="auto" hangingPunct="1">
              <a:lnSpc>
                <a:spcPct val="110000"/>
              </a:lnSpc>
              <a:spcBef>
                <a:spcPts val="384"/>
              </a:spcBef>
              <a:buClr>
                <a:srgbClr val="00B050"/>
              </a:buClr>
              <a:buNone/>
              <a:defRPr/>
            </a:pPr>
            <a:r>
              <a:rPr lang="en-US" sz="1700" dirty="0">
                <a:solidFill>
                  <a:srgbClr val="AC802E"/>
                </a:solidFill>
              </a:rPr>
              <a:t>See Sentence Pattern #1</a:t>
            </a:r>
          </a:p>
        </p:txBody>
      </p:sp>
      <p:sp>
        <p:nvSpPr>
          <p:cNvPr id="6" name="Slide Number Placeholder 3">
            <a:extLst>
              <a:ext uri="{FF2B5EF4-FFF2-40B4-BE49-F238E27FC236}">
                <a16:creationId xmlns:a16="http://schemas.microsoft.com/office/drawing/2014/main" id="{7E687DA1-D0DC-42E3-99D0-85D044454174}"/>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30747386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D7BB1-880D-47E2-A031-77BAC76B8D22}"/>
              </a:ext>
            </a:extLst>
          </p:cNvPr>
          <p:cNvSpPr>
            <a:spLocks noGrp="1"/>
          </p:cNvSpPr>
          <p:nvPr>
            <p:ph type="title"/>
          </p:nvPr>
        </p:nvSpPr>
        <p:spPr>
          <a:xfrm>
            <a:off x="940221" y="176608"/>
            <a:ext cx="10311559" cy="864095"/>
          </a:xfrm>
        </p:spPr>
        <p:txBody>
          <a:bodyPr/>
          <a:lstStyle/>
          <a:p>
            <a:r>
              <a:rPr lang="en-US" altLang="en-US" sz="5400" b="1" dirty="0">
                <a:solidFill>
                  <a:srgbClr val="3D97B4"/>
                </a:solidFill>
                <a:cs typeface="Calibri" panose="020F0502020204030204" pitchFamily="34" charset="0"/>
              </a:rPr>
              <a:t>Colon </a:t>
            </a:r>
            <a:r>
              <a:rPr lang="en-US" altLang="en-US" sz="1600" b="1" dirty="0">
                <a:solidFill>
                  <a:srgbClr val="3D97B4"/>
                </a:solidFill>
                <a:cs typeface="Calibri" panose="020F0502020204030204" pitchFamily="34" charset="0"/>
              </a:rPr>
              <a:t>2</a:t>
            </a:r>
            <a:endParaRPr lang="en-US" sz="5400" dirty="0"/>
          </a:p>
        </p:txBody>
      </p:sp>
      <p:sp>
        <p:nvSpPr>
          <p:cNvPr id="3" name="Content Placeholder 2">
            <a:extLst>
              <a:ext uri="{FF2B5EF4-FFF2-40B4-BE49-F238E27FC236}">
                <a16:creationId xmlns:a16="http://schemas.microsoft.com/office/drawing/2014/main" id="{E3944624-1A64-4155-B642-B3879EAA05BB}"/>
              </a:ext>
            </a:extLst>
          </p:cNvPr>
          <p:cNvSpPr>
            <a:spLocks noGrp="1"/>
          </p:cNvSpPr>
          <p:nvPr>
            <p:ph sz="quarter" idx="20"/>
          </p:nvPr>
        </p:nvSpPr>
        <p:spPr>
          <a:xfrm>
            <a:off x="940221" y="1268760"/>
            <a:ext cx="10561662" cy="5485469"/>
          </a:xfrm>
        </p:spPr>
        <p:txBody>
          <a:bodyPr>
            <a:normAutofit fontScale="25000" lnSpcReduction="20000"/>
          </a:bodyPr>
          <a:lstStyle/>
          <a:p>
            <a:pPr>
              <a:lnSpc>
                <a:spcPct val="120000"/>
              </a:lnSpc>
              <a:spcAft>
                <a:spcPts val="2400"/>
              </a:spcAft>
            </a:pPr>
            <a:r>
              <a:rPr lang="en-US" sz="9600" dirty="0"/>
              <a:t>Use the colon to introduce an enumeration, a formal quotation, or an explanation. Note that an independent clause precedes the colon. An independent clause has a subject and a verb and stands by itself as a sentence.) </a:t>
            </a:r>
          </a:p>
          <a:p>
            <a:pPr>
              <a:lnSpc>
                <a:spcPct val="120000"/>
              </a:lnSpc>
              <a:spcAft>
                <a:spcPts val="2400"/>
              </a:spcAft>
            </a:pPr>
            <a:r>
              <a:rPr lang="en-US" sz="9600" b="1" dirty="0">
                <a:solidFill>
                  <a:srgbClr val="0095B8"/>
                </a:solidFill>
                <a:cs typeface="Calibri" panose="020F0502020204030204" pitchFamily="34" charset="0"/>
              </a:rPr>
              <a:t>Enumeration: </a:t>
            </a:r>
            <a:r>
              <a:rPr lang="en-US" sz="9600" dirty="0"/>
              <a:t>Working in this department are three classes of support: clerical support, computer support, and customer support. </a:t>
            </a:r>
          </a:p>
          <a:p>
            <a:pPr>
              <a:lnSpc>
                <a:spcPct val="120000"/>
              </a:lnSpc>
              <a:spcAft>
                <a:spcPts val="2400"/>
              </a:spcAft>
            </a:pPr>
            <a:r>
              <a:rPr lang="en-US" sz="9600" b="1" dirty="0">
                <a:solidFill>
                  <a:srgbClr val="0095B8"/>
                </a:solidFill>
                <a:cs typeface="Calibri" panose="020F0502020204030204" pitchFamily="34" charset="0"/>
              </a:rPr>
              <a:t>Formal Quotation: </a:t>
            </a:r>
            <a:r>
              <a:rPr lang="en-US" sz="9600" dirty="0"/>
              <a:t>President Hartung had this to say about the proposal: “Any such movement that fails to get the support of the workers from all divisions fails to get my support.” </a:t>
            </a:r>
          </a:p>
          <a:p>
            <a:pPr>
              <a:lnSpc>
                <a:spcPct val="120000"/>
              </a:lnSpc>
              <a:spcAft>
                <a:spcPts val="1800"/>
              </a:spcAft>
            </a:pPr>
            <a:r>
              <a:rPr lang="en-US" sz="9600" b="1" dirty="0">
                <a:solidFill>
                  <a:srgbClr val="0095B8"/>
                </a:solidFill>
                <a:cs typeface="Calibri" panose="020F0502020204030204" pitchFamily="34" charset="0"/>
              </a:rPr>
              <a:t>Explanation: </a:t>
            </a:r>
            <a:r>
              <a:rPr lang="en-US" sz="9600" dirty="0"/>
              <a:t>At that time the company was pioneering a new marketing idea: It was attempting to sell customized products directly to</a:t>
            </a:r>
            <a:r>
              <a:rPr lang="en-US" sz="9600" baseline="0" dirty="0"/>
              <a:t> </a:t>
            </a:r>
            <a:r>
              <a:rPr lang="en-US" sz="9600" dirty="0"/>
              <a:t>consumers through its website.</a:t>
            </a:r>
            <a:endParaRPr lang="en-US" sz="6000" dirty="0">
              <a:solidFill>
                <a:srgbClr val="AC802E"/>
              </a:solidFill>
            </a:endParaRPr>
          </a:p>
          <a:p>
            <a:pPr>
              <a:lnSpc>
                <a:spcPct val="120000"/>
              </a:lnSpc>
              <a:spcAft>
                <a:spcPts val="0"/>
              </a:spcAft>
            </a:pPr>
            <a:r>
              <a:rPr lang="en-US" sz="6400" dirty="0">
                <a:solidFill>
                  <a:srgbClr val="AC802E"/>
                </a:solidFill>
              </a:rPr>
              <a:t>See Sentence Pattern #1</a:t>
            </a:r>
          </a:p>
        </p:txBody>
      </p:sp>
      <p:sp>
        <p:nvSpPr>
          <p:cNvPr id="6" name="Slide Number Placeholder 3">
            <a:extLst>
              <a:ext uri="{FF2B5EF4-FFF2-40B4-BE49-F238E27FC236}">
                <a16:creationId xmlns:a16="http://schemas.microsoft.com/office/drawing/2014/main" id="{DC29B0E3-670D-4E50-9E77-026765719D4B}"/>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6896482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D4506-4E4F-45E3-B792-052F53570B11}"/>
              </a:ext>
            </a:extLst>
          </p:cNvPr>
          <p:cNvSpPr>
            <a:spLocks noGrp="1"/>
          </p:cNvSpPr>
          <p:nvPr>
            <p:ph type="title"/>
          </p:nvPr>
        </p:nvSpPr>
        <p:spPr>
          <a:xfrm>
            <a:off x="940221" y="188640"/>
            <a:ext cx="10311559" cy="792088"/>
          </a:xfrm>
        </p:spPr>
        <p:txBody>
          <a:bodyPr/>
          <a:lstStyle/>
          <a:p>
            <a:pPr>
              <a:lnSpc>
                <a:spcPct val="100000"/>
              </a:lnSpc>
            </a:pPr>
            <a:r>
              <a:rPr lang="en-US" altLang="en-US" sz="5400" b="1" dirty="0">
                <a:solidFill>
                  <a:srgbClr val="0095B8"/>
                </a:solidFill>
                <a:cs typeface="Calibri" panose="020F0502020204030204" pitchFamily="34" charset="0"/>
              </a:rPr>
              <a:t>Commas </a:t>
            </a:r>
            <a:r>
              <a:rPr lang="en-US" altLang="en-US" sz="1600" b="1" dirty="0">
                <a:solidFill>
                  <a:srgbClr val="0095B8"/>
                </a:solidFill>
                <a:cs typeface="Calibri" panose="020F0502020204030204" pitchFamily="34" charset="0"/>
              </a:rPr>
              <a:t>1</a:t>
            </a:r>
            <a:r>
              <a:rPr lang="en-US" altLang="en-US" sz="5400" b="1" dirty="0">
                <a:solidFill>
                  <a:srgbClr val="0095B8"/>
                </a:solidFill>
                <a:cs typeface="Calibri" panose="020F0502020204030204" pitchFamily="34" charset="0"/>
              </a:rPr>
              <a:t> </a:t>
            </a:r>
            <a:endParaRPr lang="en-US" sz="5400" dirty="0"/>
          </a:p>
        </p:txBody>
      </p:sp>
      <p:sp>
        <p:nvSpPr>
          <p:cNvPr id="3" name="Content Placeholder 2">
            <a:extLst>
              <a:ext uri="{FF2B5EF4-FFF2-40B4-BE49-F238E27FC236}">
                <a16:creationId xmlns:a16="http://schemas.microsoft.com/office/drawing/2014/main" id="{5A01B577-78F1-4720-8FE8-A722791D3086}"/>
              </a:ext>
            </a:extLst>
          </p:cNvPr>
          <p:cNvSpPr>
            <a:spLocks noGrp="1"/>
          </p:cNvSpPr>
          <p:nvPr>
            <p:ph sz="quarter" idx="20"/>
          </p:nvPr>
        </p:nvSpPr>
        <p:spPr>
          <a:xfrm>
            <a:off x="940221" y="1196751"/>
            <a:ext cx="10772403" cy="5638175"/>
          </a:xfrm>
        </p:spPr>
        <p:txBody>
          <a:bodyPr>
            <a:normAutofit lnSpcReduction="10000"/>
          </a:bodyPr>
          <a:lstStyle/>
          <a:p>
            <a:pPr marL="0" indent="0" eaLnBrk="1" fontAlgn="auto" hangingPunct="1">
              <a:lnSpc>
                <a:spcPct val="110000"/>
              </a:lnSpc>
              <a:spcBef>
                <a:spcPts val="576"/>
              </a:spcBef>
              <a:buClr>
                <a:srgbClr val="00B050"/>
              </a:buClr>
              <a:buNone/>
              <a:defRPr/>
            </a:pPr>
            <a:r>
              <a:rPr lang="en-US" sz="2400" dirty="0"/>
              <a:t>Use the comma to separate independent clauses (complete sentences) connected by a </a:t>
            </a:r>
            <a:r>
              <a:rPr lang="en-US" sz="2400" b="1" dirty="0"/>
              <a:t>coordinating conjunction</a:t>
            </a:r>
            <a:r>
              <a:rPr lang="en-US" sz="2400" dirty="0"/>
              <a:t>. Some coordinating</a:t>
            </a:r>
            <a:r>
              <a:rPr lang="en-US" sz="2400" baseline="0" dirty="0"/>
              <a:t> </a:t>
            </a:r>
            <a:r>
              <a:rPr lang="en-US" sz="2400" dirty="0"/>
              <a:t>conjunctions are and, but, or, and nor. A coordinating conjunction connects clauses, words, or phrases of equal importance. </a:t>
            </a:r>
          </a:p>
          <a:p>
            <a:pPr marL="342900" indent="-342900" eaLnBrk="1" fontAlgn="auto" hangingPunct="1">
              <a:lnSpc>
                <a:spcPct val="110000"/>
              </a:lnSpc>
              <a:spcBef>
                <a:spcPts val="480"/>
              </a:spcBef>
              <a:buFont typeface="Arial" panose="020B0604020202020204" pitchFamily="34" charset="0"/>
              <a:buChar char="•"/>
              <a:defRPr/>
            </a:pPr>
            <a:r>
              <a:rPr lang="en-US" b="1" dirty="0">
                <a:solidFill>
                  <a:srgbClr val="0095B8"/>
                </a:solidFill>
              </a:rPr>
              <a:t>Only two components of the index declined, and these two account for only 12 percent of the total weight of the index. </a:t>
            </a:r>
          </a:p>
          <a:p>
            <a:pPr marL="342900" indent="-342900" eaLnBrk="1" fontAlgn="auto" hangingPunct="1">
              <a:lnSpc>
                <a:spcPct val="110000"/>
              </a:lnSpc>
              <a:spcBef>
                <a:spcPts val="480"/>
              </a:spcBef>
              <a:buFont typeface="Arial" panose="020B0604020202020204" pitchFamily="34" charset="0"/>
              <a:buChar char="•"/>
              <a:defRPr/>
            </a:pPr>
            <a:r>
              <a:rPr lang="en-US" b="1" dirty="0">
                <a:solidFill>
                  <a:srgbClr val="0095B8"/>
                </a:solidFill>
              </a:rPr>
              <a:t>New hybrid automobiles are moving at record volumes, but used-car sales are lagging behind the record pace set two years ago. </a:t>
            </a:r>
          </a:p>
          <a:p>
            <a:pPr marL="0" indent="0" eaLnBrk="1" fontAlgn="auto" hangingPunct="1">
              <a:lnSpc>
                <a:spcPct val="110000"/>
              </a:lnSpc>
              <a:spcBef>
                <a:spcPts val="576"/>
              </a:spcBef>
              <a:buNone/>
              <a:defRPr/>
            </a:pPr>
            <a:r>
              <a:rPr lang="en-US" sz="2400" dirty="0"/>
              <a:t>Make exceptions to this rule, however, in the case of compound sentences consisting of short and closely connected clauses. </a:t>
            </a:r>
          </a:p>
          <a:p>
            <a:pPr marL="342900" indent="-342900" eaLnBrk="1" fontAlgn="auto" hangingPunct="1">
              <a:lnSpc>
                <a:spcPct val="110000"/>
              </a:lnSpc>
              <a:spcBef>
                <a:spcPts val="480"/>
              </a:spcBef>
              <a:buFont typeface="Arial" panose="020B0604020202020204" pitchFamily="34" charset="0"/>
              <a:buChar char="•"/>
              <a:defRPr/>
            </a:pPr>
            <a:r>
              <a:rPr lang="en-US" b="1" dirty="0">
                <a:solidFill>
                  <a:srgbClr val="0095B8"/>
                </a:solidFill>
              </a:rPr>
              <a:t>We sold and the price dropped. </a:t>
            </a:r>
          </a:p>
          <a:p>
            <a:pPr marL="342900" indent="-342900" eaLnBrk="1" fontAlgn="auto" hangingPunct="1">
              <a:lnSpc>
                <a:spcPct val="110000"/>
              </a:lnSpc>
              <a:spcBef>
                <a:spcPts val="480"/>
              </a:spcBef>
              <a:spcAft>
                <a:spcPts val="2400"/>
              </a:spcAft>
              <a:buFont typeface="Arial" panose="020B0604020202020204" pitchFamily="34" charset="0"/>
              <a:buChar char="•"/>
              <a:defRPr/>
            </a:pPr>
            <a:r>
              <a:rPr lang="en-US" b="1" dirty="0">
                <a:solidFill>
                  <a:srgbClr val="0095B8"/>
                </a:solidFill>
              </a:rPr>
              <a:t>Sometimes we win and sometimes we lose.</a:t>
            </a:r>
            <a:endParaRPr lang="en-US" sz="1400" dirty="0">
              <a:solidFill>
                <a:srgbClr val="AC802E"/>
              </a:solidFill>
              <a:ea typeface="ＭＳ Ｐゴシック" pitchFamily="34" charset="-128"/>
              <a:cs typeface="+mn-cs"/>
            </a:endParaRPr>
          </a:p>
          <a:p>
            <a:pPr marL="0" lvl="0" indent="0" defTabSz="914400">
              <a:lnSpc>
                <a:spcPct val="110000"/>
              </a:lnSpc>
              <a:spcBef>
                <a:spcPct val="0"/>
              </a:spcBef>
              <a:spcAft>
                <a:spcPct val="0"/>
              </a:spcAft>
              <a:buNone/>
            </a:pPr>
            <a:r>
              <a:rPr lang="en-US" sz="1600" dirty="0">
                <a:solidFill>
                  <a:srgbClr val="AC802E"/>
                </a:solidFill>
                <a:ea typeface="ＭＳ Ｐゴシック" pitchFamily="34" charset="-128"/>
                <a:cs typeface="+mn-cs"/>
              </a:rPr>
              <a:t>See Sentence Pattern #6</a:t>
            </a:r>
          </a:p>
        </p:txBody>
      </p:sp>
      <p:sp>
        <p:nvSpPr>
          <p:cNvPr id="6" name="Slide Number Placeholder 3">
            <a:extLst>
              <a:ext uri="{FF2B5EF4-FFF2-40B4-BE49-F238E27FC236}">
                <a16:creationId xmlns:a16="http://schemas.microsoft.com/office/drawing/2014/main" id="{0AEEB8E4-4F5B-4619-8777-26255279D27E}"/>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34961105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965B8-2635-4AC8-8DC3-7CCF97061A26}"/>
              </a:ext>
            </a:extLst>
          </p:cNvPr>
          <p:cNvSpPr>
            <a:spLocks noGrp="1"/>
          </p:cNvSpPr>
          <p:nvPr>
            <p:ph type="title"/>
          </p:nvPr>
        </p:nvSpPr>
        <p:spPr>
          <a:xfrm>
            <a:off x="940221" y="291854"/>
            <a:ext cx="10311559" cy="675928"/>
          </a:xfrm>
        </p:spPr>
        <p:txBody>
          <a:bodyPr/>
          <a:lstStyle/>
          <a:p>
            <a:r>
              <a:rPr lang="en-US" altLang="en-US" sz="5400" b="1" dirty="0">
                <a:solidFill>
                  <a:srgbClr val="0095B8"/>
                </a:solidFill>
                <a:cs typeface="Calibri" panose="020F0502020204030204" pitchFamily="34" charset="0"/>
              </a:rPr>
              <a:t>Commas </a:t>
            </a:r>
            <a:r>
              <a:rPr lang="en-US" altLang="en-US" sz="1600" b="1" dirty="0">
                <a:solidFill>
                  <a:srgbClr val="0095B8"/>
                </a:solidFill>
                <a:cs typeface="Calibri" panose="020F0502020204030204" pitchFamily="34" charset="0"/>
              </a:rPr>
              <a:t>2</a:t>
            </a:r>
            <a:endParaRPr lang="en-US" sz="1600" dirty="0"/>
          </a:p>
        </p:txBody>
      </p:sp>
      <p:sp>
        <p:nvSpPr>
          <p:cNvPr id="7" name="Content Placeholder 2">
            <a:extLst>
              <a:ext uri="{FF2B5EF4-FFF2-40B4-BE49-F238E27FC236}">
                <a16:creationId xmlns:a16="http://schemas.microsoft.com/office/drawing/2014/main" id="{4FC2C0B4-E96A-4BBC-A097-6574A8F22662}"/>
              </a:ext>
            </a:extLst>
          </p:cNvPr>
          <p:cNvSpPr>
            <a:spLocks noGrp="1"/>
          </p:cNvSpPr>
          <p:nvPr>
            <p:ph sz="quarter" idx="11"/>
          </p:nvPr>
        </p:nvSpPr>
        <p:spPr>
          <a:xfrm>
            <a:off x="1847528" y="1288678"/>
            <a:ext cx="8352928" cy="1269400"/>
          </a:xfrm>
        </p:spPr>
        <p:txBody>
          <a:bodyPr/>
          <a:lstStyle/>
          <a:p>
            <a:pPr>
              <a:spcBef>
                <a:spcPts val="576"/>
              </a:spcBef>
            </a:pPr>
            <a:r>
              <a:rPr lang="en-US" sz="2400" dirty="0"/>
              <a:t>Use commas to separate </a:t>
            </a:r>
            <a:r>
              <a:rPr lang="en-US" sz="2400" b="1" dirty="0"/>
              <a:t>items in a series</a:t>
            </a:r>
            <a:r>
              <a:rPr lang="en-US" sz="2400" dirty="0"/>
              <a:t>. To avoid misinterpretation, include the comma between the last two items (before the final</a:t>
            </a:r>
            <a:r>
              <a:rPr lang="en-US" sz="2400" baseline="0" dirty="0"/>
              <a:t> </a:t>
            </a:r>
            <a:r>
              <a:rPr lang="en-US" sz="2400" dirty="0"/>
              <a:t>conjunction).</a:t>
            </a:r>
            <a:endParaRPr lang="en-US" altLang="en-US" sz="2400" dirty="0"/>
          </a:p>
        </p:txBody>
      </p:sp>
      <p:sp>
        <p:nvSpPr>
          <p:cNvPr id="10" name="Content Placeholder 3">
            <a:extLst>
              <a:ext uri="{FF2B5EF4-FFF2-40B4-BE49-F238E27FC236}">
                <a16:creationId xmlns:a16="http://schemas.microsoft.com/office/drawing/2014/main" id="{3464ADB9-4424-4881-953B-45E9E5F391EA}"/>
              </a:ext>
            </a:extLst>
          </p:cNvPr>
          <p:cNvSpPr>
            <a:spLocks noGrp="1"/>
          </p:cNvSpPr>
          <p:nvPr>
            <p:ph sz="quarter" idx="14"/>
          </p:nvPr>
        </p:nvSpPr>
        <p:spPr>
          <a:xfrm>
            <a:off x="1847527" y="2783513"/>
            <a:ext cx="7560841" cy="3021751"/>
          </a:xfrm>
        </p:spPr>
        <p:txBody>
          <a:bodyPr>
            <a:normAutofit/>
          </a:bodyPr>
          <a:lstStyle/>
          <a:p>
            <a:pPr marL="342900" lvl="1">
              <a:spcBef>
                <a:spcPts val="0"/>
              </a:spcBef>
              <a:spcAft>
                <a:spcPts val="2400"/>
              </a:spcAft>
            </a:pPr>
            <a:r>
              <a:rPr lang="en-US" sz="2400" b="1" dirty="0">
                <a:solidFill>
                  <a:srgbClr val="0095B8"/>
                </a:solidFill>
                <a:latin typeface="Sanserif"/>
              </a:rPr>
              <a:t>Good copy must cover facts with accuracy, sincerity, honesty, and conviction. </a:t>
            </a:r>
          </a:p>
          <a:p>
            <a:pPr marL="342900" lvl="1">
              <a:spcBef>
                <a:spcPts val="0"/>
              </a:spcBef>
              <a:spcAft>
                <a:spcPts val="0"/>
              </a:spcAft>
            </a:pPr>
            <a:r>
              <a:rPr lang="en-US" sz="2400" b="1" dirty="0">
                <a:solidFill>
                  <a:srgbClr val="0095B8"/>
                </a:solidFill>
                <a:latin typeface="Sanserif"/>
              </a:rPr>
              <a:t>Direct advertising can be used to introduce salespeople, fill in between salespeople’s calls, cover territory where salespeople cannot be maintained, and keep pertinent reference material in the hands of prospects.</a:t>
            </a:r>
          </a:p>
        </p:txBody>
      </p:sp>
      <p:sp>
        <p:nvSpPr>
          <p:cNvPr id="8" name="Content Placeholder 4">
            <a:extLst>
              <a:ext uri="{FF2B5EF4-FFF2-40B4-BE49-F238E27FC236}">
                <a16:creationId xmlns:a16="http://schemas.microsoft.com/office/drawing/2014/main" id="{7C57F9F6-0BFF-4F86-8CB8-F571914405C5}"/>
              </a:ext>
            </a:extLst>
          </p:cNvPr>
          <p:cNvSpPr>
            <a:spLocks noGrp="1"/>
          </p:cNvSpPr>
          <p:nvPr>
            <p:ph type="body" sz="quarter" idx="12"/>
          </p:nvPr>
        </p:nvSpPr>
        <p:spPr>
          <a:xfrm>
            <a:off x="695400" y="6052484"/>
            <a:ext cx="3206496" cy="349796"/>
          </a:xfrm>
        </p:spPr>
        <p:txBody>
          <a:bodyPr/>
          <a:lstStyle/>
          <a:p>
            <a:r>
              <a:rPr lang="en-US" sz="1600" dirty="0">
                <a:solidFill>
                  <a:srgbClr val="AC802E"/>
                </a:solidFill>
              </a:rPr>
              <a:t>See Sentence Patterns #4 and #5</a:t>
            </a:r>
          </a:p>
        </p:txBody>
      </p:sp>
      <p:sp>
        <p:nvSpPr>
          <p:cNvPr id="6" name="Slide Number Placeholder 5">
            <a:extLst>
              <a:ext uri="{FF2B5EF4-FFF2-40B4-BE49-F238E27FC236}">
                <a16:creationId xmlns:a16="http://schemas.microsoft.com/office/drawing/2014/main" id="{91930F0C-122E-48E3-85D2-AA3698A848FE}"/>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17525692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669503" y="369209"/>
            <a:ext cx="10844412" cy="720080"/>
          </a:xfrm>
        </p:spPr>
        <p:txBody>
          <a:bodyPr/>
          <a:lstStyle/>
          <a:p>
            <a:r>
              <a:rPr lang="en-US" altLang="en-US" b="1" dirty="0">
                <a:solidFill>
                  <a:srgbClr val="AC802E"/>
                </a:solidFill>
                <a:ea typeface="Adobe Ming Std L" panose="02020300000000000000" pitchFamily="18" charset="-128"/>
                <a:sym typeface="Calibri"/>
              </a:rPr>
              <a:t>The Importance of Appropriate Grammatical Choices </a:t>
            </a:r>
            <a:r>
              <a:rPr lang="en-US" altLang="en-US" sz="1600" b="1" dirty="0">
                <a:solidFill>
                  <a:srgbClr val="AC802E"/>
                </a:solidFill>
                <a:ea typeface="Adobe Ming Std L" panose="02020300000000000000" pitchFamily="18" charset="-128"/>
                <a:sym typeface="Calibri"/>
              </a:rPr>
              <a:t>1</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20"/>
          </p:nvPr>
        </p:nvSpPr>
        <p:spPr>
          <a:xfrm>
            <a:off x="1271464" y="1430361"/>
            <a:ext cx="9721080" cy="5243169"/>
          </a:xfrm>
        </p:spPr>
        <p:txBody>
          <a:bodyPr>
            <a:normAutofit/>
          </a:bodyPr>
          <a:lstStyle/>
          <a:p>
            <a:pPr marL="0" indent="0" eaLnBrk="1" fontAlgn="auto" hangingPunct="1">
              <a:spcBef>
                <a:spcPts val="576"/>
              </a:spcBef>
              <a:buClr>
                <a:srgbClr val="FF6700"/>
              </a:buClr>
              <a:buNone/>
              <a:defRPr/>
            </a:pPr>
            <a:r>
              <a:rPr lang="en-US" sz="2400" dirty="0"/>
              <a:t>To many of your readers, proper grammar indicates a level of intelligence and education. Here are the most common grammar and style</a:t>
            </a:r>
            <a:r>
              <a:rPr lang="en-US" sz="2400" baseline="0" dirty="0"/>
              <a:t> </a:t>
            </a:r>
            <a:r>
              <a:rPr lang="en-US" sz="2400" dirty="0"/>
              <a:t>issues in business writing.</a:t>
            </a:r>
          </a:p>
          <a:p>
            <a:pPr marL="0" lvl="1">
              <a:spcBef>
                <a:spcPts val="576"/>
              </a:spcBef>
              <a:defRPr/>
            </a:pPr>
            <a:r>
              <a:rPr lang="en-US" sz="2400" b="0" dirty="0">
                <a:latin typeface="Sanserif"/>
              </a:rPr>
              <a:t>Misuse of commas.</a:t>
            </a:r>
          </a:p>
          <a:p>
            <a:pPr marL="0" lvl="1">
              <a:spcBef>
                <a:spcPts val="576"/>
              </a:spcBef>
              <a:defRPr/>
            </a:pPr>
            <a:r>
              <a:rPr lang="en-US" sz="2400" b="0" dirty="0">
                <a:latin typeface="Sanserif"/>
              </a:rPr>
              <a:t>Nonparallel structure.</a:t>
            </a:r>
          </a:p>
          <a:p>
            <a:pPr marL="0" lvl="1">
              <a:spcBef>
                <a:spcPts val="576"/>
              </a:spcBef>
              <a:defRPr/>
            </a:pPr>
            <a:r>
              <a:rPr lang="en-US" sz="2400" b="0" dirty="0">
                <a:latin typeface="Sanserif"/>
              </a:rPr>
              <a:t>Misplaced modifier.</a:t>
            </a:r>
          </a:p>
          <a:p>
            <a:pPr marL="0" lvl="1">
              <a:spcBef>
                <a:spcPts val="576"/>
              </a:spcBef>
              <a:defRPr/>
            </a:pPr>
            <a:r>
              <a:rPr lang="en-US" sz="2400" b="0" dirty="0">
                <a:latin typeface="Sanserif"/>
              </a:rPr>
              <a:t>Dangling modifier.</a:t>
            </a:r>
          </a:p>
          <a:p>
            <a:pPr marL="0" lvl="1">
              <a:spcBef>
                <a:spcPts val="576"/>
              </a:spcBef>
              <a:defRPr/>
            </a:pPr>
            <a:r>
              <a:rPr lang="en-US" sz="2400" b="0" dirty="0">
                <a:latin typeface="Sanserif"/>
              </a:rPr>
              <a:t>Run-on sentence.</a:t>
            </a:r>
          </a:p>
          <a:p>
            <a:pPr marL="0" lvl="1">
              <a:spcBef>
                <a:spcPts val="576"/>
              </a:spcBef>
              <a:defRPr/>
            </a:pPr>
            <a:r>
              <a:rPr lang="en-US" sz="2400" b="0" dirty="0">
                <a:latin typeface="Sanserif"/>
              </a:rPr>
              <a:t>Sentence fragment.</a:t>
            </a:r>
          </a:p>
          <a:p>
            <a:pPr marL="0" lvl="1">
              <a:spcBef>
                <a:spcPts val="576"/>
              </a:spcBef>
              <a:defRPr/>
            </a:pPr>
            <a:r>
              <a:rPr lang="en-US" sz="2400" b="0" dirty="0">
                <a:latin typeface="Sanserif"/>
              </a:rPr>
              <a:t>Commonly confused words.</a:t>
            </a:r>
          </a:p>
        </p:txBody>
      </p:sp>
      <p:sp>
        <p:nvSpPr>
          <p:cNvPr id="2"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solidFill>
                <a:effectLst/>
                <a:uLnTx/>
                <a:uFillTx/>
                <a:latin typeface="Sanserif"/>
                <a:ea typeface="MS PGothic" charset="-128"/>
                <a:cs typeface="Times New Roman" panose="02020603050405020304" pitchFamily="18" charset="0"/>
              </a:rPr>
              <a:pPr marL="0" marR="0" lvl="0" indent="0" algn="r" defTabSz="914400" rtl="0" eaLnBrk="0" fontAlgn="base" latinLnBrk="0" hangingPunct="0">
                <a:lnSpc>
                  <a:spcPct val="100000"/>
                </a:lnSpc>
                <a:spcBef>
                  <a:spcPct val="0"/>
                </a:spcBef>
                <a:spcAft>
                  <a:spcPct val="0"/>
                </a:spcAft>
                <a:buClrTx/>
                <a:buSzTx/>
                <a:buFontTx/>
                <a:buNone/>
                <a:tabLst/>
                <a:defRPr/>
              </a:pPr>
              <a:t>2</a:t>
            </a:fld>
            <a:endParaRPr kumimoji="0" lang="en-US" sz="800" b="0" i="0" u="none" strike="noStrike" kern="1200" cap="none" spc="0" normalizeH="0" baseline="0" noProof="0" dirty="0">
              <a:ln>
                <a:noFill/>
              </a:ln>
              <a:solidFill>
                <a:srgbClr val="000000"/>
              </a:solidFill>
              <a:effectLst/>
              <a:uLnTx/>
              <a:uFillTx/>
              <a:latin typeface="Sanserif"/>
              <a:ea typeface="MS PGothic" charset="-128"/>
              <a:cs typeface="Times New Roman" panose="02020603050405020304" pitchFamily="18" charset="0"/>
            </a:endParaRPr>
          </a:p>
        </p:txBody>
      </p:sp>
    </p:spTree>
    <p:extLst>
      <p:ext uri="{BB962C8B-B14F-4D97-AF65-F5344CB8AC3E}">
        <p14:creationId xmlns:p14="http://schemas.microsoft.com/office/powerpoint/2010/main" val="36967737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DBD51-9B1C-42CF-8CA4-EDADADBC4E16}"/>
              </a:ext>
            </a:extLst>
          </p:cNvPr>
          <p:cNvSpPr>
            <a:spLocks noGrp="1"/>
          </p:cNvSpPr>
          <p:nvPr>
            <p:ph type="title"/>
          </p:nvPr>
        </p:nvSpPr>
        <p:spPr>
          <a:xfrm>
            <a:off x="940221" y="280280"/>
            <a:ext cx="10311559" cy="689342"/>
          </a:xfrm>
        </p:spPr>
        <p:txBody>
          <a:bodyPr/>
          <a:lstStyle/>
          <a:p>
            <a:r>
              <a:rPr lang="en-US" altLang="en-US" sz="5400" b="1" dirty="0">
                <a:solidFill>
                  <a:srgbClr val="0095B8"/>
                </a:solidFill>
                <a:cs typeface="Calibri" panose="020F0502020204030204" pitchFamily="34" charset="0"/>
              </a:rPr>
              <a:t>Commas </a:t>
            </a:r>
            <a:r>
              <a:rPr lang="en-US" altLang="en-US" sz="1600" b="1" dirty="0">
                <a:solidFill>
                  <a:srgbClr val="0095B8"/>
                </a:solidFill>
                <a:cs typeface="Calibri" panose="020F0502020204030204" pitchFamily="34" charset="0"/>
              </a:rPr>
              <a:t>3</a:t>
            </a:r>
            <a:endParaRPr lang="en-US" sz="1600" dirty="0"/>
          </a:p>
        </p:txBody>
      </p:sp>
      <p:sp>
        <p:nvSpPr>
          <p:cNvPr id="3" name="Content Placeholder 2">
            <a:extLst>
              <a:ext uri="{FF2B5EF4-FFF2-40B4-BE49-F238E27FC236}">
                <a16:creationId xmlns:a16="http://schemas.microsoft.com/office/drawing/2014/main" id="{C1FBD3FC-97BA-406E-9D73-4065BD325BBD}"/>
              </a:ext>
            </a:extLst>
          </p:cNvPr>
          <p:cNvSpPr>
            <a:spLocks noGrp="1"/>
          </p:cNvSpPr>
          <p:nvPr>
            <p:ph sz="quarter" idx="20"/>
          </p:nvPr>
        </p:nvSpPr>
        <p:spPr>
          <a:xfrm>
            <a:off x="1487488" y="1224555"/>
            <a:ext cx="8928992" cy="4680519"/>
          </a:xfrm>
        </p:spPr>
        <p:txBody>
          <a:bodyPr>
            <a:normAutofit/>
          </a:bodyPr>
          <a:lstStyle/>
          <a:p>
            <a:pPr marL="0" indent="0" eaLnBrk="1" hangingPunct="1">
              <a:spcBef>
                <a:spcPts val="480"/>
              </a:spcBef>
              <a:buNone/>
            </a:pPr>
            <a:r>
              <a:rPr lang="en-US" altLang="en-US" dirty="0"/>
              <a:t>Use a comma to separate coordinate adjectives in a series if they modify the same noun and if no and connects them. </a:t>
            </a:r>
          </a:p>
          <a:p>
            <a:pPr marL="0" indent="0" eaLnBrk="1" hangingPunct="1">
              <a:spcBef>
                <a:spcPts val="480"/>
              </a:spcBef>
              <a:buNone/>
            </a:pPr>
            <a:r>
              <a:rPr lang="en-US" altLang="en-US" dirty="0"/>
              <a:t>A good test to determine whether adjectives are coordinate adjectives is to insert an and between them. If the and does not change the</a:t>
            </a:r>
            <a:r>
              <a:rPr lang="en-US" altLang="en-US" baseline="0" dirty="0"/>
              <a:t> </a:t>
            </a:r>
            <a:r>
              <a:rPr lang="en-US" altLang="en-US" dirty="0"/>
              <a:t>meaning, the adjectives are coordinate adjectives. </a:t>
            </a:r>
          </a:p>
          <a:p>
            <a:pPr marL="342900" indent="-342900" eaLnBrk="1" hangingPunct="1">
              <a:spcBef>
                <a:spcPts val="576"/>
              </a:spcBef>
              <a:buFont typeface="Arial" panose="020B0604020202020204" pitchFamily="34" charset="0"/>
              <a:buChar char="•"/>
            </a:pPr>
            <a:r>
              <a:rPr lang="en-US" altLang="en-US" sz="2400" b="1" dirty="0">
                <a:solidFill>
                  <a:srgbClr val="0095B8"/>
                </a:solidFill>
              </a:rPr>
              <a:t>Miss Pratt has been a reliable, faithful, efficient employee for twenty years. We guarantee that this is a good, clean car. </a:t>
            </a:r>
          </a:p>
          <a:p>
            <a:pPr marL="342900" indent="-342900" eaLnBrk="1" hangingPunct="1">
              <a:spcBef>
                <a:spcPts val="576"/>
              </a:spcBef>
              <a:buFont typeface="Arial" panose="020B0604020202020204" pitchFamily="34" charset="0"/>
              <a:buChar char="•"/>
            </a:pPr>
            <a:r>
              <a:rPr lang="en-US" altLang="en-US" sz="2400" b="1" dirty="0">
                <a:solidFill>
                  <a:srgbClr val="0095B8"/>
                </a:solidFill>
              </a:rPr>
              <a:t>Mr. Orr recommends blue office furniture for the new conference room. (</a:t>
            </a:r>
            <a:r>
              <a:rPr lang="en-US" altLang="en-US" sz="2400" b="1" i="1" dirty="0">
                <a:solidFill>
                  <a:srgbClr val="0095B8"/>
                </a:solidFill>
              </a:rPr>
              <a:t>Blue </a:t>
            </a:r>
            <a:r>
              <a:rPr lang="en-US" altLang="en-US" sz="2400" b="1" dirty="0">
                <a:solidFill>
                  <a:srgbClr val="0095B8"/>
                </a:solidFill>
              </a:rPr>
              <a:t>and </a:t>
            </a:r>
            <a:r>
              <a:rPr lang="en-US" altLang="en-US" sz="2400" b="1" i="1" dirty="0">
                <a:solidFill>
                  <a:srgbClr val="0095B8"/>
                </a:solidFill>
              </a:rPr>
              <a:t>office furniture </a:t>
            </a:r>
            <a:r>
              <a:rPr lang="en-US" altLang="en-US" sz="2400" b="1" dirty="0">
                <a:solidFill>
                  <a:srgbClr val="0095B8"/>
                </a:solidFill>
              </a:rPr>
              <a:t>does not make sense.) </a:t>
            </a:r>
          </a:p>
          <a:p>
            <a:pPr marL="342900" indent="-342900" eaLnBrk="1" hangingPunct="1">
              <a:spcBef>
                <a:spcPts val="576"/>
              </a:spcBef>
              <a:buFont typeface="Arial" panose="020B0604020202020204" pitchFamily="34" charset="0"/>
              <a:buChar char="•"/>
            </a:pPr>
            <a:r>
              <a:rPr lang="en-US" altLang="en-US" sz="2400" b="1" dirty="0">
                <a:solidFill>
                  <a:srgbClr val="0095B8"/>
                </a:solidFill>
              </a:rPr>
              <a:t>A big crescent wrench proved to be best for the task. (The </a:t>
            </a:r>
            <a:r>
              <a:rPr lang="en-US" altLang="en-US" sz="2400" b="1" i="1" dirty="0">
                <a:solidFill>
                  <a:srgbClr val="0095B8"/>
                </a:solidFill>
              </a:rPr>
              <a:t>and</a:t>
            </a:r>
            <a:r>
              <a:rPr lang="en-US" altLang="en-US" sz="2400" b="1" dirty="0">
                <a:solidFill>
                  <a:srgbClr val="0095B8"/>
                </a:solidFill>
              </a:rPr>
              <a:t> won’t fit between big and crescent.)</a:t>
            </a:r>
          </a:p>
        </p:txBody>
      </p:sp>
      <p:sp>
        <p:nvSpPr>
          <p:cNvPr id="5" name="Content Placeholder 3">
            <a:extLst>
              <a:ext uri="{FF2B5EF4-FFF2-40B4-BE49-F238E27FC236}">
                <a16:creationId xmlns:a16="http://schemas.microsoft.com/office/drawing/2014/main" id="{5BCC9831-98AE-4D72-9CA0-4B1DC8AE6CC4}"/>
              </a:ext>
            </a:extLst>
          </p:cNvPr>
          <p:cNvSpPr>
            <a:spLocks noGrp="1"/>
          </p:cNvSpPr>
          <p:nvPr>
            <p:ph type="body" sz="quarter" idx="21"/>
          </p:nvPr>
        </p:nvSpPr>
        <p:spPr>
          <a:xfrm>
            <a:off x="191344" y="6093296"/>
            <a:ext cx="3206496" cy="334515"/>
          </a:xfrm>
        </p:spPr>
        <p:txBody>
          <a:bodyPr/>
          <a:lstStyle/>
          <a:p>
            <a:r>
              <a:rPr lang="en-US" sz="1600" dirty="0">
                <a:solidFill>
                  <a:srgbClr val="AC802E"/>
                </a:solidFill>
              </a:rPr>
              <a:t>See Sentence Patterns #4 and #5]</a:t>
            </a:r>
          </a:p>
        </p:txBody>
      </p:sp>
      <p:sp>
        <p:nvSpPr>
          <p:cNvPr id="7" name="Slide Number Placeholder 4">
            <a:extLst>
              <a:ext uri="{FF2B5EF4-FFF2-40B4-BE49-F238E27FC236}">
                <a16:creationId xmlns:a16="http://schemas.microsoft.com/office/drawing/2014/main" id="{B32198A0-52CE-4AEC-80F1-FE65D2086E2A}"/>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6928256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E5115-7F6C-4345-B9B8-C4D9FBBAEEFC}"/>
              </a:ext>
            </a:extLst>
          </p:cNvPr>
          <p:cNvSpPr>
            <a:spLocks noGrp="1"/>
          </p:cNvSpPr>
          <p:nvPr>
            <p:ph type="title"/>
          </p:nvPr>
        </p:nvSpPr>
        <p:spPr>
          <a:xfrm>
            <a:off x="940221" y="280280"/>
            <a:ext cx="10311559" cy="689342"/>
          </a:xfrm>
        </p:spPr>
        <p:txBody>
          <a:bodyPr/>
          <a:lstStyle/>
          <a:p>
            <a:r>
              <a:rPr lang="en-US" altLang="en-US" sz="5400" b="1" dirty="0">
                <a:solidFill>
                  <a:srgbClr val="0095B8"/>
                </a:solidFill>
                <a:cs typeface="Calibri" panose="020F0502020204030204" pitchFamily="34" charset="0"/>
              </a:rPr>
              <a:t>Commas </a:t>
            </a:r>
            <a:r>
              <a:rPr lang="en-US" altLang="en-US" sz="1600" b="1" dirty="0">
                <a:solidFill>
                  <a:srgbClr val="0095B8"/>
                </a:solidFill>
                <a:cs typeface="Calibri" panose="020F0502020204030204" pitchFamily="34" charset="0"/>
              </a:rPr>
              <a:t>4</a:t>
            </a:r>
            <a:endParaRPr lang="en-US" sz="1600" dirty="0"/>
          </a:p>
        </p:txBody>
      </p:sp>
      <p:sp>
        <p:nvSpPr>
          <p:cNvPr id="3" name="Content Placeholder 2">
            <a:extLst>
              <a:ext uri="{FF2B5EF4-FFF2-40B4-BE49-F238E27FC236}">
                <a16:creationId xmlns:a16="http://schemas.microsoft.com/office/drawing/2014/main" id="{786C2988-723B-4508-BD07-D68628BFB47F}"/>
              </a:ext>
            </a:extLst>
          </p:cNvPr>
          <p:cNvSpPr>
            <a:spLocks noGrp="1"/>
          </p:cNvSpPr>
          <p:nvPr>
            <p:ph sz="quarter" idx="20"/>
          </p:nvPr>
        </p:nvSpPr>
        <p:spPr>
          <a:xfrm>
            <a:off x="551384" y="1260786"/>
            <a:ext cx="11424952" cy="4904518"/>
          </a:xfrm>
        </p:spPr>
        <p:txBody>
          <a:bodyPr>
            <a:normAutofit/>
          </a:bodyPr>
          <a:lstStyle/>
          <a:p>
            <a:pPr marL="0" indent="0" eaLnBrk="1" hangingPunct="1">
              <a:spcBef>
                <a:spcPts val="576"/>
              </a:spcBef>
              <a:buNone/>
            </a:pPr>
            <a:r>
              <a:rPr lang="en-US" altLang="en-US" sz="2400" dirty="0"/>
              <a:t>Set off nonrestrictive clauses with commas. By a nonrestrictive clause we mean a clause (a group of words with a subject and a verb) that</a:t>
            </a:r>
            <a:r>
              <a:rPr lang="en-US" altLang="en-US" sz="2400" baseline="0" dirty="0"/>
              <a:t> </a:t>
            </a:r>
            <a:r>
              <a:rPr lang="en-US" altLang="en-US" sz="2400" dirty="0"/>
              <a:t>could be omitted from the sentence without changing its meaning. Restrictive clauses (those that would change the meaning of a sentence if they were omitted) are not set off by commas.</a:t>
            </a:r>
          </a:p>
          <a:p>
            <a:pPr marL="0" indent="0" eaLnBrk="1" hangingPunct="1">
              <a:spcBef>
                <a:spcPts val="576"/>
              </a:spcBef>
              <a:buNone/>
            </a:pPr>
            <a:r>
              <a:rPr lang="en-US" altLang="en-US" sz="2400" dirty="0"/>
              <a:t>Nonrestrictive and restrictive clauses have who, which, or that as their subjects. </a:t>
            </a:r>
          </a:p>
          <a:p>
            <a:pPr marL="0" indent="0" eaLnBrk="1" hangingPunct="1">
              <a:lnSpc>
                <a:spcPct val="110000"/>
              </a:lnSpc>
              <a:spcBef>
                <a:spcPts val="576"/>
              </a:spcBef>
              <a:buNone/>
            </a:pPr>
            <a:r>
              <a:rPr lang="en-US" altLang="en-US" sz="2400" b="1" dirty="0">
                <a:solidFill>
                  <a:srgbClr val="0095B8"/>
                </a:solidFill>
              </a:rPr>
              <a:t>Restrictive: </a:t>
            </a:r>
            <a:r>
              <a:rPr lang="en-US" altLang="en-US" sz="2400" dirty="0"/>
              <a:t>The salesperson who sells the most will get a bonus. (Not every salesperson will get a bonus. Only the person who sells the most will get a bonus. Therefore, the clause restricts the meaning of the sentence.) </a:t>
            </a:r>
          </a:p>
          <a:p>
            <a:pPr marL="0" lvl="0" indent="0" defTabSz="914400">
              <a:lnSpc>
                <a:spcPct val="110000"/>
              </a:lnSpc>
              <a:spcBef>
                <a:spcPts val="576"/>
              </a:spcBef>
              <a:buNone/>
            </a:pPr>
            <a:r>
              <a:rPr lang="en-US" altLang="en-US" sz="2400" b="1" dirty="0">
                <a:solidFill>
                  <a:srgbClr val="0095B8"/>
                </a:solidFill>
              </a:rPr>
              <a:t>Nonrestrictive: </a:t>
            </a:r>
            <a:r>
              <a:rPr lang="en-US" altLang="en-US" sz="2400" dirty="0"/>
              <a:t>Diana Chan, who was the company’s top salesperson for the year, was awarded a bonus. (Removing who was the company's top salesperson for the year does not change the meaning of the sentence.)</a:t>
            </a:r>
          </a:p>
        </p:txBody>
      </p:sp>
      <p:sp>
        <p:nvSpPr>
          <p:cNvPr id="4" name="Content Placeholder 3">
            <a:extLst>
              <a:ext uri="{FF2B5EF4-FFF2-40B4-BE49-F238E27FC236}">
                <a16:creationId xmlns:a16="http://schemas.microsoft.com/office/drawing/2014/main" id="{3C8E5083-04C8-40D8-A5E5-F77CD23DBDFE}"/>
              </a:ext>
            </a:extLst>
          </p:cNvPr>
          <p:cNvSpPr>
            <a:spLocks noGrp="1"/>
          </p:cNvSpPr>
          <p:nvPr>
            <p:ph type="body" sz="quarter" idx="21"/>
          </p:nvPr>
        </p:nvSpPr>
        <p:spPr>
          <a:xfrm>
            <a:off x="551384" y="6275634"/>
            <a:ext cx="2448272" cy="287567"/>
          </a:xfrm>
        </p:spPr>
        <p:txBody>
          <a:bodyPr/>
          <a:lstStyle/>
          <a:p>
            <a:pPr algn="l"/>
            <a:r>
              <a:rPr lang="en-US" sz="1600" dirty="0">
                <a:solidFill>
                  <a:srgbClr val="AC802E"/>
                </a:solidFill>
              </a:rPr>
              <a:t>See Sentence Pattern #15</a:t>
            </a:r>
          </a:p>
        </p:txBody>
      </p:sp>
      <p:sp>
        <p:nvSpPr>
          <p:cNvPr id="6" name="Slide Number Placeholder 4">
            <a:extLst>
              <a:ext uri="{FF2B5EF4-FFF2-40B4-BE49-F238E27FC236}">
                <a16:creationId xmlns:a16="http://schemas.microsoft.com/office/drawing/2014/main" id="{A4CDD679-2E30-4F1B-A19E-E2724FB0CD8F}"/>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187104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FF37C-DAF1-4554-B9AF-6FBFE7C3178A}"/>
              </a:ext>
            </a:extLst>
          </p:cNvPr>
          <p:cNvSpPr>
            <a:spLocks noGrp="1"/>
          </p:cNvSpPr>
          <p:nvPr>
            <p:ph type="title"/>
          </p:nvPr>
        </p:nvSpPr>
        <p:spPr>
          <a:xfrm>
            <a:off x="940221" y="280280"/>
            <a:ext cx="10311559" cy="689342"/>
          </a:xfrm>
        </p:spPr>
        <p:txBody>
          <a:bodyPr/>
          <a:lstStyle/>
          <a:p>
            <a:r>
              <a:rPr lang="en-US" altLang="en-US" sz="5400" b="1" dirty="0">
                <a:solidFill>
                  <a:srgbClr val="0095B8"/>
                </a:solidFill>
                <a:cs typeface="Calibri" panose="020F0502020204030204" pitchFamily="34" charset="0"/>
              </a:rPr>
              <a:t>Commas </a:t>
            </a:r>
            <a:r>
              <a:rPr lang="en-US" altLang="en-US" sz="1600" b="1" dirty="0">
                <a:solidFill>
                  <a:srgbClr val="0095B8"/>
                </a:solidFill>
                <a:cs typeface="Calibri" panose="020F0502020204030204" pitchFamily="34" charset="0"/>
              </a:rPr>
              <a:t>5</a:t>
            </a:r>
            <a:r>
              <a:rPr lang="en-US" altLang="en-US" sz="5400" b="1" dirty="0">
                <a:solidFill>
                  <a:srgbClr val="0095B8"/>
                </a:solidFill>
                <a:cs typeface="Calibri" panose="020F0502020204030204" pitchFamily="34" charset="0"/>
              </a:rPr>
              <a:t> </a:t>
            </a:r>
            <a:endParaRPr lang="en-US" sz="5400" dirty="0"/>
          </a:p>
        </p:txBody>
      </p:sp>
      <p:sp>
        <p:nvSpPr>
          <p:cNvPr id="3" name="Content Placeholder 2">
            <a:extLst>
              <a:ext uri="{FF2B5EF4-FFF2-40B4-BE49-F238E27FC236}">
                <a16:creationId xmlns:a16="http://schemas.microsoft.com/office/drawing/2014/main" id="{51B328F6-EF78-4FB6-A2FC-1E1462983544}"/>
              </a:ext>
            </a:extLst>
          </p:cNvPr>
          <p:cNvSpPr>
            <a:spLocks noGrp="1"/>
          </p:cNvSpPr>
          <p:nvPr>
            <p:ph sz="quarter" idx="20"/>
          </p:nvPr>
        </p:nvSpPr>
        <p:spPr>
          <a:xfrm>
            <a:off x="1559496" y="1412776"/>
            <a:ext cx="9073008" cy="4806950"/>
          </a:xfrm>
        </p:spPr>
        <p:txBody>
          <a:bodyPr>
            <a:normAutofit/>
          </a:bodyPr>
          <a:lstStyle/>
          <a:p>
            <a:pPr marL="0" indent="0" eaLnBrk="1" hangingPunct="1">
              <a:spcBef>
                <a:spcPts val="576"/>
              </a:spcBef>
              <a:buNone/>
            </a:pPr>
            <a:r>
              <a:rPr lang="en-US" altLang="en-US" sz="2400" dirty="0"/>
              <a:t>Use commas to set off parenthetical expressions. A parenthetical expression consists of words that interrupt the normal flow of the sentence. In a sense, they appear to be “stuck in.” </a:t>
            </a:r>
          </a:p>
          <a:p>
            <a:pPr marL="0" indent="0" eaLnBrk="1" hangingPunct="1">
              <a:spcBef>
                <a:spcPts val="576"/>
              </a:spcBef>
              <a:buNone/>
            </a:pPr>
            <a:r>
              <a:rPr lang="en-US" altLang="en-US" sz="2400" dirty="0"/>
              <a:t>For example, the sentence “A full-page, black-and-white advertisement was run in the Daily Bulletin” contains a parenthetical expression</a:t>
            </a:r>
            <a:r>
              <a:rPr lang="en-US" altLang="en-US" sz="2400" baseline="0" dirty="0"/>
              <a:t> </a:t>
            </a:r>
            <a:r>
              <a:rPr lang="en-US" altLang="en-US" sz="2400" dirty="0"/>
              <a:t>when the word order is altered: “An advertisement, full page and in black and white, was run in the Daily Bulletin.” </a:t>
            </a:r>
          </a:p>
          <a:p>
            <a:pPr marL="342900" indent="-342900" eaLnBrk="1" hangingPunct="1">
              <a:spcBef>
                <a:spcPts val="576"/>
              </a:spcBef>
              <a:buFont typeface="Arial" panose="020B0604020202020204" pitchFamily="34" charset="0"/>
              <a:buChar char="•"/>
            </a:pPr>
            <a:r>
              <a:rPr lang="en-US" altLang="en-US" sz="2400" b="1" dirty="0">
                <a:solidFill>
                  <a:srgbClr val="0095B8"/>
                </a:solidFill>
              </a:rPr>
              <a:t>This practice, according to many experts, will lead to financial ruin. </a:t>
            </a:r>
          </a:p>
          <a:p>
            <a:pPr marL="342900" indent="-342900" eaLnBrk="1" hangingPunct="1">
              <a:spcBef>
                <a:spcPts val="576"/>
              </a:spcBef>
              <a:buFont typeface="Arial" panose="020B0604020202020204" pitchFamily="34" charset="0"/>
              <a:buChar char="•"/>
            </a:pPr>
            <a:r>
              <a:rPr lang="en-US" altLang="en-US" sz="2400" b="1" dirty="0">
                <a:solidFill>
                  <a:srgbClr val="0095B8"/>
                </a:solidFill>
              </a:rPr>
              <a:t>Merck, on the other hand, has sharply increased its alliance activity.</a:t>
            </a:r>
          </a:p>
        </p:txBody>
      </p:sp>
      <p:sp>
        <p:nvSpPr>
          <p:cNvPr id="6" name="Slide Number Placeholder 3">
            <a:extLst>
              <a:ext uri="{FF2B5EF4-FFF2-40B4-BE49-F238E27FC236}">
                <a16:creationId xmlns:a16="http://schemas.microsoft.com/office/drawing/2014/main" id="{E30668F7-5AD7-49DA-AE01-AAE31568826E}"/>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1360748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930E06-04BE-4F6C-89A4-EE2609E230FF}"/>
              </a:ext>
            </a:extLst>
          </p:cNvPr>
          <p:cNvSpPr>
            <a:spLocks noGrp="1"/>
          </p:cNvSpPr>
          <p:nvPr>
            <p:ph type="title"/>
          </p:nvPr>
        </p:nvSpPr>
        <p:spPr>
          <a:xfrm>
            <a:off x="940221" y="280280"/>
            <a:ext cx="10311559" cy="689342"/>
          </a:xfrm>
        </p:spPr>
        <p:txBody>
          <a:bodyPr/>
          <a:lstStyle/>
          <a:p>
            <a:r>
              <a:rPr lang="en-US" altLang="en-US" sz="5400" b="1" dirty="0">
                <a:solidFill>
                  <a:srgbClr val="0095B8"/>
                </a:solidFill>
                <a:cs typeface="Calibri" panose="020F0502020204030204" pitchFamily="34" charset="0"/>
              </a:rPr>
              <a:t>Commas </a:t>
            </a:r>
            <a:r>
              <a:rPr lang="en-US" altLang="en-US" sz="1600" b="1" dirty="0">
                <a:solidFill>
                  <a:srgbClr val="0095B8"/>
                </a:solidFill>
                <a:cs typeface="Calibri" panose="020F0502020204030204" pitchFamily="34" charset="0"/>
              </a:rPr>
              <a:t>6</a:t>
            </a:r>
            <a:r>
              <a:rPr lang="en-US" altLang="en-US" sz="5400" b="1" dirty="0">
                <a:solidFill>
                  <a:srgbClr val="0095B8"/>
                </a:solidFill>
                <a:cs typeface="Calibri" panose="020F0502020204030204" pitchFamily="34" charset="0"/>
              </a:rPr>
              <a:t> </a:t>
            </a:r>
            <a:endParaRPr lang="en-US" sz="5400" dirty="0"/>
          </a:p>
        </p:txBody>
      </p:sp>
      <p:sp>
        <p:nvSpPr>
          <p:cNvPr id="3" name="Content Placeholder 2">
            <a:extLst>
              <a:ext uri="{FF2B5EF4-FFF2-40B4-BE49-F238E27FC236}">
                <a16:creationId xmlns:a16="http://schemas.microsoft.com/office/drawing/2014/main" id="{42B01DEA-F894-4839-914B-2F22F09D148B}"/>
              </a:ext>
            </a:extLst>
          </p:cNvPr>
          <p:cNvSpPr>
            <a:spLocks noGrp="1"/>
          </p:cNvSpPr>
          <p:nvPr>
            <p:ph sz="quarter" idx="20"/>
          </p:nvPr>
        </p:nvSpPr>
        <p:spPr>
          <a:xfrm>
            <a:off x="940221" y="1164007"/>
            <a:ext cx="10412363" cy="5509524"/>
          </a:xfrm>
        </p:spPr>
        <p:txBody>
          <a:bodyPr>
            <a:noAutofit/>
          </a:bodyPr>
          <a:lstStyle/>
          <a:p>
            <a:pPr marL="0" indent="0" eaLnBrk="1" hangingPunct="1">
              <a:spcBef>
                <a:spcPts val="576"/>
              </a:spcBef>
              <a:buNone/>
            </a:pPr>
            <a:r>
              <a:rPr lang="en-US" altLang="en-US" sz="2400" dirty="0"/>
              <a:t>Use commas to set off an appositive (a noun or a noun and its modifiers inserted to rename another noun) from the rest of the sentence. In a sense, appositives are parenthetical expressions because they interrupt the normal flow of the sentence. </a:t>
            </a:r>
          </a:p>
          <a:p>
            <a:pPr marL="342900" indent="-342900" eaLnBrk="1" hangingPunct="1">
              <a:spcBef>
                <a:spcPts val="576"/>
              </a:spcBef>
              <a:buFont typeface="Arial" panose="020B0604020202020204" pitchFamily="34" charset="0"/>
              <a:buChar char="•"/>
            </a:pPr>
            <a:r>
              <a:rPr lang="en-US" altLang="en-US" sz="2400" b="1" dirty="0">
                <a:solidFill>
                  <a:srgbClr val="0095B8"/>
                </a:solidFill>
              </a:rPr>
              <a:t>UPS, our primary shipper, is leasing a new distribution center in China. St. Louis, home office of our Midwest district, will be the permanent site of our annual sales meeting. </a:t>
            </a:r>
          </a:p>
          <a:p>
            <a:pPr marL="342900" indent="-342900" eaLnBrk="1" hangingPunct="1">
              <a:spcBef>
                <a:spcPts val="576"/>
              </a:spcBef>
              <a:buFont typeface="Arial" panose="020B0604020202020204" pitchFamily="34" charset="0"/>
              <a:buChar char="•"/>
            </a:pPr>
            <a:r>
              <a:rPr lang="en-US" altLang="en-US" sz="2400" b="1" dirty="0">
                <a:solidFill>
                  <a:srgbClr val="0095B8"/>
                </a:solidFill>
              </a:rPr>
              <a:t>President Cartwright, a self-educated woman, is the leading advocate of online training for employees. </a:t>
            </a:r>
          </a:p>
          <a:p>
            <a:pPr marL="0" indent="0" eaLnBrk="1" hangingPunct="1">
              <a:spcBef>
                <a:spcPts val="576"/>
              </a:spcBef>
              <a:buNone/>
            </a:pPr>
            <a:r>
              <a:rPr lang="en-US" altLang="en-US" sz="2400" dirty="0"/>
              <a:t>But appositives that are required for the sentence meaning are not set off by commas. </a:t>
            </a:r>
          </a:p>
          <a:p>
            <a:pPr marL="342900" indent="-342900" eaLnBrk="1" hangingPunct="1">
              <a:spcBef>
                <a:spcPts val="576"/>
              </a:spcBef>
              <a:buFont typeface="Arial" panose="020B0604020202020204" pitchFamily="34" charset="0"/>
              <a:buChar char="•"/>
            </a:pPr>
            <a:r>
              <a:rPr lang="en-US" altLang="en-US" sz="2400" b="1" dirty="0">
                <a:solidFill>
                  <a:srgbClr val="0095B8"/>
                </a:solidFill>
              </a:rPr>
              <a:t>The word liabilities is not understood by most people. </a:t>
            </a:r>
          </a:p>
        </p:txBody>
      </p:sp>
      <p:sp>
        <p:nvSpPr>
          <p:cNvPr id="6" name="Slide Number Placeholder 3">
            <a:extLst>
              <a:ext uri="{FF2B5EF4-FFF2-40B4-BE49-F238E27FC236}">
                <a16:creationId xmlns:a16="http://schemas.microsoft.com/office/drawing/2014/main" id="{6FCADC55-25C4-4EE4-AADD-D4FC0886D623}"/>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10998693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B11E6-50A7-406B-A5B4-6428638E4B5A}"/>
              </a:ext>
            </a:extLst>
          </p:cNvPr>
          <p:cNvSpPr>
            <a:spLocks noGrp="1"/>
          </p:cNvSpPr>
          <p:nvPr>
            <p:ph type="title"/>
          </p:nvPr>
        </p:nvSpPr>
        <p:spPr>
          <a:xfrm>
            <a:off x="940221" y="280280"/>
            <a:ext cx="10311559" cy="689342"/>
          </a:xfrm>
        </p:spPr>
        <p:txBody>
          <a:bodyPr/>
          <a:lstStyle/>
          <a:p>
            <a:r>
              <a:rPr lang="en-US" altLang="en-US" sz="5400" b="1" dirty="0">
                <a:solidFill>
                  <a:srgbClr val="0095B8"/>
                </a:solidFill>
                <a:cs typeface="Calibri" panose="020F0502020204030204" pitchFamily="34" charset="0"/>
              </a:rPr>
              <a:t>Commas </a:t>
            </a:r>
            <a:r>
              <a:rPr lang="en-US" altLang="en-US" sz="1600" b="1" dirty="0">
                <a:solidFill>
                  <a:srgbClr val="0095B8"/>
                </a:solidFill>
                <a:cs typeface="Calibri" panose="020F0502020204030204" pitchFamily="34" charset="0"/>
              </a:rPr>
              <a:t>7</a:t>
            </a:r>
            <a:endParaRPr lang="en-US" sz="1600" dirty="0"/>
          </a:p>
        </p:txBody>
      </p:sp>
      <p:sp>
        <p:nvSpPr>
          <p:cNvPr id="3" name="Content Placeholder 2">
            <a:extLst>
              <a:ext uri="{FF2B5EF4-FFF2-40B4-BE49-F238E27FC236}">
                <a16:creationId xmlns:a16="http://schemas.microsoft.com/office/drawing/2014/main" id="{8A3AB946-3C6C-40C9-980A-3BFB93D75334}"/>
              </a:ext>
            </a:extLst>
          </p:cNvPr>
          <p:cNvSpPr>
            <a:spLocks noGrp="1"/>
          </p:cNvSpPr>
          <p:nvPr>
            <p:ph sz="quarter" idx="20"/>
          </p:nvPr>
        </p:nvSpPr>
        <p:spPr>
          <a:xfrm>
            <a:off x="1559496" y="1268760"/>
            <a:ext cx="9073008" cy="3942854"/>
          </a:xfrm>
        </p:spPr>
        <p:txBody>
          <a:bodyPr>
            <a:normAutofit/>
          </a:bodyPr>
          <a:lstStyle/>
          <a:p>
            <a:pPr marL="0" indent="0" eaLnBrk="1" hangingPunct="1">
              <a:spcBef>
                <a:spcPts val="576"/>
              </a:spcBef>
              <a:buNone/>
            </a:pPr>
            <a:r>
              <a:rPr lang="en-US" altLang="en-US" sz="2400" dirty="0"/>
              <a:t>Set off interrupting words including such transitional expressions as however, in fact, of course, for example, and consequently with commas. </a:t>
            </a:r>
          </a:p>
          <a:p>
            <a:pPr marL="342900" indent="-342900" eaLnBrk="1" hangingPunct="1">
              <a:spcBef>
                <a:spcPts val="576"/>
              </a:spcBef>
              <a:buFont typeface="Arial" panose="020B0604020202020204" pitchFamily="34" charset="0"/>
              <a:buChar char="•"/>
            </a:pPr>
            <a:r>
              <a:rPr lang="en-US" altLang="en-US" sz="2400" b="1" dirty="0">
                <a:solidFill>
                  <a:srgbClr val="0095B8"/>
                </a:solidFill>
              </a:rPr>
              <a:t>It is apparent, therefore, that the buyers’ resistance was caused by an overvigorous sales campaign. </a:t>
            </a:r>
          </a:p>
          <a:p>
            <a:pPr marL="342900" indent="-342900" eaLnBrk="1" hangingPunct="1">
              <a:spcBef>
                <a:spcPts val="576"/>
              </a:spcBef>
              <a:buFont typeface="Arial" panose="020B0604020202020204" pitchFamily="34" charset="0"/>
              <a:buChar char="•"/>
            </a:pPr>
            <a:r>
              <a:rPr lang="en-US" altLang="en-US" sz="2400" b="1" dirty="0">
                <a:solidFill>
                  <a:srgbClr val="0095B8"/>
                </a:solidFill>
              </a:rPr>
              <a:t>After the first experiment, for example, the traffic flow increased 10 percent. </a:t>
            </a:r>
          </a:p>
          <a:p>
            <a:pPr marL="342900" indent="-342900" eaLnBrk="1" hangingPunct="1">
              <a:spcBef>
                <a:spcPts val="576"/>
              </a:spcBef>
              <a:buFont typeface="Arial" panose="020B0604020202020204" pitchFamily="34" charset="0"/>
              <a:buChar char="•"/>
            </a:pPr>
            <a:r>
              <a:rPr lang="en-US" altLang="en-US" sz="2400" b="1" dirty="0">
                <a:solidFill>
                  <a:srgbClr val="0095B8"/>
                </a:solidFill>
              </a:rPr>
              <a:t>The company, however, will be forced to adopt a more competitive pricing strategy.</a:t>
            </a:r>
          </a:p>
        </p:txBody>
      </p:sp>
      <p:sp>
        <p:nvSpPr>
          <p:cNvPr id="4" name="Content Placeholder 3">
            <a:extLst>
              <a:ext uri="{FF2B5EF4-FFF2-40B4-BE49-F238E27FC236}">
                <a16:creationId xmlns:a16="http://schemas.microsoft.com/office/drawing/2014/main" id="{AA6BE67D-0782-475B-9924-EF91A05CBA40}"/>
              </a:ext>
            </a:extLst>
          </p:cNvPr>
          <p:cNvSpPr>
            <a:spLocks noGrp="1"/>
          </p:cNvSpPr>
          <p:nvPr>
            <p:ph type="body" sz="quarter" idx="21"/>
          </p:nvPr>
        </p:nvSpPr>
        <p:spPr>
          <a:xfrm>
            <a:off x="695400" y="6021288"/>
            <a:ext cx="3206496" cy="349796"/>
          </a:xfrm>
        </p:spPr>
        <p:txBody>
          <a:bodyPr/>
          <a:lstStyle/>
          <a:p>
            <a:pPr algn="l"/>
            <a:r>
              <a:rPr lang="en-US" sz="1800" dirty="0">
                <a:solidFill>
                  <a:srgbClr val="AC802E"/>
                </a:solidFill>
              </a:rPr>
              <a:t>See Sentence Pattern #3</a:t>
            </a:r>
          </a:p>
        </p:txBody>
      </p:sp>
      <p:sp>
        <p:nvSpPr>
          <p:cNvPr id="6" name="Slide Number Placeholder 4">
            <a:extLst>
              <a:ext uri="{FF2B5EF4-FFF2-40B4-BE49-F238E27FC236}">
                <a16:creationId xmlns:a16="http://schemas.microsoft.com/office/drawing/2014/main" id="{D4D69893-2FA2-4353-B038-9156CDFF4498}"/>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10266756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E36B8-16CE-44AB-B1CE-A5AF068D8C11}"/>
              </a:ext>
            </a:extLst>
          </p:cNvPr>
          <p:cNvSpPr>
            <a:spLocks noGrp="1"/>
          </p:cNvSpPr>
          <p:nvPr>
            <p:ph type="title"/>
          </p:nvPr>
        </p:nvSpPr>
        <p:spPr>
          <a:xfrm>
            <a:off x="916157" y="304801"/>
            <a:ext cx="10311559" cy="689342"/>
          </a:xfrm>
        </p:spPr>
        <p:txBody>
          <a:bodyPr/>
          <a:lstStyle/>
          <a:p>
            <a:r>
              <a:rPr lang="en-US" altLang="en-US" sz="5400" b="1" dirty="0">
                <a:solidFill>
                  <a:srgbClr val="0095B8"/>
                </a:solidFill>
                <a:cs typeface="Calibri" panose="020F0502020204030204" pitchFamily="34" charset="0"/>
              </a:rPr>
              <a:t>Hyphens </a:t>
            </a:r>
            <a:r>
              <a:rPr lang="en-US" altLang="en-US" sz="1600" b="1" dirty="0">
                <a:solidFill>
                  <a:srgbClr val="0095B8"/>
                </a:solidFill>
                <a:cs typeface="Calibri" panose="020F0502020204030204" pitchFamily="34" charset="0"/>
              </a:rPr>
              <a:t>1</a:t>
            </a:r>
            <a:endParaRPr lang="en-US" sz="1600" dirty="0"/>
          </a:p>
        </p:txBody>
      </p:sp>
      <p:sp>
        <p:nvSpPr>
          <p:cNvPr id="3" name="Content Placeholder 2">
            <a:extLst>
              <a:ext uri="{FF2B5EF4-FFF2-40B4-BE49-F238E27FC236}">
                <a16:creationId xmlns:a16="http://schemas.microsoft.com/office/drawing/2014/main" id="{31744F38-3226-4904-9C2E-76141595EACF}"/>
              </a:ext>
            </a:extLst>
          </p:cNvPr>
          <p:cNvSpPr>
            <a:spLocks noGrp="1"/>
          </p:cNvSpPr>
          <p:nvPr>
            <p:ph sz="quarter" idx="20"/>
          </p:nvPr>
        </p:nvSpPr>
        <p:spPr>
          <a:xfrm>
            <a:off x="940221" y="1430362"/>
            <a:ext cx="10311559" cy="4878958"/>
          </a:xfrm>
        </p:spPr>
        <p:txBody>
          <a:bodyPr/>
          <a:lstStyle/>
          <a:p>
            <a:pPr marL="0" indent="0" eaLnBrk="1" hangingPunct="1">
              <a:spcBef>
                <a:spcPts val="576"/>
              </a:spcBef>
              <a:buNone/>
            </a:pPr>
            <a:r>
              <a:rPr lang="en-US" altLang="en-US" sz="2400" dirty="0"/>
              <a:t>Place hyphens between the parts of some </a:t>
            </a:r>
            <a:r>
              <a:rPr lang="en-US" altLang="en-US" sz="2400" b="1" dirty="0"/>
              <a:t>compound words</a:t>
            </a:r>
            <a:r>
              <a:rPr lang="en-US" altLang="en-US" sz="2400" dirty="0"/>
              <a:t>. Generally, the hyphen is used whenever its absence would confuse the meaning of the words. </a:t>
            </a:r>
          </a:p>
          <a:p>
            <a:pPr marL="0" indent="0" eaLnBrk="1" hangingPunct="1">
              <a:spcBef>
                <a:spcPts val="576"/>
              </a:spcBef>
              <a:buNone/>
            </a:pPr>
            <a:r>
              <a:rPr lang="en-US" altLang="en-US" sz="2400" b="1" dirty="0">
                <a:solidFill>
                  <a:srgbClr val="0095B8"/>
                </a:solidFill>
              </a:rPr>
              <a:t>Compound nouns: </a:t>
            </a:r>
            <a:r>
              <a:rPr lang="en-US" altLang="en-US" sz="2400" dirty="0"/>
              <a:t>brother-in-law, cure-all, city-state Compound numbers twenty-one through ninety-nine: fifty-five, eighty-one </a:t>
            </a:r>
          </a:p>
          <a:p>
            <a:pPr marL="0" indent="0" eaLnBrk="1" hangingPunct="1">
              <a:spcBef>
                <a:spcPts val="576"/>
              </a:spcBef>
              <a:buNone/>
            </a:pPr>
            <a:r>
              <a:rPr lang="en-US" altLang="en-US" sz="2400" b="1" dirty="0">
                <a:solidFill>
                  <a:srgbClr val="0095B8"/>
                </a:solidFill>
              </a:rPr>
              <a:t>Compound adjectives: </a:t>
            </a:r>
            <a:r>
              <a:rPr lang="en-US" altLang="en-US" sz="2400" dirty="0"/>
              <a:t>(two or more words used before a noun as a single adjective): long-term contract, 50-gallon drum, five-day grace period, end-of-month clearance </a:t>
            </a:r>
          </a:p>
          <a:p>
            <a:pPr marL="0" indent="0" eaLnBrk="1" hangingPunct="1">
              <a:spcBef>
                <a:spcPts val="576"/>
              </a:spcBef>
              <a:buNone/>
            </a:pPr>
            <a:r>
              <a:rPr lang="en-US" altLang="en-US" sz="2400" b="1" dirty="0">
                <a:solidFill>
                  <a:srgbClr val="0095B8"/>
                </a:solidFill>
              </a:rPr>
              <a:t>Prefixes: </a:t>
            </a:r>
            <a:r>
              <a:rPr lang="en-US" altLang="en-US" sz="2400" dirty="0"/>
              <a:t>co-organizer, ex-chairperson, anti-inflation, self-sufficient </a:t>
            </a:r>
            <a:endParaRPr lang="en-US" altLang="en-US" sz="1800" dirty="0"/>
          </a:p>
          <a:p>
            <a:pPr marL="0" indent="0" eaLnBrk="1" hangingPunct="1">
              <a:spcBef>
                <a:spcPts val="2400"/>
              </a:spcBef>
              <a:buNone/>
            </a:pPr>
            <a:r>
              <a:rPr lang="en-US" altLang="en-US" b="1" dirty="0"/>
              <a:t>NOTE: </a:t>
            </a:r>
            <a:r>
              <a:rPr lang="en-US" altLang="en-US" dirty="0"/>
              <a:t>Many words do not require a hyphen between the prefix and the root word (e.g., reconsider). Consult a dictionary for the correct</a:t>
            </a:r>
            <a:r>
              <a:rPr lang="en-US" altLang="en-US" baseline="0" dirty="0"/>
              <a:t> </a:t>
            </a:r>
            <a:r>
              <a:rPr lang="en-US" altLang="en-US" dirty="0"/>
              <a:t>spelling of words with prefixes. </a:t>
            </a:r>
            <a:endParaRPr lang="en-US" altLang="en-US" dirty="0">
              <a:solidFill>
                <a:srgbClr val="0095B8"/>
              </a:solidFill>
            </a:endParaRPr>
          </a:p>
        </p:txBody>
      </p:sp>
      <p:sp>
        <p:nvSpPr>
          <p:cNvPr id="6" name="Slide Number Placeholder 3">
            <a:extLst>
              <a:ext uri="{FF2B5EF4-FFF2-40B4-BE49-F238E27FC236}">
                <a16:creationId xmlns:a16="http://schemas.microsoft.com/office/drawing/2014/main" id="{B1D1FFBB-DA47-4CE2-8EF7-2038AB02F84A}"/>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30510208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5F057-06DF-4B17-8F74-C1C88E29C093}"/>
              </a:ext>
            </a:extLst>
          </p:cNvPr>
          <p:cNvSpPr>
            <a:spLocks noGrp="1"/>
          </p:cNvSpPr>
          <p:nvPr>
            <p:ph type="title"/>
          </p:nvPr>
        </p:nvSpPr>
        <p:spPr>
          <a:xfrm>
            <a:off x="911424" y="316833"/>
            <a:ext cx="10311559" cy="663895"/>
          </a:xfrm>
        </p:spPr>
        <p:txBody>
          <a:bodyPr/>
          <a:lstStyle/>
          <a:p>
            <a:r>
              <a:rPr lang="en-US" altLang="en-US" sz="5400" b="1" dirty="0">
                <a:solidFill>
                  <a:srgbClr val="0095B8"/>
                </a:solidFill>
                <a:cs typeface="Calibri" panose="020F0502020204030204" pitchFamily="34" charset="0"/>
              </a:rPr>
              <a:t>Hyphens </a:t>
            </a:r>
            <a:r>
              <a:rPr lang="en-US" altLang="en-US" sz="1600" b="1" dirty="0">
                <a:solidFill>
                  <a:srgbClr val="0095B8"/>
                </a:solidFill>
                <a:cs typeface="Calibri" panose="020F0502020204030204" pitchFamily="34" charset="0"/>
              </a:rPr>
              <a:t>2</a:t>
            </a:r>
            <a:endParaRPr lang="en-US" sz="1600" dirty="0"/>
          </a:p>
        </p:txBody>
      </p:sp>
      <p:sp>
        <p:nvSpPr>
          <p:cNvPr id="3" name="Content Placeholder 2">
            <a:extLst>
              <a:ext uri="{FF2B5EF4-FFF2-40B4-BE49-F238E27FC236}">
                <a16:creationId xmlns:a16="http://schemas.microsoft.com/office/drawing/2014/main" id="{BD0101D8-F62C-4EFA-B219-F3C5C20BF965}"/>
              </a:ext>
            </a:extLst>
          </p:cNvPr>
          <p:cNvSpPr>
            <a:spLocks noGrp="1"/>
          </p:cNvSpPr>
          <p:nvPr>
            <p:ph sz="quarter" idx="20"/>
          </p:nvPr>
        </p:nvSpPr>
        <p:spPr>
          <a:xfrm>
            <a:off x="1523492" y="1340768"/>
            <a:ext cx="9145016" cy="4806950"/>
          </a:xfrm>
        </p:spPr>
        <p:txBody>
          <a:bodyPr>
            <a:normAutofit/>
          </a:bodyPr>
          <a:lstStyle/>
          <a:p>
            <a:pPr marL="0" indent="0" eaLnBrk="1" hangingPunct="1">
              <a:spcBef>
                <a:spcPts val="576"/>
              </a:spcBef>
              <a:buNone/>
            </a:pPr>
            <a:r>
              <a:rPr lang="en-US" altLang="en-US" sz="2400" dirty="0"/>
              <a:t>Two or more modifiers in normal grammatical form and order need no hyphens. Specifically, adverbs ending in -</a:t>
            </a:r>
            <a:r>
              <a:rPr lang="en-US" altLang="en-US" sz="2400" dirty="0" err="1"/>
              <a:t>ly</a:t>
            </a:r>
            <a:r>
              <a:rPr lang="en-US" altLang="en-US" sz="2400" dirty="0"/>
              <a:t> are not followed by a</a:t>
            </a:r>
            <a:r>
              <a:rPr lang="en-US" altLang="en-US" sz="2400" baseline="0" dirty="0"/>
              <a:t> </a:t>
            </a:r>
            <a:r>
              <a:rPr lang="en-US" altLang="en-US" sz="2400" dirty="0"/>
              <a:t>hyphen. </a:t>
            </a:r>
          </a:p>
          <a:p>
            <a:pPr marL="0" indent="0" eaLnBrk="1" hangingPunct="1">
              <a:spcBef>
                <a:spcPts val="576"/>
              </a:spcBef>
              <a:buNone/>
            </a:pPr>
            <a:r>
              <a:rPr lang="en-US" altLang="en-US" sz="2400" dirty="0"/>
              <a:t>But an adverb not ending in </a:t>
            </a:r>
            <a:r>
              <a:rPr lang="en-US" altLang="en-US" sz="2400" dirty="0" err="1"/>
              <a:t>ly</a:t>
            </a:r>
            <a:r>
              <a:rPr lang="en-US" altLang="en-US" sz="2400" dirty="0"/>
              <a:t> is joined to its adjective or participle by the hyphen. </a:t>
            </a:r>
          </a:p>
          <a:p>
            <a:pPr marL="0" indent="0" eaLnBrk="1" hangingPunct="1">
              <a:spcBef>
                <a:spcPts val="576"/>
              </a:spcBef>
              <a:buNone/>
            </a:pPr>
            <a:r>
              <a:rPr lang="en-US" altLang="en-US" sz="2400" b="1" dirty="0">
                <a:solidFill>
                  <a:srgbClr val="0095B8"/>
                </a:solidFill>
              </a:rPr>
              <a:t>No hyphen needed: </a:t>
            </a:r>
            <a:r>
              <a:rPr lang="en-US" altLang="en-US" sz="2400" dirty="0"/>
              <a:t>a poorly drawn chart </a:t>
            </a:r>
          </a:p>
          <a:p>
            <a:pPr marL="0" indent="0" eaLnBrk="1" hangingPunct="1">
              <a:spcBef>
                <a:spcPts val="576"/>
              </a:spcBef>
              <a:buNone/>
            </a:pPr>
            <a:r>
              <a:rPr lang="en-US" altLang="en-US" sz="2400" b="1" dirty="0">
                <a:solidFill>
                  <a:srgbClr val="0095B8"/>
                </a:solidFill>
              </a:rPr>
              <a:t>Hyphen needed: </a:t>
            </a:r>
            <a:r>
              <a:rPr lang="en-US" altLang="en-US" sz="2400" dirty="0"/>
              <a:t>well-prepared chart</a:t>
            </a:r>
            <a:endParaRPr lang="en-US" altLang="en-US" sz="2400" dirty="0">
              <a:solidFill>
                <a:srgbClr val="0095B8"/>
              </a:solidFill>
            </a:endParaRPr>
          </a:p>
        </p:txBody>
      </p:sp>
      <p:sp>
        <p:nvSpPr>
          <p:cNvPr id="6" name="Slide Number Placeholder 3">
            <a:extLst>
              <a:ext uri="{FF2B5EF4-FFF2-40B4-BE49-F238E27FC236}">
                <a16:creationId xmlns:a16="http://schemas.microsoft.com/office/drawing/2014/main" id="{82CAA4D4-E0D8-4B6E-853E-A5B415B13650}"/>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36674046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44B21-013E-4A39-80E8-239F022F05F2}"/>
              </a:ext>
            </a:extLst>
          </p:cNvPr>
          <p:cNvSpPr>
            <a:spLocks noGrp="1"/>
          </p:cNvSpPr>
          <p:nvPr>
            <p:ph type="title"/>
          </p:nvPr>
        </p:nvSpPr>
        <p:spPr/>
        <p:txBody>
          <a:bodyPr/>
          <a:lstStyle/>
          <a:p>
            <a:r>
              <a:rPr lang="en-US" altLang="en-US" sz="5400" b="1" dirty="0">
                <a:solidFill>
                  <a:srgbClr val="0095B8"/>
                </a:solidFill>
                <a:cs typeface="Calibri" panose="020F0502020204030204" pitchFamily="34" charset="0"/>
              </a:rPr>
              <a:t>Semicolons </a:t>
            </a:r>
            <a:r>
              <a:rPr lang="en-US" altLang="en-US" sz="1600" b="1" dirty="0">
                <a:solidFill>
                  <a:srgbClr val="0095B8"/>
                </a:solidFill>
                <a:cs typeface="Calibri" panose="020F0502020204030204" pitchFamily="34" charset="0"/>
              </a:rPr>
              <a:t>1</a:t>
            </a:r>
            <a:endParaRPr lang="en-US" sz="1600" dirty="0"/>
          </a:p>
        </p:txBody>
      </p:sp>
      <p:sp>
        <p:nvSpPr>
          <p:cNvPr id="3" name="Content Placeholder 2">
            <a:extLst>
              <a:ext uri="{FF2B5EF4-FFF2-40B4-BE49-F238E27FC236}">
                <a16:creationId xmlns:a16="http://schemas.microsoft.com/office/drawing/2014/main" id="{B5DFB449-A4BB-4AB5-B7BA-5764F01F2849}"/>
              </a:ext>
            </a:extLst>
          </p:cNvPr>
          <p:cNvSpPr>
            <a:spLocks noGrp="1"/>
          </p:cNvSpPr>
          <p:nvPr>
            <p:ph sz="quarter" idx="20"/>
          </p:nvPr>
        </p:nvSpPr>
        <p:spPr>
          <a:xfrm>
            <a:off x="1415480" y="1291263"/>
            <a:ext cx="9044211" cy="4806950"/>
          </a:xfrm>
        </p:spPr>
        <p:txBody>
          <a:bodyPr>
            <a:normAutofit/>
          </a:bodyPr>
          <a:lstStyle/>
          <a:p>
            <a:pPr marL="0" indent="0" eaLnBrk="1" hangingPunct="1">
              <a:spcBef>
                <a:spcPts val="528"/>
              </a:spcBef>
              <a:buNone/>
            </a:pPr>
            <a:r>
              <a:rPr lang="en-US" altLang="en-US" sz="2200" dirty="0"/>
              <a:t>Use the semicolon to separate closely related independent clauses that are not connected by a conjunction. Although writers generally use periods to separate independent clauses, a semicolon can be used to indicate a smaller break in thought than a period would. The new contract provides wage increases; the original contract emphasized shorter hours. </a:t>
            </a:r>
          </a:p>
          <a:p>
            <a:pPr marL="0" indent="0" eaLnBrk="1" hangingPunct="1">
              <a:spcBef>
                <a:spcPts val="528"/>
              </a:spcBef>
              <a:buNone/>
            </a:pPr>
            <a:r>
              <a:rPr lang="en-US" altLang="en-US" sz="2200" dirty="0"/>
              <a:t>Covered by this standard are independent clauses connected by conjunctive adverbs (transitional expressions) such as however, nevertheless, therefore, then, moreover, and besides. </a:t>
            </a:r>
          </a:p>
          <a:p>
            <a:pPr marL="342900" indent="-342900" eaLnBrk="1" hangingPunct="1">
              <a:spcBef>
                <a:spcPts val="528"/>
              </a:spcBef>
              <a:buFont typeface="Arial" panose="020B0604020202020204" pitchFamily="34" charset="0"/>
              <a:buChar char="•"/>
            </a:pPr>
            <a:r>
              <a:rPr lang="en-US" altLang="en-US" sz="2200" b="1" dirty="0">
                <a:solidFill>
                  <a:srgbClr val="0095B8"/>
                </a:solidFill>
              </a:rPr>
              <a:t>The survey findings indicated a need to revise the policy; nevertheless, the president did not approve the proposed revision. </a:t>
            </a:r>
          </a:p>
          <a:p>
            <a:pPr marL="342900" indent="-342900" eaLnBrk="1" hangingPunct="1">
              <a:spcBef>
                <a:spcPts val="528"/>
              </a:spcBef>
              <a:buFont typeface="Arial" panose="020B0604020202020204" pitchFamily="34" charset="0"/>
              <a:buChar char="•"/>
            </a:pPr>
            <a:r>
              <a:rPr lang="en-US" altLang="en-US" sz="2200" b="1" dirty="0">
                <a:solidFill>
                  <a:srgbClr val="0095B8"/>
                </a:solidFill>
              </a:rPr>
              <a:t>Small-town buyers favor the old model; therefore, the board concluded that both models should be marketed.</a:t>
            </a:r>
          </a:p>
        </p:txBody>
      </p:sp>
      <p:sp>
        <p:nvSpPr>
          <p:cNvPr id="4" name="Content Placeholder 3">
            <a:extLst>
              <a:ext uri="{FF2B5EF4-FFF2-40B4-BE49-F238E27FC236}">
                <a16:creationId xmlns:a16="http://schemas.microsoft.com/office/drawing/2014/main" id="{1A9692CD-7DB4-4D04-B18A-D72B98A074C9}"/>
              </a:ext>
            </a:extLst>
          </p:cNvPr>
          <p:cNvSpPr>
            <a:spLocks noGrp="1"/>
          </p:cNvSpPr>
          <p:nvPr>
            <p:ph type="body" sz="quarter" idx="21"/>
          </p:nvPr>
        </p:nvSpPr>
        <p:spPr>
          <a:xfrm>
            <a:off x="335360" y="6381327"/>
            <a:ext cx="3240360" cy="292203"/>
          </a:xfrm>
        </p:spPr>
        <p:txBody>
          <a:bodyPr/>
          <a:lstStyle/>
          <a:p>
            <a:pPr algn="l"/>
            <a:r>
              <a:rPr lang="en-US" sz="1600" dirty="0">
                <a:solidFill>
                  <a:srgbClr val="AC802E"/>
                </a:solidFill>
                <a:cs typeface="Arial" panose="020B0604020202020204" pitchFamily="34" charset="0"/>
              </a:rPr>
              <a:t>See Sentence Patterns #2 and #3</a:t>
            </a:r>
          </a:p>
        </p:txBody>
      </p:sp>
      <p:sp>
        <p:nvSpPr>
          <p:cNvPr id="6" name="Slide Number Placeholder 4">
            <a:extLst>
              <a:ext uri="{FF2B5EF4-FFF2-40B4-BE49-F238E27FC236}">
                <a16:creationId xmlns:a16="http://schemas.microsoft.com/office/drawing/2014/main" id="{7C9730D3-A1FF-4F97-A42B-0113B51E27A3}"/>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3699334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30424-FF45-4E5A-A49F-6894FB2185A8}"/>
              </a:ext>
            </a:extLst>
          </p:cNvPr>
          <p:cNvSpPr>
            <a:spLocks noGrp="1"/>
          </p:cNvSpPr>
          <p:nvPr>
            <p:ph type="title"/>
          </p:nvPr>
        </p:nvSpPr>
        <p:spPr/>
        <p:txBody>
          <a:bodyPr/>
          <a:lstStyle/>
          <a:p>
            <a:r>
              <a:rPr lang="en-US" altLang="en-US" sz="5400" b="1" dirty="0">
                <a:solidFill>
                  <a:srgbClr val="0095B8"/>
                </a:solidFill>
                <a:cs typeface="Calibri" panose="020F0502020204030204" pitchFamily="34" charset="0"/>
              </a:rPr>
              <a:t>Semicolons </a:t>
            </a:r>
            <a:r>
              <a:rPr lang="en-US" altLang="en-US" sz="1600" b="1" dirty="0">
                <a:solidFill>
                  <a:srgbClr val="0095B8"/>
                </a:solidFill>
                <a:cs typeface="Calibri" panose="020F0502020204030204" pitchFamily="34" charset="0"/>
              </a:rPr>
              <a:t>2</a:t>
            </a:r>
            <a:endParaRPr lang="en-US" sz="1600" dirty="0"/>
          </a:p>
        </p:txBody>
      </p:sp>
      <p:sp>
        <p:nvSpPr>
          <p:cNvPr id="3" name="Content Placeholder 2">
            <a:extLst>
              <a:ext uri="{FF2B5EF4-FFF2-40B4-BE49-F238E27FC236}">
                <a16:creationId xmlns:a16="http://schemas.microsoft.com/office/drawing/2014/main" id="{BA33CBAE-E5FA-4E63-BD08-4937F362AD69}"/>
              </a:ext>
            </a:extLst>
          </p:cNvPr>
          <p:cNvSpPr>
            <a:spLocks noGrp="1"/>
          </p:cNvSpPr>
          <p:nvPr>
            <p:ph sz="quarter" idx="20"/>
          </p:nvPr>
        </p:nvSpPr>
        <p:spPr>
          <a:xfrm>
            <a:off x="1343472" y="1394588"/>
            <a:ext cx="9116219" cy="4068824"/>
          </a:xfrm>
        </p:spPr>
        <p:txBody>
          <a:bodyPr>
            <a:normAutofit/>
          </a:bodyPr>
          <a:lstStyle/>
          <a:p>
            <a:pPr marL="0" indent="0" eaLnBrk="1" hangingPunct="1">
              <a:spcBef>
                <a:spcPts val="576"/>
              </a:spcBef>
              <a:buNone/>
            </a:pPr>
            <a:r>
              <a:rPr lang="en-US" altLang="en-US" sz="2400" dirty="0"/>
              <a:t>Use a semicolon to separate items in a list that already have punctuation in them. </a:t>
            </a:r>
          </a:p>
          <a:p>
            <a:pPr marL="342900" indent="-342900" eaLnBrk="1" hangingPunct="1">
              <a:spcBef>
                <a:spcPts val="576"/>
              </a:spcBef>
              <a:buFont typeface="Arial" panose="020B0604020202020204" pitchFamily="34" charset="0"/>
              <a:buChar char="•"/>
            </a:pPr>
            <a:r>
              <a:rPr lang="en-US" altLang="en-US" sz="2200" b="1" dirty="0">
                <a:solidFill>
                  <a:srgbClr val="0095B8"/>
                </a:solidFill>
              </a:rPr>
              <a:t>The following gains were made in the February year-to-year comparison: Fort Worth, 7,300; Dallas, 4,705; Lubbock, 2,610; San Antonio, 2,350; Waco, 2,240; Port Arthur, 2,170; and Corpus Christi, 1,420. </a:t>
            </a:r>
          </a:p>
          <a:p>
            <a:pPr marL="342900" indent="-342900" eaLnBrk="1" hangingPunct="1">
              <a:spcBef>
                <a:spcPts val="576"/>
              </a:spcBef>
              <a:buFont typeface="Arial" panose="020B0604020202020204" pitchFamily="34" charset="0"/>
              <a:buChar char="•"/>
            </a:pPr>
            <a:r>
              <a:rPr lang="en-US" altLang="en-US" sz="2200" b="1" dirty="0">
                <a:solidFill>
                  <a:srgbClr val="0095B8"/>
                </a:solidFill>
              </a:rPr>
              <a:t>Elected for the new term were Anna T. </a:t>
            </a:r>
            <a:r>
              <a:rPr lang="en-US" altLang="en-US" sz="2200" b="1" dirty="0" err="1">
                <a:solidFill>
                  <a:srgbClr val="0095B8"/>
                </a:solidFill>
              </a:rPr>
              <a:t>Zelnak</a:t>
            </a:r>
            <a:r>
              <a:rPr lang="en-US" altLang="en-US" sz="2200" b="1" dirty="0">
                <a:solidFill>
                  <a:srgbClr val="0095B8"/>
                </a:solidFill>
              </a:rPr>
              <a:t>, attorney from Cincinnati; Wilbur T. Hoffmeister, stockbroker and president of Hoffmeister Associates of Baltimore; and William P. Peabody, a member of the faculty of the University of Georgia.</a:t>
            </a:r>
          </a:p>
        </p:txBody>
      </p:sp>
      <p:sp>
        <p:nvSpPr>
          <p:cNvPr id="4" name="Content Placeholder 3">
            <a:extLst>
              <a:ext uri="{FF2B5EF4-FFF2-40B4-BE49-F238E27FC236}">
                <a16:creationId xmlns:a16="http://schemas.microsoft.com/office/drawing/2014/main" id="{15B85E1D-524D-4C0B-89A7-81162553846E}"/>
              </a:ext>
            </a:extLst>
          </p:cNvPr>
          <p:cNvSpPr>
            <a:spLocks noGrp="1"/>
          </p:cNvSpPr>
          <p:nvPr>
            <p:ph type="body" sz="quarter" idx="21"/>
          </p:nvPr>
        </p:nvSpPr>
        <p:spPr>
          <a:xfrm>
            <a:off x="407368" y="6183350"/>
            <a:ext cx="2275460" cy="369849"/>
          </a:xfrm>
        </p:spPr>
        <p:txBody>
          <a:bodyPr/>
          <a:lstStyle/>
          <a:p>
            <a:pPr algn="l"/>
            <a:r>
              <a:rPr lang="en-US" sz="1600" dirty="0">
                <a:solidFill>
                  <a:srgbClr val="AC802E"/>
                </a:solidFill>
              </a:rPr>
              <a:t>See Sentence Pattern #4</a:t>
            </a:r>
          </a:p>
        </p:txBody>
      </p:sp>
      <p:sp>
        <p:nvSpPr>
          <p:cNvPr id="6" name="Slide Number Placeholder 4">
            <a:extLst>
              <a:ext uri="{FF2B5EF4-FFF2-40B4-BE49-F238E27FC236}">
                <a16:creationId xmlns:a16="http://schemas.microsoft.com/office/drawing/2014/main" id="{E74627DB-1F6D-42BE-9752-BCFF232D45F0}"/>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20875706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a:spLocks noGrp="1"/>
          </p:cNvSpPr>
          <p:nvPr>
            <p:ph type="title"/>
          </p:nvPr>
        </p:nvSpPr>
        <p:spPr>
          <a:xfrm>
            <a:off x="940220" y="188640"/>
            <a:ext cx="10311559" cy="720080"/>
          </a:xfrm>
        </p:spPr>
        <p:txBody>
          <a:bodyPr/>
          <a:lstStyle/>
          <a:p>
            <a:r>
              <a:rPr lang="en-US" altLang="en-US" sz="3600" b="1" dirty="0">
                <a:solidFill>
                  <a:srgbClr val="AC802E"/>
                </a:solidFill>
                <a:ea typeface="Adobe Ming Std L" panose="02020300000000000000" pitchFamily="18" charset="-128"/>
                <a:sym typeface="Calibri"/>
              </a:rPr>
              <a:t>Standards for Grammar</a:t>
            </a:r>
            <a:endParaRPr lang="en-US" sz="3600" dirty="0"/>
          </a:p>
        </p:txBody>
      </p:sp>
      <p:sp>
        <p:nvSpPr>
          <p:cNvPr id="23" name="Content Placeholder 2"/>
          <p:cNvSpPr>
            <a:spLocks noGrp="1"/>
          </p:cNvSpPr>
          <p:nvPr>
            <p:ph sz="quarter" idx="20"/>
          </p:nvPr>
        </p:nvSpPr>
        <p:spPr>
          <a:xfrm>
            <a:off x="2279576" y="1916832"/>
            <a:ext cx="7920880" cy="2808312"/>
          </a:xfrm>
          <a:solidFill>
            <a:srgbClr val="7F7F7F"/>
          </a:solidFill>
          <a:ln w="28575">
            <a:solidFill>
              <a:schemeClr val="tx1">
                <a:lumMod val="65000"/>
                <a:lumOff val="35000"/>
              </a:schemeClr>
            </a:solidFill>
          </a:ln>
        </p:spPr>
        <p:txBody>
          <a:bodyPr>
            <a:normAutofit/>
          </a:bodyPr>
          <a:lstStyle/>
          <a:p>
            <a:pPr>
              <a:spcAft>
                <a:spcPts val="0"/>
              </a:spcAft>
            </a:pPr>
            <a:r>
              <a:rPr lang="en-US" sz="2800" dirty="0">
                <a:solidFill>
                  <a:schemeClr val="bg1"/>
                </a:solidFill>
              </a:rPr>
              <a:t>Kyle Wiens, CEO of </a:t>
            </a:r>
            <a:r>
              <a:rPr lang="en-US" sz="2800" dirty="0" err="1">
                <a:solidFill>
                  <a:schemeClr val="bg1"/>
                </a:solidFill>
              </a:rPr>
              <a:t>iFixit</a:t>
            </a:r>
            <a:r>
              <a:rPr lang="en-US" sz="2800" dirty="0">
                <a:solidFill>
                  <a:schemeClr val="bg1"/>
                </a:solidFill>
              </a:rPr>
              <a:t>, the world’s largest online repair community, uses a preemployment grammar exam as a “litmus test” for potential hires, saying, </a:t>
            </a:r>
          </a:p>
          <a:p>
            <a:pPr>
              <a:spcAft>
                <a:spcPts val="0"/>
              </a:spcAft>
            </a:pPr>
            <a:r>
              <a:rPr lang="en-US" sz="2800" dirty="0">
                <a:solidFill>
                  <a:schemeClr val="bg1"/>
                </a:solidFill>
              </a:rPr>
              <a:t>“If it takes someone more than twenty years to notice how to properly use</a:t>
            </a:r>
            <a:r>
              <a:rPr lang="en-US" sz="2800" i="1" dirty="0">
                <a:solidFill>
                  <a:schemeClr val="bg1"/>
                </a:solidFill>
              </a:rPr>
              <a:t> it’s</a:t>
            </a:r>
            <a:r>
              <a:rPr lang="en-US" sz="2800" dirty="0">
                <a:solidFill>
                  <a:schemeClr val="bg1"/>
                </a:solidFill>
              </a:rPr>
              <a:t>, then that’s not a learning curve I’m comfortable with.” </a:t>
            </a:r>
          </a:p>
        </p:txBody>
      </p:sp>
      <p:sp>
        <p:nvSpPr>
          <p:cNvPr id="7" name="Slide Number Placeholder 3"/>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3831152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0220" y="389675"/>
            <a:ext cx="10311559" cy="689342"/>
          </a:xfrm>
        </p:spPr>
        <p:txBody>
          <a:bodyPr/>
          <a:lstStyle/>
          <a:p>
            <a:r>
              <a:rPr lang="en-US" altLang="en-US" b="1" dirty="0">
                <a:solidFill>
                  <a:srgbClr val="AC802E"/>
                </a:solidFill>
                <a:ea typeface="Adobe Ming Std L" panose="02020300000000000000" pitchFamily="18" charset="-128"/>
                <a:sym typeface="Calibri"/>
              </a:rPr>
              <a:t>The Importance of Appropriate Grammatical Choices</a:t>
            </a:r>
            <a:r>
              <a:rPr lang="en-US" altLang="en-US" dirty="0">
                <a:solidFill>
                  <a:srgbClr val="AC802E"/>
                </a:solidFill>
                <a:ea typeface="Adobe Ming Std L" panose="02020300000000000000" pitchFamily="18" charset="-128"/>
                <a:sym typeface="Calibri"/>
              </a:rPr>
              <a:t> </a:t>
            </a:r>
            <a:r>
              <a:rPr lang="en-US" altLang="en-US" sz="1600" b="1" dirty="0">
                <a:solidFill>
                  <a:srgbClr val="AC802E"/>
                </a:solidFill>
                <a:ea typeface="Adobe Ming Std L" panose="02020300000000000000" pitchFamily="18" charset="-128"/>
                <a:sym typeface="Calibri"/>
              </a:rPr>
              <a:t>2</a:t>
            </a:r>
            <a:endParaRPr lang="en-US" sz="1600" dirty="0"/>
          </a:p>
        </p:txBody>
      </p:sp>
      <p:sp>
        <p:nvSpPr>
          <p:cNvPr id="3" name="Content Placeholder 2"/>
          <p:cNvSpPr>
            <a:spLocks noGrp="1"/>
          </p:cNvSpPr>
          <p:nvPr>
            <p:ph sz="quarter" idx="20"/>
          </p:nvPr>
        </p:nvSpPr>
        <p:spPr>
          <a:xfrm>
            <a:off x="1301067" y="1340768"/>
            <a:ext cx="9763485" cy="4806950"/>
          </a:xfrm>
        </p:spPr>
        <p:txBody>
          <a:bodyPr>
            <a:normAutofit/>
          </a:bodyPr>
          <a:lstStyle/>
          <a:p>
            <a:pPr marL="457200" indent="-457200" eaLnBrk="1" fontAlgn="auto" hangingPunct="1">
              <a:spcBef>
                <a:spcPts val="672"/>
              </a:spcBef>
              <a:buFont typeface="Arial" panose="020B0604020202020204" pitchFamily="34" charset="0"/>
              <a:buChar char="•"/>
              <a:defRPr/>
            </a:pPr>
            <a:r>
              <a:rPr lang="en-US" sz="2800" dirty="0"/>
              <a:t>Inappropriate or awkward word choice.</a:t>
            </a:r>
          </a:p>
          <a:p>
            <a:pPr marL="457200" indent="-457200" eaLnBrk="1" fontAlgn="auto" hangingPunct="1">
              <a:spcBef>
                <a:spcPts val="672"/>
              </a:spcBef>
              <a:buFont typeface="Arial" panose="020B0604020202020204" pitchFamily="34" charset="0"/>
              <a:buChar char="•"/>
              <a:defRPr/>
            </a:pPr>
            <a:r>
              <a:rPr lang="en-US" sz="2800" dirty="0"/>
              <a:t>Prepositional fillers.</a:t>
            </a:r>
          </a:p>
          <a:p>
            <a:pPr marL="457200" indent="-457200" eaLnBrk="1" fontAlgn="auto" hangingPunct="1">
              <a:spcBef>
                <a:spcPts val="672"/>
              </a:spcBef>
              <a:buFont typeface="Arial" panose="020B0604020202020204" pitchFamily="34" charset="0"/>
              <a:buChar char="•"/>
              <a:defRPr/>
            </a:pPr>
            <a:r>
              <a:rPr lang="en-US" sz="2800" dirty="0"/>
              <a:t>Passive versus active voice.</a:t>
            </a:r>
          </a:p>
          <a:p>
            <a:pPr marL="457200" indent="-457200" eaLnBrk="1" fontAlgn="auto" hangingPunct="1">
              <a:spcBef>
                <a:spcPts val="672"/>
              </a:spcBef>
              <a:buFont typeface="Arial" panose="020B0604020202020204" pitchFamily="34" charset="0"/>
              <a:buChar char="•"/>
              <a:defRPr/>
            </a:pPr>
            <a:r>
              <a:rPr lang="en-US" sz="2800" dirty="0"/>
              <a:t>Shift in verb tense.</a:t>
            </a:r>
          </a:p>
          <a:p>
            <a:pPr marL="457200" indent="-457200" eaLnBrk="1" fontAlgn="auto" hangingPunct="1">
              <a:spcBef>
                <a:spcPts val="672"/>
              </a:spcBef>
              <a:buFont typeface="Arial" panose="020B0604020202020204" pitchFamily="34" charset="0"/>
              <a:buChar char="•"/>
              <a:defRPr/>
            </a:pPr>
            <a:r>
              <a:rPr lang="en-US" sz="2800" dirty="0"/>
              <a:t>Lack of sentence variety.</a:t>
            </a:r>
          </a:p>
        </p:txBody>
      </p:sp>
      <p:sp>
        <p:nvSpPr>
          <p:cNvPr id="6" name="Slide Number Placeholder 3"/>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1912414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CD3F5-B5EE-427B-A17D-A9F26ADECDB3}"/>
              </a:ext>
            </a:extLst>
          </p:cNvPr>
          <p:cNvSpPr>
            <a:spLocks noGrp="1"/>
          </p:cNvSpPr>
          <p:nvPr>
            <p:ph type="title"/>
          </p:nvPr>
        </p:nvSpPr>
        <p:spPr/>
        <p:txBody>
          <a:bodyPr/>
          <a:lstStyle/>
          <a:p>
            <a:r>
              <a:rPr lang="en-US" altLang="en-US" sz="5400" b="1" dirty="0">
                <a:solidFill>
                  <a:srgbClr val="0095B8"/>
                </a:solidFill>
                <a:ea typeface="ＭＳ Ｐゴシック" pitchFamily="34" charset="-128"/>
              </a:rPr>
              <a:t>Subject–Verb Agreement </a:t>
            </a:r>
            <a:r>
              <a:rPr lang="en-US" altLang="en-US" sz="1600" b="1" dirty="0">
                <a:solidFill>
                  <a:srgbClr val="0095B8"/>
                </a:solidFill>
                <a:ea typeface="ＭＳ Ｐゴシック" pitchFamily="34" charset="-128"/>
              </a:rPr>
              <a:t>1</a:t>
            </a:r>
            <a:endParaRPr lang="en-US" sz="1600" dirty="0"/>
          </a:p>
        </p:txBody>
      </p:sp>
      <p:sp>
        <p:nvSpPr>
          <p:cNvPr id="3" name="Content Placeholder 2">
            <a:extLst>
              <a:ext uri="{FF2B5EF4-FFF2-40B4-BE49-F238E27FC236}">
                <a16:creationId xmlns:a16="http://schemas.microsoft.com/office/drawing/2014/main" id="{A728DCC6-D625-4861-A085-4BB023C16B7C}"/>
              </a:ext>
            </a:extLst>
          </p:cNvPr>
          <p:cNvSpPr>
            <a:spLocks noGrp="1"/>
          </p:cNvSpPr>
          <p:nvPr>
            <p:ph sz="quarter" idx="20"/>
          </p:nvPr>
        </p:nvSpPr>
        <p:spPr>
          <a:xfrm>
            <a:off x="479377" y="1124743"/>
            <a:ext cx="10772403" cy="5428455"/>
          </a:xfrm>
        </p:spPr>
        <p:txBody>
          <a:bodyPr>
            <a:normAutofit fontScale="92500" lnSpcReduction="20000"/>
          </a:bodyPr>
          <a:lstStyle/>
          <a:p>
            <a:pPr marL="0" indent="0" eaLnBrk="1" fontAlgn="auto" hangingPunct="1">
              <a:lnSpc>
                <a:spcPct val="120000"/>
              </a:lnSpc>
              <a:spcBef>
                <a:spcPts val="528"/>
              </a:spcBef>
              <a:buNone/>
              <a:defRPr/>
            </a:pPr>
            <a:r>
              <a:rPr lang="en-US" sz="2400" b="1" dirty="0"/>
              <a:t>Subject–verb agreement </a:t>
            </a:r>
            <a:r>
              <a:rPr lang="en-US" sz="2400" dirty="0"/>
              <a:t>means that a plural subject must be paired with a plural verb form; a singular subject must be paired with a singular verb form. Remember that a verb&amp;#160;can be either an action (</a:t>
            </a:r>
            <a:r>
              <a:rPr lang="en-US" sz="2400" dirty="0" err="1"/>
              <a:t>eg</a:t>
            </a:r>
            <a:r>
              <a:rPr lang="en-US" sz="2400" dirty="0"/>
              <a:t>, work, think, write) or a state of being (</a:t>
            </a:r>
            <a:r>
              <a:rPr lang="en-US" sz="2400" dirty="0" err="1"/>
              <a:t>eg</a:t>
            </a:r>
            <a:r>
              <a:rPr lang="en-US" sz="2400" dirty="0"/>
              <a:t>, am, is, are was, were, have has, had). </a:t>
            </a:r>
          </a:p>
          <a:p>
            <a:pPr marL="0" indent="0" eaLnBrk="1" fontAlgn="auto" hangingPunct="1">
              <a:lnSpc>
                <a:spcPct val="120000"/>
              </a:lnSpc>
              <a:spcBef>
                <a:spcPts val="528"/>
              </a:spcBef>
              <a:buNone/>
              <a:defRPr/>
            </a:pPr>
            <a:r>
              <a:rPr lang="en-US" sz="2400" dirty="0"/>
              <a:t>Nouns in </a:t>
            </a:r>
            <a:r>
              <a:rPr lang="en-US" sz="2400" b="1" dirty="0"/>
              <a:t>prepositional phrases </a:t>
            </a:r>
            <a:r>
              <a:rPr lang="en-US" sz="2400" dirty="0"/>
              <a:t>(</a:t>
            </a:r>
            <a:r>
              <a:rPr lang="en-US" sz="2400" dirty="0" err="1"/>
              <a:t>ie</a:t>
            </a:r>
            <a:r>
              <a:rPr lang="en-US" sz="2400" dirty="0"/>
              <a:t>, phrases that begin with words such as for, of, on, with, in, about, and between) and nouns in phrases that are separated from the sentence with commas will not be the subjects of your sentences. </a:t>
            </a:r>
          </a:p>
          <a:p>
            <a:pPr marL="342000" lvl="1" indent="0" eaLnBrk="1" fontAlgn="auto" hangingPunct="1">
              <a:lnSpc>
                <a:spcPct val="120000"/>
              </a:lnSpc>
              <a:spcBef>
                <a:spcPts val="488"/>
              </a:spcBef>
              <a:buNone/>
              <a:defRPr/>
            </a:pPr>
            <a:r>
              <a:rPr lang="en-US" sz="2200" b="1" dirty="0">
                <a:solidFill>
                  <a:srgbClr val="0095B8"/>
                </a:solidFill>
              </a:rPr>
              <a:t>Not this: </a:t>
            </a:r>
            <a:r>
              <a:rPr lang="en-US" sz="2200" dirty="0"/>
              <a:t>Expenditures for miscellaneous equipment was expected to decline. (Expenditures is plural, so its verb must be plural.) </a:t>
            </a:r>
          </a:p>
          <a:p>
            <a:pPr marL="342000" lvl="1" indent="0" eaLnBrk="1" fontAlgn="auto" hangingPunct="1">
              <a:lnSpc>
                <a:spcPct val="120000"/>
              </a:lnSpc>
              <a:spcBef>
                <a:spcPts val="488"/>
              </a:spcBef>
              <a:buNone/>
              <a:defRPr/>
            </a:pPr>
            <a:r>
              <a:rPr lang="en-US" sz="2400" b="1" dirty="0">
                <a:solidFill>
                  <a:srgbClr val="0095B8"/>
                </a:solidFill>
              </a:rPr>
              <a:t>But this: </a:t>
            </a:r>
            <a:r>
              <a:rPr lang="en-US" sz="2400" dirty="0"/>
              <a:t>Expenditures for miscellaneous equipment were expected to decline. </a:t>
            </a:r>
          </a:p>
          <a:p>
            <a:pPr marL="0" indent="0" eaLnBrk="1" fontAlgn="auto" hangingPunct="1">
              <a:spcBef>
                <a:spcPts val="528"/>
              </a:spcBef>
              <a:buNone/>
              <a:defRPr/>
            </a:pPr>
            <a:r>
              <a:rPr lang="en-US" sz="2400" dirty="0"/>
              <a:t>In a </a:t>
            </a:r>
            <a:r>
              <a:rPr lang="en-US" sz="2400" i="1" dirty="0"/>
              <a:t>there is </a:t>
            </a:r>
            <a:r>
              <a:rPr lang="en-US" sz="2400" dirty="0"/>
              <a:t>or </a:t>
            </a:r>
            <a:r>
              <a:rPr lang="en-US" sz="2400" i="1" dirty="0"/>
              <a:t>there are </a:t>
            </a:r>
            <a:r>
              <a:rPr lang="en-US" sz="2400" dirty="0"/>
              <a:t>sentence, the subject follows the verb. </a:t>
            </a:r>
          </a:p>
          <a:p>
            <a:pPr marL="400050" lvl="1" indent="0" eaLnBrk="1" fontAlgn="auto" hangingPunct="1">
              <a:lnSpc>
                <a:spcPct val="120000"/>
              </a:lnSpc>
              <a:spcBef>
                <a:spcPts val="480"/>
              </a:spcBef>
              <a:buNone/>
              <a:defRPr/>
            </a:pPr>
            <a:r>
              <a:rPr lang="en-US" sz="2200" b="1" dirty="0">
                <a:solidFill>
                  <a:srgbClr val="0095B8"/>
                </a:solidFill>
              </a:rPr>
              <a:t>Not this: </a:t>
            </a:r>
            <a:r>
              <a:rPr lang="en-US" sz="2200" dirty="0"/>
              <a:t>There is several reasons why we should act. </a:t>
            </a:r>
          </a:p>
          <a:p>
            <a:pPr marL="400050" lvl="1" indent="0" eaLnBrk="1" fontAlgn="auto" hangingPunct="1">
              <a:lnSpc>
                <a:spcPct val="120000"/>
              </a:lnSpc>
              <a:spcBef>
                <a:spcPts val="480"/>
              </a:spcBef>
              <a:buNone/>
              <a:defRPr/>
            </a:pPr>
            <a:r>
              <a:rPr lang="en-US" sz="2200" b="1" dirty="0">
                <a:solidFill>
                  <a:srgbClr val="0095B8"/>
                </a:solidFill>
              </a:rPr>
              <a:t>But this: </a:t>
            </a:r>
            <a:r>
              <a:rPr lang="en-US" sz="2200" dirty="0"/>
              <a:t>There are several reasons why we should act. </a:t>
            </a:r>
          </a:p>
        </p:txBody>
      </p:sp>
      <p:sp>
        <p:nvSpPr>
          <p:cNvPr id="6" name="Slide Number Placeholder 3">
            <a:extLst>
              <a:ext uri="{FF2B5EF4-FFF2-40B4-BE49-F238E27FC236}">
                <a16:creationId xmlns:a16="http://schemas.microsoft.com/office/drawing/2014/main" id="{AB976A1C-5CDB-4BA5-8810-490ABEB6C6B1}"/>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27215487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F20A3-81EE-4036-9DC6-78E335D6F89E}"/>
              </a:ext>
            </a:extLst>
          </p:cNvPr>
          <p:cNvSpPr>
            <a:spLocks noGrp="1"/>
          </p:cNvSpPr>
          <p:nvPr>
            <p:ph type="title"/>
          </p:nvPr>
        </p:nvSpPr>
        <p:spPr/>
        <p:txBody>
          <a:bodyPr/>
          <a:lstStyle/>
          <a:p>
            <a:r>
              <a:rPr lang="en-US" altLang="en-US" sz="5400" b="1" dirty="0">
                <a:solidFill>
                  <a:srgbClr val="0095B8"/>
                </a:solidFill>
                <a:ea typeface="ＭＳ Ｐゴシック" pitchFamily="34" charset="-128"/>
              </a:rPr>
              <a:t>Subject–Verb Agreement </a:t>
            </a:r>
            <a:r>
              <a:rPr lang="en-US" altLang="en-US" sz="1600" b="1" dirty="0">
                <a:solidFill>
                  <a:srgbClr val="0095B8"/>
                </a:solidFill>
                <a:ea typeface="ＭＳ Ｐゴシック" pitchFamily="34" charset="-128"/>
              </a:rPr>
              <a:t>2</a:t>
            </a:r>
            <a:endParaRPr lang="en-US" sz="1600" dirty="0"/>
          </a:p>
        </p:txBody>
      </p:sp>
      <p:sp>
        <p:nvSpPr>
          <p:cNvPr id="3" name="Content Placeholder 2">
            <a:extLst>
              <a:ext uri="{FF2B5EF4-FFF2-40B4-BE49-F238E27FC236}">
                <a16:creationId xmlns:a16="http://schemas.microsoft.com/office/drawing/2014/main" id="{B77217D7-E103-4B9C-A7DE-0CE00D611947}"/>
              </a:ext>
            </a:extLst>
          </p:cNvPr>
          <p:cNvSpPr>
            <a:spLocks noGrp="1"/>
          </p:cNvSpPr>
          <p:nvPr>
            <p:ph sz="quarter" idx="20"/>
          </p:nvPr>
        </p:nvSpPr>
        <p:spPr>
          <a:xfrm>
            <a:off x="673793" y="1430361"/>
            <a:ext cx="10844413" cy="5122838"/>
          </a:xfrm>
        </p:spPr>
        <p:txBody>
          <a:bodyPr>
            <a:normAutofit/>
          </a:bodyPr>
          <a:lstStyle/>
          <a:p>
            <a:pPr marL="0" indent="0" eaLnBrk="1" fontAlgn="auto" hangingPunct="1">
              <a:lnSpc>
                <a:spcPct val="110000"/>
              </a:lnSpc>
              <a:spcBef>
                <a:spcPts val="528"/>
              </a:spcBef>
              <a:buNone/>
              <a:defRPr/>
            </a:pPr>
            <a:r>
              <a:rPr lang="en-US" sz="2200" dirty="0"/>
              <a:t>Compound subjects joined by and require plural verbs. </a:t>
            </a:r>
          </a:p>
          <a:p>
            <a:pPr marL="400050" lvl="1" indent="0" eaLnBrk="1" fontAlgn="auto" hangingPunct="1">
              <a:spcBef>
                <a:spcPts val="432"/>
              </a:spcBef>
              <a:buNone/>
              <a:defRPr/>
            </a:pPr>
            <a:r>
              <a:rPr lang="en-US" b="1" dirty="0">
                <a:solidFill>
                  <a:srgbClr val="0095B8"/>
                </a:solidFill>
              </a:rPr>
              <a:t>Not this: </a:t>
            </a:r>
            <a:r>
              <a:rPr lang="en-US" dirty="0"/>
              <a:t>The salespeople and their manager is in favor of the proposal. (Salespeople and manager make a compound subject, but is</a:t>
            </a:r>
            <a:r>
              <a:rPr lang="en-US" baseline="0" dirty="0"/>
              <a:t> </a:t>
            </a:r>
            <a:r>
              <a:rPr lang="en-US" dirty="0"/>
              <a:t>singular.) </a:t>
            </a:r>
          </a:p>
          <a:p>
            <a:pPr marL="400050" lvl="1" indent="0" eaLnBrk="1" fontAlgn="auto" hangingPunct="1">
              <a:spcBef>
                <a:spcPts val="432"/>
              </a:spcBef>
              <a:buNone/>
              <a:defRPr/>
            </a:pPr>
            <a:r>
              <a:rPr lang="en-US" b="1" dirty="0">
                <a:solidFill>
                  <a:srgbClr val="0095B8"/>
                </a:solidFill>
              </a:rPr>
              <a:t>But this: </a:t>
            </a:r>
            <a:r>
              <a:rPr lang="en-US" dirty="0"/>
              <a:t>The salespeople and their manager are in favor of the proposal. </a:t>
            </a:r>
          </a:p>
          <a:p>
            <a:pPr marL="0" indent="0" eaLnBrk="1" fontAlgn="auto" hangingPunct="1">
              <a:spcBef>
                <a:spcPts val="528"/>
              </a:spcBef>
              <a:buNone/>
              <a:defRPr/>
            </a:pPr>
            <a:r>
              <a:rPr lang="en-US" sz="2200" dirty="0"/>
              <a:t>When a sentence has a compound subject joined with or, the singular or plural nature of the verb is determined by the subject closest to the verb. </a:t>
            </a:r>
          </a:p>
          <a:p>
            <a:pPr marL="400050" lvl="1" indent="0" eaLnBrk="1" fontAlgn="auto" hangingPunct="1">
              <a:spcBef>
                <a:spcPts val="432"/>
              </a:spcBef>
              <a:buNone/>
              <a:defRPr/>
            </a:pPr>
            <a:r>
              <a:rPr lang="en-US" sz="1800" b="1" dirty="0">
                <a:solidFill>
                  <a:srgbClr val="0095B8"/>
                </a:solidFill>
              </a:rPr>
              <a:t>Not this: </a:t>
            </a:r>
            <a:r>
              <a:rPr lang="en-US" sz="1800" dirty="0"/>
              <a:t>Either the shift supervisors or the department’s manager are allowed to alter a time card. (Even though there are two subjects, the verb or means that you need to look only at the subject closest to the verb.) </a:t>
            </a:r>
          </a:p>
          <a:p>
            <a:pPr marL="400050" lvl="1" indent="0" eaLnBrk="1" fontAlgn="auto" hangingPunct="1">
              <a:spcBef>
                <a:spcPts val="432"/>
              </a:spcBef>
              <a:buNone/>
              <a:defRPr/>
            </a:pPr>
            <a:r>
              <a:rPr lang="en-US" sz="1800" b="1" dirty="0">
                <a:solidFill>
                  <a:srgbClr val="0095B8"/>
                </a:solidFill>
              </a:rPr>
              <a:t>But this: </a:t>
            </a:r>
            <a:r>
              <a:rPr lang="en-US" sz="1800" dirty="0"/>
              <a:t>Either the shift supervisors or the department’s manager is allowed to alter a time card. (Manager is closer to the verb and is</a:t>
            </a:r>
            <a:r>
              <a:rPr lang="en-US" sz="1800" baseline="0" dirty="0"/>
              <a:t> </a:t>
            </a:r>
            <a:r>
              <a:rPr lang="en-US" sz="1800" dirty="0"/>
              <a:t>singular, so the singular verb is </a:t>
            </a:r>
            <a:r>
              <a:rPr lang="en-US" sz="1800" dirty="0" err="1"/>
              <a:t>is</a:t>
            </a:r>
            <a:r>
              <a:rPr lang="en-US" sz="1800" dirty="0"/>
              <a:t> correct.) </a:t>
            </a:r>
          </a:p>
          <a:p>
            <a:pPr marL="400050" lvl="1" indent="0" eaLnBrk="1" fontAlgn="auto" hangingPunct="1">
              <a:spcBef>
                <a:spcPts val="432"/>
              </a:spcBef>
              <a:buNone/>
              <a:defRPr/>
            </a:pPr>
            <a:r>
              <a:rPr lang="en-US" sz="1800" b="1" dirty="0">
                <a:solidFill>
                  <a:srgbClr val="0095B8"/>
                </a:solidFill>
              </a:rPr>
              <a:t>Or this: </a:t>
            </a:r>
            <a:r>
              <a:rPr lang="en-US" sz="1800" dirty="0"/>
              <a:t>Either the department’s manager or the shift supervisors are allowed to alter a time card. (The word supervisors is closer to the verb and is plural, so the plural verb are is correct.)</a:t>
            </a:r>
          </a:p>
        </p:txBody>
      </p:sp>
      <p:sp>
        <p:nvSpPr>
          <p:cNvPr id="6" name="Slide Number Placeholder 3">
            <a:extLst>
              <a:ext uri="{FF2B5EF4-FFF2-40B4-BE49-F238E27FC236}">
                <a16:creationId xmlns:a16="http://schemas.microsoft.com/office/drawing/2014/main" id="{A47ABC54-D2FE-4F25-874D-FFDB10FFBDF1}"/>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41067804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A693B-356F-4DB1-9F6B-D48E13040EAF}"/>
              </a:ext>
            </a:extLst>
          </p:cNvPr>
          <p:cNvSpPr>
            <a:spLocks noGrp="1"/>
          </p:cNvSpPr>
          <p:nvPr>
            <p:ph type="title"/>
          </p:nvPr>
        </p:nvSpPr>
        <p:spPr/>
        <p:txBody>
          <a:bodyPr/>
          <a:lstStyle/>
          <a:p>
            <a:r>
              <a:rPr lang="en-US" altLang="en-US" sz="5400" b="1" dirty="0">
                <a:solidFill>
                  <a:srgbClr val="0095B8"/>
                </a:solidFill>
                <a:ea typeface="ＭＳ Ｐゴシック" pitchFamily="34" charset="-128"/>
              </a:rPr>
              <a:t>Subject–Verb Agreement </a:t>
            </a:r>
            <a:r>
              <a:rPr lang="en-US" altLang="en-US" sz="1600" b="1" dirty="0">
                <a:solidFill>
                  <a:srgbClr val="0095B8"/>
                </a:solidFill>
                <a:ea typeface="ＭＳ Ｐゴシック" pitchFamily="34" charset="-128"/>
              </a:rPr>
              <a:t>3</a:t>
            </a:r>
            <a:endParaRPr lang="en-US" sz="1600" dirty="0"/>
          </a:p>
        </p:txBody>
      </p:sp>
      <p:sp>
        <p:nvSpPr>
          <p:cNvPr id="3" name="Content Placeholder 2">
            <a:extLst>
              <a:ext uri="{FF2B5EF4-FFF2-40B4-BE49-F238E27FC236}">
                <a16:creationId xmlns:a16="http://schemas.microsoft.com/office/drawing/2014/main" id="{8B220BD6-1FD5-43AF-BD90-60723A4E4D79}"/>
              </a:ext>
            </a:extLst>
          </p:cNvPr>
          <p:cNvSpPr>
            <a:spLocks noGrp="1"/>
          </p:cNvSpPr>
          <p:nvPr>
            <p:ph sz="quarter" idx="20"/>
          </p:nvPr>
        </p:nvSpPr>
        <p:spPr/>
        <p:txBody>
          <a:bodyPr/>
          <a:lstStyle/>
          <a:p>
            <a:pPr marL="0" indent="0" eaLnBrk="1" fontAlgn="auto" hangingPunct="1">
              <a:spcBef>
                <a:spcPts val="576"/>
              </a:spcBef>
              <a:buNone/>
              <a:defRPr/>
            </a:pPr>
            <a:r>
              <a:rPr lang="en-US" sz="2400" dirty="0"/>
              <a:t>Collective nouns may be either singular or plural, depending on the meaning intended. </a:t>
            </a:r>
          </a:p>
          <a:p>
            <a:pPr marL="342900" indent="-342900" eaLnBrk="1" fontAlgn="auto" hangingPunct="1">
              <a:spcBef>
                <a:spcPts val="576"/>
              </a:spcBef>
              <a:buFont typeface="Arial" panose="020B0604020202020204" pitchFamily="34" charset="0"/>
              <a:buChar char="•"/>
              <a:defRPr/>
            </a:pPr>
            <a:r>
              <a:rPr lang="en-US" sz="2400" b="1" dirty="0">
                <a:solidFill>
                  <a:srgbClr val="0095B8"/>
                </a:solidFill>
              </a:rPr>
              <a:t>The committee have carefully studied the proposal. (Committee is thought of as separate individuals.) </a:t>
            </a:r>
          </a:p>
          <a:p>
            <a:pPr marL="342900" indent="-342900" eaLnBrk="1" fontAlgn="auto" hangingPunct="1">
              <a:spcBef>
                <a:spcPts val="576"/>
              </a:spcBef>
              <a:buFont typeface="Arial" panose="020B0604020202020204" pitchFamily="34" charset="0"/>
              <a:buChar char="•"/>
              <a:defRPr/>
            </a:pPr>
            <a:r>
              <a:rPr lang="en-US" sz="2400" b="1" dirty="0">
                <a:solidFill>
                  <a:srgbClr val="0095B8"/>
                </a:solidFill>
              </a:rPr>
              <a:t>The committee has carefully studied the proposal. (The committee is thought of as a unit.)</a:t>
            </a:r>
          </a:p>
        </p:txBody>
      </p:sp>
      <p:sp>
        <p:nvSpPr>
          <p:cNvPr id="6" name="Slide Number Placeholder 3">
            <a:extLst>
              <a:ext uri="{FF2B5EF4-FFF2-40B4-BE49-F238E27FC236}">
                <a16:creationId xmlns:a16="http://schemas.microsoft.com/office/drawing/2014/main" id="{346315EF-8279-4B5C-B5D5-25FED85C2BCB}"/>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15765909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28C29-A39B-42E6-AD50-56A98957DB00}"/>
              </a:ext>
            </a:extLst>
          </p:cNvPr>
          <p:cNvSpPr>
            <a:spLocks noGrp="1"/>
          </p:cNvSpPr>
          <p:nvPr>
            <p:ph type="title"/>
          </p:nvPr>
        </p:nvSpPr>
        <p:spPr/>
        <p:txBody>
          <a:bodyPr/>
          <a:lstStyle/>
          <a:p>
            <a:r>
              <a:rPr lang="en-US" altLang="en-US" sz="5400" b="1" dirty="0">
                <a:solidFill>
                  <a:srgbClr val="0095B8"/>
                </a:solidFill>
                <a:ea typeface="ＭＳ Ｐゴシック" pitchFamily="34" charset="-128"/>
              </a:rPr>
              <a:t>Subject – Verb Agreement </a:t>
            </a:r>
            <a:r>
              <a:rPr lang="en-US" altLang="en-US" sz="1600" b="1" dirty="0">
                <a:solidFill>
                  <a:srgbClr val="0095B8"/>
                </a:solidFill>
                <a:ea typeface="ＭＳ Ｐゴシック" pitchFamily="34" charset="-128"/>
              </a:rPr>
              <a:t>4</a:t>
            </a:r>
            <a:endParaRPr lang="en-US" sz="1600" dirty="0"/>
          </a:p>
        </p:txBody>
      </p:sp>
      <p:sp>
        <p:nvSpPr>
          <p:cNvPr id="3" name="Content Placeholder 2">
            <a:extLst>
              <a:ext uri="{FF2B5EF4-FFF2-40B4-BE49-F238E27FC236}">
                <a16:creationId xmlns:a16="http://schemas.microsoft.com/office/drawing/2014/main" id="{B2674E07-5E87-4C8D-B90C-0782521F4AB0}"/>
              </a:ext>
            </a:extLst>
          </p:cNvPr>
          <p:cNvSpPr>
            <a:spLocks noGrp="1"/>
          </p:cNvSpPr>
          <p:nvPr>
            <p:ph sz="quarter" idx="20"/>
          </p:nvPr>
        </p:nvSpPr>
        <p:spPr/>
        <p:txBody>
          <a:bodyPr>
            <a:normAutofit/>
          </a:bodyPr>
          <a:lstStyle/>
          <a:p>
            <a:pPr marL="0" indent="0" eaLnBrk="1" fontAlgn="auto" hangingPunct="1">
              <a:spcBef>
                <a:spcPts val="576"/>
              </a:spcBef>
              <a:buNone/>
              <a:defRPr/>
            </a:pPr>
            <a:r>
              <a:rPr lang="en-US" sz="2400" dirty="0"/>
              <a:t>An indefinite pronoun does not refer specifically to another person or object or to groups of people and objects but to people, objects, or groups more generally. </a:t>
            </a:r>
          </a:p>
          <a:p>
            <a:pPr marL="0" indent="0" eaLnBrk="1" fontAlgn="auto" hangingPunct="1">
              <a:spcBef>
                <a:spcPts val="576"/>
              </a:spcBef>
              <a:buNone/>
              <a:defRPr/>
            </a:pPr>
            <a:r>
              <a:rPr lang="en-US" sz="2400" b="1" dirty="0">
                <a:solidFill>
                  <a:srgbClr val="0095B8"/>
                </a:solidFill>
              </a:rPr>
              <a:t>Either of the campaigns is costly. </a:t>
            </a:r>
            <a:r>
              <a:rPr lang="en-US" sz="2400" dirty="0"/>
              <a:t>(Note: If you have trouble finding the subject, remember that anything in a prepositional phrase can’t be the subject of your sentence. Campaigns is in a prepositional phrase, so it cannot be the subject of your sentence.) </a:t>
            </a:r>
          </a:p>
          <a:p>
            <a:pPr marL="0" indent="0" eaLnBrk="1" fontAlgn="auto" hangingPunct="1">
              <a:spcBef>
                <a:spcPts val="576"/>
              </a:spcBef>
              <a:buNone/>
              <a:defRPr/>
            </a:pPr>
            <a:r>
              <a:rPr lang="en-US" sz="2400" dirty="0"/>
              <a:t>Other indefinite pronouns such as both, few, many, and several are always plural. Many were qualified for the job, but only three did well in the interview. Some indefinite pronouns are either singular or plural (</a:t>
            </a:r>
            <a:r>
              <a:rPr lang="en-US" sz="2400" dirty="0" err="1"/>
              <a:t>eg</a:t>
            </a:r>
            <a:r>
              <a:rPr lang="en-US" sz="2400" dirty="0"/>
              <a:t>, all, any, most, none, some), depending on what they refer to</a:t>
            </a:r>
            <a:r>
              <a:rPr lang="en-US" sz="2400" baseline="0" dirty="0"/>
              <a:t> </a:t>
            </a:r>
            <a:r>
              <a:rPr lang="en-US" sz="2400" dirty="0"/>
              <a:t>assignments. </a:t>
            </a:r>
          </a:p>
        </p:txBody>
      </p:sp>
      <p:sp>
        <p:nvSpPr>
          <p:cNvPr id="6" name="Slide Number Placeholder 3">
            <a:extLst>
              <a:ext uri="{FF2B5EF4-FFF2-40B4-BE49-F238E27FC236}">
                <a16:creationId xmlns:a16="http://schemas.microsoft.com/office/drawing/2014/main" id="{7F115B7C-B63A-4080-B38B-537506D74010}"/>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25270733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425A9-9F7A-47F0-885D-56949D7D6680}"/>
              </a:ext>
            </a:extLst>
          </p:cNvPr>
          <p:cNvSpPr>
            <a:spLocks noGrp="1"/>
          </p:cNvSpPr>
          <p:nvPr>
            <p:ph type="title"/>
          </p:nvPr>
        </p:nvSpPr>
        <p:spPr>
          <a:xfrm>
            <a:off x="969017" y="260648"/>
            <a:ext cx="10311559" cy="795879"/>
          </a:xfrm>
        </p:spPr>
        <p:txBody>
          <a:bodyPr/>
          <a:lstStyle/>
          <a:p>
            <a:r>
              <a:rPr lang="en-US" altLang="en-US" sz="5400" b="1" dirty="0">
                <a:solidFill>
                  <a:srgbClr val="0095B8"/>
                </a:solidFill>
                <a:ea typeface="ＭＳ Ｐゴシック" pitchFamily="34" charset="-128"/>
              </a:rPr>
              <a:t>Dangling Modifiers </a:t>
            </a:r>
            <a:r>
              <a:rPr lang="en-US" altLang="en-US" sz="1600" b="1" dirty="0">
                <a:solidFill>
                  <a:srgbClr val="0095B8"/>
                </a:solidFill>
                <a:ea typeface="ＭＳ Ｐゴシック" pitchFamily="34" charset="-128"/>
              </a:rPr>
              <a:t>1</a:t>
            </a:r>
            <a:endParaRPr lang="en-US" sz="1600" dirty="0"/>
          </a:p>
        </p:txBody>
      </p:sp>
      <p:sp>
        <p:nvSpPr>
          <p:cNvPr id="3" name="Content Placeholder 2">
            <a:extLst>
              <a:ext uri="{FF2B5EF4-FFF2-40B4-BE49-F238E27FC236}">
                <a16:creationId xmlns:a16="http://schemas.microsoft.com/office/drawing/2014/main" id="{D1DC4DB5-838F-475A-A96A-85EC7F370590}"/>
              </a:ext>
            </a:extLst>
          </p:cNvPr>
          <p:cNvSpPr>
            <a:spLocks noGrp="1"/>
          </p:cNvSpPr>
          <p:nvPr>
            <p:ph sz="quarter" idx="20"/>
          </p:nvPr>
        </p:nvSpPr>
        <p:spPr>
          <a:xfrm>
            <a:off x="623393" y="1430361"/>
            <a:ext cx="10628388" cy="5122837"/>
          </a:xfrm>
        </p:spPr>
        <p:txBody>
          <a:bodyPr>
            <a:noAutofit/>
          </a:bodyPr>
          <a:lstStyle/>
          <a:p>
            <a:pPr marL="0" indent="0" eaLnBrk="1" fontAlgn="auto" hangingPunct="1">
              <a:spcBef>
                <a:spcPts val="576"/>
              </a:spcBef>
              <a:buNone/>
              <a:defRPr/>
            </a:pPr>
            <a:r>
              <a:rPr lang="en-US" sz="2400" dirty="0"/>
              <a:t>Modifiers that do not clearly modify the right word in the sentence are called dangling modifiers. You can usually correct sentences</a:t>
            </a:r>
            <a:r>
              <a:rPr lang="en-US" sz="2400" baseline="0" dirty="0"/>
              <a:t> </a:t>
            </a:r>
            <a:r>
              <a:rPr lang="en-US" sz="2400" dirty="0"/>
              <a:t>containing dangling constructions by inserting the noun or pronoun that the modifier describes or by changing the dangling part to a</a:t>
            </a:r>
            <a:r>
              <a:rPr lang="en-US" sz="2400" baseline="0" dirty="0"/>
              <a:t> </a:t>
            </a:r>
            <a:r>
              <a:rPr lang="en-US" sz="2400" dirty="0"/>
              <a:t>complete clause. </a:t>
            </a:r>
          </a:p>
          <a:p>
            <a:pPr marL="400050" lvl="1" indent="0" eaLnBrk="1" fontAlgn="auto" hangingPunct="1">
              <a:spcBef>
                <a:spcPts val="576"/>
              </a:spcBef>
              <a:buNone/>
              <a:defRPr/>
            </a:pPr>
            <a:r>
              <a:rPr lang="en-US" sz="2400" b="1" dirty="0">
                <a:solidFill>
                  <a:srgbClr val="0095B8"/>
                </a:solidFill>
              </a:rPr>
              <a:t>Not this: </a:t>
            </a:r>
            <a:r>
              <a:rPr lang="en-US" sz="2400" dirty="0"/>
              <a:t>Believing that credit customers should have notice of the sale, special letters were mailed to them. </a:t>
            </a:r>
          </a:p>
          <a:p>
            <a:pPr marL="400050" lvl="1" indent="0" eaLnBrk="1" fontAlgn="auto" hangingPunct="1">
              <a:spcBef>
                <a:spcPts val="576"/>
              </a:spcBef>
              <a:buNone/>
              <a:defRPr/>
            </a:pPr>
            <a:r>
              <a:rPr lang="en-US" sz="2400" b="1" dirty="0">
                <a:solidFill>
                  <a:srgbClr val="0095B8"/>
                </a:solidFill>
              </a:rPr>
              <a:t>But this: </a:t>
            </a:r>
            <a:r>
              <a:rPr lang="en-US" sz="2400" dirty="0"/>
              <a:t>Believing that credit customers should have notice of the sale, we mailed special letters to them. (Inserting the pronoun we makes clear who did the believing.) </a:t>
            </a:r>
          </a:p>
          <a:p>
            <a:pPr marL="400050" lvl="1" indent="0" eaLnBrk="1" fontAlgn="auto" hangingPunct="1">
              <a:spcBef>
                <a:spcPts val="576"/>
              </a:spcBef>
              <a:buNone/>
              <a:defRPr/>
            </a:pPr>
            <a:r>
              <a:rPr lang="en-US" sz="2400" b="1" dirty="0">
                <a:solidFill>
                  <a:srgbClr val="0095B8"/>
                </a:solidFill>
              </a:rPr>
              <a:t>Or this: </a:t>
            </a:r>
            <a:r>
              <a:rPr lang="en-US" sz="2400" dirty="0"/>
              <a:t>Because we believed that credit customers should have notice of the sale, we mailed special letters to them. (Changing the</a:t>
            </a:r>
            <a:r>
              <a:rPr lang="en-US" sz="2400" baseline="0" dirty="0"/>
              <a:t> </a:t>
            </a:r>
            <a:r>
              <a:rPr lang="en-US" sz="2400" dirty="0"/>
              <a:t>dangling element to a complete clause makes clear who did the believing.)</a:t>
            </a:r>
          </a:p>
        </p:txBody>
      </p:sp>
      <p:sp>
        <p:nvSpPr>
          <p:cNvPr id="6" name="Slide Number Placeholder 3">
            <a:extLst>
              <a:ext uri="{FF2B5EF4-FFF2-40B4-BE49-F238E27FC236}">
                <a16:creationId xmlns:a16="http://schemas.microsoft.com/office/drawing/2014/main" id="{3EC335A7-3A9A-4CFF-9542-50019AAFF1ED}"/>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17609971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E411-7490-4E36-A8C0-F5BE73F93774}"/>
              </a:ext>
            </a:extLst>
          </p:cNvPr>
          <p:cNvSpPr>
            <a:spLocks noGrp="1"/>
          </p:cNvSpPr>
          <p:nvPr>
            <p:ph type="title"/>
          </p:nvPr>
        </p:nvSpPr>
        <p:spPr>
          <a:xfrm>
            <a:off x="969017" y="248616"/>
            <a:ext cx="10311559" cy="819943"/>
          </a:xfrm>
        </p:spPr>
        <p:txBody>
          <a:bodyPr/>
          <a:lstStyle/>
          <a:p>
            <a:r>
              <a:rPr lang="en-US" altLang="en-US" sz="5400" b="1" dirty="0">
                <a:solidFill>
                  <a:srgbClr val="0095B8"/>
                </a:solidFill>
                <a:ea typeface="ＭＳ Ｐゴシック" pitchFamily="34" charset="-128"/>
              </a:rPr>
              <a:t>Dangling Modifiers </a:t>
            </a:r>
            <a:r>
              <a:rPr lang="en-US" altLang="en-US" sz="1600" b="1" dirty="0">
                <a:solidFill>
                  <a:srgbClr val="0095B8"/>
                </a:solidFill>
                <a:ea typeface="ＭＳ Ｐゴシック" pitchFamily="34" charset="-128"/>
              </a:rPr>
              <a:t>2</a:t>
            </a:r>
            <a:endParaRPr lang="en-US" sz="1600" dirty="0"/>
          </a:p>
        </p:txBody>
      </p:sp>
      <p:sp>
        <p:nvSpPr>
          <p:cNvPr id="3" name="Content Placeholder 2">
            <a:extLst>
              <a:ext uri="{FF2B5EF4-FFF2-40B4-BE49-F238E27FC236}">
                <a16:creationId xmlns:a16="http://schemas.microsoft.com/office/drawing/2014/main" id="{72D7FC2B-3382-4BDF-A848-E9274C3DBD91}"/>
              </a:ext>
            </a:extLst>
          </p:cNvPr>
          <p:cNvSpPr>
            <a:spLocks noGrp="1"/>
          </p:cNvSpPr>
          <p:nvPr>
            <p:ph sz="quarter" idx="20"/>
          </p:nvPr>
        </p:nvSpPr>
        <p:spPr>
          <a:xfrm>
            <a:off x="1487488" y="1340768"/>
            <a:ext cx="9217023" cy="5212432"/>
          </a:xfrm>
        </p:spPr>
        <p:txBody>
          <a:bodyPr>
            <a:normAutofit/>
          </a:bodyPr>
          <a:lstStyle/>
          <a:p>
            <a:pPr marL="0" indent="0" eaLnBrk="1" fontAlgn="auto" hangingPunct="1">
              <a:spcBef>
                <a:spcPts val="576"/>
              </a:spcBef>
              <a:buNone/>
              <a:defRPr/>
            </a:pPr>
            <a:r>
              <a:rPr lang="en-US" sz="2400" dirty="0"/>
              <a:t>Dangling modifiers are frequently found in constructions involving participial phrases, elliptical clauses, gerund phrases, and infinitive</a:t>
            </a:r>
            <a:r>
              <a:rPr lang="en-US" sz="2400" baseline="0" dirty="0"/>
              <a:t> </a:t>
            </a:r>
            <a:r>
              <a:rPr lang="en-US" sz="2400" dirty="0"/>
              <a:t>phrases. </a:t>
            </a:r>
          </a:p>
          <a:p>
            <a:pPr marL="400050" lvl="1" indent="0" eaLnBrk="1" fontAlgn="auto" hangingPunct="1">
              <a:spcBef>
                <a:spcPts val="576"/>
              </a:spcBef>
              <a:buNone/>
              <a:defRPr/>
            </a:pPr>
            <a:r>
              <a:rPr lang="en-US" sz="2400" b="1" dirty="0">
                <a:solidFill>
                  <a:srgbClr val="0095B8"/>
                </a:solidFill>
              </a:rPr>
              <a:t>Not this: </a:t>
            </a:r>
            <a:r>
              <a:rPr lang="en-US" sz="2400" dirty="0"/>
              <a:t>Believing that District 7 was not being thoroughly covered, an additional salesperson was assigned to the area. (Dangling</a:t>
            </a:r>
            <a:r>
              <a:rPr lang="en-US" sz="2400" baseline="0" dirty="0"/>
              <a:t> </a:t>
            </a:r>
            <a:r>
              <a:rPr lang="en-US" sz="2400" dirty="0"/>
              <a:t>participial phrase.) </a:t>
            </a:r>
          </a:p>
          <a:p>
            <a:pPr marL="400050" lvl="1" indent="0" eaLnBrk="1" fontAlgn="auto" hangingPunct="1">
              <a:spcBef>
                <a:spcPts val="576"/>
              </a:spcBef>
              <a:buNone/>
              <a:defRPr/>
            </a:pPr>
            <a:r>
              <a:rPr lang="en-US" sz="2400" b="1" dirty="0">
                <a:solidFill>
                  <a:srgbClr val="0095B8"/>
                </a:solidFill>
              </a:rPr>
              <a:t>But this: </a:t>
            </a:r>
            <a:r>
              <a:rPr lang="en-US" sz="2400" dirty="0"/>
              <a:t>Believing that District 7 was not being thoroughly covered, the sales manager assigned an additional salesperson to the area. </a:t>
            </a:r>
          </a:p>
          <a:p>
            <a:pPr marL="400050" lvl="1" indent="0" eaLnBrk="1" fontAlgn="auto" hangingPunct="1">
              <a:spcBef>
                <a:spcPts val="576"/>
              </a:spcBef>
              <a:buNone/>
              <a:defRPr/>
            </a:pPr>
            <a:r>
              <a:rPr lang="en-US" sz="2400" b="1" dirty="0">
                <a:solidFill>
                  <a:srgbClr val="0095B8"/>
                </a:solidFill>
              </a:rPr>
              <a:t>Not this: </a:t>
            </a:r>
            <a:r>
              <a:rPr lang="en-US" sz="2400" dirty="0"/>
              <a:t>By working hard, your goal can be reached. (Dangling gerund phrase.) </a:t>
            </a:r>
          </a:p>
          <a:p>
            <a:pPr marL="400050" lvl="1" indent="0" eaLnBrk="1" fontAlgn="auto" hangingPunct="1">
              <a:spcBef>
                <a:spcPts val="576"/>
              </a:spcBef>
              <a:buNone/>
              <a:defRPr/>
            </a:pPr>
            <a:r>
              <a:rPr lang="en-US" sz="2400" b="1" dirty="0">
                <a:solidFill>
                  <a:srgbClr val="0095B8"/>
                </a:solidFill>
              </a:rPr>
              <a:t>But this: </a:t>
            </a:r>
            <a:r>
              <a:rPr lang="en-US" sz="2400" dirty="0"/>
              <a:t>By working hard, you can reach your goal.</a:t>
            </a:r>
          </a:p>
        </p:txBody>
      </p:sp>
      <p:sp>
        <p:nvSpPr>
          <p:cNvPr id="6" name="Slide Number Placeholder 3">
            <a:extLst>
              <a:ext uri="{FF2B5EF4-FFF2-40B4-BE49-F238E27FC236}">
                <a16:creationId xmlns:a16="http://schemas.microsoft.com/office/drawing/2014/main" id="{6948D077-F1BC-4CA0-9203-0F4AD5EDD67F}"/>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26532556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87D5E-D084-4322-A9B7-9A530C9BC48D}"/>
              </a:ext>
            </a:extLst>
          </p:cNvPr>
          <p:cNvSpPr>
            <a:spLocks noGrp="1"/>
          </p:cNvSpPr>
          <p:nvPr>
            <p:ph type="title"/>
          </p:nvPr>
        </p:nvSpPr>
        <p:spPr/>
        <p:txBody>
          <a:bodyPr/>
          <a:lstStyle/>
          <a:p>
            <a:r>
              <a:rPr lang="en-US" altLang="en-US" sz="5400" b="1" dirty="0">
                <a:solidFill>
                  <a:srgbClr val="0095B8"/>
                </a:solidFill>
                <a:ea typeface="ＭＳ Ｐゴシック" pitchFamily="34" charset="-128"/>
              </a:rPr>
              <a:t>Misplaced Modifier </a:t>
            </a:r>
            <a:endParaRPr lang="en-US" sz="5400" dirty="0"/>
          </a:p>
        </p:txBody>
      </p:sp>
      <p:sp>
        <p:nvSpPr>
          <p:cNvPr id="3" name="Content Placeholder 2">
            <a:extLst>
              <a:ext uri="{FF2B5EF4-FFF2-40B4-BE49-F238E27FC236}">
                <a16:creationId xmlns:a16="http://schemas.microsoft.com/office/drawing/2014/main" id="{C3610CDA-EC3D-4D7F-9F7B-CC23E092B9FF}"/>
              </a:ext>
            </a:extLst>
          </p:cNvPr>
          <p:cNvSpPr>
            <a:spLocks noGrp="1"/>
          </p:cNvSpPr>
          <p:nvPr>
            <p:ph sz="quarter" idx="20"/>
          </p:nvPr>
        </p:nvSpPr>
        <p:spPr>
          <a:xfrm>
            <a:off x="1343472" y="1196752"/>
            <a:ext cx="9260235" cy="5140423"/>
          </a:xfrm>
        </p:spPr>
        <p:txBody>
          <a:bodyPr>
            <a:normAutofit lnSpcReduction="10000"/>
          </a:bodyPr>
          <a:lstStyle/>
          <a:p>
            <a:pPr marL="0" indent="0" eaLnBrk="1" fontAlgn="auto" hangingPunct="1">
              <a:spcBef>
                <a:spcPts val="576"/>
              </a:spcBef>
              <a:buNone/>
              <a:defRPr/>
            </a:pPr>
            <a:r>
              <a:rPr lang="en-US" sz="2400" dirty="0"/>
              <a:t>Unlike dangling modifiers, which do not clearly modify anything, misplaced modifiers do have a clear referent but are placed in the sentence in such a way that the sentence reads Page A-16 awkwardly or is unclear. Frequently, misplaced modifiers are prepositional phrases (e.g., phrases that begin with prepositions such as in, on, with, for, over, under, near, or by) or are adverbs such as only, just, almost, or often. </a:t>
            </a:r>
          </a:p>
          <a:p>
            <a:pPr marL="342000" lvl="1" eaLnBrk="1" fontAlgn="auto" hangingPunct="1">
              <a:lnSpc>
                <a:spcPct val="110000"/>
              </a:lnSpc>
              <a:spcBef>
                <a:spcPts val="576"/>
              </a:spcBef>
              <a:defRPr/>
            </a:pPr>
            <a:r>
              <a:rPr lang="en-US" sz="2400" b="1" dirty="0">
                <a:solidFill>
                  <a:srgbClr val="0095B8"/>
                </a:solidFill>
              </a:rPr>
              <a:t>Unclear: </a:t>
            </a:r>
            <a:r>
              <a:rPr lang="en-US" sz="2400" dirty="0"/>
              <a:t>New employees who demonstrate initiative often are promoted more quickly than those who don’t. </a:t>
            </a:r>
          </a:p>
          <a:p>
            <a:pPr marL="342000" lvl="1" eaLnBrk="1" fontAlgn="auto" hangingPunct="1">
              <a:lnSpc>
                <a:spcPct val="110000"/>
              </a:lnSpc>
              <a:spcBef>
                <a:spcPts val="576"/>
              </a:spcBef>
              <a:defRPr/>
            </a:pPr>
            <a:r>
              <a:rPr lang="en-US" sz="2400" b="1" dirty="0">
                <a:solidFill>
                  <a:srgbClr val="0095B8"/>
                </a:solidFill>
              </a:rPr>
              <a:t>Better: </a:t>
            </a:r>
            <a:r>
              <a:rPr lang="en-US" sz="2400" dirty="0"/>
              <a:t>New employees who often demonstrate initiative are promoted more quickly than those who don’t. </a:t>
            </a:r>
          </a:p>
          <a:p>
            <a:pPr marL="342000" lvl="1" eaLnBrk="1" fontAlgn="auto" hangingPunct="1">
              <a:lnSpc>
                <a:spcPct val="110000"/>
              </a:lnSpc>
              <a:spcBef>
                <a:spcPts val="576"/>
              </a:spcBef>
              <a:defRPr/>
            </a:pPr>
            <a:r>
              <a:rPr lang="en-US" sz="2400" b="1" dirty="0">
                <a:solidFill>
                  <a:srgbClr val="0095B8"/>
                </a:solidFill>
              </a:rPr>
              <a:t>Better: </a:t>
            </a:r>
            <a:r>
              <a:rPr lang="en-US" sz="2400" dirty="0"/>
              <a:t>New employees who demonstrate initiative are often promoted more quickly than those who don’t.</a:t>
            </a:r>
          </a:p>
        </p:txBody>
      </p:sp>
      <p:sp>
        <p:nvSpPr>
          <p:cNvPr id="6" name="Slide Number Placeholder 3">
            <a:extLst>
              <a:ext uri="{FF2B5EF4-FFF2-40B4-BE49-F238E27FC236}">
                <a16:creationId xmlns:a16="http://schemas.microsoft.com/office/drawing/2014/main" id="{EFA0606D-C696-4D8A-BCEA-0D52C83D1958}"/>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25126612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96737-71AD-449D-8EE9-0E482122B243}"/>
              </a:ext>
            </a:extLst>
          </p:cNvPr>
          <p:cNvSpPr>
            <a:spLocks noGrp="1"/>
          </p:cNvSpPr>
          <p:nvPr>
            <p:ph type="title"/>
          </p:nvPr>
        </p:nvSpPr>
        <p:spPr/>
        <p:txBody>
          <a:bodyPr/>
          <a:lstStyle/>
          <a:p>
            <a:r>
              <a:rPr lang="en-US" altLang="en-US" sz="5400" b="1" dirty="0">
                <a:solidFill>
                  <a:srgbClr val="0095B8"/>
                </a:solidFill>
                <a:ea typeface="ＭＳ Ｐゴシック" pitchFamily="34" charset="-128"/>
              </a:rPr>
              <a:t>Parallel Structure</a:t>
            </a:r>
            <a:endParaRPr lang="en-US" sz="5400" dirty="0"/>
          </a:p>
        </p:txBody>
      </p:sp>
      <p:sp>
        <p:nvSpPr>
          <p:cNvPr id="3" name="Content Placeholder 2">
            <a:extLst>
              <a:ext uri="{FF2B5EF4-FFF2-40B4-BE49-F238E27FC236}">
                <a16:creationId xmlns:a16="http://schemas.microsoft.com/office/drawing/2014/main" id="{ECF2B737-51D1-4CD8-AB0A-CEB42DB46B76}"/>
              </a:ext>
            </a:extLst>
          </p:cNvPr>
          <p:cNvSpPr>
            <a:spLocks noGrp="1"/>
          </p:cNvSpPr>
          <p:nvPr>
            <p:ph sz="quarter" idx="20"/>
          </p:nvPr>
        </p:nvSpPr>
        <p:spPr>
          <a:xfrm>
            <a:off x="1465882" y="1412776"/>
            <a:ext cx="9260235" cy="4806950"/>
          </a:xfrm>
        </p:spPr>
        <p:txBody>
          <a:bodyPr>
            <a:normAutofit lnSpcReduction="10000"/>
          </a:bodyPr>
          <a:lstStyle/>
          <a:p>
            <a:pPr marL="0" indent="0" eaLnBrk="1" fontAlgn="auto" hangingPunct="1">
              <a:spcBef>
                <a:spcPts val="576"/>
              </a:spcBef>
              <a:buNone/>
              <a:defRPr/>
            </a:pPr>
            <a:r>
              <a:rPr lang="en-US" sz="2400" dirty="0"/>
              <a:t>Use the same grammatical pattern when sharing similar ideas within a sentence. Parallel constructions are logically connected by the</a:t>
            </a:r>
            <a:r>
              <a:rPr lang="en-US" sz="2400" baseline="0" dirty="0"/>
              <a:t> </a:t>
            </a:r>
            <a:r>
              <a:rPr lang="en-US" sz="2400" dirty="0"/>
              <a:t>coordinating conjunctions </a:t>
            </a:r>
            <a:r>
              <a:rPr lang="en-US" sz="2400" i="1" dirty="0"/>
              <a:t>and, but</a:t>
            </a:r>
            <a:r>
              <a:rPr lang="en-US" sz="2400" dirty="0"/>
              <a:t>, and </a:t>
            </a:r>
            <a:r>
              <a:rPr lang="en-US" sz="2400" i="1" dirty="0"/>
              <a:t>or</a:t>
            </a:r>
            <a:r>
              <a:rPr lang="en-US" sz="2400" dirty="0"/>
              <a:t>. </a:t>
            </a:r>
          </a:p>
          <a:p>
            <a:pPr marL="0" indent="0" eaLnBrk="1" fontAlgn="auto" hangingPunct="1">
              <a:spcBef>
                <a:spcPts val="576"/>
              </a:spcBef>
              <a:buNone/>
              <a:defRPr/>
            </a:pPr>
            <a:r>
              <a:rPr lang="en-US" sz="2400" dirty="0"/>
              <a:t>Care should be taken to see that the sentence elements connected by these conjunctions are of the same grammatical type. That is, if one of the parts is a noun, the other parts also should be nouns. If one of the parts is an infinitive phrase, the other parts also should be infinitive phrases.</a:t>
            </a:r>
            <a:endParaRPr lang="en-US" sz="2400" b="1" dirty="0"/>
          </a:p>
          <a:p>
            <a:pPr marL="342900" indent="-342900">
              <a:spcBef>
                <a:spcPts val="576"/>
              </a:spcBef>
              <a:buFont typeface="Arial" panose="020B0604020202020204" pitchFamily="34" charset="0"/>
              <a:buChar char="•"/>
            </a:pPr>
            <a:r>
              <a:rPr lang="en-US" sz="2400" b="1" dirty="0">
                <a:solidFill>
                  <a:srgbClr val="0095B8"/>
                </a:solidFill>
              </a:rPr>
              <a:t>Incorrect:</a:t>
            </a:r>
            <a:r>
              <a:rPr lang="en-US" sz="2400" dirty="0">
                <a:solidFill>
                  <a:srgbClr val="0095B8"/>
                </a:solidFill>
              </a:rPr>
              <a:t> </a:t>
            </a:r>
            <a:r>
              <a:rPr lang="en-US" sz="2400" dirty="0"/>
              <a:t>Our business writing project was successful, challenging for our team, and took a lot of time.</a:t>
            </a:r>
            <a:endParaRPr lang="en-US" sz="2400" b="1" dirty="0"/>
          </a:p>
          <a:p>
            <a:pPr marL="342900" indent="-342900" eaLnBrk="1" fontAlgn="auto" hangingPunct="1">
              <a:spcBef>
                <a:spcPts val="576"/>
              </a:spcBef>
              <a:buFont typeface="Arial" panose="020B0604020202020204" pitchFamily="34" charset="0"/>
              <a:buChar char="•"/>
              <a:defRPr/>
            </a:pPr>
            <a:r>
              <a:rPr lang="en-US" sz="2400" b="1" dirty="0">
                <a:solidFill>
                  <a:srgbClr val="0095B8"/>
                </a:solidFill>
              </a:rPr>
              <a:t>Correct</a:t>
            </a:r>
            <a:r>
              <a:rPr lang="en-US" sz="2400" dirty="0">
                <a:solidFill>
                  <a:srgbClr val="0095B8"/>
                </a:solidFill>
              </a:rPr>
              <a:t>: </a:t>
            </a:r>
            <a:r>
              <a:rPr lang="en-US" sz="2400" dirty="0"/>
              <a:t>Our business writing project was successful, challenging, and time-consuming.</a:t>
            </a:r>
          </a:p>
        </p:txBody>
      </p:sp>
      <p:sp>
        <p:nvSpPr>
          <p:cNvPr id="6" name="Slide Number Placeholder 3">
            <a:extLst>
              <a:ext uri="{FF2B5EF4-FFF2-40B4-BE49-F238E27FC236}">
                <a16:creationId xmlns:a16="http://schemas.microsoft.com/office/drawing/2014/main" id="{F3A6F0B8-1BCC-49E2-9D2D-E4A6239225FF}"/>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28677572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BE976-E12A-452D-8C76-B54F72545F22}"/>
              </a:ext>
            </a:extLst>
          </p:cNvPr>
          <p:cNvSpPr>
            <a:spLocks noGrp="1"/>
          </p:cNvSpPr>
          <p:nvPr>
            <p:ph type="title"/>
          </p:nvPr>
        </p:nvSpPr>
        <p:spPr/>
        <p:txBody>
          <a:bodyPr/>
          <a:lstStyle/>
          <a:p>
            <a:r>
              <a:rPr lang="en-US" altLang="en-US" sz="5400" b="1" dirty="0">
                <a:solidFill>
                  <a:srgbClr val="0095B8"/>
                </a:solidFill>
                <a:ea typeface="ＭＳ Ｐゴシック" pitchFamily="34" charset="-128"/>
              </a:rPr>
              <a:t>Run-on Sentences</a:t>
            </a:r>
            <a:endParaRPr lang="en-US" sz="5400" dirty="0"/>
          </a:p>
        </p:txBody>
      </p:sp>
      <p:sp>
        <p:nvSpPr>
          <p:cNvPr id="3" name="Content Placeholder 2">
            <a:extLst>
              <a:ext uri="{FF2B5EF4-FFF2-40B4-BE49-F238E27FC236}">
                <a16:creationId xmlns:a16="http://schemas.microsoft.com/office/drawing/2014/main" id="{02D5F620-2277-4FD3-BDFC-285E3A78F32D}"/>
              </a:ext>
            </a:extLst>
          </p:cNvPr>
          <p:cNvSpPr>
            <a:spLocks noGrp="1"/>
          </p:cNvSpPr>
          <p:nvPr>
            <p:ph sz="quarter" idx="20"/>
          </p:nvPr>
        </p:nvSpPr>
        <p:spPr>
          <a:xfrm>
            <a:off x="1631505" y="1484784"/>
            <a:ext cx="9073008" cy="4806950"/>
          </a:xfrm>
        </p:spPr>
        <p:txBody>
          <a:bodyPr>
            <a:normAutofit/>
          </a:bodyPr>
          <a:lstStyle/>
          <a:p>
            <a:pPr marL="0" indent="0">
              <a:spcBef>
                <a:spcPts val="576"/>
              </a:spcBef>
              <a:buClr>
                <a:srgbClr val="00A900"/>
              </a:buClr>
              <a:buNone/>
            </a:pPr>
            <a:r>
              <a:rPr lang="en-US" sz="2400" dirty="0"/>
              <a:t>A run-on sentence occurs when two or more complete sentences are joined as one sentence, without a conjunction.</a:t>
            </a:r>
            <a:endParaRPr lang="en-US" sz="2400" b="1" dirty="0"/>
          </a:p>
          <a:p>
            <a:pPr marL="342900" indent="-342900">
              <a:spcBef>
                <a:spcPts val="576"/>
              </a:spcBef>
              <a:buFont typeface="Arial" panose="020B0604020202020204" pitchFamily="34" charset="0"/>
              <a:buChar char="•"/>
            </a:pPr>
            <a:r>
              <a:rPr lang="en-US" sz="2400" b="1" dirty="0">
                <a:solidFill>
                  <a:srgbClr val="0095B8"/>
                </a:solidFill>
              </a:rPr>
              <a:t>Incorrect: </a:t>
            </a:r>
            <a:r>
              <a:rPr lang="en-US" sz="2400" dirty="0"/>
              <a:t>She doesn’t know why she’s considering moving to another country for a job her family and friends are here.</a:t>
            </a:r>
          </a:p>
          <a:p>
            <a:pPr marL="342900" indent="-342900">
              <a:spcBef>
                <a:spcPts val="576"/>
              </a:spcBef>
              <a:buFont typeface="Arial" panose="020B0604020202020204" pitchFamily="34" charset="0"/>
              <a:buChar char="•"/>
            </a:pPr>
            <a:r>
              <a:rPr lang="en-US" sz="2400" b="1" dirty="0">
                <a:solidFill>
                  <a:srgbClr val="0095B8"/>
                </a:solidFill>
              </a:rPr>
              <a:t>Correct: </a:t>
            </a:r>
            <a:r>
              <a:rPr lang="en-US" sz="2400" dirty="0"/>
              <a:t>She doesn’t know why she’s considering moving to another country for a job. Her family and friends are here.</a:t>
            </a:r>
          </a:p>
        </p:txBody>
      </p:sp>
      <p:sp>
        <p:nvSpPr>
          <p:cNvPr id="6" name="Slide Number Placeholder 3">
            <a:extLst>
              <a:ext uri="{FF2B5EF4-FFF2-40B4-BE49-F238E27FC236}">
                <a16:creationId xmlns:a16="http://schemas.microsoft.com/office/drawing/2014/main" id="{880438D3-BCEA-4196-92B9-A2597FDA1E97}"/>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40749867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0B178-2B5F-481C-9831-64B04F6FFCA6}"/>
              </a:ext>
            </a:extLst>
          </p:cNvPr>
          <p:cNvSpPr>
            <a:spLocks noGrp="1"/>
          </p:cNvSpPr>
          <p:nvPr>
            <p:ph type="title"/>
          </p:nvPr>
        </p:nvSpPr>
        <p:spPr>
          <a:xfrm>
            <a:off x="940221" y="304800"/>
            <a:ext cx="10311559" cy="819943"/>
          </a:xfrm>
        </p:spPr>
        <p:txBody>
          <a:bodyPr/>
          <a:lstStyle/>
          <a:p>
            <a:r>
              <a:rPr lang="en-US" altLang="en-US" sz="5400" b="1" dirty="0">
                <a:solidFill>
                  <a:srgbClr val="0095B8"/>
                </a:solidFill>
                <a:ea typeface="ＭＳ Ｐゴシック" pitchFamily="34" charset="-128"/>
              </a:rPr>
              <a:t>Fragments</a:t>
            </a:r>
            <a:endParaRPr lang="en-US" sz="5400" dirty="0"/>
          </a:p>
        </p:txBody>
      </p:sp>
      <p:sp>
        <p:nvSpPr>
          <p:cNvPr id="3" name="Content Placeholder 2">
            <a:extLst>
              <a:ext uri="{FF2B5EF4-FFF2-40B4-BE49-F238E27FC236}">
                <a16:creationId xmlns:a16="http://schemas.microsoft.com/office/drawing/2014/main" id="{F3276DE8-B554-4DAC-A874-F48DC2415EEC}"/>
              </a:ext>
            </a:extLst>
          </p:cNvPr>
          <p:cNvSpPr>
            <a:spLocks noGrp="1"/>
          </p:cNvSpPr>
          <p:nvPr>
            <p:ph sz="quarter" idx="20"/>
          </p:nvPr>
        </p:nvSpPr>
        <p:spPr>
          <a:xfrm>
            <a:off x="1537890" y="1412776"/>
            <a:ext cx="9116219" cy="4806950"/>
          </a:xfrm>
        </p:spPr>
        <p:txBody>
          <a:bodyPr>
            <a:normAutofit/>
          </a:bodyPr>
          <a:lstStyle/>
          <a:p>
            <a:pPr marL="0" indent="0">
              <a:spcBef>
                <a:spcPts val="576"/>
              </a:spcBef>
              <a:buClr>
                <a:srgbClr val="00A900"/>
              </a:buClr>
              <a:buNone/>
            </a:pPr>
            <a:r>
              <a:rPr lang="en-US" sz="2400" dirty="0"/>
              <a:t>A complete sentence contains a subject and a predicate that describes the subject. A fragment, on the other hand, lacks both these elements and is incomplete.</a:t>
            </a:r>
            <a:endParaRPr lang="en-US" sz="2400" b="1" dirty="0"/>
          </a:p>
          <a:p>
            <a:pPr marL="342900" indent="-342900">
              <a:spcBef>
                <a:spcPts val="576"/>
              </a:spcBef>
              <a:buFont typeface="Arial" panose="020B0604020202020204" pitchFamily="34" charset="0"/>
              <a:buChar char="•"/>
            </a:pPr>
            <a:r>
              <a:rPr lang="en-US" sz="2400" b="1" dirty="0">
                <a:solidFill>
                  <a:srgbClr val="0095B8"/>
                </a:solidFill>
              </a:rPr>
              <a:t>Incorrect: </a:t>
            </a:r>
            <a:r>
              <a:rPr lang="en-US" sz="2400" dirty="0"/>
              <a:t>We’ll have to cancel the spring marketing campaign. But launch it in the fall instead.</a:t>
            </a:r>
          </a:p>
          <a:p>
            <a:pPr marL="342900" indent="-342900">
              <a:spcBef>
                <a:spcPts val="576"/>
              </a:spcBef>
              <a:buFont typeface="Arial" panose="020B0604020202020204" pitchFamily="34" charset="0"/>
              <a:buChar char="•"/>
            </a:pPr>
            <a:r>
              <a:rPr lang="en-US" sz="2400" b="1" dirty="0">
                <a:solidFill>
                  <a:srgbClr val="0095B8"/>
                </a:solidFill>
              </a:rPr>
              <a:t>Correct: </a:t>
            </a:r>
            <a:r>
              <a:rPr lang="en-US" sz="2400" dirty="0"/>
              <a:t>We’ll have to cancel the spring marketing campaign, but we’ll launch it in the fall instead.</a:t>
            </a:r>
          </a:p>
        </p:txBody>
      </p:sp>
      <p:sp>
        <p:nvSpPr>
          <p:cNvPr id="6" name="Slide Number Placeholder 3">
            <a:extLst>
              <a:ext uri="{FF2B5EF4-FFF2-40B4-BE49-F238E27FC236}">
                <a16:creationId xmlns:a16="http://schemas.microsoft.com/office/drawing/2014/main" id="{A9F3CA89-1A4B-42BB-825D-C69988C052C5}"/>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3068191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0221" y="304800"/>
            <a:ext cx="10311559" cy="769568"/>
          </a:xfrm>
        </p:spPr>
        <p:txBody>
          <a:bodyPr/>
          <a:lstStyle/>
          <a:p>
            <a:r>
              <a:rPr lang="en-US" altLang="en-US" sz="5400" b="1" dirty="0">
                <a:solidFill>
                  <a:srgbClr val="3D97B4"/>
                </a:solidFill>
                <a:cs typeface="Calibri" panose="020F0502020204030204" pitchFamily="34" charset="0"/>
              </a:rPr>
              <a:t>Grammar is an Issue in Business</a:t>
            </a:r>
            <a:endParaRPr lang="en-US" sz="5400" dirty="0"/>
          </a:p>
        </p:txBody>
      </p:sp>
      <p:sp>
        <p:nvSpPr>
          <p:cNvPr id="12" name="Content Placeholder 3">
            <a:extLst>
              <a:ext uri="{FF2B5EF4-FFF2-40B4-BE49-F238E27FC236}">
                <a16:creationId xmlns:a16="http://schemas.microsoft.com/office/drawing/2014/main" id="{4441000C-BCE5-46D3-9FC3-97AEF38398D0}"/>
              </a:ext>
            </a:extLst>
          </p:cNvPr>
          <p:cNvSpPr>
            <a:spLocks noGrp="1"/>
          </p:cNvSpPr>
          <p:nvPr>
            <p:ph sz="quarter" idx="14"/>
          </p:nvPr>
        </p:nvSpPr>
        <p:spPr>
          <a:xfrm>
            <a:off x="5087888" y="3429000"/>
            <a:ext cx="3600400" cy="2578464"/>
          </a:xfrm>
          <a:prstGeom prst="rect">
            <a:avLst/>
          </a:prstGeom>
          <a:gradFill>
            <a:gsLst>
              <a:gs pos="0">
                <a:srgbClr val="74D0B4"/>
              </a:gs>
              <a:gs pos="100000">
                <a:srgbClr val="ABFEE3"/>
              </a:gs>
            </a:gsLst>
            <a:lin ang="16200000" scaled="1"/>
          </a:gradFill>
          <a:ln>
            <a:solidFill>
              <a:srgbClr val="80DABF"/>
            </a:solidFill>
          </a:ln>
        </p:spPr>
        <p:style>
          <a:lnRef idx="1">
            <a:schemeClr val="accent1"/>
          </a:lnRef>
          <a:fillRef idx="3">
            <a:schemeClr val="accent1"/>
          </a:fillRef>
          <a:effectRef idx="2">
            <a:schemeClr val="accent1"/>
          </a:effectRef>
          <a:fontRef idx="minor">
            <a:schemeClr val="lt1"/>
          </a:fontRef>
        </p:style>
        <p:txBody>
          <a:bodyPr rtlCol="0" anchor="ctr"/>
          <a:lstStyle/>
          <a:p>
            <a:pPr marL="68400" lvl="0" indent="-342000" defTabSz="457200">
              <a:spcBef>
                <a:spcPct val="20000"/>
              </a:spcBef>
              <a:defRPr/>
            </a:pPr>
            <a:r>
              <a:rPr lang="en-US" sz="1600" b="1" dirty="0">
                <a:solidFill>
                  <a:prstClr val="black"/>
                </a:solidFill>
                <a:latin typeface="Sanserif"/>
                <a:cs typeface="Arial" panose="020B0604020202020204" pitchFamily="34" charset="0"/>
              </a:rPr>
              <a:t> Human Resource Management and AARP Survey, 2012</a:t>
            </a:r>
          </a:p>
        </p:txBody>
      </p:sp>
      <p:sp>
        <p:nvSpPr>
          <p:cNvPr id="3" name="Content Placeholder 2"/>
          <p:cNvSpPr>
            <a:spLocks noGrp="1"/>
          </p:cNvSpPr>
          <p:nvPr>
            <p:ph sz="quarter" idx="11"/>
          </p:nvPr>
        </p:nvSpPr>
        <p:spPr>
          <a:xfrm>
            <a:off x="2288565" y="1340768"/>
            <a:ext cx="4435699" cy="2578464"/>
          </a:xfrm>
          <a:solidFill>
            <a:srgbClr val="E4F3EE"/>
          </a:solidFill>
        </p:spPr>
        <p:txBody>
          <a:bodyPr>
            <a:noAutofit/>
          </a:bodyPr>
          <a:lstStyle/>
          <a:p>
            <a:pPr marL="68580" lvl="0" indent="0" defTabSz="457200" fontAlgn="auto">
              <a:spcBef>
                <a:spcPts val="0"/>
              </a:spcBef>
              <a:spcAft>
                <a:spcPts val="0"/>
              </a:spcAft>
              <a:buClrTx/>
              <a:buSzTx/>
              <a:buNone/>
              <a:defRPr/>
            </a:pPr>
            <a:r>
              <a:rPr lang="en-US" sz="2800" b="1" dirty="0">
                <a:solidFill>
                  <a:prstClr val="black"/>
                </a:solidFill>
                <a:cs typeface="Arial" panose="020B0604020202020204" pitchFamily="34" charset="0"/>
              </a:rPr>
              <a:t>45 percent of 430 employers say they’re increasing employee training programs to improve  grammar.</a:t>
            </a:r>
          </a:p>
        </p:txBody>
      </p:sp>
      <p:sp>
        <p:nvSpPr>
          <p:cNvPr id="4" name="Slide Number Placeholder 3">
            <a:extLst>
              <a:ext uri="{FF2B5EF4-FFF2-40B4-BE49-F238E27FC236}">
                <a16:creationId xmlns:a16="http://schemas.microsoft.com/office/drawing/2014/main" id="{E1568770-24D5-4F35-A26D-9D6840AFF05A}"/>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23558640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AA9E5-ED97-4FCB-968B-E026CAECBEA5}"/>
              </a:ext>
            </a:extLst>
          </p:cNvPr>
          <p:cNvSpPr>
            <a:spLocks noGrp="1"/>
          </p:cNvSpPr>
          <p:nvPr>
            <p:ph type="title"/>
          </p:nvPr>
        </p:nvSpPr>
        <p:spPr/>
        <p:txBody>
          <a:bodyPr/>
          <a:lstStyle/>
          <a:p>
            <a:r>
              <a:rPr lang="en-US" altLang="en-US" sz="5400" b="1" dirty="0">
                <a:solidFill>
                  <a:srgbClr val="0095B8"/>
                </a:solidFill>
                <a:ea typeface="ＭＳ Ｐゴシック" pitchFamily="34" charset="-128"/>
              </a:rPr>
              <a:t>Pronouns </a:t>
            </a:r>
            <a:r>
              <a:rPr lang="en-US" altLang="en-US" sz="1600" b="1" dirty="0">
                <a:solidFill>
                  <a:srgbClr val="0095B8"/>
                </a:solidFill>
                <a:ea typeface="ＭＳ Ｐゴシック" pitchFamily="34" charset="-128"/>
              </a:rPr>
              <a:t>1</a:t>
            </a:r>
            <a:endParaRPr lang="en-US" sz="1600" dirty="0"/>
          </a:p>
        </p:txBody>
      </p:sp>
      <p:sp>
        <p:nvSpPr>
          <p:cNvPr id="3" name="Content Placeholder 2">
            <a:extLst>
              <a:ext uri="{FF2B5EF4-FFF2-40B4-BE49-F238E27FC236}">
                <a16:creationId xmlns:a16="http://schemas.microsoft.com/office/drawing/2014/main" id="{51FDD080-1B57-41E2-84BF-77942F8C2E78}"/>
              </a:ext>
            </a:extLst>
          </p:cNvPr>
          <p:cNvSpPr>
            <a:spLocks noGrp="1"/>
          </p:cNvSpPr>
          <p:nvPr>
            <p:ph sz="quarter" idx="20"/>
          </p:nvPr>
        </p:nvSpPr>
        <p:spPr>
          <a:xfrm>
            <a:off x="1332669" y="1196752"/>
            <a:ext cx="9526662" cy="5375852"/>
          </a:xfrm>
        </p:spPr>
        <p:txBody>
          <a:bodyPr>
            <a:normAutofit lnSpcReduction="10000"/>
          </a:bodyPr>
          <a:lstStyle/>
          <a:p>
            <a:pPr marL="0" indent="0" eaLnBrk="1" fontAlgn="auto" hangingPunct="1">
              <a:spcBef>
                <a:spcPts val="576"/>
              </a:spcBef>
              <a:buNone/>
              <a:defRPr/>
            </a:pPr>
            <a:r>
              <a:rPr lang="en-US" sz="2400" dirty="0"/>
              <a:t>Make certain that the word each pronoun refers to (its antecedent) is clear. Failure to conform to this standard causes confusion, particularly in sentences in which two or more nouns are possible antecedents or the antecedent is far away from the pronoun. </a:t>
            </a:r>
          </a:p>
          <a:p>
            <a:pPr marL="400050" lvl="1" indent="0" eaLnBrk="1" fontAlgn="auto" hangingPunct="1">
              <a:lnSpc>
                <a:spcPct val="110000"/>
              </a:lnSpc>
              <a:spcBef>
                <a:spcPts val="576"/>
              </a:spcBef>
              <a:buNone/>
              <a:defRPr/>
            </a:pPr>
            <a:r>
              <a:rPr lang="en-US" sz="2400" b="1" dirty="0">
                <a:solidFill>
                  <a:srgbClr val="0095B8"/>
                </a:solidFill>
              </a:rPr>
              <a:t>Not this: </a:t>
            </a:r>
            <a:r>
              <a:rPr lang="en-US" sz="2400" dirty="0"/>
              <a:t>When the president objected to Mr. Carter, he told him to mind his own business. (Who told whom?) </a:t>
            </a:r>
          </a:p>
          <a:p>
            <a:pPr marL="400050" lvl="1" indent="0" eaLnBrk="1" fontAlgn="auto" hangingPunct="1">
              <a:lnSpc>
                <a:spcPct val="110000"/>
              </a:lnSpc>
              <a:spcBef>
                <a:spcPts val="576"/>
              </a:spcBef>
              <a:buNone/>
              <a:defRPr/>
            </a:pPr>
            <a:r>
              <a:rPr lang="en-US" sz="2400" b="1" dirty="0">
                <a:solidFill>
                  <a:srgbClr val="0095B8"/>
                </a:solidFill>
              </a:rPr>
              <a:t>But this: </a:t>
            </a:r>
            <a:r>
              <a:rPr lang="en-US" sz="2400" dirty="0"/>
              <a:t>When the president objected to Mr. Carter, Mr. Carter told him to mind his own business. </a:t>
            </a:r>
          </a:p>
          <a:p>
            <a:pPr marL="400050" lvl="1" indent="0" eaLnBrk="1" fontAlgn="auto" hangingPunct="1">
              <a:lnSpc>
                <a:spcPct val="110000"/>
              </a:lnSpc>
              <a:spcBef>
                <a:spcPts val="576"/>
              </a:spcBef>
              <a:buNone/>
              <a:defRPr/>
            </a:pPr>
            <a:r>
              <a:rPr lang="en-US" sz="2400" b="1" dirty="0">
                <a:solidFill>
                  <a:srgbClr val="0095B8"/>
                </a:solidFill>
              </a:rPr>
              <a:t>Not this: </a:t>
            </a:r>
            <a:r>
              <a:rPr lang="en-US" sz="2400" dirty="0"/>
              <a:t>The mixture should not be allowed to boil; so when you do it, watch the temperature gauge. (It doesn’t have an antecedent.) </a:t>
            </a:r>
          </a:p>
          <a:p>
            <a:pPr marL="400050" lvl="1" indent="0" eaLnBrk="1" fontAlgn="auto" hangingPunct="1">
              <a:lnSpc>
                <a:spcPct val="110000"/>
              </a:lnSpc>
              <a:spcBef>
                <a:spcPts val="576"/>
              </a:spcBef>
              <a:buNone/>
              <a:defRPr/>
            </a:pPr>
            <a:r>
              <a:rPr lang="en-US" sz="2400" b="1" dirty="0">
                <a:solidFill>
                  <a:srgbClr val="0095B8"/>
                </a:solidFill>
              </a:rPr>
              <a:t>But this: </a:t>
            </a:r>
            <a:r>
              <a:rPr lang="en-US" sz="2400" dirty="0"/>
              <a:t>The mixture should not be allowed to boil; so when conducting the experiment, watch the temperature gauge.</a:t>
            </a:r>
          </a:p>
        </p:txBody>
      </p:sp>
      <p:sp>
        <p:nvSpPr>
          <p:cNvPr id="6" name="Slide Number Placeholder 3">
            <a:extLst>
              <a:ext uri="{FF2B5EF4-FFF2-40B4-BE49-F238E27FC236}">
                <a16:creationId xmlns:a16="http://schemas.microsoft.com/office/drawing/2014/main" id="{B8D0EDF4-683D-48C7-943C-54D546AAAD85}"/>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19656026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82F11-1569-48D1-A667-784F280F6BC4}"/>
              </a:ext>
            </a:extLst>
          </p:cNvPr>
          <p:cNvSpPr>
            <a:spLocks noGrp="1"/>
          </p:cNvSpPr>
          <p:nvPr>
            <p:ph type="title"/>
          </p:nvPr>
        </p:nvSpPr>
        <p:spPr/>
        <p:txBody>
          <a:bodyPr/>
          <a:lstStyle/>
          <a:p>
            <a:r>
              <a:rPr lang="en-US" altLang="en-US" sz="5400" b="1" dirty="0">
                <a:solidFill>
                  <a:srgbClr val="0095B8"/>
                </a:solidFill>
                <a:ea typeface="ＭＳ Ｐゴシック" pitchFamily="34" charset="-128"/>
              </a:rPr>
              <a:t>Pronouns </a:t>
            </a:r>
            <a:r>
              <a:rPr lang="en-US" altLang="en-US" sz="1600" b="1" dirty="0">
                <a:solidFill>
                  <a:srgbClr val="0095B8"/>
                </a:solidFill>
                <a:ea typeface="ＭＳ Ｐゴシック" pitchFamily="34" charset="-128"/>
              </a:rPr>
              <a:t>2</a:t>
            </a:r>
            <a:endParaRPr lang="en-US" sz="1600" dirty="0"/>
          </a:p>
        </p:txBody>
      </p:sp>
      <p:sp>
        <p:nvSpPr>
          <p:cNvPr id="3" name="Content Placeholder 2">
            <a:extLst>
              <a:ext uri="{FF2B5EF4-FFF2-40B4-BE49-F238E27FC236}">
                <a16:creationId xmlns:a16="http://schemas.microsoft.com/office/drawing/2014/main" id="{D9B21E38-2767-4782-85FD-CB4B9DBE10F5}"/>
              </a:ext>
            </a:extLst>
          </p:cNvPr>
          <p:cNvSpPr>
            <a:spLocks noGrp="1"/>
          </p:cNvSpPr>
          <p:nvPr>
            <p:ph sz="quarter" idx="20"/>
          </p:nvPr>
        </p:nvSpPr>
        <p:spPr>
          <a:xfrm>
            <a:off x="940221" y="1196753"/>
            <a:ext cx="9980315" cy="5356446"/>
          </a:xfrm>
        </p:spPr>
        <p:txBody>
          <a:bodyPr>
            <a:noAutofit/>
          </a:bodyPr>
          <a:lstStyle/>
          <a:p>
            <a:pPr marL="0" indent="0" eaLnBrk="1" fontAlgn="auto" hangingPunct="1">
              <a:spcBef>
                <a:spcPts val="480"/>
              </a:spcBef>
              <a:buNone/>
              <a:defRPr/>
            </a:pPr>
            <a:r>
              <a:rPr lang="en-US" dirty="0"/>
              <a:t>The pronoun–antecedent agreement means that the pronoun should agree with the number of its antecedent (the word it stands for). If the antecedent is singular, its pronoun must be singular (he, she, it). If the antecedent is plural, its pronoun must be plural (him, her, they). </a:t>
            </a:r>
          </a:p>
          <a:p>
            <a:pPr marL="0" indent="0" eaLnBrk="1" fontAlgn="auto" hangingPunct="1">
              <a:spcBef>
                <a:spcPts val="480"/>
              </a:spcBef>
              <a:buNone/>
              <a:defRPr/>
            </a:pPr>
            <a:r>
              <a:rPr lang="en-US" b="1" dirty="0"/>
              <a:t>Note: </a:t>
            </a:r>
            <a:r>
              <a:rPr lang="en-US" dirty="0"/>
              <a:t>Many people use </a:t>
            </a:r>
            <a:r>
              <a:rPr lang="en-US" i="1" dirty="0"/>
              <a:t>they</a:t>
            </a:r>
            <a:r>
              <a:rPr lang="en-US" dirty="0"/>
              <a:t> to refer to singular antecedents both in their speech and in their writing. The advantage of this use is that they is a gender-neutral pronoun and therefore inclusive of all gender orientations. The disadvantage is that some readers may find a message illogical or confusing if a plural pronoun refers to a singular noun.  Choose the option that makes most sense for your audience or rewrite the sentence to eliminate the need to include the pronoun.  </a:t>
            </a:r>
          </a:p>
          <a:p>
            <a:pPr marL="400050" lvl="1" indent="0" eaLnBrk="1" fontAlgn="auto" hangingPunct="1">
              <a:spcBef>
                <a:spcPts val="576"/>
              </a:spcBef>
              <a:buNone/>
              <a:defRPr/>
            </a:pPr>
            <a:r>
              <a:rPr lang="en-US" sz="2400" b="1" dirty="0">
                <a:solidFill>
                  <a:srgbClr val="0095B8"/>
                </a:solidFill>
              </a:rPr>
              <a:t>Option 1:</a:t>
            </a:r>
            <a:r>
              <a:rPr lang="en-US" sz="2000" b="1" dirty="0">
                <a:solidFill>
                  <a:srgbClr val="0095B8"/>
                </a:solidFill>
              </a:rPr>
              <a:t> </a:t>
            </a:r>
            <a:r>
              <a:rPr lang="en-US" sz="2200" dirty="0"/>
              <a:t>An employee must enroll in their benefits plan within 30 days of hire. </a:t>
            </a:r>
          </a:p>
          <a:p>
            <a:pPr marL="400050" lvl="1" indent="0" eaLnBrk="1" fontAlgn="auto" hangingPunct="1">
              <a:spcBef>
                <a:spcPts val="576"/>
              </a:spcBef>
              <a:buNone/>
              <a:defRPr/>
            </a:pPr>
            <a:r>
              <a:rPr lang="en-US" sz="2400" b="1" dirty="0">
                <a:solidFill>
                  <a:srgbClr val="0095B8"/>
                </a:solidFill>
              </a:rPr>
              <a:t>Option 2: </a:t>
            </a:r>
            <a:r>
              <a:rPr lang="en-US" sz="2200" dirty="0"/>
              <a:t>An employee must enroll in his or her benefits plan within 30 days of hire. </a:t>
            </a:r>
          </a:p>
          <a:p>
            <a:pPr marL="400050" lvl="1" indent="0" eaLnBrk="1" fontAlgn="auto" hangingPunct="1">
              <a:spcBef>
                <a:spcPts val="576"/>
              </a:spcBef>
              <a:buNone/>
              <a:defRPr/>
            </a:pPr>
            <a:r>
              <a:rPr lang="en-US" sz="2400" b="1" dirty="0">
                <a:solidFill>
                  <a:srgbClr val="0095B8"/>
                </a:solidFill>
              </a:rPr>
              <a:t>Option 3: </a:t>
            </a:r>
            <a:r>
              <a:rPr lang="en-US" sz="2200" dirty="0"/>
              <a:t>Employees must enroll in their benefits plan within 30 days of hire.</a:t>
            </a:r>
          </a:p>
        </p:txBody>
      </p:sp>
      <p:sp>
        <p:nvSpPr>
          <p:cNvPr id="6" name="Slide Number Placeholder 3">
            <a:extLst>
              <a:ext uri="{FF2B5EF4-FFF2-40B4-BE49-F238E27FC236}">
                <a16:creationId xmlns:a16="http://schemas.microsoft.com/office/drawing/2014/main" id="{869DE013-69C3-49C5-8B3C-854B399A4D50}"/>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39617318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AE404197-CEED-4323-8EA1-8C0989C39648}"/>
              </a:ext>
            </a:extLst>
          </p:cNvPr>
          <p:cNvSpPr>
            <a:spLocks noGrp="1"/>
          </p:cNvSpPr>
          <p:nvPr>
            <p:ph type="title"/>
          </p:nvPr>
        </p:nvSpPr>
        <p:spPr>
          <a:xfrm>
            <a:off x="940221" y="232608"/>
            <a:ext cx="10311559" cy="819944"/>
          </a:xfrm>
        </p:spPr>
        <p:txBody>
          <a:bodyPr/>
          <a:lstStyle/>
          <a:p>
            <a:r>
              <a:rPr lang="en-US" altLang="en-US" sz="5400" dirty="0">
                <a:solidFill>
                  <a:srgbClr val="0095B8"/>
                </a:solidFill>
                <a:ea typeface="ＭＳ Ｐゴシック" pitchFamily="34" charset="-128"/>
                <a:cs typeface="Arial" panose="020B0604020202020204" pitchFamily="34" charset="0"/>
              </a:rPr>
              <a:t>Pronouns </a:t>
            </a:r>
            <a:r>
              <a:rPr lang="en-US" altLang="en-US" sz="1600" dirty="0">
                <a:solidFill>
                  <a:srgbClr val="0095B8"/>
                </a:solidFill>
                <a:ea typeface="ＭＳ Ｐゴシック" pitchFamily="34" charset="-128"/>
                <a:cs typeface="Arial" panose="020B0604020202020204" pitchFamily="34" charset="0"/>
              </a:rPr>
              <a:t>3</a:t>
            </a:r>
            <a:endParaRPr lang="en-US" sz="1600" dirty="0"/>
          </a:p>
        </p:txBody>
      </p:sp>
      <p:sp>
        <p:nvSpPr>
          <p:cNvPr id="15" name="Content Placeholder 2">
            <a:extLst>
              <a:ext uri="{FF2B5EF4-FFF2-40B4-BE49-F238E27FC236}">
                <a16:creationId xmlns:a16="http://schemas.microsoft.com/office/drawing/2014/main" id="{7717B2A0-38D7-46E7-8CDB-DAB8047673F8}"/>
              </a:ext>
            </a:extLst>
          </p:cNvPr>
          <p:cNvSpPr>
            <a:spLocks noGrp="1"/>
          </p:cNvSpPr>
          <p:nvPr>
            <p:ph sz="quarter" idx="20"/>
          </p:nvPr>
        </p:nvSpPr>
        <p:spPr>
          <a:xfrm>
            <a:off x="1415480" y="1657121"/>
            <a:ext cx="3096345" cy="475372"/>
          </a:xfrm>
        </p:spPr>
        <p:txBody>
          <a:bodyPr anchor="b">
            <a:normAutofit fontScale="92500" lnSpcReduction="10000"/>
          </a:bodyPr>
          <a:lstStyle/>
          <a:p>
            <a:pPr algn="l"/>
            <a:r>
              <a:rPr lang="en-IN" sz="2800" dirty="0">
                <a:solidFill>
                  <a:schemeClr val="tx1"/>
                </a:solidFill>
                <a:latin typeface="Sanserif"/>
              </a:rPr>
              <a:t>Pronoun Cases</a:t>
            </a:r>
            <a:endParaRPr lang="en-US" sz="2800" dirty="0">
              <a:solidFill>
                <a:schemeClr val="tx1"/>
              </a:solidFill>
              <a:latin typeface="Sanserif"/>
            </a:endParaRPr>
          </a:p>
        </p:txBody>
      </p:sp>
      <p:sp>
        <p:nvSpPr>
          <p:cNvPr id="16" name="Content Placeholder 3" hidden="1">
            <a:extLst>
              <a:ext uri="{FF2B5EF4-FFF2-40B4-BE49-F238E27FC236}">
                <a16:creationId xmlns:a16="http://schemas.microsoft.com/office/drawing/2014/main" id="{21EDFE45-8B3C-4C6A-A4F4-F072BC4EAE7D}"/>
              </a:ext>
            </a:extLst>
          </p:cNvPr>
          <p:cNvSpPr>
            <a:spLocks noGrp="1"/>
          </p:cNvSpPr>
          <p:nvPr>
            <p:ph sz="quarter" idx="21"/>
          </p:nvPr>
        </p:nvSpPr>
        <p:spPr>
          <a:xfrm>
            <a:off x="2999656" y="2311021"/>
            <a:ext cx="5299795" cy="1244476"/>
          </a:xfrm>
        </p:spPr>
        <p:txBody>
          <a:bodyPr/>
          <a:lstStyle/>
          <a:p>
            <a:r>
              <a:rPr lang="en-IN" sz="1800" b="0" i="0" u="none" strike="noStrike" dirty="0">
                <a:solidFill>
                  <a:srgbClr val="000000"/>
                </a:solidFill>
                <a:effectLst/>
              </a:rPr>
              <a:t>Table divided into four columns summarizes pronouns cases. The column headers are marked from left to right as: Pronoun cases,</a:t>
            </a:r>
            <a:r>
              <a:rPr lang="en-IN" sz="1800" b="0" i="0" u="none" strike="noStrike" baseline="0" dirty="0">
                <a:solidFill>
                  <a:srgbClr val="000000"/>
                </a:solidFill>
                <a:effectLst/>
              </a:rPr>
              <a:t> </a:t>
            </a:r>
            <a:r>
              <a:rPr lang="en-IN" sz="1800" b="0" i="0" u="none" strike="noStrike" dirty="0">
                <a:solidFill>
                  <a:srgbClr val="000000"/>
                </a:solidFill>
                <a:effectLst/>
              </a:rPr>
              <a:t>nominative cases, objective case, and possessive case. </a:t>
            </a:r>
            <a:endParaRPr lang="en-US" sz="1800" dirty="0"/>
          </a:p>
        </p:txBody>
      </p:sp>
      <p:graphicFrame>
        <p:nvGraphicFramePr>
          <p:cNvPr id="4" name="Table 4">
            <a:extLst>
              <a:ext uri="{FF2B5EF4-FFF2-40B4-BE49-F238E27FC236}">
                <a16:creationId xmlns:a16="http://schemas.microsoft.com/office/drawing/2014/main" id="{73099768-1435-4593-97AB-2E30AAF5C2B4}"/>
              </a:ext>
            </a:extLst>
          </p:cNvPr>
          <p:cNvGraphicFramePr>
            <a:graphicFrameLocks noGrp="1"/>
          </p:cNvGraphicFramePr>
          <p:nvPr>
            <p:extLst>
              <p:ext uri="{D42A27DB-BD31-4B8C-83A1-F6EECF244321}">
                <p14:modId xmlns:p14="http://schemas.microsoft.com/office/powerpoint/2010/main" val="411274805"/>
              </p:ext>
            </p:extLst>
          </p:nvPr>
        </p:nvGraphicFramePr>
        <p:xfrm>
          <a:off x="1559496" y="2420888"/>
          <a:ext cx="9073008" cy="2926080"/>
        </p:xfrm>
        <a:graphic>
          <a:graphicData uri="http://schemas.openxmlformats.org/drawingml/2006/table">
            <a:tbl>
              <a:tblPr firstRow="1" bandRow="1">
                <a:tableStyleId>{5C22544A-7EE6-4342-B048-85BDC9FD1C3A}</a:tableStyleId>
              </a:tblPr>
              <a:tblGrid>
                <a:gridCol w="1368152">
                  <a:extLst>
                    <a:ext uri="{9D8B030D-6E8A-4147-A177-3AD203B41FA5}">
                      <a16:colId xmlns:a16="http://schemas.microsoft.com/office/drawing/2014/main" val="110109074"/>
                    </a:ext>
                  </a:extLst>
                </a:gridCol>
                <a:gridCol w="2520280">
                  <a:extLst>
                    <a:ext uri="{9D8B030D-6E8A-4147-A177-3AD203B41FA5}">
                      <a16:colId xmlns:a16="http://schemas.microsoft.com/office/drawing/2014/main" val="2081039105"/>
                    </a:ext>
                  </a:extLst>
                </a:gridCol>
                <a:gridCol w="2808312">
                  <a:extLst>
                    <a:ext uri="{9D8B030D-6E8A-4147-A177-3AD203B41FA5}">
                      <a16:colId xmlns:a16="http://schemas.microsoft.com/office/drawing/2014/main" val="317375145"/>
                    </a:ext>
                  </a:extLst>
                </a:gridCol>
                <a:gridCol w="2376264">
                  <a:extLst>
                    <a:ext uri="{9D8B030D-6E8A-4147-A177-3AD203B41FA5}">
                      <a16:colId xmlns:a16="http://schemas.microsoft.com/office/drawing/2014/main" val="1989763767"/>
                    </a:ext>
                  </a:extLst>
                </a:gridCol>
              </a:tblGrid>
              <a:tr h="370840">
                <a:tc>
                  <a:txBody>
                    <a:bodyPr/>
                    <a:lstStyle/>
                    <a:p>
                      <a:pPr algn="ct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b="1" dirty="0">
                          <a:solidFill>
                            <a:schemeClr val="tx1"/>
                          </a:solidFill>
                          <a:latin typeface="Sanserif"/>
                        </a:rPr>
                        <a:t>Nominative Case</a:t>
                      </a:r>
                      <a:endParaRPr lang="en-US" sz="2400" b="1" dirty="0">
                        <a:solidFill>
                          <a:schemeClr val="tx1"/>
                        </a:solidFill>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FE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b="1" dirty="0">
                          <a:solidFill>
                            <a:schemeClr val="tx1"/>
                          </a:solidFill>
                          <a:latin typeface="Sanserif"/>
                        </a:rPr>
                        <a:t>Objective case</a:t>
                      </a:r>
                      <a:endParaRPr lang="en-US" sz="2400" b="1" dirty="0">
                        <a:solidFill>
                          <a:schemeClr val="tx1"/>
                        </a:solidFill>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FE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b="1" dirty="0">
                          <a:solidFill>
                            <a:schemeClr val="tx1"/>
                          </a:solidFill>
                          <a:latin typeface="Sanserif"/>
                        </a:rPr>
                        <a:t>Possessive case</a:t>
                      </a:r>
                      <a:endParaRPr lang="en-US" sz="2400" b="1" dirty="0">
                        <a:solidFill>
                          <a:schemeClr val="tx1"/>
                        </a:solidFill>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FEC"/>
                    </a:solidFill>
                  </a:tcPr>
                </a:tc>
                <a:extLst>
                  <a:ext uri="{0D108BD9-81ED-4DB2-BD59-A6C34878D82A}">
                    <a16:rowId xmlns:a16="http://schemas.microsoft.com/office/drawing/2014/main" val="4165554794"/>
                  </a:ext>
                </a:extLst>
              </a:tr>
              <a:tr h="38110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b="1" dirty="0">
                          <a:latin typeface="Sanserif"/>
                        </a:rPr>
                        <a:t>First Person</a:t>
                      </a:r>
                      <a:endParaRPr lang="en-US" sz="2400" b="1"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FE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400" dirty="0">
                          <a:latin typeface="Sanserif"/>
                        </a:rPr>
                        <a:t>I, we</a:t>
                      </a:r>
                      <a:endParaRPr lang="en-US" sz="24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400" dirty="0">
                          <a:latin typeface="Sanserif"/>
                        </a:rPr>
                        <a:t>me, us</a:t>
                      </a:r>
                      <a:endParaRPr lang="en-US" sz="24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400" dirty="0">
                          <a:latin typeface="Sanserif"/>
                        </a:rPr>
                        <a:t>my, mine, our, ours</a:t>
                      </a:r>
                      <a:endParaRPr lang="en-US" sz="24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13056602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b="1" dirty="0">
                          <a:latin typeface="Sanserif"/>
                        </a:rPr>
                        <a:t>Second Person</a:t>
                      </a:r>
                      <a:endParaRPr lang="en-US" sz="2400" b="1"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FE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400" dirty="0">
                          <a:latin typeface="Sanserif"/>
                        </a:rPr>
                        <a:t>you</a:t>
                      </a:r>
                      <a:endParaRPr lang="en-US" sz="24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l"/>
                      <a:r>
                        <a:rPr lang="en-IN" sz="2400" dirty="0">
                          <a:latin typeface="Sanserif"/>
                        </a:rPr>
                        <a:t>You</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400" dirty="0">
                          <a:latin typeface="Sanserif"/>
                        </a:rPr>
                        <a:t>your, yours</a:t>
                      </a:r>
                      <a:endParaRPr lang="en-US" sz="24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841617108"/>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400" b="1" dirty="0">
                          <a:latin typeface="Sanserif"/>
                        </a:rPr>
                        <a:t>Third Person</a:t>
                      </a:r>
                      <a:endParaRPr lang="en-US" sz="2400" b="1"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EFE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400" dirty="0">
                          <a:latin typeface="Sanserif"/>
                        </a:rPr>
                        <a:t>he, she, they, who, whoever, it</a:t>
                      </a:r>
                      <a:endParaRPr lang="en-US" sz="24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400" dirty="0">
                          <a:latin typeface="Sanserif"/>
                        </a:rPr>
                        <a:t>him, her, them, whom, whomever, it</a:t>
                      </a:r>
                      <a:endParaRPr lang="en-US" sz="24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400" dirty="0">
                          <a:latin typeface="Sanserif"/>
                        </a:rPr>
                        <a:t>his, hers, theirs, whose, its</a:t>
                      </a:r>
                      <a:endParaRPr lang="en-US" sz="2400" dirty="0">
                        <a:latin typeface="San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496412577"/>
                  </a:ext>
                </a:extLst>
              </a:tr>
            </a:tbl>
          </a:graphicData>
        </a:graphic>
      </p:graphicFrame>
      <p:sp>
        <p:nvSpPr>
          <p:cNvPr id="7" name="Slide Number Placeholder 5">
            <a:extLst>
              <a:ext uri="{FF2B5EF4-FFF2-40B4-BE49-F238E27FC236}">
                <a16:creationId xmlns:a16="http://schemas.microsoft.com/office/drawing/2014/main" id="{F0D70B18-2FDD-4A83-85F8-92C4E68B0157}"/>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2307401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27D75-7104-4C56-8E40-22F7B8751F6A}"/>
              </a:ext>
            </a:extLst>
          </p:cNvPr>
          <p:cNvSpPr>
            <a:spLocks noGrp="1"/>
          </p:cNvSpPr>
          <p:nvPr>
            <p:ph type="title"/>
          </p:nvPr>
        </p:nvSpPr>
        <p:spPr/>
        <p:txBody>
          <a:bodyPr/>
          <a:lstStyle/>
          <a:p>
            <a:r>
              <a:rPr lang="en-US" altLang="en-US" sz="5400" b="1" dirty="0">
                <a:solidFill>
                  <a:srgbClr val="0095B8"/>
                </a:solidFill>
                <a:ea typeface="ＭＳ Ｐゴシック" pitchFamily="34" charset="-128"/>
              </a:rPr>
              <a:t>Pronouns </a:t>
            </a:r>
            <a:r>
              <a:rPr lang="en-US" altLang="en-US" sz="1600" b="1" dirty="0">
                <a:solidFill>
                  <a:srgbClr val="0095B8"/>
                </a:solidFill>
                <a:ea typeface="ＭＳ Ｐゴシック" pitchFamily="34" charset="-128"/>
              </a:rPr>
              <a:t>4</a:t>
            </a:r>
            <a:endParaRPr lang="en-US" sz="1600" dirty="0"/>
          </a:p>
        </p:txBody>
      </p:sp>
      <p:sp>
        <p:nvSpPr>
          <p:cNvPr id="3" name="Content Placeholder 2">
            <a:extLst>
              <a:ext uri="{FF2B5EF4-FFF2-40B4-BE49-F238E27FC236}">
                <a16:creationId xmlns:a16="http://schemas.microsoft.com/office/drawing/2014/main" id="{DC548D94-7569-43D9-8F4B-FB40615582C8}"/>
              </a:ext>
            </a:extLst>
          </p:cNvPr>
          <p:cNvSpPr>
            <a:spLocks noGrp="1"/>
          </p:cNvSpPr>
          <p:nvPr>
            <p:ph sz="quarter" idx="20"/>
          </p:nvPr>
        </p:nvSpPr>
        <p:spPr>
          <a:xfrm>
            <a:off x="1285862" y="1196752"/>
            <a:ext cx="9620275" cy="5243169"/>
          </a:xfrm>
        </p:spPr>
        <p:txBody>
          <a:bodyPr/>
          <a:lstStyle/>
          <a:p>
            <a:pPr marL="0" indent="0" eaLnBrk="1" fontAlgn="auto" hangingPunct="1">
              <a:spcBef>
                <a:spcPts val="576"/>
              </a:spcBef>
              <a:buNone/>
              <a:defRPr/>
            </a:pPr>
            <a:r>
              <a:rPr lang="en-US" sz="2400" dirty="0"/>
              <a:t>If the pronoun serves as the subject of the verb, or if it follows a form of the linking verb be (e.g., is, are, was, were, being, have been), use a pronoun in the nominative case.</a:t>
            </a:r>
          </a:p>
          <a:p>
            <a:pPr marL="342000" lvl="1" indent="-342900" eaLnBrk="1" fontAlgn="auto" hangingPunct="1">
              <a:spcBef>
                <a:spcPts val="576"/>
              </a:spcBef>
              <a:defRPr/>
            </a:pPr>
            <a:r>
              <a:rPr lang="en-US" sz="2400" b="1" dirty="0">
                <a:solidFill>
                  <a:srgbClr val="0095B8"/>
                </a:solidFill>
              </a:rPr>
              <a:t>He will record the minutes of the meeting. </a:t>
            </a:r>
          </a:p>
          <a:p>
            <a:pPr marL="342000" lvl="1" indent="-342900" eaLnBrk="1" fontAlgn="auto" hangingPunct="1">
              <a:spcBef>
                <a:spcPts val="576"/>
              </a:spcBef>
              <a:defRPr/>
            </a:pPr>
            <a:r>
              <a:rPr lang="en-US" sz="2400" b="1" dirty="0">
                <a:solidFill>
                  <a:srgbClr val="0095B8"/>
                </a:solidFill>
              </a:rPr>
              <a:t>I think it will be he who is promoted. </a:t>
            </a:r>
          </a:p>
          <a:p>
            <a:pPr marL="0" indent="0" eaLnBrk="1" fontAlgn="auto" hangingPunct="1">
              <a:spcBef>
                <a:spcPts val="576"/>
              </a:spcBef>
              <a:buNone/>
              <a:defRPr/>
            </a:pPr>
            <a:r>
              <a:rPr lang="en-US" sz="2400" dirty="0"/>
              <a:t>If the pronoun is the object of a preposition or a verb, use the objective case. </a:t>
            </a:r>
          </a:p>
          <a:p>
            <a:pPr marL="0" indent="0" eaLnBrk="1" fontAlgn="auto" hangingPunct="1">
              <a:spcBef>
                <a:spcPts val="576"/>
              </a:spcBef>
              <a:buNone/>
              <a:defRPr/>
            </a:pPr>
            <a:r>
              <a:rPr lang="en-US" sz="2400" b="1" dirty="0">
                <a:solidFill>
                  <a:srgbClr val="0095B8"/>
                </a:solidFill>
              </a:rPr>
              <a:t>Not this: </a:t>
            </a:r>
            <a:r>
              <a:rPr lang="en-US" sz="2400" dirty="0"/>
              <a:t>This transaction is between you and he. (He is nominative pronoun; in this case the pronoun is the object of a preposition between, so it must take the objective form.)</a:t>
            </a:r>
          </a:p>
          <a:p>
            <a:pPr marL="0" indent="0" eaLnBrk="1" fontAlgn="auto" hangingPunct="1">
              <a:spcBef>
                <a:spcPts val="576"/>
              </a:spcBef>
              <a:buNone/>
              <a:defRPr/>
            </a:pPr>
            <a:r>
              <a:rPr lang="en-US" sz="2400" b="1" dirty="0">
                <a:solidFill>
                  <a:srgbClr val="0095B8"/>
                </a:solidFill>
              </a:rPr>
              <a:t>But this: </a:t>
            </a:r>
            <a:r>
              <a:rPr lang="en-US" sz="2400" dirty="0"/>
              <a:t>This transaction is between you and him.</a:t>
            </a:r>
            <a:endParaRPr lang="en-US" sz="2400" b="1" dirty="0"/>
          </a:p>
        </p:txBody>
      </p:sp>
      <p:sp>
        <p:nvSpPr>
          <p:cNvPr id="6" name="Slide Number Placeholder 3">
            <a:extLst>
              <a:ext uri="{FF2B5EF4-FFF2-40B4-BE49-F238E27FC236}">
                <a16:creationId xmlns:a16="http://schemas.microsoft.com/office/drawing/2014/main" id="{EA6A0B73-58B2-456B-8576-5A74F2524AB7}"/>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31842400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81D37-D478-4449-B79B-82D4B14B968D}"/>
              </a:ext>
            </a:extLst>
          </p:cNvPr>
          <p:cNvSpPr>
            <a:spLocks noGrp="1"/>
          </p:cNvSpPr>
          <p:nvPr>
            <p:ph type="title"/>
          </p:nvPr>
        </p:nvSpPr>
        <p:spPr/>
        <p:txBody>
          <a:bodyPr/>
          <a:lstStyle/>
          <a:p>
            <a:r>
              <a:rPr lang="en-US" altLang="en-US" sz="5400" b="1" dirty="0">
                <a:solidFill>
                  <a:srgbClr val="0095B8"/>
                </a:solidFill>
                <a:ea typeface="ＭＳ Ｐゴシック" pitchFamily="34" charset="-128"/>
              </a:rPr>
              <a:t>Shift in Verb Tense</a:t>
            </a:r>
            <a:endParaRPr lang="en-US" sz="5400" dirty="0"/>
          </a:p>
        </p:txBody>
      </p:sp>
      <p:sp>
        <p:nvSpPr>
          <p:cNvPr id="3" name="Content Placeholder 2">
            <a:extLst>
              <a:ext uri="{FF2B5EF4-FFF2-40B4-BE49-F238E27FC236}">
                <a16:creationId xmlns:a16="http://schemas.microsoft.com/office/drawing/2014/main" id="{30E40A75-ABDB-414C-B9D6-69D7BC95CA09}"/>
              </a:ext>
            </a:extLst>
          </p:cNvPr>
          <p:cNvSpPr>
            <a:spLocks noGrp="1"/>
          </p:cNvSpPr>
          <p:nvPr>
            <p:ph sz="quarter" idx="20"/>
          </p:nvPr>
        </p:nvSpPr>
        <p:spPr>
          <a:xfrm>
            <a:off x="1991544" y="1268760"/>
            <a:ext cx="7920880" cy="4806950"/>
          </a:xfrm>
        </p:spPr>
        <p:txBody>
          <a:bodyPr>
            <a:normAutofit/>
          </a:bodyPr>
          <a:lstStyle/>
          <a:p>
            <a:pPr marL="0" indent="0">
              <a:spcBef>
                <a:spcPts val="576"/>
              </a:spcBef>
              <a:buClr>
                <a:srgbClr val="00A900"/>
              </a:buClr>
              <a:buNone/>
            </a:pPr>
            <a:r>
              <a:rPr lang="en-US" sz="2400" dirty="0"/>
              <a:t>Shift verb tense mid-sentence if there’s a change in time. Don’t if there isn’t. </a:t>
            </a:r>
          </a:p>
          <a:p>
            <a:pPr marL="0" indent="0">
              <a:spcBef>
                <a:spcPts val="576"/>
              </a:spcBef>
              <a:buClr>
                <a:srgbClr val="00A900"/>
              </a:buClr>
              <a:buNone/>
            </a:pPr>
            <a:r>
              <a:rPr lang="en-US" sz="2400" i="1" dirty="0"/>
              <a:t>For a class that isn’t over yet:</a:t>
            </a:r>
          </a:p>
          <a:p>
            <a:pPr marL="342000" lvl="1">
              <a:spcBef>
                <a:spcPts val="576"/>
              </a:spcBef>
            </a:pPr>
            <a:r>
              <a:rPr lang="en-US" sz="2400" b="1" dirty="0">
                <a:solidFill>
                  <a:srgbClr val="0095B8"/>
                </a:solidFill>
              </a:rPr>
              <a:t>Incorrect: </a:t>
            </a:r>
            <a:r>
              <a:rPr lang="en-US" sz="2400" dirty="0"/>
              <a:t>Our teacher gave us a syllabus, but she didn’t follow it.</a:t>
            </a:r>
          </a:p>
          <a:p>
            <a:pPr marL="342000" lvl="1">
              <a:spcBef>
                <a:spcPts val="576"/>
              </a:spcBef>
            </a:pPr>
            <a:r>
              <a:rPr lang="en-US" sz="2400" b="1" dirty="0">
                <a:solidFill>
                  <a:srgbClr val="0095B8"/>
                </a:solidFill>
              </a:rPr>
              <a:t>Correct: </a:t>
            </a:r>
            <a:r>
              <a:rPr lang="en-US" sz="2400" dirty="0"/>
              <a:t>Our teacher gave us a syllabus, but she doesn’t follow it.</a:t>
            </a:r>
            <a:r>
              <a:rPr lang="en-US" sz="2400" b="1" dirty="0"/>
              <a:t> </a:t>
            </a:r>
            <a:endParaRPr lang="en-US" sz="2400" dirty="0"/>
          </a:p>
        </p:txBody>
      </p:sp>
      <p:sp>
        <p:nvSpPr>
          <p:cNvPr id="6" name="Slide Number Placeholder 3">
            <a:extLst>
              <a:ext uri="{FF2B5EF4-FFF2-40B4-BE49-F238E27FC236}">
                <a16:creationId xmlns:a16="http://schemas.microsoft.com/office/drawing/2014/main" id="{50B9740B-32E3-4967-9B4E-8CAF63A898BF}"/>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24134009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10C3D-ED5C-46EE-94F0-B4758735E062}"/>
              </a:ext>
            </a:extLst>
          </p:cNvPr>
          <p:cNvSpPr>
            <a:spLocks noGrp="1"/>
          </p:cNvSpPr>
          <p:nvPr>
            <p:ph type="title"/>
          </p:nvPr>
        </p:nvSpPr>
        <p:spPr/>
        <p:txBody>
          <a:bodyPr/>
          <a:lstStyle/>
          <a:p>
            <a:r>
              <a:rPr lang="en-US" altLang="en-US" sz="5400" b="1" dirty="0">
                <a:solidFill>
                  <a:srgbClr val="0095B8"/>
                </a:solidFill>
                <a:ea typeface="ＭＳ Ｐゴシック" pitchFamily="34" charset="-128"/>
              </a:rPr>
              <a:t>Commonly Confused Words</a:t>
            </a:r>
            <a:endParaRPr lang="en-US" sz="5400" dirty="0"/>
          </a:p>
        </p:txBody>
      </p:sp>
      <p:sp>
        <p:nvSpPr>
          <p:cNvPr id="3" name="Content Placeholder 2">
            <a:extLst>
              <a:ext uri="{FF2B5EF4-FFF2-40B4-BE49-F238E27FC236}">
                <a16:creationId xmlns:a16="http://schemas.microsoft.com/office/drawing/2014/main" id="{012ED43D-8779-4982-9167-515859ADB9AC}"/>
              </a:ext>
            </a:extLst>
          </p:cNvPr>
          <p:cNvSpPr>
            <a:spLocks noGrp="1"/>
          </p:cNvSpPr>
          <p:nvPr>
            <p:ph sz="quarter" idx="20"/>
          </p:nvPr>
        </p:nvSpPr>
        <p:spPr>
          <a:xfrm>
            <a:off x="1584250" y="1340768"/>
            <a:ext cx="9649072" cy="4806950"/>
          </a:xfrm>
        </p:spPr>
        <p:txBody>
          <a:bodyPr/>
          <a:lstStyle/>
          <a:p>
            <a:pPr marL="0" indent="0">
              <a:spcBef>
                <a:spcPts val="576"/>
              </a:spcBef>
              <a:buClr>
                <a:srgbClr val="00A900"/>
              </a:buClr>
              <a:buNone/>
            </a:pPr>
            <a:r>
              <a:rPr lang="en-US" sz="2400" dirty="0"/>
              <a:t>Several words are commonly confused by students. These include you’re/your, they’re/their, and it’s/its. </a:t>
            </a:r>
          </a:p>
          <a:p>
            <a:pPr marL="342000" lvl="1">
              <a:spcBef>
                <a:spcPts val="576"/>
              </a:spcBef>
            </a:pPr>
            <a:r>
              <a:rPr lang="en-US" sz="2400" b="1" dirty="0">
                <a:solidFill>
                  <a:srgbClr val="0095B8"/>
                </a:solidFill>
              </a:rPr>
              <a:t>Incorrect: </a:t>
            </a:r>
            <a:r>
              <a:rPr lang="en-US" sz="2400" dirty="0"/>
              <a:t>I agree with you’re political views.</a:t>
            </a:r>
          </a:p>
          <a:p>
            <a:pPr marL="342000" lvl="1">
              <a:spcBef>
                <a:spcPts val="576"/>
              </a:spcBef>
            </a:pPr>
            <a:r>
              <a:rPr lang="en-US" sz="2400" b="1" dirty="0">
                <a:solidFill>
                  <a:srgbClr val="0095B8"/>
                </a:solidFill>
              </a:rPr>
              <a:t>Correct:</a:t>
            </a:r>
            <a:r>
              <a:rPr lang="en-US" sz="2400" dirty="0">
                <a:solidFill>
                  <a:srgbClr val="0095B8"/>
                </a:solidFill>
              </a:rPr>
              <a:t> </a:t>
            </a:r>
            <a:r>
              <a:rPr lang="en-US" sz="2400" dirty="0"/>
              <a:t>I agree with your political views.</a:t>
            </a:r>
          </a:p>
          <a:p>
            <a:pPr marL="342000" lvl="1">
              <a:spcBef>
                <a:spcPts val="576"/>
              </a:spcBef>
            </a:pPr>
            <a:r>
              <a:rPr lang="en-US" sz="2400" b="1" dirty="0">
                <a:solidFill>
                  <a:srgbClr val="0095B8"/>
                </a:solidFill>
              </a:rPr>
              <a:t>Incorrect: </a:t>
            </a:r>
            <a:r>
              <a:rPr lang="en-US" sz="2400" dirty="0"/>
              <a:t>Hayward Industries treats it’s employees well.</a:t>
            </a:r>
          </a:p>
          <a:p>
            <a:pPr marL="342000" lvl="1">
              <a:spcBef>
                <a:spcPts val="576"/>
              </a:spcBef>
            </a:pPr>
            <a:r>
              <a:rPr lang="en-US" sz="2400" b="1" dirty="0">
                <a:solidFill>
                  <a:srgbClr val="0095B8"/>
                </a:solidFill>
              </a:rPr>
              <a:t>Correct:</a:t>
            </a:r>
            <a:r>
              <a:rPr lang="en-US" sz="2400" dirty="0">
                <a:solidFill>
                  <a:srgbClr val="0095B8"/>
                </a:solidFill>
              </a:rPr>
              <a:t> </a:t>
            </a:r>
            <a:r>
              <a:rPr lang="en-US" sz="2200" dirty="0"/>
              <a:t>Hayward Industries treats its employees well.</a:t>
            </a:r>
          </a:p>
          <a:p>
            <a:pPr marL="342000" lvl="1">
              <a:spcBef>
                <a:spcPts val="576"/>
              </a:spcBef>
            </a:pPr>
            <a:r>
              <a:rPr lang="en-US" sz="2400" b="1" dirty="0">
                <a:solidFill>
                  <a:srgbClr val="0095B8"/>
                </a:solidFill>
              </a:rPr>
              <a:t>Incorrect:</a:t>
            </a:r>
            <a:r>
              <a:rPr lang="en-US" sz="2400" dirty="0">
                <a:solidFill>
                  <a:srgbClr val="0095B8"/>
                </a:solidFill>
              </a:rPr>
              <a:t> </a:t>
            </a:r>
            <a:r>
              <a:rPr lang="en-US" sz="2400" dirty="0"/>
              <a:t>Go over they’re reports today, please.</a:t>
            </a:r>
          </a:p>
          <a:p>
            <a:pPr marL="342000" lvl="1">
              <a:spcBef>
                <a:spcPts val="576"/>
              </a:spcBef>
            </a:pPr>
            <a:r>
              <a:rPr lang="en-US" sz="2400" b="1" dirty="0">
                <a:solidFill>
                  <a:srgbClr val="0095B8"/>
                </a:solidFill>
              </a:rPr>
              <a:t>Correct:</a:t>
            </a:r>
            <a:r>
              <a:rPr lang="en-US" sz="2400" dirty="0">
                <a:solidFill>
                  <a:srgbClr val="0095B8"/>
                </a:solidFill>
              </a:rPr>
              <a:t> </a:t>
            </a:r>
            <a:r>
              <a:rPr lang="en-US" sz="2400" dirty="0"/>
              <a:t>Go over their reports today, please.</a:t>
            </a:r>
          </a:p>
        </p:txBody>
      </p:sp>
      <p:sp>
        <p:nvSpPr>
          <p:cNvPr id="6" name="Slide Number Placeholder 3">
            <a:extLst>
              <a:ext uri="{FF2B5EF4-FFF2-40B4-BE49-F238E27FC236}">
                <a16:creationId xmlns:a16="http://schemas.microsoft.com/office/drawing/2014/main" id="{EA9F0D4C-6D9E-4920-B7DE-10D4126D77C4}"/>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25221562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B7D9D-4C29-4315-AA1D-831F6A57D180}"/>
              </a:ext>
            </a:extLst>
          </p:cNvPr>
          <p:cNvSpPr>
            <a:spLocks noGrp="1"/>
          </p:cNvSpPr>
          <p:nvPr>
            <p:ph type="title"/>
          </p:nvPr>
        </p:nvSpPr>
        <p:spPr>
          <a:xfrm>
            <a:off x="911424" y="304801"/>
            <a:ext cx="10311559" cy="689342"/>
          </a:xfrm>
        </p:spPr>
        <p:txBody>
          <a:bodyPr/>
          <a:lstStyle/>
          <a:p>
            <a:r>
              <a:rPr lang="en-US" altLang="en-US" sz="5400" b="1" dirty="0">
                <a:solidFill>
                  <a:srgbClr val="0095B8"/>
                </a:solidFill>
                <a:ea typeface="ＭＳ Ｐゴシック" pitchFamily="34" charset="-128"/>
              </a:rPr>
              <a:t>Inappropriate Word Choice</a:t>
            </a:r>
            <a:endParaRPr lang="en-US" sz="5400" dirty="0"/>
          </a:p>
        </p:txBody>
      </p:sp>
      <p:sp>
        <p:nvSpPr>
          <p:cNvPr id="3" name="Content Placeholder 2">
            <a:extLst>
              <a:ext uri="{FF2B5EF4-FFF2-40B4-BE49-F238E27FC236}">
                <a16:creationId xmlns:a16="http://schemas.microsoft.com/office/drawing/2014/main" id="{58275112-2ECD-44EF-85BE-BC84DACCA788}"/>
              </a:ext>
            </a:extLst>
          </p:cNvPr>
          <p:cNvSpPr>
            <a:spLocks noGrp="1"/>
          </p:cNvSpPr>
          <p:nvPr>
            <p:ph sz="quarter" idx="20"/>
          </p:nvPr>
        </p:nvSpPr>
        <p:spPr>
          <a:xfrm>
            <a:off x="2279576" y="1484784"/>
            <a:ext cx="7964091" cy="4806950"/>
          </a:xfrm>
        </p:spPr>
        <p:txBody>
          <a:bodyPr>
            <a:normAutofit/>
          </a:bodyPr>
          <a:lstStyle/>
          <a:p>
            <a:pPr marL="0" indent="0">
              <a:spcBef>
                <a:spcPts val="576"/>
              </a:spcBef>
              <a:buClr>
                <a:srgbClr val="00A900"/>
              </a:buClr>
              <a:buNone/>
            </a:pPr>
            <a:r>
              <a:rPr lang="en-US" sz="2400" dirty="0"/>
              <a:t>Always choose the simplest, most commonly used word to make your communications clear. </a:t>
            </a:r>
          </a:p>
          <a:p>
            <a:pPr marL="342900" indent="-342900">
              <a:spcBef>
                <a:spcPts val="576"/>
              </a:spcBef>
              <a:buClr>
                <a:srgbClr val="0095B8"/>
              </a:buClr>
              <a:buFont typeface="Arial" panose="020B0604020202020204" pitchFamily="34" charset="0"/>
              <a:buChar char="•"/>
            </a:pPr>
            <a:r>
              <a:rPr lang="en-US" sz="2400" b="1" dirty="0">
                <a:solidFill>
                  <a:srgbClr val="0095B8"/>
                </a:solidFill>
              </a:rPr>
              <a:t>Incorrect: </a:t>
            </a:r>
            <a:r>
              <a:rPr lang="en-US" sz="2400" dirty="0"/>
              <a:t>It would behoove us to ameliorate the current accounting process as its utilization is no longer a viable option.</a:t>
            </a:r>
          </a:p>
          <a:p>
            <a:pPr marL="342900" indent="-342900">
              <a:spcBef>
                <a:spcPts val="576"/>
              </a:spcBef>
              <a:buClr>
                <a:srgbClr val="0095B8"/>
              </a:buClr>
              <a:buFont typeface="Arial" panose="020B0604020202020204" pitchFamily="34" charset="0"/>
              <a:buChar char="•"/>
            </a:pPr>
            <a:r>
              <a:rPr lang="en-US" sz="2400" b="1" dirty="0">
                <a:solidFill>
                  <a:srgbClr val="0095B8"/>
                </a:solidFill>
              </a:rPr>
              <a:t>Correct:</a:t>
            </a:r>
            <a:r>
              <a:rPr lang="en-US" sz="2400" dirty="0">
                <a:solidFill>
                  <a:srgbClr val="0095B8"/>
                </a:solidFill>
              </a:rPr>
              <a:t> </a:t>
            </a:r>
            <a:r>
              <a:rPr lang="en-US" sz="2400" dirty="0"/>
              <a:t>We need to improve our accounting process.</a:t>
            </a:r>
          </a:p>
        </p:txBody>
      </p:sp>
      <p:sp>
        <p:nvSpPr>
          <p:cNvPr id="6" name="Slide Number Placeholder 3">
            <a:extLst>
              <a:ext uri="{FF2B5EF4-FFF2-40B4-BE49-F238E27FC236}">
                <a16:creationId xmlns:a16="http://schemas.microsoft.com/office/drawing/2014/main" id="{754C1E1D-4FFD-4822-8EB6-32C69D235294}"/>
              </a:ext>
            </a:extLst>
          </p:cNvPr>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14312884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2472C-E437-41F2-AF6B-D289F7E3313D}"/>
              </a:ext>
            </a:extLst>
          </p:cNvPr>
          <p:cNvSpPr>
            <a:spLocks noGrp="1"/>
          </p:cNvSpPr>
          <p:nvPr>
            <p:ph type="title"/>
          </p:nvPr>
        </p:nvSpPr>
        <p:spPr>
          <a:xfrm>
            <a:off x="940221" y="304800"/>
            <a:ext cx="10311559" cy="747935"/>
          </a:xfrm>
        </p:spPr>
        <p:txBody>
          <a:bodyPr/>
          <a:lstStyle/>
          <a:p>
            <a:r>
              <a:rPr lang="en-US" altLang="en-US" sz="5400" b="1" dirty="0">
                <a:solidFill>
                  <a:srgbClr val="0095B8"/>
                </a:solidFill>
                <a:ea typeface="ＭＳ Ｐゴシック" pitchFamily="34" charset="-128"/>
              </a:rPr>
              <a:t>Avoid Prepositional Fillers</a:t>
            </a:r>
            <a:endParaRPr lang="en-US" sz="5400" dirty="0"/>
          </a:p>
        </p:txBody>
      </p:sp>
      <p:sp>
        <p:nvSpPr>
          <p:cNvPr id="3" name="Content Placeholder 2">
            <a:extLst>
              <a:ext uri="{FF2B5EF4-FFF2-40B4-BE49-F238E27FC236}">
                <a16:creationId xmlns:a16="http://schemas.microsoft.com/office/drawing/2014/main" id="{DA510783-5231-4B3A-A9BF-5A5694D8A9D5}"/>
              </a:ext>
            </a:extLst>
          </p:cNvPr>
          <p:cNvSpPr>
            <a:spLocks noGrp="1"/>
          </p:cNvSpPr>
          <p:nvPr>
            <p:ph sz="quarter" idx="20"/>
          </p:nvPr>
        </p:nvSpPr>
        <p:spPr>
          <a:xfrm>
            <a:off x="2084907" y="1340768"/>
            <a:ext cx="8022186" cy="4669769"/>
          </a:xfrm>
        </p:spPr>
        <p:txBody>
          <a:bodyPr>
            <a:normAutofit/>
          </a:bodyPr>
          <a:lstStyle/>
          <a:p>
            <a:pPr marL="0" indent="0">
              <a:spcBef>
                <a:spcPts val="576"/>
              </a:spcBef>
              <a:buClr>
                <a:srgbClr val="00A900"/>
              </a:buClr>
              <a:buNone/>
            </a:pPr>
            <a:r>
              <a:rPr lang="en-US" sz="2400" dirty="0"/>
              <a:t>Generally, more than two prepositional phrases per sentence is too much. </a:t>
            </a:r>
            <a:endParaRPr lang="en-US" sz="2400" b="1" dirty="0"/>
          </a:p>
          <a:p>
            <a:pPr marL="342900" indent="-342900">
              <a:spcBef>
                <a:spcPts val="576"/>
              </a:spcBef>
              <a:buFont typeface="Arial" panose="020B0604020202020204" pitchFamily="34" charset="0"/>
              <a:buChar char="•"/>
            </a:pPr>
            <a:r>
              <a:rPr lang="en-US" sz="2400" b="1" dirty="0">
                <a:solidFill>
                  <a:srgbClr val="0095B8"/>
                </a:solidFill>
              </a:rPr>
              <a:t>Incorrect: </a:t>
            </a:r>
            <a:r>
              <a:rPr lang="en-US" sz="2400" dirty="0"/>
              <a:t>The increase in the amount of revenue this company has seen in the last fiscal year is a testament to the regard in which this company is held by our various and sundry clients.</a:t>
            </a:r>
          </a:p>
          <a:p>
            <a:pPr marL="342900" indent="-342900">
              <a:spcBef>
                <a:spcPts val="576"/>
              </a:spcBef>
              <a:buFont typeface="Arial" panose="020B0604020202020204" pitchFamily="34" charset="0"/>
              <a:buChar char="•"/>
            </a:pPr>
            <a:r>
              <a:rPr lang="en-US" sz="2400" b="1" dirty="0">
                <a:solidFill>
                  <a:srgbClr val="0095B8"/>
                </a:solidFill>
              </a:rPr>
              <a:t>Correct: </a:t>
            </a:r>
            <a:r>
              <a:rPr lang="en-US" sz="2400" dirty="0"/>
              <a:t>The increase in last fiscal year’s revenue proves how valuable we are to our clients.</a:t>
            </a:r>
          </a:p>
        </p:txBody>
      </p:sp>
      <p:sp>
        <p:nvSpPr>
          <p:cNvPr id="6" name="Slide Number Placeholder 3">
            <a:extLst>
              <a:ext uri="{FF2B5EF4-FFF2-40B4-BE49-F238E27FC236}">
                <a16:creationId xmlns:a16="http://schemas.microsoft.com/office/drawing/2014/main" id="{600D444B-8EB1-4824-994B-D9CCED202C68}"/>
              </a:ext>
            </a:extLst>
          </p:cNvPr>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6104128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59142-9030-4D0A-AC32-3BDBA014E7BB}"/>
              </a:ext>
            </a:extLst>
          </p:cNvPr>
          <p:cNvSpPr>
            <a:spLocks noGrp="1"/>
          </p:cNvSpPr>
          <p:nvPr>
            <p:ph type="title"/>
          </p:nvPr>
        </p:nvSpPr>
        <p:spPr>
          <a:xfrm>
            <a:off x="940221" y="316833"/>
            <a:ext cx="10311559" cy="689342"/>
          </a:xfrm>
        </p:spPr>
        <p:txBody>
          <a:bodyPr/>
          <a:lstStyle/>
          <a:p>
            <a:r>
              <a:rPr lang="en-US" altLang="en-US" sz="5400" b="1" dirty="0">
                <a:solidFill>
                  <a:srgbClr val="0095B8"/>
                </a:solidFill>
                <a:ea typeface="ＭＳ Ｐゴシック" pitchFamily="34" charset="-128"/>
              </a:rPr>
              <a:t>Active and Passive Voice </a:t>
            </a:r>
            <a:r>
              <a:rPr lang="en-US" altLang="en-US" sz="1600" b="1" dirty="0">
                <a:solidFill>
                  <a:srgbClr val="0095B8"/>
                </a:solidFill>
                <a:ea typeface="ＭＳ Ｐゴシック" pitchFamily="34" charset="-128"/>
              </a:rPr>
              <a:t>1</a:t>
            </a:r>
            <a:endParaRPr lang="en-US" sz="1600" dirty="0"/>
          </a:p>
        </p:txBody>
      </p:sp>
      <p:sp>
        <p:nvSpPr>
          <p:cNvPr id="3" name="Content Placeholder 2">
            <a:extLst>
              <a:ext uri="{FF2B5EF4-FFF2-40B4-BE49-F238E27FC236}">
                <a16:creationId xmlns:a16="http://schemas.microsoft.com/office/drawing/2014/main" id="{241975AF-9775-42F5-9A98-9F528D2705F0}"/>
              </a:ext>
            </a:extLst>
          </p:cNvPr>
          <p:cNvSpPr>
            <a:spLocks noGrp="1"/>
          </p:cNvSpPr>
          <p:nvPr>
            <p:ph sz="quarter" idx="20"/>
          </p:nvPr>
        </p:nvSpPr>
        <p:spPr>
          <a:xfrm>
            <a:off x="2135560" y="1430362"/>
            <a:ext cx="8568952" cy="4806950"/>
          </a:xfrm>
        </p:spPr>
        <p:txBody>
          <a:bodyPr>
            <a:normAutofit/>
          </a:bodyPr>
          <a:lstStyle/>
          <a:p>
            <a:pPr>
              <a:spcAft>
                <a:spcPts val="2400"/>
              </a:spcAft>
            </a:pPr>
            <a:r>
              <a:rPr lang="en-US" sz="2400" dirty="0"/>
              <a:t>In business writing we default to the active voice for strategic reasons:</a:t>
            </a:r>
          </a:p>
          <a:p>
            <a:pPr marL="342900" indent="-342900">
              <a:spcAft>
                <a:spcPts val="0"/>
              </a:spcAft>
              <a:buFont typeface="Arial" panose="020B0604020202020204" pitchFamily="34" charset="0"/>
              <a:buChar char="•"/>
            </a:pPr>
            <a:r>
              <a:rPr lang="en-US" sz="2400" b="1" dirty="0">
                <a:solidFill>
                  <a:srgbClr val="0095B8"/>
                </a:solidFill>
              </a:rPr>
              <a:t>Active voice sentences are usually shorter.</a:t>
            </a:r>
          </a:p>
          <a:p>
            <a:pPr marL="342900" indent="-342900">
              <a:spcAft>
                <a:spcPts val="0"/>
              </a:spcAft>
              <a:buFont typeface="Arial" panose="020B0604020202020204" pitchFamily="34" charset="0"/>
              <a:buChar char="•"/>
            </a:pPr>
            <a:r>
              <a:rPr lang="en-US" sz="2400" b="1" dirty="0">
                <a:solidFill>
                  <a:srgbClr val="0095B8"/>
                </a:solidFill>
              </a:rPr>
              <a:t>Active voice sentences are usually clearer.</a:t>
            </a:r>
          </a:p>
          <a:p>
            <a:pPr marL="342900" indent="-342900">
              <a:spcAft>
                <a:spcPts val="0"/>
              </a:spcAft>
              <a:buFont typeface="Arial" panose="020B0604020202020204" pitchFamily="34" charset="0"/>
              <a:buChar char="•"/>
            </a:pPr>
            <a:r>
              <a:rPr lang="en-US" sz="2400" b="1" dirty="0">
                <a:solidFill>
                  <a:srgbClr val="0095B8"/>
                </a:solidFill>
              </a:rPr>
              <a:t>Active voice can make your verbs (action words) livelier.</a:t>
            </a:r>
            <a:endParaRPr lang="en-US" sz="2400" dirty="0"/>
          </a:p>
          <a:p>
            <a:pPr>
              <a:spcBef>
                <a:spcPts val="2400"/>
              </a:spcBef>
              <a:spcAft>
                <a:spcPts val="0"/>
              </a:spcAft>
            </a:pPr>
            <a:r>
              <a:rPr lang="en-US" sz="2400" dirty="0"/>
              <a:t>Keep in mind: passive voice is preferable when the doer of the action is unknown, unimportant, or should be strategically removed (</a:t>
            </a:r>
            <a:r>
              <a:rPr lang="en-US" sz="2400" dirty="0" err="1"/>
              <a:t>eg</a:t>
            </a:r>
            <a:r>
              <a:rPr lang="en-US" sz="2400" dirty="0"/>
              <a:t>, to</a:t>
            </a:r>
            <a:r>
              <a:rPr lang="en-US" sz="2400" baseline="0" dirty="0"/>
              <a:t> </a:t>
            </a:r>
            <a:r>
              <a:rPr lang="en-US" sz="2400" dirty="0"/>
              <a:t>avoid blame)</a:t>
            </a:r>
          </a:p>
        </p:txBody>
      </p:sp>
      <p:sp>
        <p:nvSpPr>
          <p:cNvPr id="6" name="Slide Number Placeholder 3">
            <a:extLst>
              <a:ext uri="{FF2B5EF4-FFF2-40B4-BE49-F238E27FC236}">
                <a16:creationId xmlns:a16="http://schemas.microsoft.com/office/drawing/2014/main" id="{A745CD84-6E83-473C-B151-C832066E098A}"/>
              </a:ext>
            </a:extLst>
          </p:cNvPr>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33515907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51B2A-9AC1-4087-A40D-A9E566D38D83}"/>
              </a:ext>
            </a:extLst>
          </p:cNvPr>
          <p:cNvSpPr>
            <a:spLocks noGrp="1"/>
          </p:cNvSpPr>
          <p:nvPr>
            <p:ph type="title"/>
          </p:nvPr>
        </p:nvSpPr>
        <p:spPr>
          <a:xfrm>
            <a:off x="940221" y="315450"/>
            <a:ext cx="10311559" cy="689342"/>
          </a:xfrm>
        </p:spPr>
        <p:txBody>
          <a:bodyPr/>
          <a:lstStyle/>
          <a:p>
            <a:r>
              <a:rPr lang="en-US" altLang="en-US" sz="5400" b="1" dirty="0">
                <a:solidFill>
                  <a:srgbClr val="0095B8"/>
                </a:solidFill>
                <a:ea typeface="ＭＳ Ｐゴシック" pitchFamily="34" charset="-128"/>
              </a:rPr>
              <a:t>Active and Passive Voice </a:t>
            </a:r>
            <a:r>
              <a:rPr lang="en-US" altLang="en-US" sz="1600" b="1" dirty="0">
                <a:solidFill>
                  <a:srgbClr val="0095B8"/>
                </a:solidFill>
                <a:ea typeface="ＭＳ Ｐゴシック" pitchFamily="34" charset="-128"/>
              </a:rPr>
              <a:t>2</a:t>
            </a:r>
            <a:endParaRPr lang="en-US" sz="1600" dirty="0"/>
          </a:p>
        </p:txBody>
      </p:sp>
      <p:sp>
        <p:nvSpPr>
          <p:cNvPr id="3" name="Content Placeholder 2">
            <a:extLst>
              <a:ext uri="{FF2B5EF4-FFF2-40B4-BE49-F238E27FC236}">
                <a16:creationId xmlns:a16="http://schemas.microsoft.com/office/drawing/2014/main" id="{025A8790-58D1-4535-930C-AF7130D6FEBE}"/>
              </a:ext>
            </a:extLst>
          </p:cNvPr>
          <p:cNvSpPr>
            <a:spLocks noGrp="1"/>
          </p:cNvSpPr>
          <p:nvPr>
            <p:ph sz="quarter" idx="20"/>
          </p:nvPr>
        </p:nvSpPr>
        <p:spPr>
          <a:xfrm>
            <a:off x="940221" y="1187580"/>
            <a:ext cx="10561662" cy="5472608"/>
          </a:xfrm>
        </p:spPr>
        <p:txBody>
          <a:bodyPr>
            <a:noAutofit/>
          </a:bodyPr>
          <a:lstStyle/>
          <a:p>
            <a:pPr>
              <a:spcAft>
                <a:spcPts val="0"/>
              </a:spcAft>
            </a:pPr>
            <a:r>
              <a:rPr lang="en-US" sz="2200" dirty="0"/>
              <a:t>When you write in active voice, the sentence is in “who + does/did what + to what/whom” order, as in this example:</a:t>
            </a:r>
          </a:p>
          <a:p>
            <a:pPr algn="ctr">
              <a:spcBef>
                <a:spcPts val="2400"/>
              </a:spcBef>
              <a:spcAft>
                <a:spcPts val="0"/>
              </a:spcAft>
            </a:pPr>
            <a:r>
              <a:rPr lang="en-US" sz="2200" b="1" dirty="0">
                <a:solidFill>
                  <a:srgbClr val="0095B8"/>
                </a:solidFill>
              </a:rPr>
              <a:t>An authorized technician repaired the new laser printer. </a:t>
            </a:r>
          </a:p>
          <a:p>
            <a:pPr algn="ctr">
              <a:spcBef>
                <a:spcPts val="2400"/>
              </a:spcBef>
              <a:spcAft>
                <a:spcPts val="0"/>
              </a:spcAft>
            </a:pPr>
            <a:r>
              <a:rPr lang="en-US" sz="2200" b="1" dirty="0">
                <a:solidFill>
                  <a:srgbClr val="0095B8"/>
                </a:solidFill>
              </a:rPr>
              <a:t>[who] [did what] [to what] </a:t>
            </a:r>
            <a:endParaRPr lang="en-US" sz="2200" dirty="0"/>
          </a:p>
          <a:p>
            <a:pPr algn="ctr">
              <a:spcBef>
                <a:spcPts val="2400"/>
              </a:spcBef>
              <a:spcAft>
                <a:spcPts val="0"/>
              </a:spcAft>
            </a:pPr>
            <a:r>
              <a:rPr lang="en-US" sz="2200" dirty="0"/>
              <a:t>When you write the same idea in passive voice, the direct object moves to the start of the sentence and bumps the real subject to a phrase at the end of it (or out of it altogether). </a:t>
            </a:r>
          </a:p>
          <a:p>
            <a:pPr algn="ctr">
              <a:spcBef>
                <a:spcPts val="2400"/>
              </a:spcBef>
              <a:spcAft>
                <a:spcPts val="0"/>
              </a:spcAft>
            </a:pPr>
            <a:r>
              <a:rPr lang="en-US" sz="2200" b="1" dirty="0">
                <a:solidFill>
                  <a:srgbClr val="0095B8"/>
                </a:solidFill>
              </a:rPr>
              <a:t>The new laser printer was repaired by an authorized technician. </a:t>
            </a:r>
          </a:p>
          <a:p>
            <a:pPr algn="ctr">
              <a:spcAft>
                <a:spcPts val="0"/>
              </a:spcAft>
            </a:pPr>
            <a:r>
              <a:rPr lang="en-US" sz="2200" b="1" dirty="0">
                <a:solidFill>
                  <a:srgbClr val="0095B8"/>
                </a:solidFill>
              </a:rPr>
              <a:t>[what] [had something done to it] by whom] </a:t>
            </a:r>
          </a:p>
          <a:p>
            <a:pPr>
              <a:spcAft>
                <a:spcPts val="0"/>
              </a:spcAft>
            </a:pPr>
            <a:r>
              <a:rPr lang="en-US" sz="2200" dirty="0"/>
              <a:t>. . . or even just . . . </a:t>
            </a:r>
          </a:p>
          <a:p>
            <a:pPr algn="ctr">
              <a:spcAft>
                <a:spcPts val="0"/>
              </a:spcAft>
            </a:pPr>
            <a:r>
              <a:rPr lang="en-US" sz="2200" b="1" dirty="0">
                <a:solidFill>
                  <a:srgbClr val="0095B8"/>
                </a:solidFill>
              </a:rPr>
              <a:t>The new laser printer was repaired. [real subject removed]</a:t>
            </a:r>
          </a:p>
        </p:txBody>
      </p:sp>
      <p:sp>
        <p:nvSpPr>
          <p:cNvPr id="6" name="Slide Number Placeholder 3">
            <a:extLst>
              <a:ext uri="{FF2B5EF4-FFF2-40B4-BE49-F238E27FC236}">
                <a16:creationId xmlns:a16="http://schemas.microsoft.com/office/drawing/2014/main" id="{D19205BB-756B-4E3C-ADDF-2729BA33AD00}"/>
              </a:ext>
            </a:extLst>
          </p:cNvPr>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1932149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63352" y="304800"/>
            <a:ext cx="11712983" cy="819943"/>
          </a:xfrm>
        </p:spPr>
        <p:txBody>
          <a:bodyPr/>
          <a:lstStyle/>
          <a:p>
            <a:r>
              <a:rPr lang="en-US" altLang="en-US" sz="3600" b="1" dirty="0">
                <a:solidFill>
                  <a:srgbClr val="AC802E"/>
                </a:solidFill>
                <a:ea typeface="Adobe Ming Std L" panose="02020300000000000000" pitchFamily="18" charset="-128"/>
                <a:sym typeface="Calibri"/>
              </a:rPr>
              <a:t>Sentence Patterns: Foundational Guidelines</a:t>
            </a:r>
            <a:endParaRPr lang="en-US" sz="3600" dirty="0"/>
          </a:p>
        </p:txBody>
      </p:sp>
      <p:sp>
        <p:nvSpPr>
          <p:cNvPr id="8" name="Content Placeholder 2"/>
          <p:cNvSpPr>
            <a:spLocks noGrp="1"/>
          </p:cNvSpPr>
          <p:nvPr>
            <p:ph sz="quarter" idx="20"/>
          </p:nvPr>
        </p:nvSpPr>
        <p:spPr>
          <a:xfrm>
            <a:off x="1595500" y="1340768"/>
            <a:ext cx="9001000" cy="4824536"/>
          </a:xfrm>
        </p:spPr>
        <p:txBody>
          <a:bodyPr>
            <a:normAutofit fontScale="92500"/>
          </a:bodyPr>
          <a:lstStyle/>
          <a:p>
            <a:pPr>
              <a:lnSpc>
                <a:spcPct val="110000"/>
              </a:lnSpc>
              <a:spcBef>
                <a:spcPts val="2400"/>
              </a:spcBef>
              <a:spcAft>
                <a:spcPts val="0"/>
              </a:spcAft>
            </a:pPr>
            <a:r>
              <a:rPr lang="en-US" sz="2400" dirty="0"/>
              <a:t>While you can combine phrases and clauses in a variety of ways to create sentences, you will find that phrases and clauses are frequently combined to form predictable, commonly used sentence patterns. Each of these patterns is punctuated in ways that help convey a writer's intent.</a:t>
            </a:r>
          </a:p>
          <a:p>
            <a:pPr marL="285750" indent="-285750">
              <a:lnSpc>
                <a:spcPct val="110000"/>
              </a:lnSpc>
              <a:spcBef>
                <a:spcPts val="2400"/>
              </a:spcBef>
              <a:spcAft>
                <a:spcPts val="0"/>
              </a:spcAft>
              <a:buFont typeface="Arial" panose="020B0604020202020204" pitchFamily="34" charset="0"/>
              <a:buChar char="•"/>
            </a:pPr>
            <a:r>
              <a:rPr lang="en-US" sz="2400" dirty="0"/>
              <a:t>The strongest unit of expression is the </a:t>
            </a:r>
            <a:r>
              <a:rPr lang="en-US" sz="2400" b="1" dirty="0"/>
              <a:t>independent clause </a:t>
            </a:r>
            <a:r>
              <a:rPr lang="en-US" sz="2400" dirty="0"/>
              <a:t>because it can stand alone as a sentence. </a:t>
            </a:r>
          </a:p>
          <a:p>
            <a:pPr marL="285750" indent="-285750">
              <a:lnSpc>
                <a:spcPct val="110000"/>
              </a:lnSpc>
              <a:spcAft>
                <a:spcPts val="0"/>
              </a:spcAft>
              <a:buFont typeface="Arial" panose="020B0604020202020204" pitchFamily="34" charset="0"/>
              <a:buChar char="•"/>
            </a:pPr>
            <a:r>
              <a:rPr lang="en-US" sz="2400" b="1" dirty="0"/>
              <a:t>Dependent clauses</a:t>
            </a:r>
            <a:r>
              <a:rPr lang="en-US" sz="2400" dirty="0"/>
              <a:t>, because they cannot stand alone as complete sentences, subordinate ideas. </a:t>
            </a:r>
          </a:p>
          <a:p>
            <a:pPr marL="285750" indent="-285750">
              <a:lnSpc>
                <a:spcPct val="110000"/>
              </a:lnSpc>
              <a:spcAft>
                <a:spcPts val="0"/>
              </a:spcAft>
              <a:buFont typeface="Arial" panose="020B0604020202020204" pitchFamily="34" charset="0"/>
              <a:buChar char="•"/>
            </a:pPr>
            <a:r>
              <a:rPr lang="en-US" sz="2400" b="1" dirty="0"/>
              <a:t>Phrases</a:t>
            </a:r>
            <a:r>
              <a:rPr lang="en-US" sz="2400" dirty="0"/>
              <a:t> even further embed or subordinate ideas. </a:t>
            </a:r>
          </a:p>
          <a:p>
            <a:pPr>
              <a:lnSpc>
                <a:spcPct val="110000"/>
              </a:lnSpc>
              <a:spcBef>
                <a:spcPts val="2400"/>
              </a:spcBef>
              <a:spcAft>
                <a:spcPts val="0"/>
              </a:spcAft>
            </a:pPr>
            <a:r>
              <a:rPr lang="en-US" sz="2400" dirty="0"/>
              <a:t>Recognizing sentence patterns and punctuating them correctly will help your audience readily recognize your points.</a:t>
            </a:r>
          </a:p>
        </p:txBody>
      </p:sp>
      <p:sp>
        <p:nvSpPr>
          <p:cNvPr id="6" name="Slide Number Placeholder 3"/>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31651309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DC0EA-AD4C-4556-8318-64C19C3D6D8E}"/>
              </a:ext>
            </a:extLst>
          </p:cNvPr>
          <p:cNvSpPr>
            <a:spLocks noGrp="1"/>
          </p:cNvSpPr>
          <p:nvPr>
            <p:ph type="title"/>
          </p:nvPr>
        </p:nvSpPr>
        <p:spPr>
          <a:xfrm>
            <a:off x="940221" y="316833"/>
            <a:ext cx="10311559" cy="689342"/>
          </a:xfrm>
        </p:spPr>
        <p:txBody>
          <a:bodyPr/>
          <a:lstStyle/>
          <a:p>
            <a:r>
              <a:rPr lang="en-US" altLang="en-US" sz="5400" b="1" dirty="0">
                <a:solidFill>
                  <a:srgbClr val="0095B8"/>
                </a:solidFill>
                <a:ea typeface="ＭＳ Ｐゴシック" pitchFamily="34" charset="-128"/>
              </a:rPr>
              <a:t>Active and Passive Voice </a:t>
            </a:r>
            <a:r>
              <a:rPr lang="en-US" altLang="en-US" sz="1600" b="1" dirty="0">
                <a:solidFill>
                  <a:srgbClr val="0095B8"/>
                </a:solidFill>
                <a:ea typeface="ＭＳ Ｐゴシック" pitchFamily="34" charset="-128"/>
              </a:rPr>
              <a:t>3</a:t>
            </a:r>
            <a:endParaRPr lang="en-US" sz="1600" dirty="0"/>
          </a:p>
        </p:txBody>
      </p:sp>
      <p:sp>
        <p:nvSpPr>
          <p:cNvPr id="3" name="Content Placeholder 2">
            <a:extLst>
              <a:ext uri="{FF2B5EF4-FFF2-40B4-BE49-F238E27FC236}">
                <a16:creationId xmlns:a16="http://schemas.microsoft.com/office/drawing/2014/main" id="{26400EB8-A5CE-40B5-B6CB-59A40B6150BC}"/>
              </a:ext>
            </a:extLst>
          </p:cNvPr>
          <p:cNvSpPr>
            <a:spLocks noGrp="1"/>
          </p:cNvSpPr>
          <p:nvPr>
            <p:ph sz="quarter" idx="20"/>
          </p:nvPr>
        </p:nvSpPr>
        <p:spPr>
          <a:xfrm>
            <a:off x="2135560" y="1268760"/>
            <a:ext cx="7848872" cy="4806950"/>
          </a:xfrm>
        </p:spPr>
        <p:txBody>
          <a:bodyPr>
            <a:normAutofit/>
          </a:bodyPr>
          <a:lstStyle/>
          <a:p>
            <a:pPr marL="0" indent="0">
              <a:spcBef>
                <a:spcPts val="576"/>
              </a:spcBef>
              <a:buClr>
                <a:srgbClr val="00A900"/>
              </a:buClr>
              <a:buNone/>
            </a:pPr>
            <a:r>
              <a:rPr lang="en-US" sz="2400" dirty="0"/>
              <a:t>Try to use active instead of passive voice unless the message is negative. </a:t>
            </a:r>
            <a:endParaRPr lang="en-US" sz="2400" b="1" dirty="0"/>
          </a:p>
          <a:p>
            <a:pPr marL="342900" indent="-342900">
              <a:spcBef>
                <a:spcPts val="576"/>
              </a:spcBef>
              <a:buFont typeface="Arial" panose="020B0604020202020204" pitchFamily="34" charset="0"/>
              <a:buChar char="•"/>
            </a:pPr>
            <a:r>
              <a:rPr lang="en-US" sz="2400" b="1" dirty="0">
                <a:solidFill>
                  <a:srgbClr val="0095B8"/>
                </a:solidFill>
              </a:rPr>
              <a:t>Incorrect:</a:t>
            </a:r>
            <a:r>
              <a:rPr lang="en-US" sz="2400" dirty="0">
                <a:solidFill>
                  <a:srgbClr val="0095B8"/>
                </a:solidFill>
              </a:rPr>
              <a:t> </a:t>
            </a:r>
            <a:r>
              <a:rPr lang="en-US" sz="2400" dirty="0"/>
              <a:t>For an employee to change medical coverage mid-year, an application must be completed. A meeting must also be set up with HR. There may also be a monetary penalty ascribed to your monthly premium for the delinquent change. </a:t>
            </a:r>
          </a:p>
          <a:p>
            <a:pPr marL="342900" indent="-342900">
              <a:spcBef>
                <a:spcPts val="576"/>
              </a:spcBef>
              <a:buFont typeface="Arial" panose="020B0604020202020204" pitchFamily="34" charset="0"/>
              <a:buChar char="•"/>
            </a:pPr>
            <a:r>
              <a:rPr lang="en-US" sz="2400" b="1" dirty="0">
                <a:solidFill>
                  <a:srgbClr val="0095B8"/>
                </a:solidFill>
              </a:rPr>
              <a:t>Correct: </a:t>
            </a:r>
            <a:r>
              <a:rPr lang="en-US" sz="2400" dirty="0"/>
              <a:t>If you want to change your medical coverage in the middle of the year, you need to set up a meeting with HR and fill out an</a:t>
            </a:r>
            <a:r>
              <a:rPr lang="en-US" sz="2400" baseline="0" dirty="0"/>
              <a:t> </a:t>
            </a:r>
            <a:r>
              <a:rPr lang="en-US" sz="2400" dirty="0"/>
              <a:t>application. You may also have to pay a fee that will be added to your premium every month. </a:t>
            </a:r>
          </a:p>
        </p:txBody>
      </p:sp>
      <p:sp>
        <p:nvSpPr>
          <p:cNvPr id="6" name="Slide Number Placeholder 3">
            <a:extLst>
              <a:ext uri="{FF2B5EF4-FFF2-40B4-BE49-F238E27FC236}">
                <a16:creationId xmlns:a16="http://schemas.microsoft.com/office/drawing/2014/main" id="{AB6B8CB4-6A23-41E6-B916-93C8AC40833C}"/>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8533992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10EFF-6277-4E35-8CD4-A3B5B0D852C0}"/>
              </a:ext>
            </a:extLst>
          </p:cNvPr>
          <p:cNvSpPr>
            <a:spLocks noGrp="1"/>
          </p:cNvSpPr>
          <p:nvPr>
            <p:ph type="title"/>
          </p:nvPr>
        </p:nvSpPr>
        <p:spPr/>
        <p:txBody>
          <a:bodyPr/>
          <a:lstStyle/>
          <a:p>
            <a:r>
              <a:rPr lang="en-US" altLang="en-US" sz="3600" b="1" dirty="0">
                <a:solidFill>
                  <a:srgbClr val="0095B8"/>
                </a:solidFill>
                <a:ea typeface="ＭＳ Ｐゴシック" pitchFamily="34" charset="-128"/>
              </a:rPr>
              <a:t>Put the Main Ideas in the Main Clause</a:t>
            </a:r>
            <a:endParaRPr lang="en-US" sz="3600" dirty="0"/>
          </a:p>
        </p:txBody>
      </p:sp>
      <p:sp>
        <p:nvSpPr>
          <p:cNvPr id="3" name="Content Placeholder 2">
            <a:extLst>
              <a:ext uri="{FF2B5EF4-FFF2-40B4-BE49-F238E27FC236}">
                <a16:creationId xmlns:a16="http://schemas.microsoft.com/office/drawing/2014/main" id="{26691AF5-DD2C-4F01-9E86-05EA0ABD751D}"/>
              </a:ext>
            </a:extLst>
          </p:cNvPr>
          <p:cNvSpPr>
            <a:spLocks noGrp="1"/>
          </p:cNvSpPr>
          <p:nvPr>
            <p:ph sz="quarter" idx="20"/>
          </p:nvPr>
        </p:nvSpPr>
        <p:spPr>
          <a:xfrm>
            <a:off x="2135560" y="1196752"/>
            <a:ext cx="8280920" cy="5212431"/>
          </a:xfrm>
        </p:spPr>
        <p:txBody>
          <a:bodyPr>
            <a:noAutofit/>
          </a:bodyPr>
          <a:lstStyle/>
          <a:p>
            <a:pPr marL="0" indent="0" eaLnBrk="1" hangingPunct="1">
              <a:spcBef>
                <a:spcPts val="528"/>
              </a:spcBef>
              <a:buNone/>
            </a:pPr>
            <a:r>
              <a:rPr lang="en-US" altLang="en-US" sz="2200" dirty="0"/>
              <a:t>Main (or independent) clauses are called main clauses for a reason: They express the main point of the sentence. </a:t>
            </a:r>
          </a:p>
          <a:p>
            <a:pPr marL="0" indent="0" eaLnBrk="1" hangingPunct="1">
              <a:spcBef>
                <a:spcPts val="528"/>
              </a:spcBef>
              <a:buNone/>
            </a:pPr>
            <a:r>
              <a:rPr lang="en-US" altLang="en-US" sz="2200" dirty="0"/>
              <a:t>Compare these two sentences that might appear in an article for a company newsletter (main clauses are italicized): </a:t>
            </a:r>
          </a:p>
          <a:p>
            <a:pPr marL="342900" indent="-342900" eaLnBrk="1" hangingPunct="1">
              <a:spcBef>
                <a:spcPts val="528"/>
              </a:spcBef>
              <a:buFont typeface="Arial" panose="020B0604020202020204" pitchFamily="34" charset="0"/>
              <a:buChar char="•"/>
            </a:pPr>
            <a:r>
              <a:rPr lang="en-US" altLang="en-US" sz="2200" b="1" dirty="0">
                <a:solidFill>
                  <a:srgbClr val="0095B8"/>
                </a:solidFill>
              </a:rPr>
              <a:t>Mr. </a:t>
            </a:r>
            <a:r>
              <a:rPr lang="en-US" altLang="en-US" sz="2200" b="1" dirty="0" err="1">
                <a:solidFill>
                  <a:srgbClr val="0095B8"/>
                </a:solidFill>
              </a:rPr>
              <a:t>Freshley</a:t>
            </a:r>
            <a:r>
              <a:rPr lang="en-US" altLang="en-US" sz="2200" b="1" dirty="0">
                <a:solidFill>
                  <a:srgbClr val="0095B8"/>
                </a:solidFill>
              </a:rPr>
              <a:t>, who began working for Remington in 1952, oversees all company purchases. </a:t>
            </a:r>
          </a:p>
          <a:p>
            <a:pPr marL="342900" indent="-342900" eaLnBrk="1" hangingPunct="1">
              <a:spcBef>
                <a:spcPts val="528"/>
              </a:spcBef>
              <a:buFont typeface="Arial" panose="020B0604020202020204" pitchFamily="34" charset="0"/>
              <a:buChar char="•"/>
            </a:pPr>
            <a:r>
              <a:rPr lang="en-US" altLang="en-US" sz="2200" b="1" dirty="0">
                <a:solidFill>
                  <a:srgbClr val="0095B8"/>
                </a:solidFill>
              </a:rPr>
              <a:t>Mr. </a:t>
            </a:r>
            <a:r>
              <a:rPr lang="en-US" altLang="en-US" sz="2200" b="1" dirty="0" err="1">
                <a:solidFill>
                  <a:srgbClr val="0095B8"/>
                </a:solidFill>
              </a:rPr>
              <a:t>Freshley</a:t>
            </a:r>
            <a:r>
              <a:rPr lang="en-US" altLang="en-US" sz="2200" b="1" dirty="0">
                <a:solidFill>
                  <a:srgbClr val="0095B8"/>
                </a:solidFill>
              </a:rPr>
              <a:t>, who oversees all company purchases, began working for Remington in 1952. </a:t>
            </a:r>
          </a:p>
          <a:p>
            <a:pPr marL="0" indent="0" eaLnBrk="1" hangingPunct="1">
              <a:spcBef>
                <a:spcPts val="528"/>
              </a:spcBef>
              <a:buNone/>
            </a:pPr>
            <a:r>
              <a:rPr lang="en-US" altLang="en-US" sz="2200" dirty="0"/>
              <a:t>The sentences contain exactly the same information, but the main clauses make them say different things. The first sentence focuses on Mr. </a:t>
            </a:r>
            <a:r>
              <a:rPr lang="en-US" altLang="en-US" sz="2200" dirty="0" err="1"/>
              <a:t>Freshley’s</a:t>
            </a:r>
            <a:r>
              <a:rPr lang="en-US" altLang="en-US" sz="2200" dirty="0"/>
              <a:t> importance to the company, while the second sentence emphasizes how long he has been an employee. Which version is</a:t>
            </a:r>
            <a:r>
              <a:rPr lang="en-US" altLang="en-US" sz="2200" baseline="0" dirty="0"/>
              <a:t> </a:t>
            </a:r>
            <a:r>
              <a:rPr lang="en-US" altLang="en-US" sz="2200" dirty="0"/>
              <a:t>preferable? </a:t>
            </a:r>
          </a:p>
        </p:txBody>
      </p:sp>
      <p:sp>
        <p:nvSpPr>
          <p:cNvPr id="6" name="Slide Number Placeholder 3">
            <a:extLst>
              <a:ext uri="{FF2B5EF4-FFF2-40B4-BE49-F238E27FC236}">
                <a16:creationId xmlns:a16="http://schemas.microsoft.com/office/drawing/2014/main" id="{E9DC7D17-D2CF-45B6-AAA2-2ADBA7F0489D}"/>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7817830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BFFB2-6D28-4A19-B89D-ACFC45E5026E}"/>
              </a:ext>
            </a:extLst>
          </p:cNvPr>
          <p:cNvSpPr>
            <a:spLocks noGrp="1"/>
          </p:cNvSpPr>
          <p:nvPr>
            <p:ph type="title"/>
          </p:nvPr>
        </p:nvSpPr>
        <p:spPr/>
        <p:txBody>
          <a:bodyPr/>
          <a:lstStyle/>
          <a:p>
            <a:r>
              <a:rPr lang="en-US" altLang="en-US" sz="4000" b="1" dirty="0">
                <a:solidFill>
                  <a:srgbClr val="AC802E"/>
                </a:solidFill>
                <a:ea typeface="Adobe Ming Std L" panose="02020300000000000000" pitchFamily="18" charset="-128"/>
                <a:sym typeface="Calibri"/>
              </a:rPr>
              <a:t>Standards for the Use of Numbers </a:t>
            </a:r>
            <a:r>
              <a:rPr lang="en-US" altLang="en-US" sz="1600" b="1" dirty="0">
                <a:solidFill>
                  <a:srgbClr val="AC802E"/>
                </a:solidFill>
                <a:ea typeface="Adobe Ming Std L" panose="02020300000000000000" pitchFamily="18" charset="-128"/>
                <a:sym typeface="Calibri"/>
              </a:rPr>
              <a:t>1</a:t>
            </a:r>
            <a:endParaRPr lang="en-US" sz="1600" dirty="0"/>
          </a:p>
        </p:txBody>
      </p:sp>
      <p:sp>
        <p:nvSpPr>
          <p:cNvPr id="3" name="Content Placeholder 2">
            <a:extLst>
              <a:ext uri="{FF2B5EF4-FFF2-40B4-BE49-F238E27FC236}">
                <a16:creationId xmlns:a16="http://schemas.microsoft.com/office/drawing/2014/main" id="{00AFAC56-AFA4-4E4B-9397-3E2E461016B7}"/>
              </a:ext>
            </a:extLst>
          </p:cNvPr>
          <p:cNvSpPr>
            <a:spLocks noGrp="1"/>
          </p:cNvSpPr>
          <p:nvPr>
            <p:ph sz="quarter" idx="20"/>
          </p:nvPr>
        </p:nvSpPr>
        <p:spPr>
          <a:xfrm>
            <a:off x="335361" y="1196752"/>
            <a:ext cx="11017224" cy="5260754"/>
          </a:xfrm>
        </p:spPr>
        <p:txBody>
          <a:bodyPr>
            <a:normAutofit/>
          </a:bodyPr>
          <a:lstStyle/>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 common guide for using numbers in business writing is to follow the </a:t>
            </a:r>
            <a:r>
              <a:rPr kumimoji="0" lang="en-US" sz="24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rule of nine</a:t>
            </a:r>
            <a:r>
              <a:rPr kumimoji="0" lang="en-US"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By this rule, you spell out numbers nine and below. You use figures for numbers 10 and above.</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Make an exception to the rule of nine when a number begins a sentence. Spell out all numbers in this position. </a:t>
            </a:r>
            <a:r>
              <a:rPr kumimoji="0" lang="en-US" sz="2400" b="1" i="0" u="none" strike="noStrike" kern="1200" cap="none" spc="0" normalizeH="0" baseline="0" noProof="0" dirty="0">
                <a:ln>
                  <a:noFill/>
                </a:ln>
                <a:solidFill>
                  <a:srgbClr val="0095B8"/>
                </a:solidFill>
                <a:effectLst/>
                <a:uLnTx/>
                <a:uFillTx/>
                <a:latin typeface="Arial" panose="020B0604020202020204" pitchFamily="34" charset="0"/>
                <a:cs typeface="Arial" panose="020B0604020202020204" pitchFamily="34" charset="0"/>
              </a:rPr>
              <a:t>(Eighty-nine strikers picketed the north entrance.)</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Use numerals for all percentages.</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Present days of the month in number form when the month precedes the day or when the date precedes both month and year.</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Present money amounts as you would other numbers. If you spell out the number, as you would at the beginning of a sentence, also spell out the unit of currency.</a:t>
            </a:r>
            <a:endParaRPr kumimoji="0" lang="en-US" sz="2400" b="1" i="0" u="none" strike="noStrike" kern="1200" cap="none" spc="0" normalizeH="0" baseline="0" noProof="0" dirty="0">
              <a:ln>
                <a:noFill/>
              </a:ln>
              <a:solidFill>
                <a:srgbClr val="0095B8"/>
              </a:solidFill>
              <a:effectLst/>
              <a:uLnTx/>
              <a:uFillTx/>
              <a:latin typeface="Arial" panose="020B0604020202020204" pitchFamily="34" charset="0"/>
              <a:cs typeface="Arial" panose="020B0604020202020204" pitchFamily="34" charset="0"/>
            </a:endParaRPr>
          </a:p>
        </p:txBody>
      </p:sp>
      <p:sp>
        <p:nvSpPr>
          <p:cNvPr id="6" name="Slide Number Placeholder 3">
            <a:extLst>
              <a:ext uri="{FF2B5EF4-FFF2-40B4-BE49-F238E27FC236}">
                <a16:creationId xmlns:a16="http://schemas.microsoft.com/office/drawing/2014/main" id="{E5863650-F077-44CB-8B72-FA6D212F5B32}"/>
              </a:ext>
            </a:extLst>
          </p:cNvPr>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11584984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A0EBA-A22F-4177-9D2E-B581735DC372}"/>
              </a:ext>
            </a:extLst>
          </p:cNvPr>
          <p:cNvSpPr>
            <a:spLocks noGrp="1"/>
          </p:cNvSpPr>
          <p:nvPr>
            <p:ph type="title"/>
          </p:nvPr>
        </p:nvSpPr>
        <p:spPr/>
        <p:txBody>
          <a:bodyPr/>
          <a:lstStyle/>
          <a:p>
            <a:r>
              <a:rPr lang="en-US" altLang="en-US" sz="4000" b="1" dirty="0">
                <a:solidFill>
                  <a:srgbClr val="AC802E"/>
                </a:solidFill>
                <a:ea typeface="Adobe Ming Std L" panose="02020300000000000000" pitchFamily="18" charset="-128"/>
                <a:sym typeface="Calibri"/>
              </a:rPr>
              <a:t>Standards for the Use of Numbers </a:t>
            </a:r>
            <a:r>
              <a:rPr lang="en-US" altLang="en-US" sz="1600" b="1" dirty="0">
                <a:solidFill>
                  <a:srgbClr val="AC802E"/>
                </a:solidFill>
                <a:ea typeface="Adobe Ming Std L" panose="02020300000000000000" pitchFamily="18" charset="-128"/>
                <a:sym typeface="Calibri"/>
              </a:rPr>
              <a:t>2</a:t>
            </a:r>
            <a:endParaRPr lang="en-US" sz="1600" dirty="0"/>
          </a:p>
        </p:txBody>
      </p:sp>
      <p:sp>
        <p:nvSpPr>
          <p:cNvPr id="3" name="Content Placeholder 2">
            <a:extLst>
              <a:ext uri="{FF2B5EF4-FFF2-40B4-BE49-F238E27FC236}">
                <a16:creationId xmlns:a16="http://schemas.microsoft.com/office/drawing/2014/main" id="{5D493BB2-F59D-44AC-AADA-08AC4D9F8465}"/>
              </a:ext>
            </a:extLst>
          </p:cNvPr>
          <p:cNvSpPr>
            <a:spLocks noGrp="1"/>
          </p:cNvSpPr>
          <p:nvPr>
            <p:ph sz="quarter" idx="20"/>
          </p:nvPr>
        </p:nvSpPr>
        <p:spPr>
          <a:xfrm>
            <a:off x="940221" y="1268760"/>
            <a:ext cx="10844411" cy="4968552"/>
          </a:xfrm>
        </p:spPr>
        <p:txBody>
          <a:bodyPr/>
          <a:lstStyle/>
          <a:p>
            <a:pPr marL="342900" lvl="0" indent="-342900" defTabSz="457200" eaLnBrk="0" fontAlgn="base" hangingPunct="0">
              <a:spcBef>
                <a:spcPct val="20000"/>
              </a:spcBef>
              <a:buFont typeface="Arial" panose="020B0604020202020204" pitchFamily="34" charset="0"/>
              <a:buChar char="•"/>
            </a:pPr>
            <a:r>
              <a:rPr lang="en-US" sz="2400" b="1" dirty="0">
                <a:solidFill>
                  <a:prstClr val="black"/>
                </a:solidFill>
                <a:latin typeface="+mj-lt"/>
                <a:cs typeface="Arial" panose="020B0604020202020204" pitchFamily="34" charset="0"/>
              </a:rPr>
              <a:t>Usually spell out indefinite numbers and amounts. Over a million people live there.</a:t>
            </a:r>
          </a:p>
          <a:p>
            <a:pPr marL="342900" lvl="0" indent="-342900" defTabSz="457200" eaLnBrk="0" fontAlgn="base" hangingPunct="0">
              <a:spcBef>
                <a:spcPct val="20000"/>
              </a:spcBef>
              <a:buFont typeface="Arial" panose="020B0604020202020204" pitchFamily="34" charset="0"/>
              <a:buChar char="•"/>
            </a:pPr>
            <a:r>
              <a:rPr lang="en-US" sz="2400" dirty="0">
                <a:solidFill>
                  <a:prstClr val="black"/>
                </a:solidFill>
                <a:latin typeface="+mj-lt"/>
                <a:cs typeface="Arial" panose="020B0604020202020204" pitchFamily="34" charset="0"/>
              </a:rPr>
              <a:t>Spell out a </a:t>
            </a:r>
            <a:r>
              <a:rPr lang="en-US" sz="2400" b="1" dirty="0">
                <a:solidFill>
                  <a:prstClr val="black"/>
                </a:solidFill>
                <a:latin typeface="+mj-lt"/>
                <a:cs typeface="Arial" panose="020B0604020202020204" pitchFamily="34" charset="0"/>
              </a:rPr>
              <a:t>fraction</a:t>
            </a:r>
            <a:r>
              <a:rPr lang="en-US" sz="2400" dirty="0">
                <a:solidFill>
                  <a:prstClr val="black"/>
                </a:solidFill>
                <a:latin typeface="+mj-lt"/>
                <a:cs typeface="Arial" panose="020B0604020202020204" pitchFamily="34" charset="0"/>
              </a:rPr>
              <a:t> such as </a:t>
            </a:r>
            <a:r>
              <a:rPr lang="en-US" sz="2400" i="1" dirty="0">
                <a:solidFill>
                  <a:prstClr val="black"/>
                </a:solidFill>
                <a:latin typeface="+mj-lt"/>
                <a:cs typeface="Arial" panose="020B0604020202020204" pitchFamily="34" charset="0"/>
              </a:rPr>
              <a:t>one-half</a:t>
            </a:r>
            <a:r>
              <a:rPr lang="en-US" sz="2400" dirty="0">
                <a:solidFill>
                  <a:prstClr val="black"/>
                </a:solidFill>
                <a:latin typeface="+mj-lt"/>
                <a:cs typeface="Arial" panose="020B0604020202020204" pitchFamily="34" charset="0"/>
              </a:rPr>
              <a:t> that stands alone (without a whole number) or begins a sentence. Represent </a:t>
            </a:r>
            <a:r>
              <a:rPr lang="en-US" sz="2400" b="1" dirty="0">
                <a:solidFill>
                  <a:prstClr val="black"/>
                </a:solidFill>
                <a:latin typeface="+mj-lt"/>
                <a:cs typeface="Arial" panose="020B0604020202020204" pitchFamily="34" charset="0"/>
              </a:rPr>
              <a:t>mixed numbers</a:t>
            </a:r>
            <a:r>
              <a:rPr lang="en-US" sz="2400" dirty="0">
                <a:solidFill>
                  <a:prstClr val="black"/>
                </a:solidFill>
                <a:latin typeface="+mj-lt"/>
                <a:cs typeface="Arial" panose="020B0604020202020204" pitchFamily="34" charset="0"/>
              </a:rPr>
              <a:t> as figures.</a:t>
            </a:r>
          </a:p>
          <a:p>
            <a:pPr marL="342900" lvl="0" indent="-342900" defTabSz="457200" eaLnBrk="0" fontAlgn="base" hangingPunct="0">
              <a:spcBef>
                <a:spcPct val="20000"/>
              </a:spcBef>
              <a:buFont typeface="Arial" panose="020B0604020202020204" pitchFamily="34" charset="0"/>
              <a:buChar char="•"/>
            </a:pPr>
            <a:r>
              <a:rPr lang="en-US" sz="2400" dirty="0">
                <a:solidFill>
                  <a:prstClr val="black"/>
                </a:solidFill>
                <a:latin typeface="+mj-lt"/>
                <a:cs typeface="Arial" panose="020B0604020202020204" pitchFamily="34" charset="0"/>
              </a:rPr>
              <a:t>Except in legal documents, do not express amounts in both figures and words</a:t>
            </a:r>
            <a:r>
              <a:rPr lang="en-US" sz="2400" i="1" dirty="0">
                <a:solidFill>
                  <a:prstClr val="black"/>
                </a:solidFill>
                <a:latin typeface="+mj-lt"/>
                <a:cs typeface="Arial" panose="020B0604020202020204" pitchFamily="34" charset="0"/>
              </a:rPr>
              <a:t>.</a:t>
            </a:r>
            <a:r>
              <a:rPr lang="en-US" sz="2400" dirty="0">
                <a:solidFill>
                  <a:prstClr val="black"/>
                </a:solidFill>
                <a:latin typeface="+mj-lt"/>
                <a:cs typeface="Arial" panose="020B0604020202020204" pitchFamily="34" charset="0"/>
              </a:rPr>
              <a:t> For legal purposes use both the figure and the word:</a:t>
            </a:r>
            <a:r>
              <a:rPr lang="en-US" sz="2400" i="1" dirty="0">
                <a:solidFill>
                  <a:prstClr val="black"/>
                </a:solidFill>
                <a:latin typeface="+mj-lt"/>
                <a:cs typeface="Arial" panose="020B0604020202020204" pitchFamily="34" charset="0"/>
              </a:rPr>
              <a:t> </a:t>
            </a:r>
            <a:r>
              <a:rPr lang="en-US" sz="2400" dirty="0">
                <a:solidFill>
                  <a:prstClr val="black"/>
                </a:solidFill>
                <a:latin typeface="+mj-lt"/>
                <a:cs typeface="Arial" panose="020B0604020202020204" pitchFamily="34" charset="0"/>
              </a:rPr>
              <a:t>25 (twenty-five). For business purposes use either the figure </a:t>
            </a:r>
            <a:r>
              <a:rPr lang="en-US" sz="2400" i="1" dirty="0">
                <a:solidFill>
                  <a:prstClr val="black"/>
                </a:solidFill>
                <a:latin typeface="+mj-lt"/>
                <a:cs typeface="Arial" panose="020B0604020202020204" pitchFamily="34" charset="0"/>
              </a:rPr>
              <a:t>or </a:t>
            </a:r>
            <a:r>
              <a:rPr lang="en-US" sz="2400" dirty="0">
                <a:solidFill>
                  <a:prstClr val="black"/>
                </a:solidFill>
                <a:latin typeface="+mj-lt"/>
                <a:cs typeface="Arial" panose="020B0604020202020204" pitchFamily="34" charset="0"/>
              </a:rPr>
              <a:t>the word, not both.</a:t>
            </a:r>
            <a:endParaRPr lang="en-US" sz="2400" b="1" dirty="0">
              <a:solidFill>
                <a:srgbClr val="0095B8"/>
              </a:solidFill>
              <a:latin typeface="+mj-lt"/>
              <a:cs typeface="Arial" panose="020B0604020202020204" pitchFamily="34" charset="0"/>
            </a:endParaRPr>
          </a:p>
        </p:txBody>
      </p:sp>
      <p:sp>
        <p:nvSpPr>
          <p:cNvPr id="6" name="Slide Number Placeholder 3">
            <a:extLst>
              <a:ext uri="{FF2B5EF4-FFF2-40B4-BE49-F238E27FC236}">
                <a16:creationId xmlns:a16="http://schemas.microsoft.com/office/drawing/2014/main" id="{19A9BF4C-6523-4CA4-83F8-30BC3FBAC2C0}"/>
              </a:ext>
            </a:extLst>
          </p:cNvPr>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6886924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0998C-14FC-46D4-A907-D6E2FB13F4D6}"/>
              </a:ext>
            </a:extLst>
          </p:cNvPr>
          <p:cNvSpPr>
            <a:spLocks noGrp="1"/>
          </p:cNvSpPr>
          <p:nvPr>
            <p:ph type="title"/>
          </p:nvPr>
        </p:nvSpPr>
        <p:spPr/>
        <p:txBody>
          <a:bodyPr/>
          <a:lstStyle/>
          <a:p>
            <a:r>
              <a:rPr lang="en-US" altLang="en-US" sz="4000" b="1" dirty="0">
                <a:solidFill>
                  <a:srgbClr val="AC802E"/>
                </a:solidFill>
                <a:ea typeface="Adobe Ming Std L" panose="02020300000000000000" pitchFamily="18" charset="-128"/>
                <a:sym typeface="Calibri"/>
              </a:rPr>
              <a:t>Spelling </a:t>
            </a:r>
            <a:r>
              <a:rPr lang="en-US" altLang="en-US" sz="1600" b="1" dirty="0">
                <a:solidFill>
                  <a:srgbClr val="AC802E"/>
                </a:solidFill>
                <a:ea typeface="Adobe Ming Std L" panose="02020300000000000000" pitchFamily="18" charset="-128"/>
                <a:sym typeface="Calibri"/>
              </a:rPr>
              <a:t>1</a:t>
            </a:r>
            <a:endParaRPr lang="en-US" sz="1600" dirty="0"/>
          </a:p>
        </p:txBody>
      </p:sp>
      <p:sp>
        <p:nvSpPr>
          <p:cNvPr id="3" name="Content Placeholder 2">
            <a:extLst>
              <a:ext uri="{FF2B5EF4-FFF2-40B4-BE49-F238E27FC236}">
                <a16:creationId xmlns:a16="http://schemas.microsoft.com/office/drawing/2014/main" id="{DBF7CC30-4DA1-4360-AA90-E9DA26C64A46}"/>
              </a:ext>
            </a:extLst>
          </p:cNvPr>
          <p:cNvSpPr>
            <a:spLocks noGrp="1"/>
          </p:cNvSpPr>
          <p:nvPr>
            <p:ph sz="quarter" idx="20"/>
          </p:nvPr>
        </p:nvSpPr>
        <p:spPr>
          <a:xfrm>
            <a:off x="2567608" y="1430362"/>
            <a:ext cx="7272808" cy="4806950"/>
          </a:xfrm>
        </p:spPr>
        <p:txBody>
          <a:bodyPr/>
          <a:lstStyle/>
          <a:p>
            <a:pPr marL="342900" indent="-342900">
              <a:spcAft>
                <a:spcPts val="2400"/>
              </a:spcAft>
              <a:buFont typeface="Arial" panose="020B0604020202020204" pitchFamily="34" charset="0"/>
              <a:buChar char="•"/>
            </a:pPr>
            <a:r>
              <a:rPr lang="en-US" sz="2400" dirty="0">
                <a:cs typeface="Arial" panose="020B0604020202020204" pitchFamily="34" charset="0"/>
              </a:rPr>
              <a:t>Misspelling is probably the most frequent error in writing. And it is the least excusable because all you need to do to eliminate the error is to use a dictionary or a spell checker.</a:t>
            </a:r>
          </a:p>
          <a:p>
            <a:pPr marL="342900" indent="-342900">
              <a:spcAft>
                <a:spcPts val="0"/>
              </a:spcAft>
              <a:buFont typeface="Arial" panose="020B0604020202020204" pitchFamily="34" charset="0"/>
              <a:buChar char="•"/>
            </a:pPr>
            <a:r>
              <a:rPr lang="en-US" sz="2400" dirty="0">
                <a:cs typeface="Arial" panose="020B0604020202020204" pitchFamily="34" charset="0"/>
              </a:rPr>
              <a:t>Avoid these mistakes by learning to spell the most troublesome words.  Add your most troublesome words to the list on page A-25.</a:t>
            </a:r>
            <a:endParaRPr lang="en-US" sz="2000" dirty="0">
              <a:cs typeface="Arial" panose="020B0604020202020204" pitchFamily="34" charset="0"/>
            </a:endParaRPr>
          </a:p>
        </p:txBody>
      </p:sp>
      <p:sp>
        <p:nvSpPr>
          <p:cNvPr id="6" name="Slide Number Placeholder 3">
            <a:extLst>
              <a:ext uri="{FF2B5EF4-FFF2-40B4-BE49-F238E27FC236}">
                <a16:creationId xmlns:a16="http://schemas.microsoft.com/office/drawing/2014/main" id="{E963E476-E2B0-48A8-912C-421DEC3DD53A}"/>
              </a:ext>
            </a:extLst>
          </p:cNvPr>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23211532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356A5-CC65-4C68-936D-FEFFAA7B3E5C}"/>
              </a:ext>
            </a:extLst>
          </p:cNvPr>
          <p:cNvSpPr>
            <a:spLocks noGrp="1"/>
          </p:cNvSpPr>
          <p:nvPr>
            <p:ph type="title"/>
          </p:nvPr>
        </p:nvSpPr>
        <p:spPr/>
        <p:txBody>
          <a:bodyPr/>
          <a:lstStyle/>
          <a:p>
            <a:r>
              <a:rPr lang="en-US" altLang="en-US" sz="4000" b="1" dirty="0">
                <a:solidFill>
                  <a:srgbClr val="AC802E"/>
                </a:solidFill>
                <a:ea typeface="Adobe Ming Std L" panose="02020300000000000000" pitchFamily="18" charset="-128"/>
                <a:sym typeface="Calibri"/>
              </a:rPr>
              <a:t>Spelling </a:t>
            </a:r>
            <a:r>
              <a:rPr lang="en-US" altLang="en-US" sz="1600" b="1" dirty="0">
                <a:solidFill>
                  <a:srgbClr val="AC802E"/>
                </a:solidFill>
                <a:ea typeface="Adobe Ming Std L" panose="02020300000000000000" pitchFamily="18" charset="-128"/>
                <a:sym typeface="Calibri"/>
              </a:rPr>
              <a:t>2</a:t>
            </a:r>
            <a:endParaRPr lang="en-US" sz="1600" dirty="0"/>
          </a:p>
        </p:txBody>
      </p:sp>
      <p:sp>
        <p:nvSpPr>
          <p:cNvPr id="3" name="Content Placeholder 2">
            <a:extLst>
              <a:ext uri="{FF2B5EF4-FFF2-40B4-BE49-F238E27FC236}">
                <a16:creationId xmlns:a16="http://schemas.microsoft.com/office/drawing/2014/main" id="{6FAB215F-097E-4FF8-AFD0-59999EEB2152}"/>
              </a:ext>
            </a:extLst>
          </p:cNvPr>
          <p:cNvSpPr>
            <a:spLocks noGrp="1"/>
          </p:cNvSpPr>
          <p:nvPr>
            <p:ph sz="quarter" idx="20"/>
          </p:nvPr>
        </p:nvSpPr>
        <p:spPr>
          <a:xfrm>
            <a:off x="2519752" y="1412776"/>
            <a:ext cx="7152495" cy="4392488"/>
          </a:xfrm>
        </p:spPr>
        <p:txBody>
          <a:bodyPr>
            <a:normAutofit/>
          </a:bodyPr>
          <a:lstStyle/>
          <a:p>
            <a:pPr>
              <a:spcAft>
                <a:spcPts val="0"/>
              </a:spcAft>
            </a:pPr>
            <a:r>
              <a:rPr lang="en-US" sz="2400" dirty="0">
                <a:cs typeface="Arial" panose="020B0604020202020204" pitchFamily="34" charset="0"/>
              </a:rPr>
              <a:t>To form the plurals of most words, add s.</a:t>
            </a:r>
          </a:p>
          <a:p>
            <a:pPr marL="342900" indent="-342900">
              <a:spcAft>
                <a:spcPts val="2400"/>
              </a:spcAft>
              <a:buFont typeface="Arial" panose="020B0604020202020204" pitchFamily="34" charset="0"/>
              <a:buChar char="•"/>
            </a:pPr>
            <a:r>
              <a:rPr lang="en-US" sz="2400" dirty="0">
                <a:solidFill>
                  <a:srgbClr val="0095B8"/>
                </a:solidFill>
                <a:cs typeface="Arial" panose="020B0604020202020204" pitchFamily="34" charset="0"/>
              </a:rPr>
              <a:t>price, prices quote, quotes.</a:t>
            </a:r>
          </a:p>
          <a:p>
            <a:pPr>
              <a:spcAft>
                <a:spcPts val="0"/>
              </a:spcAft>
            </a:pPr>
            <a:r>
              <a:rPr lang="en-US" sz="2400" dirty="0">
                <a:cs typeface="Arial" panose="020B0604020202020204" pitchFamily="34" charset="0"/>
              </a:rPr>
              <a:t>To form the plurals of words ending in s, </a:t>
            </a:r>
            <a:r>
              <a:rPr lang="en-US" sz="2400" dirty="0" err="1">
                <a:cs typeface="Arial" panose="020B0604020202020204" pitchFamily="34" charset="0"/>
              </a:rPr>
              <a:t>sh</a:t>
            </a:r>
            <a:r>
              <a:rPr lang="en-US" sz="2400" dirty="0">
                <a:cs typeface="Arial" panose="020B0604020202020204" pitchFamily="34" charset="0"/>
              </a:rPr>
              <a:t>, </a:t>
            </a:r>
            <a:r>
              <a:rPr lang="en-US" sz="2400" dirty="0" err="1">
                <a:cs typeface="Arial" panose="020B0604020202020204" pitchFamily="34" charset="0"/>
              </a:rPr>
              <a:t>ch</a:t>
            </a:r>
            <a:r>
              <a:rPr lang="en-US" sz="2400" dirty="0">
                <a:cs typeface="Arial" panose="020B0604020202020204" pitchFamily="34" charset="0"/>
              </a:rPr>
              <a:t>, and x, usually add es to the singular. </a:t>
            </a:r>
          </a:p>
          <a:p>
            <a:pPr marL="342900" indent="-342900">
              <a:spcAft>
                <a:spcPts val="2400"/>
              </a:spcAft>
              <a:buFont typeface="Arial" panose="020B0604020202020204" pitchFamily="34" charset="0"/>
              <a:buChar char="•"/>
            </a:pPr>
            <a:r>
              <a:rPr lang="en-US" sz="2400" dirty="0">
                <a:solidFill>
                  <a:srgbClr val="0095B8"/>
                </a:solidFill>
                <a:cs typeface="Arial" panose="020B0604020202020204" pitchFamily="34" charset="0"/>
              </a:rPr>
              <a:t>boss, bosses relinquish, relinquishes glitch, glitches tax, taxes.</a:t>
            </a:r>
          </a:p>
          <a:p>
            <a:pPr>
              <a:spcAft>
                <a:spcPts val="0"/>
              </a:spcAft>
            </a:pPr>
            <a:r>
              <a:rPr lang="en-US" sz="2400" dirty="0">
                <a:cs typeface="Arial" panose="020B0604020202020204" pitchFamily="34" charset="0"/>
              </a:rPr>
              <a:t>To form the plural of words ending in y, if a consonant precedes the y, drop the y and add </a:t>
            </a:r>
            <a:r>
              <a:rPr lang="en-US" sz="2400" dirty="0" err="1">
                <a:cs typeface="Arial" panose="020B0604020202020204" pitchFamily="34" charset="0"/>
              </a:rPr>
              <a:t>ies</a:t>
            </a:r>
            <a:r>
              <a:rPr lang="en-US" sz="2400" dirty="0">
                <a:cs typeface="Arial" panose="020B0604020202020204" pitchFamily="34" charset="0"/>
              </a:rPr>
              <a:t>. But if the y is preceded by a vowel, add s. </a:t>
            </a:r>
          </a:p>
          <a:p>
            <a:pPr marL="342900" indent="-342900">
              <a:spcAft>
                <a:spcPts val="2400"/>
              </a:spcAft>
              <a:buFont typeface="Arial" panose="020B0604020202020204" pitchFamily="34" charset="0"/>
              <a:buChar char="•"/>
            </a:pPr>
            <a:r>
              <a:rPr lang="en-US" sz="2400" dirty="0">
                <a:solidFill>
                  <a:srgbClr val="0095B8"/>
                </a:solidFill>
                <a:cs typeface="Arial" panose="020B0604020202020204" pitchFamily="34" charset="0"/>
              </a:rPr>
              <a:t>company, companies medley, medleys.</a:t>
            </a:r>
          </a:p>
        </p:txBody>
      </p:sp>
      <p:sp>
        <p:nvSpPr>
          <p:cNvPr id="6" name="Slide Number Placeholder 3">
            <a:extLst>
              <a:ext uri="{FF2B5EF4-FFF2-40B4-BE49-F238E27FC236}">
                <a16:creationId xmlns:a16="http://schemas.microsoft.com/office/drawing/2014/main" id="{F2B85F21-AC94-41C7-93C8-B288804EAE50}"/>
              </a:ext>
            </a:extLst>
          </p:cNvPr>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18381568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AADDF-6150-4F16-896C-81AAC49C2F09}"/>
              </a:ext>
            </a:extLst>
          </p:cNvPr>
          <p:cNvSpPr>
            <a:spLocks noGrp="1"/>
          </p:cNvSpPr>
          <p:nvPr>
            <p:ph type="title"/>
          </p:nvPr>
        </p:nvSpPr>
        <p:spPr/>
        <p:txBody>
          <a:bodyPr/>
          <a:lstStyle/>
          <a:p>
            <a:r>
              <a:rPr lang="en-US" altLang="en-US" sz="4000" b="1" dirty="0">
                <a:solidFill>
                  <a:srgbClr val="AC802E"/>
                </a:solidFill>
                <a:ea typeface="Adobe Ming Std L" panose="02020300000000000000" pitchFamily="18" charset="-128"/>
                <a:sym typeface="Calibri"/>
              </a:rPr>
              <a:t>Capitalization </a:t>
            </a:r>
            <a:r>
              <a:rPr lang="en-US" altLang="en-US" sz="1600" b="1" dirty="0">
                <a:solidFill>
                  <a:srgbClr val="AC802E"/>
                </a:solidFill>
                <a:ea typeface="Adobe Ming Std L" panose="02020300000000000000" pitchFamily="18" charset="-128"/>
                <a:sym typeface="Calibri"/>
              </a:rPr>
              <a:t>1</a:t>
            </a:r>
            <a:endParaRPr lang="en-US" sz="1600" dirty="0"/>
          </a:p>
        </p:txBody>
      </p:sp>
      <p:sp>
        <p:nvSpPr>
          <p:cNvPr id="7" name="Content Placeholder 2" hidden="1">
            <a:extLst>
              <a:ext uri="{FF2B5EF4-FFF2-40B4-BE49-F238E27FC236}">
                <a16:creationId xmlns:a16="http://schemas.microsoft.com/office/drawing/2014/main" id="{96CC263A-4585-4DC3-B152-C653A150FCF8}"/>
              </a:ext>
            </a:extLst>
          </p:cNvPr>
          <p:cNvSpPr>
            <a:spLocks noGrp="1"/>
          </p:cNvSpPr>
          <p:nvPr>
            <p:ph sz="quarter" idx="11"/>
          </p:nvPr>
        </p:nvSpPr>
        <p:spPr>
          <a:xfrm>
            <a:off x="3287688" y="2132855"/>
            <a:ext cx="4392488" cy="1296145"/>
          </a:xfrm>
        </p:spPr>
        <p:txBody>
          <a:bodyPr/>
          <a:lstStyle/>
          <a:p>
            <a:r>
              <a:rPr lang="en-IN" sz="1800" b="0" i="0" u="none" strike="noStrike" dirty="0">
                <a:solidFill>
                  <a:srgbClr val="000000"/>
                </a:solidFill>
                <a:effectLst/>
              </a:rPr>
              <a:t>Table divided into 2 columns summarizes capitalization (1). The column headers are marked as: Capitalize and don't capitalize. </a:t>
            </a:r>
            <a:endParaRPr lang="en-US" dirty="0"/>
          </a:p>
        </p:txBody>
      </p:sp>
      <p:graphicFrame>
        <p:nvGraphicFramePr>
          <p:cNvPr id="5" name="Table 3">
            <a:extLst>
              <a:ext uri="{FF2B5EF4-FFF2-40B4-BE49-F238E27FC236}">
                <a16:creationId xmlns:a16="http://schemas.microsoft.com/office/drawing/2014/main" id="{74B69320-E15F-4788-A5EC-61A05BCA82F0}"/>
              </a:ext>
            </a:extLst>
          </p:cNvPr>
          <p:cNvGraphicFramePr>
            <a:graphicFrameLocks noGrp="1"/>
          </p:cNvGraphicFramePr>
          <p:nvPr>
            <p:extLst>
              <p:ext uri="{D42A27DB-BD31-4B8C-83A1-F6EECF244321}">
                <p14:modId xmlns:p14="http://schemas.microsoft.com/office/powerpoint/2010/main" val="2861647400"/>
              </p:ext>
            </p:extLst>
          </p:nvPr>
        </p:nvGraphicFramePr>
        <p:xfrm>
          <a:off x="1991544" y="1340768"/>
          <a:ext cx="8640960" cy="3672840"/>
        </p:xfrm>
        <a:graphic>
          <a:graphicData uri="http://schemas.openxmlformats.org/drawingml/2006/table">
            <a:tbl>
              <a:tblPr firstRow="1" bandRow="1">
                <a:tableStyleId>{5C22544A-7EE6-4342-B048-85BDC9FD1C3A}</a:tableStyleId>
              </a:tblPr>
              <a:tblGrid>
                <a:gridCol w="4320480">
                  <a:extLst>
                    <a:ext uri="{9D8B030D-6E8A-4147-A177-3AD203B41FA5}">
                      <a16:colId xmlns:a16="http://schemas.microsoft.com/office/drawing/2014/main" val="3265673049"/>
                    </a:ext>
                  </a:extLst>
                </a:gridCol>
                <a:gridCol w="4320480">
                  <a:extLst>
                    <a:ext uri="{9D8B030D-6E8A-4147-A177-3AD203B41FA5}">
                      <a16:colId xmlns:a16="http://schemas.microsoft.com/office/drawing/2014/main" val="1634375647"/>
                    </a:ext>
                  </a:extLst>
                </a:gridCol>
              </a:tblGrid>
              <a:tr h="370840">
                <a:tc>
                  <a:txBody>
                    <a:bodyPr/>
                    <a:lstStyle/>
                    <a:p>
                      <a:r>
                        <a:rPr lang="en-US" dirty="0">
                          <a:latin typeface="Sanserif"/>
                        </a:rPr>
                        <a:t>Capitalize</a:t>
                      </a:r>
                    </a:p>
                  </a:txBody>
                  <a:tcPr>
                    <a:solidFill>
                      <a:srgbClr val="39858E"/>
                    </a:solidFill>
                  </a:tcPr>
                </a:tc>
                <a:tc>
                  <a:txBody>
                    <a:bodyPr/>
                    <a:lstStyle/>
                    <a:p>
                      <a:r>
                        <a:rPr lang="en-US" dirty="0">
                          <a:latin typeface="Sanserif"/>
                        </a:rPr>
                        <a:t>Don’t Capitalize</a:t>
                      </a:r>
                    </a:p>
                  </a:txBody>
                  <a:tcPr>
                    <a:solidFill>
                      <a:srgbClr val="39858E"/>
                    </a:solidFill>
                  </a:tcPr>
                </a:tc>
                <a:extLst>
                  <a:ext uri="{0D108BD9-81ED-4DB2-BD59-A6C34878D82A}">
                    <a16:rowId xmlns:a16="http://schemas.microsoft.com/office/drawing/2014/main" val="2871832332"/>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Proper names</a:t>
                      </a:r>
                    </a:p>
                  </a:txBody>
                  <a:tcPr>
                    <a:solidFill>
                      <a:srgbClr val="CED9DB"/>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Common names</a:t>
                      </a:r>
                    </a:p>
                  </a:txBody>
                  <a:tcPr>
                    <a:solidFill>
                      <a:srgbClr val="CED9DB"/>
                    </a:solidFill>
                  </a:tcPr>
                </a:tc>
                <a:extLst>
                  <a:ext uri="{0D108BD9-81ED-4DB2-BD59-A6C34878D82A}">
                    <a16:rowId xmlns:a16="http://schemas.microsoft.com/office/drawing/2014/main" val="1636358231"/>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Geographic places</a:t>
                      </a:r>
                    </a:p>
                  </a:txBody>
                  <a:tcPr>
                    <a:solidFill>
                      <a:srgbClr val="E8EDEE"/>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General directions</a:t>
                      </a:r>
                    </a:p>
                  </a:txBody>
                  <a:tcPr>
                    <a:solidFill>
                      <a:srgbClr val="E8EDEE"/>
                    </a:solidFill>
                  </a:tcPr>
                </a:tc>
                <a:extLst>
                  <a:ext uri="{0D108BD9-81ED-4DB2-BD59-A6C34878D82A}">
                    <a16:rowId xmlns:a16="http://schemas.microsoft.com/office/drawing/2014/main" val="4193443931"/>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Companies</a:t>
                      </a:r>
                    </a:p>
                  </a:txBody>
                  <a:tcPr>
                    <a:solidFill>
                      <a:srgbClr val="CED9DB"/>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Company names that intentionally begin with a lowercase letter</a:t>
                      </a:r>
                    </a:p>
                  </a:txBody>
                  <a:tcPr>
                    <a:solidFill>
                      <a:srgbClr val="CED9DB"/>
                    </a:solidFill>
                  </a:tcPr>
                </a:tc>
                <a:extLst>
                  <a:ext uri="{0D108BD9-81ED-4DB2-BD59-A6C34878D82A}">
                    <a16:rowId xmlns:a16="http://schemas.microsoft.com/office/drawing/2014/main" val="3773515659"/>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Titles preceding names when the title and name are not separated by commas</a:t>
                      </a:r>
                    </a:p>
                  </a:txBody>
                  <a:tcPr>
                    <a:solidFill>
                      <a:srgbClr val="E8EDEE"/>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Titles separated from the name by a comma</a:t>
                      </a:r>
                    </a:p>
                  </a:txBody>
                  <a:tcPr>
                    <a:solidFill>
                      <a:srgbClr val="E8EDEE"/>
                    </a:solidFill>
                  </a:tcPr>
                </a:tc>
                <a:extLst>
                  <a:ext uri="{0D108BD9-81ED-4DB2-BD59-A6C34878D82A}">
                    <a16:rowId xmlns:a16="http://schemas.microsoft.com/office/drawing/2014/main" val="3992635133"/>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Important words in book, article, and poem titles</a:t>
                      </a:r>
                    </a:p>
                  </a:txBody>
                  <a:tcPr>
                    <a:solidFill>
                      <a:srgbClr val="CED9DB"/>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Articles, conjunctions, and short prepositions</a:t>
                      </a:r>
                    </a:p>
                  </a:txBody>
                  <a:tcPr>
                    <a:solidFill>
                      <a:srgbClr val="CED9DB"/>
                    </a:solidFill>
                  </a:tcPr>
                </a:tc>
                <a:extLst>
                  <a:ext uri="{0D108BD9-81ED-4DB2-BD59-A6C34878D82A}">
                    <a16:rowId xmlns:a16="http://schemas.microsoft.com/office/drawing/2014/main" val="2897419642"/>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Words preceding most numbers</a:t>
                      </a:r>
                    </a:p>
                  </a:txBody>
                  <a:tcPr>
                    <a:solidFill>
                      <a:srgbClr val="E8EDEE"/>
                    </a:solidFill>
                  </a:tcPr>
                </a:tc>
                <a:tc>
                  <a:txBody>
                    <a:bodyPr/>
                    <a:lstStyle/>
                    <a:p>
                      <a:pPr marL="285750" indent="-285750">
                        <a:buFont typeface="Arial" panose="020B0604020202020204" pitchFamily="34" charset="0"/>
                        <a:buChar char="•"/>
                      </a:pPr>
                      <a:r>
                        <a:rPr lang="en-US" sz="1800" dirty="0">
                          <a:latin typeface="Sanserif"/>
                        </a:rPr>
                        <a:t>Words preceding page, verse, and paragraph numbers</a:t>
                      </a:r>
                      <a:endParaRPr lang="en-US" dirty="0">
                        <a:latin typeface="Sanserif"/>
                      </a:endParaRPr>
                    </a:p>
                  </a:txBody>
                  <a:tcPr>
                    <a:solidFill>
                      <a:srgbClr val="E8EDEE"/>
                    </a:solidFill>
                  </a:tcPr>
                </a:tc>
                <a:extLst>
                  <a:ext uri="{0D108BD9-81ED-4DB2-BD59-A6C34878D82A}">
                    <a16:rowId xmlns:a16="http://schemas.microsoft.com/office/drawing/2014/main" val="1707801802"/>
                  </a:ext>
                </a:extLst>
              </a:tr>
            </a:tbl>
          </a:graphicData>
        </a:graphic>
      </p:graphicFrame>
      <p:sp>
        <p:nvSpPr>
          <p:cNvPr id="6" name="Slide Number Placeholder 4">
            <a:extLst>
              <a:ext uri="{FF2B5EF4-FFF2-40B4-BE49-F238E27FC236}">
                <a16:creationId xmlns:a16="http://schemas.microsoft.com/office/drawing/2014/main" id="{71A6BA1A-2433-46CB-A030-D9AC2B875437}"/>
              </a:ext>
            </a:extLst>
          </p:cNvPr>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22244001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22613-FB75-46EF-B7DA-7184B41286E0}"/>
              </a:ext>
            </a:extLst>
          </p:cNvPr>
          <p:cNvSpPr>
            <a:spLocks noGrp="1"/>
          </p:cNvSpPr>
          <p:nvPr>
            <p:ph type="title"/>
          </p:nvPr>
        </p:nvSpPr>
        <p:spPr/>
        <p:txBody>
          <a:bodyPr/>
          <a:lstStyle/>
          <a:p>
            <a:r>
              <a:rPr lang="en-US" altLang="en-US" sz="4000" b="1" dirty="0">
                <a:solidFill>
                  <a:srgbClr val="AC802E"/>
                </a:solidFill>
                <a:ea typeface="Adobe Ming Std L" panose="02020300000000000000" pitchFamily="18" charset="-128"/>
                <a:sym typeface="Calibri"/>
              </a:rPr>
              <a:t>Capitalization </a:t>
            </a:r>
            <a:r>
              <a:rPr lang="en-US" altLang="en-US" sz="1600" b="1" dirty="0">
                <a:solidFill>
                  <a:srgbClr val="AC802E"/>
                </a:solidFill>
                <a:ea typeface="Adobe Ming Std L" panose="02020300000000000000" pitchFamily="18" charset="-128"/>
                <a:sym typeface="Calibri"/>
              </a:rPr>
              <a:t>2</a:t>
            </a:r>
            <a:endParaRPr lang="en-US" sz="1600" dirty="0"/>
          </a:p>
        </p:txBody>
      </p:sp>
      <p:sp>
        <p:nvSpPr>
          <p:cNvPr id="3" name="Content Placeholder 2" hidden="1">
            <a:extLst>
              <a:ext uri="{FF2B5EF4-FFF2-40B4-BE49-F238E27FC236}">
                <a16:creationId xmlns:a16="http://schemas.microsoft.com/office/drawing/2014/main" id="{3D7B5EF0-14EB-4265-A1D9-F80DD154275C}"/>
              </a:ext>
            </a:extLst>
          </p:cNvPr>
          <p:cNvSpPr>
            <a:spLocks noGrp="1"/>
          </p:cNvSpPr>
          <p:nvPr>
            <p:ph sz="quarter" idx="11"/>
          </p:nvPr>
        </p:nvSpPr>
        <p:spPr>
          <a:xfrm>
            <a:off x="3287688" y="1988841"/>
            <a:ext cx="4411560" cy="1728192"/>
          </a:xfrm>
        </p:spPr>
        <p:txBody>
          <a:bodyPr/>
          <a:lstStyle/>
          <a:p>
            <a:r>
              <a:rPr lang="en-IN" sz="1800" b="0" i="0" u="none" strike="noStrike" dirty="0">
                <a:solidFill>
                  <a:srgbClr val="000000"/>
                </a:solidFill>
                <a:effectLst/>
              </a:rPr>
              <a:t>Table divided into four columns summarizes pronouns cases. The column headers are marked from left to right as: Pronoun cases,</a:t>
            </a:r>
            <a:r>
              <a:rPr lang="en-IN" sz="1800" b="0" i="0" u="none" strike="noStrike" baseline="0" dirty="0">
                <a:solidFill>
                  <a:srgbClr val="000000"/>
                </a:solidFill>
                <a:effectLst/>
              </a:rPr>
              <a:t> </a:t>
            </a:r>
            <a:r>
              <a:rPr lang="en-IN" sz="1800" b="0" i="0" u="none" strike="noStrike" dirty="0">
                <a:solidFill>
                  <a:srgbClr val="000000"/>
                </a:solidFill>
                <a:effectLst/>
              </a:rPr>
              <a:t>nominative cases, objective case, and possessive case. </a:t>
            </a:r>
            <a:endParaRPr lang="en-US" dirty="0"/>
          </a:p>
        </p:txBody>
      </p:sp>
      <p:graphicFrame>
        <p:nvGraphicFramePr>
          <p:cNvPr id="6" name="Table 3">
            <a:extLst>
              <a:ext uri="{FF2B5EF4-FFF2-40B4-BE49-F238E27FC236}">
                <a16:creationId xmlns:a16="http://schemas.microsoft.com/office/drawing/2014/main" id="{72993D25-D60F-4443-99A3-8A56BC1E5E5C}"/>
              </a:ext>
            </a:extLst>
          </p:cNvPr>
          <p:cNvGraphicFramePr>
            <a:graphicFrameLocks noGrp="1"/>
          </p:cNvGraphicFramePr>
          <p:nvPr>
            <p:extLst>
              <p:ext uri="{D42A27DB-BD31-4B8C-83A1-F6EECF244321}">
                <p14:modId xmlns:p14="http://schemas.microsoft.com/office/powerpoint/2010/main" val="287836698"/>
              </p:ext>
            </p:extLst>
          </p:nvPr>
        </p:nvGraphicFramePr>
        <p:xfrm>
          <a:off x="1775520" y="1556792"/>
          <a:ext cx="8928992" cy="2763520"/>
        </p:xfrm>
        <a:graphic>
          <a:graphicData uri="http://schemas.openxmlformats.org/drawingml/2006/table">
            <a:tbl>
              <a:tblPr firstRow="1" bandRow="1">
                <a:tableStyleId>{5C22544A-7EE6-4342-B048-85BDC9FD1C3A}</a:tableStyleId>
              </a:tblPr>
              <a:tblGrid>
                <a:gridCol w="4464496">
                  <a:extLst>
                    <a:ext uri="{9D8B030D-6E8A-4147-A177-3AD203B41FA5}">
                      <a16:colId xmlns:a16="http://schemas.microsoft.com/office/drawing/2014/main" val="2562285303"/>
                    </a:ext>
                  </a:extLst>
                </a:gridCol>
                <a:gridCol w="4464496">
                  <a:extLst>
                    <a:ext uri="{9D8B030D-6E8A-4147-A177-3AD203B41FA5}">
                      <a16:colId xmlns:a16="http://schemas.microsoft.com/office/drawing/2014/main" val="2885073362"/>
                    </a:ext>
                  </a:extLst>
                </a:gridCol>
              </a:tblGrid>
              <a:tr h="370840">
                <a:tc>
                  <a:txBody>
                    <a:bodyPr/>
                    <a:lstStyle/>
                    <a:p>
                      <a:r>
                        <a:rPr lang="en-US" dirty="0">
                          <a:latin typeface="Sanserif"/>
                        </a:rPr>
                        <a:t>Capitalize</a:t>
                      </a:r>
                    </a:p>
                  </a:txBody>
                  <a:tcPr>
                    <a:solidFill>
                      <a:srgbClr val="39858E"/>
                    </a:solidFill>
                  </a:tcPr>
                </a:tc>
                <a:tc>
                  <a:txBody>
                    <a:bodyPr/>
                    <a:lstStyle/>
                    <a:p>
                      <a:r>
                        <a:rPr lang="en-US" dirty="0">
                          <a:latin typeface="Sanserif"/>
                        </a:rPr>
                        <a:t>Don’t Capitalize</a:t>
                      </a:r>
                    </a:p>
                  </a:txBody>
                  <a:tcPr>
                    <a:solidFill>
                      <a:srgbClr val="39858E"/>
                    </a:solidFill>
                  </a:tcPr>
                </a:tc>
                <a:extLst>
                  <a:ext uri="{0D108BD9-81ED-4DB2-BD59-A6C34878D82A}">
                    <a16:rowId xmlns:a16="http://schemas.microsoft.com/office/drawing/2014/main" val="117100437"/>
                  </a:ext>
                </a:extLst>
              </a:tr>
              <a:tr h="370840">
                <a:tc>
                  <a:txBody>
                    <a:bodyPr/>
                    <a:lstStyle/>
                    <a:p>
                      <a:pPr marL="285750" indent="-285750">
                        <a:buFont typeface="Arial" panose="020B0604020202020204" pitchFamily="34" charset="0"/>
                        <a:buChar char="•"/>
                      </a:pPr>
                      <a:r>
                        <a:rPr lang="en-US" dirty="0">
                          <a:latin typeface="Sanserif"/>
                        </a:rPr>
                        <a:t>Official</a:t>
                      </a:r>
                      <a:r>
                        <a:rPr lang="en-US" baseline="0" dirty="0">
                          <a:latin typeface="Sanserif"/>
                        </a:rPr>
                        <a:t> department names</a:t>
                      </a:r>
                      <a:endParaRPr lang="en-US" dirty="0">
                        <a:latin typeface="Sanserif"/>
                      </a:endParaRPr>
                    </a:p>
                  </a:txBody>
                  <a:tcPr>
                    <a:solidFill>
                      <a:srgbClr val="CED9DB"/>
                    </a:solidFill>
                  </a:tcPr>
                </a:tc>
                <a:tc>
                  <a:txBody>
                    <a:bodyPr/>
                    <a:lstStyle/>
                    <a:p>
                      <a:pPr marL="285750" indent="-285750">
                        <a:buFont typeface="Arial" panose="020B0604020202020204" pitchFamily="34" charset="0"/>
                        <a:buChar char="•"/>
                      </a:pPr>
                      <a:r>
                        <a:rPr lang="en-US" dirty="0">
                          <a:latin typeface="Sanserif"/>
                        </a:rPr>
                        <a:t>General</a:t>
                      </a:r>
                      <a:r>
                        <a:rPr lang="en-US" baseline="0" dirty="0">
                          <a:latin typeface="Sanserif"/>
                        </a:rPr>
                        <a:t> references to a department</a:t>
                      </a:r>
                      <a:endParaRPr lang="en-US" dirty="0">
                        <a:latin typeface="Sanserif"/>
                      </a:endParaRPr>
                    </a:p>
                  </a:txBody>
                  <a:tcPr>
                    <a:solidFill>
                      <a:srgbClr val="CED9DB"/>
                    </a:solidFill>
                  </a:tcPr>
                </a:tc>
                <a:extLst>
                  <a:ext uri="{0D108BD9-81ED-4DB2-BD59-A6C34878D82A}">
                    <a16:rowId xmlns:a16="http://schemas.microsoft.com/office/drawing/2014/main" val="1884476289"/>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Official degree names and course titles</a:t>
                      </a:r>
                    </a:p>
                  </a:txBody>
                  <a:tcPr>
                    <a:solidFill>
                      <a:srgbClr val="E8EDEE"/>
                    </a:solidFill>
                  </a:tcPr>
                </a:tc>
                <a:tc>
                  <a:txBody>
                    <a:bodyPr/>
                    <a:lstStyle/>
                    <a:p>
                      <a:pPr marL="285750" indent="-285750">
                        <a:buFont typeface="Arial" panose="020B0604020202020204" pitchFamily="34" charset="0"/>
                        <a:buChar char="•"/>
                      </a:pPr>
                      <a:r>
                        <a:rPr lang="en-US" sz="1800" dirty="0">
                          <a:latin typeface="Sanserif"/>
                        </a:rPr>
                        <a:t>Majors, minors, and general references to degrees or courses</a:t>
                      </a:r>
                    </a:p>
                  </a:txBody>
                  <a:tcPr>
                    <a:solidFill>
                      <a:srgbClr val="E8EDEE"/>
                    </a:solidFill>
                  </a:tcPr>
                </a:tc>
                <a:extLst>
                  <a:ext uri="{0D108BD9-81ED-4DB2-BD59-A6C34878D82A}">
                    <a16:rowId xmlns:a16="http://schemas.microsoft.com/office/drawing/2014/main" val="1545554441"/>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Races, nationalities, and ethnicities</a:t>
                      </a:r>
                    </a:p>
                  </a:txBody>
                  <a:tcPr>
                    <a:solidFill>
                      <a:srgbClr val="CED9DB"/>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General references</a:t>
                      </a:r>
                    </a:p>
                  </a:txBody>
                  <a:tcPr>
                    <a:solidFill>
                      <a:srgbClr val="CED9DB"/>
                    </a:solidFill>
                  </a:tcPr>
                </a:tc>
                <a:extLst>
                  <a:ext uri="{0D108BD9-81ED-4DB2-BD59-A6C34878D82A}">
                    <a16:rowId xmlns:a16="http://schemas.microsoft.com/office/drawing/2014/main" val="2265346740"/>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Names of months</a:t>
                      </a:r>
                    </a:p>
                  </a:txBody>
                  <a:tcPr>
                    <a:solidFill>
                      <a:srgbClr val="E8EDEE"/>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Names of seasons</a:t>
                      </a:r>
                    </a:p>
                  </a:txBody>
                  <a:tcPr>
                    <a:solidFill>
                      <a:srgbClr val="E8EDEE"/>
                    </a:solidFill>
                  </a:tcPr>
                </a:tc>
                <a:extLst>
                  <a:ext uri="{0D108BD9-81ED-4DB2-BD59-A6C34878D82A}">
                    <a16:rowId xmlns:a16="http://schemas.microsoft.com/office/drawing/2014/main" val="3549392704"/>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First words of complimentary closes</a:t>
                      </a:r>
                    </a:p>
                  </a:txBody>
                  <a:tcPr>
                    <a:solidFill>
                      <a:srgbClr val="CED9DB"/>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latin typeface="Sanserif"/>
                        </a:rPr>
                        <a:t>Subsequent words of complimentary closes</a:t>
                      </a:r>
                    </a:p>
                  </a:txBody>
                  <a:tcPr>
                    <a:solidFill>
                      <a:srgbClr val="CED9DB"/>
                    </a:solidFill>
                  </a:tcPr>
                </a:tc>
                <a:extLst>
                  <a:ext uri="{0D108BD9-81ED-4DB2-BD59-A6C34878D82A}">
                    <a16:rowId xmlns:a16="http://schemas.microsoft.com/office/drawing/2014/main" val="1902373741"/>
                  </a:ext>
                </a:extLst>
              </a:tr>
            </a:tbl>
          </a:graphicData>
        </a:graphic>
      </p:graphicFrame>
      <p:sp>
        <p:nvSpPr>
          <p:cNvPr id="7" name="Slide Number Placeholder 4">
            <a:extLst>
              <a:ext uri="{FF2B5EF4-FFF2-40B4-BE49-F238E27FC236}">
                <a16:creationId xmlns:a16="http://schemas.microsoft.com/office/drawing/2014/main" id="{655049B5-816C-4FD0-AA8C-65B38D438EF5}"/>
              </a:ext>
            </a:extLst>
          </p:cNvPr>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2966042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hidden="1">
            <a:extLst>
              <a:ext uri="{FF2B5EF4-FFF2-40B4-BE49-F238E27FC236}">
                <a16:creationId xmlns:a16="http://schemas.microsoft.com/office/drawing/2014/main" id="{B3B911EB-CE40-4001-BB9D-68DD5391F6EB}"/>
              </a:ext>
            </a:extLst>
          </p:cNvPr>
          <p:cNvSpPr>
            <a:spLocks noGrp="1"/>
          </p:cNvSpPr>
          <p:nvPr>
            <p:ph type="title"/>
          </p:nvPr>
        </p:nvSpPr>
        <p:spPr/>
        <p:txBody>
          <a:bodyPr/>
          <a:lstStyle/>
          <a:p>
            <a:r>
              <a:rPr lang="en-US" dirty="0">
                <a:solidFill>
                  <a:srgbClr val="000000"/>
                </a:solidFill>
                <a:latin typeface="Sanserif"/>
              </a:rPr>
              <a:t>End of Main Content</a:t>
            </a:r>
            <a:endParaRPr lang="en-IN" dirty="0">
              <a:latin typeface="Sanserif"/>
            </a:endParaRPr>
          </a:p>
        </p:txBody>
      </p:sp>
      <p:sp>
        <p:nvSpPr>
          <p:cNvPr id="4" name="Text Placeholder 2">
            <a:extLst>
              <a:ext uri="{FF2B5EF4-FFF2-40B4-BE49-F238E27FC236}">
                <a16:creationId xmlns:a16="http://schemas.microsoft.com/office/drawing/2014/main" id="{159BD716-7939-41F7-B672-8B5E2CCA1C72}"/>
              </a:ext>
            </a:extLst>
          </p:cNvPr>
          <p:cNvSpPr txBox="1">
            <a:spLocks/>
          </p:cNvSpPr>
          <p:nvPr/>
        </p:nvSpPr>
        <p:spPr>
          <a:xfrm>
            <a:off x="0" y="6477000"/>
            <a:ext cx="12192000" cy="384175"/>
          </a:xfrm>
          <a:prstGeom prst="rect">
            <a:avLst/>
          </a:prstGeom>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0" dirty="0">
                <a:latin typeface="Sanserif"/>
              </a:rPr>
              <a:t>Copyright 2021 © McGraw Hill LLC. All rights reserved. No reproduction or distribution without the prior written consent of McGraw Hill LLC.</a:t>
            </a:r>
            <a:endParaRPr lang="en-US" sz="900" b="0" dirty="0">
              <a:solidFill>
                <a:srgbClr val="000000"/>
              </a:solidFill>
              <a:latin typeface="Sanserif"/>
            </a:endParaRPr>
          </a:p>
        </p:txBody>
      </p:sp>
    </p:spTree>
    <p:extLst>
      <p:ext uri="{BB962C8B-B14F-4D97-AF65-F5344CB8AC3E}">
        <p14:creationId xmlns:p14="http://schemas.microsoft.com/office/powerpoint/2010/main" val="3779475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C366F5B-308B-4390-8A10-1A25113FD56E}"/>
              </a:ext>
            </a:extLst>
          </p:cNvPr>
          <p:cNvSpPr>
            <a:spLocks noGrp="1"/>
          </p:cNvSpPr>
          <p:nvPr>
            <p:ph type="title"/>
          </p:nvPr>
        </p:nvSpPr>
        <p:spPr>
          <a:xfrm>
            <a:off x="940221" y="304801"/>
            <a:ext cx="10311559" cy="675927"/>
          </a:xfrm>
        </p:spPr>
        <p:txBody>
          <a:bodyPr/>
          <a:lstStyle/>
          <a:p>
            <a:r>
              <a:rPr lang="en-US" altLang="en-US" sz="5400" b="1" dirty="0">
                <a:solidFill>
                  <a:srgbClr val="3D97B4"/>
                </a:solidFill>
                <a:cs typeface="Calibri" panose="020F0502020204030204" pitchFamily="34" charset="0"/>
              </a:rPr>
              <a:t>Sentence Patterns </a:t>
            </a:r>
            <a:r>
              <a:rPr lang="en-US" altLang="en-US" sz="1600" b="1" dirty="0">
                <a:solidFill>
                  <a:srgbClr val="3D97B4"/>
                </a:solidFill>
                <a:cs typeface="Calibri" panose="020F0502020204030204" pitchFamily="34" charset="0"/>
              </a:rPr>
              <a:t>1</a:t>
            </a:r>
            <a:endParaRPr lang="en-US" sz="1600" dirty="0"/>
          </a:p>
        </p:txBody>
      </p:sp>
      <p:sp>
        <p:nvSpPr>
          <p:cNvPr id="8" name="Content Placeholder 2">
            <a:extLst>
              <a:ext uri="{FF2B5EF4-FFF2-40B4-BE49-F238E27FC236}">
                <a16:creationId xmlns:a16="http://schemas.microsoft.com/office/drawing/2014/main" id="{2D07E9C0-FFD8-4907-BCD9-C454CCE0CCC1}"/>
              </a:ext>
            </a:extLst>
          </p:cNvPr>
          <p:cNvSpPr>
            <a:spLocks noGrp="1"/>
          </p:cNvSpPr>
          <p:nvPr>
            <p:ph sz="quarter" idx="20"/>
          </p:nvPr>
        </p:nvSpPr>
        <p:spPr/>
        <p:txBody>
          <a:bodyPr>
            <a:normAutofit/>
          </a:bodyPr>
          <a:lstStyle/>
          <a:p>
            <a:pPr marL="0" marR="0">
              <a:spcBef>
                <a:spcPts val="0"/>
              </a:spcBef>
              <a:spcAft>
                <a:spcPts val="400"/>
              </a:spcAft>
            </a:pPr>
            <a:r>
              <a:rPr lang="en-US" sz="2400" b="1" dirty="0">
                <a:ea typeface="Times New Roman" panose="02020603050405020304" pitchFamily="18" charset="0"/>
              </a:rPr>
              <a:t>#1.  </a:t>
            </a:r>
            <a:r>
              <a:rPr lang="en-US" sz="2400" dirty="0">
                <a:ea typeface="Times New Roman" panose="02020603050405020304" pitchFamily="18" charset="0"/>
              </a:rPr>
              <a:t>	Independent clause</a:t>
            </a:r>
            <a:r>
              <a:rPr lang="en-US" sz="2400" b="1" dirty="0">
                <a:ea typeface="Times New Roman" panose="02020603050405020304" pitchFamily="18" charset="0"/>
              </a:rPr>
              <a:t>.</a:t>
            </a:r>
            <a:endParaRPr lang="en-US" sz="2400" dirty="0">
              <a:ea typeface="Times New Roman" panose="02020603050405020304" pitchFamily="18" charset="0"/>
            </a:endParaRPr>
          </a:p>
          <a:p>
            <a:pPr marL="0" marR="0">
              <a:spcBef>
                <a:spcPts val="0"/>
              </a:spcBef>
              <a:spcAft>
                <a:spcPts val="400"/>
              </a:spcAft>
            </a:pPr>
            <a:r>
              <a:rPr lang="en-US" sz="2400" b="1" dirty="0">
                <a:ea typeface="Times New Roman" panose="02020603050405020304" pitchFamily="18" charset="0"/>
              </a:rPr>
              <a:t>#2. </a:t>
            </a:r>
            <a:r>
              <a:rPr lang="en-US" sz="2400" dirty="0">
                <a:ea typeface="Times New Roman" panose="02020603050405020304" pitchFamily="18" charset="0"/>
              </a:rPr>
              <a:t>	Independent clause</a:t>
            </a:r>
            <a:r>
              <a:rPr lang="en-US" sz="2400" b="1" dirty="0">
                <a:ea typeface="Times New Roman" panose="02020603050405020304" pitchFamily="18" charset="0"/>
              </a:rPr>
              <a:t>;	</a:t>
            </a:r>
            <a:r>
              <a:rPr lang="en-US" sz="2400" dirty="0">
                <a:ea typeface="Times New Roman" panose="02020603050405020304" pitchFamily="18" charset="0"/>
              </a:rPr>
              <a:t>independent clause</a:t>
            </a:r>
            <a:r>
              <a:rPr lang="en-US" sz="2400" b="1" dirty="0">
                <a:ea typeface="Times New Roman" panose="02020603050405020304" pitchFamily="18" charset="0"/>
              </a:rPr>
              <a:t>.</a:t>
            </a:r>
            <a:endParaRPr lang="en-US" sz="2400" dirty="0">
              <a:ea typeface="Times New Roman" panose="02020603050405020304" pitchFamily="18" charset="0"/>
            </a:endParaRPr>
          </a:p>
          <a:p>
            <a:pPr marL="0" marR="0">
              <a:spcBef>
                <a:spcPts val="0"/>
              </a:spcBef>
              <a:spcAft>
                <a:spcPts val="400"/>
              </a:spcAft>
            </a:pPr>
            <a:r>
              <a:rPr lang="en-US" sz="2400" b="1" dirty="0">
                <a:ea typeface="Times New Roman" panose="02020603050405020304" pitchFamily="18" charset="0"/>
              </a:rPr>
              <a:t>#3. </a:t>
            </a:r>
            <a:r>
              <a:rPr lang="en-US" sz="2400" dirty="0">
                <a:ea typeface="Times New Roman" panose="02020603050405020304" pitchFamily="18" charset="0"/>
              </a:rPr>
              <a:t>	Independent clause</a:t>
            </a:r>
            <a:r>
              <a:rPr lang="en-US" sz="2400" b="1" dirty="0">
                <a:ea typeface="Times New Roman" panose="02020603050405020304" pitchFamily="18" charset="0"/>
              </a:rPr>
              <a:t>;</a:t>
            </a:r>
            <a:r>
              <a:rPr lang="en-US" sz="2400" dirty="0">
                <a:ea typeface="Times New Roman" panose="02020603050405020304" pitchFamily="18" charset="0"/>
              </a:rPr>
              <a:t>	conjunctive adverb</a:t>
            </a:r>
            <a:r>
              <a:rPr lang="en-US" sz="2400" b="1" dirty="0">
                <a:ea typeface="Times New Roman" panose="02020603050405020304" pitchFamily="18" charset="0"/>
              </a:rPr>
              <a:t>,</a:t>
            </a:r>
            <a:r>
              <a:rPr lang="en-US" sz="2400" dirty="0">
                <a:ea typeface="Times New Roman" panose="02020603050405020304" pitchFamily="18" charset="0"/>
              </a:rPr>
              <a:t> 	independent clause</a:t>
            </a:r>
            <a:r>
              <a:rPr lang="en-US" sz="2400" b="1" dirty="0">
                <a:ea typeface="Times New Roman" panose="02020603050405020304" pitchFamily="18" charset="0"/>
              </a:rPr>
              <a:t>.</a:t>
            </a:r>
            <a:endParaRPr lang="en-US" sz="2400" dirty="0">
              <a:ea typeface="Times New Roman" panose="02020603050405020304" pitchFamily="18" charset="0"/>
            </a:endParaRPr>
          </a:p>
          <a:p>
            <a:pPr marL="0" marR="0">
              <a:spcBef>
                <a:spcPts val="0"/>
              </a:spcBef>
              <a:spcAft>
                <a:spcPts val="0"/>
              </a:spcAft>
            </a:pPr>
            <a:r>
              <a:rPr lang="en-US" sz="2400" dirty="0">
                <a:ea typeface="Times New Roman" panose="02020603050405020304" pitchFamily="18" charset="0"/>
              </a:rPr>
              <a:t>					therefore</a:t>
            </a:r>
          </a:p>
          <a:p>
            <a:pPr marL="1828800" marR="0" indent="457200">
              <a:spcBef>
                <a:spcPts val="0"/>
              </a:spcBef>
              <a:spcAft>
                <a:spcPts val="0"/>
              </a:spcAft>
            </a:pPr>
            <a:r>
              <a:rPr lang="en-US" sz="2400" dirty="0">
                <a:ea typeface="Times New Roman" panose="02020603050405020304" pitchFamily="18" charset="0"/>
              </a:rPr>
              <a:t>however</a:t>
            </a:r>
          </a:p>
          <a:p>
            <a:pPr marL="0" marR="0">
              <a:spcBef>
                <a:spcPts val="0"/>
              </a:spcBef>
              <a:spcAft>
                <a:spcPts val="0"/>
              </a:spcAft>
            </a:pPr>
            <a:r>
              <a:rPr lang="en-US" sz="2400" dirty="0">
                <a:ea typeface="Times New Roman" panose="02020603050405020304" pitchFamily="18" charset="0"/>
              </a:rPr>
              <a:t>					nevertheless</a:t>
            </a:r>
          </a:p>
          <a:p>
            <a:pPr marL="0" marR="0">
              <a:spcBef>
                <a:spcPts val="0"/>
              </a:spcBef>
              <a:spcAft>
                <a:spcPts val="0"/>
              </a:spcAft>
            </a:pPr>
            <a:r>
              <a:rPr lang="en-US" sz="2400" dirty="0">
                <a:ea typeface="Times New Roman" panose="02020603050405020304" pitchFamily="18" charset="0"/>
              </a:rPr>
              <a:t>					consequently</a:t>
            </a:r>
          </a:p>
          <a:p>
            <a:pPr marL="0" marR="0">
              <a:spcBef>
                <a:spcPts val="0"/>
              </a:spcBef>
              <a:spcAft>
                <a:spcPts val="0"/>
              </a:spcAft>
            </a:pPr>
            <a:r>
              <a:rPr lang="en-US" sz="2400" dirty="0">
                <a:ea typeface="Times New Roman" panose="02020603050405020304" pitchFamily="18" charset="0"/>
              </a:rPr>
              <a:t>					furthermore</a:t>
            </a:r>
          </a:p>
          <a:p>
            <a:pPr marL="0" marR="0">
              <a:spcBef>
                <a:spcPts val="0"/>
              </a:spcBef>
              <a:spcAft>
                <a:spcPts val="0"/>
              </a:spcAft>
            </a:pPr>
            <a:r>
              <a:rPr lang="en-US" sz="2400" dirty="0">
                <a:ea typeface="Times New Roman" panose="02020603050405020304" pitchFamily="18" charset="0"/>
              </a:rPr>
              <a:t>					moreover</a:t>
            </a:r>
          </a:p>
          <a:p>
            <a:pPr marL="0" marR="0">
              <a:spcBef>
                <a:spcPts val="0"/>
              </a:spcBef>
              <a:spcAft>
                <a:spcPts val="0"/>
              </a:spcAft>
            </a:pPr>
            <a:r>
              <a:rPr lang="en-US" sz="2400" dirty="0">
                <a:ea typeface="Times New Roman" panose="02020603050405020304" pitchFamily="18" charset="0"/>
              </a:rPr>
              <a:t> </a:t>
            </a:r>
          </a:p>
          <a:p>
            <a:pPr marL="0" marR="0">
              <a:spcBef>
                <a:spcPts val="0"/>
              </a:spcBef>
              <a:spcAft>
                <a:spcPts val="400"/>
              </a:spcAft>
            </a:pPr>
            <a:r>
              <a:rPr lang="en-US" sz="2400" b="1" dirty="0">
                <a:ea typeface="Times New Roman" panose="02020603050405020304" pitchFamily="18" charset="0"/>
              </a:rPr>
              <a:t>#4. </a:t>
            </a:r>
            <a:r>
              <a:rPr lang="en-US" sz="2400" dirty="0">
                <a:ea typeface="Times New Roman" panose="02020603050405020304" pitchFamily="18" charset="0"/>
              </a:rPr>
              <a:t>	Phrase or clause + item, with comma; item, with comma; and final item.</a:t>
            </a:r>
          </a:p>
          <a:p>
            <a:pPr>
              <a:spcBef>
                <a:spcPts val="0"/>
              </a:spcBef>
              <a:spcAft>
                <a:spcPts val="400"/>
              </a:spcAft>
            </a:pPr>
            <a:r>
              <a:rPr lang="en-US" sz="2400" b="1" dirty="0"/>
              <a:t>#5. </a:t>
            </a:r>
            <a:r>
              <a:rPr lang="en-US" sz="2400" dirty="0"/>
              <a:t>	Item in a series</a:t>
            </a:r>
            <a:r>
              <a:rPr lang="en-US" sz="2400" b="1" dirty="0"/>
              <a:t>,</a:t>
            </a:r>
            <a:r>
              <a:rPr lang="en-US" sz="2400" dirty="0"/>
              <a:t> item in a series</a:t>
            </a:r>
            <a:r>
              <a:rPr lang="en-US" sz="2400" b="1" dirty="0"/>
              <a:t>,</a:t>
            </a:r>
            <a:r>
              <a:rPr lang="en-US" sz="2400" dirty="0"/>
              <a:t> </a:t>
            </a:r>
            <a:r>
              <a:rPr lang="en-US" sz="2400" b="1" dirty="0"/>
              <a:t>and/or</a:t>
            </a:r>
            <a:r>
              <a:rPr lang="en-US" sz="2400" dirty="0"/>
              <a:t> item in a series</a:t>
            </a:r>
          </a:p>
        </p:txBody>
      </p:sp>
      <p:sp>
        <p:nvSpPr>
          <p:cNvPr id="6" name="Slide Number Placeholder 3">
            <a:extLst>
              <a:ext uri="{FF2B5EF4-FFF2-40B4-BE49-F238E27FC236}">
                <a16:creationId xmlns:a16="http://schemas.microsoft.com/office/drawing/2014/main" id="{684DB4BD-DA6F-46C7-B3D9-61A94C6200A8}"/>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346934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63168-9D9C-4941-9D5A-341352451235}"/>
              </a:ext>
            </a:extLst>
          </p:cNvPr>
          <p:cNvSpPr>
            <a:spLocks noGrp="1"/>
          </p:cNvSpPr>
          <p:nvPr>
            <p:ph type="title"/>
          </p:nvPr>
        </p:nvSpPr>
        <p:spPr>
          <a:xfrm>
            <a:off x="940222" y="248616"/>
            <a:ext cx="10311559" cy="792088"/>
          </a:xfrm>
        </p:spPr>
        <p:txBody>
          <a:bodyPr/>
          <a:lstStyle/>
          <a:p>
            <a:r>
              <a:rPr lang="en-US" altLang="en-US" sz="5400" b="1" dirty="0">
                <a:solidFill>
                  <a:srgbClr val="3D97B4"/>
                </a:solidFill>
                <a:cs typeface="Calibri" panose="020F0502020204030204" pitchFamily="34" charset="0"/>
              </a:rPr>
              <a:t>Sentence Patterns </a:t>
            </a:r>
            <a:r>
              <a:rPr lang="en-US" altLang="en-US" sz="1600" b="1" dirty="0">
                <a:solidFill>
                  <a:srgbClr val="3D97B4"/>
                </a:solidFill>
                <a:cs typeface="Calibri" panose="020F0502020204030204" pitchFamily="34" charset="0"/>
              </a:rPr>
              <a:t>2</a:t>
            </a:r>
            <a:endParaRPr lang="en-US" sz="1600" dirty="0"/>
          </a:p>
        </p:txBody>
      </p:sp>
      <p:sp>
        <p:nvSpPr>
          <p:cNvPr id="3" name="Content Placeholder 2">
            <a:extLst>
              <a:ext uri="{FF2B5EF4-FFF2-40B4-BE49-F238E27FC236}">
                <a16:creationId xmlns:a16="http://schemas.microsoft.com/office/drawing/2014/main" id="{B68985AA-EE9A-484B-AFE5-DF3EB404145D}"/>
              </a:ext>
            </a:extLst>
          </p:cNvPr>
          <p:cNvSpPr>
            <a:spLocks noGrp="1"/>
          </p:cNvSpPr>
          <p:nvPr>
            <p:ph sz="quarter" idx="20"/>
          </p:nvPr>
        </p:nvSpPr>
        <p:spPr>
          <a:xfrm>
            <a:off x="940221" y="1268760"/>
            <a:ext cx="10311558" cy="5485469"/>
          </a:xfrm>
        </p:spPr>
        <p:txBody>
          <a:bodyPr>
            <a:noAutofit/>
          </a:bodyPr>
          <a:lstStyle/>
          <a:p>
            <a:pPr marL="0" marR="0">
              <a:spcBef>
                <a:spcPts val="0"/>
              </a:spcBef>
              <a:spcAft>
                <a:spcPts val="0"/>
              </a:spcAft>
            </a:pPr>
            <a:r>
              <a:rPr lang="en-US" b="1" dirty="0">
                <a:ea typeface="Times New Roman" panose="02020603050405020304" pitchFamily="18" charset="0"/>
              </a:rPr>
              <a:t>#6.</a:t>
            </a:r>
            <a:r>
              <a:rPr lang="en-US" dirty="0">
                <a:ea typeface="Times New Roman" panose="02020603050405020304" pitchFamily="18" charset="0"/>
              </a:rPr>
              <a:t>	 Independent clause</a:t>
            </a:r>
            <a:r>
              <a:rPr lang="en-US" b="1" dirty="0">
                <a:ea typeface="Times New Roman" panose="02020603050405020304" pitchFamily="18" charset="0"/>
              </a:rPr>
              <a:t>,</a:t>
            </a:r>
            <a:r>
              <a:rPr lang="en-US" dirty="0">
                <a:ea typeface="Times New Roman" panose="02020603050405020304" pitchFamily="18" charset="0"/>
              </a:rPr>
              <a:t> 	and	+	independent clause</a:t>
            </a:r>
            <a:r>
              <a:rPr lang="en-US" b="1" dirty="0">
                <a:ea typeface="Times New Roman" panose="02020603050405020304" pitchFamily="18" charset="0"/>
              </a:rPr>
              <a:t>.</a:t>
            </a:r>
            <a:endParaRPr lang="en-US" dirty="0">
              <a:ea typeface="Times New Roman" panose="02020603050405020304" pitchFamily="18" charset="0"/>
            </a:endParaRPr>
          </a:p>
          <a:p>
            <a:pPr marL="0" marR="0">
              <a:spcBef>
                <a:spcPts val="0"/>
              </a:spcBef>
              <a:spcAft>
                <a:spcPts val="0"/>
              </a:spcAft>
            </a:pPr>
            <a:r>
              <a:rPr lang="en-US" dirty="0">
                <a:ea typeface="Times New Roman" panose="02020603050405020304" pitchFamily="18" charset="0"/>
              </a:rPr>
              <a:t>				or</a:t>
            </a:r>
          </a:p>
          <a:p>
            <a:pPr marL="0" marR="0">
              <a:spcBef>
                <a:spcPts val="0"/>
              </a:spcBef>
              <a:spcAft>
                <a:spcPts val="0"/>
              </a:spcAft>
            </a:pPr>
            <a:r>
              <a:rPr lang="en-US" dirty="0">
                <a:ea typeface="Times New Roman" panose="02020603050405020304" pitchFamily="18" charset="0"/>
              </a:rPr>
              <a:t>				but</a:t>
            </a:r>
          </a:p>
          <a:p>
            <a:pPr marL="0" marR="0">
              <a:spcBef>
                <a:spcPts val="0"/>
              </a:spcBef>
              <a:spcAft>
                <a:spcPts val="0"/>
              </a:spcAft>
            </a:pPr>
            <a:r>
              <a:rPr lang="en-US" dirty="0">
                <a:ea typeface="Times New Roman" panose="02020603050405020304" pitchFamily="18" charset="0"/>
              </a:rPr>
              <a:t>				nor</a:t>
            </a:r>
          </a:p>
          <a:p>
            <a:pPr marL="0" marR="0">
              <a:spcBef>
                <a:spcPts val="0"/>
              </a:spcBef>
              <a:spcAft>
                <a:spcPts val="0"/>
              </a:spcAft>
            </a:pPr>
            <a:r>
              <a:rPr lang="en-US" dirty="0">
                <a:ea typeface="Times New Roman" panose="02020603050405020304" pitchFamily="18" charset="0"/>
              </a:rPr>
              <a:t>				yet</a:t>
            </a:r>
          </a:p>
          <a:p>
            <a:pPr marL="0" marR="0">
              <a:spcBef>
                <a:spcPts val="0"/>
              </a:spcBef>
              <a:spcAft>
                <a:spcPts val="0"/>
              </a:spcAft>
            </a:pPr>
            <a:r>
              <a:rPr lang="en-US" dirty="0">
                <a:ea typeface="Times New Roman" panose="02020603050405020304" pitchFamily="18" charset="0"/>
              </a:rPr>
              <a:t>				so</a:t>
            </a:r>
          </a:p>
          <a:p>
            <a:pPr marL="0" marR="0">
              <a:spcBef>
                <a:spcPts val="0"/>
              </a:spcBef>
              <a:spcAft>
                <a:spcPts val="1000"/>
              </a:spcAft>
            </a:pPr>
            <a:r>
              <a:rPr lang="en-US" dirty="0">
                <a:ea typeface="Times New Roman" panose="02020603050405020304" pitchFamily="18" charset="0"/>
              </a:rPr>
              <a:t>				for</a:t>
            </a:r>
          </a:p>
          <a:p>
            <a:pPr marL="0" marR="0">
              <a:spcBef>
                <a:spcPts val="0"/>
              </a:spcBef>
              <a:spcAft>
                <a:spcPts val="0"/>
              </a:spcAft>
            </a:pPr>
            <a:r>
              <a:rPr lang="en-US" b="1" dirty="0">
                <a:ea typeface="Times New Roman" panose="02020603050405020304" pitchFamily="18" charset="0"/>
              </a:rPr>
              <a:t>#7. </a:t>
            </a:r>
            <a:r>
              <a:rPr lang="en-US" dirty="0">
                <a:ea typeface="Times New Roman" panose="02020603050405020304" pitchFamily="18" charset="0"/>
              </a:rPr>
              <a:t>	Independent clause begins</a:t>
            </a:r>
            <a:r>
              <a:rPr lang="en-US" b="1" dirty="0">
                <a:ea typeface="Times New Roman" panose="02020603050405020304" pitchFamily="18" charset="0"/>
              </a:rPr>
              <a:t>, </a:t>
            </a:r>
            <a:r>
              <a:rPr lang="en-US" dirty="0">
                <a:ea typeface="Times New Roman" panose="02020603050405020304" pitchFamily="18" charset="0"/>
              </a:rPr>
              <a:t>interrupting expression</a:t>
            </a:r>
            <a:r>
              <a:rPr lang="en-US" b="1" dirty="0">
                <a:ea typeface="Times New Roman" panose="02020603050405020304" pitchFamily="18" charset="0"/>
              </a:rPr>
              <a:t>, </a:t>
            </a:r>
            <a:r>
              <a:rPr lang="en-US" dirty="0">
                <a:ea typeface="Times New Roman" panose="02020603050405020304" pitchFamily="18" charset="0"/>
              </a:rPr>
              <a:t>independent clause ends</a:t>
            </a:r>
            <a:r>
              <a:rPr lang="en-US" b="1" dirty="0">
                <a:ea typeface="Times New Roman" panose="02020603050405020304" pitchFamily="18" charset="0"/>
              </a:rPr>
              <a:t>. </a:t>
            </a:r>
            <a:endParaRPr lang="en-US" dirty="0">
              <a:ea typeface="Times New Roman" panose="02020603050405020304" pitchFamily="18" charset="0"/>
            </a:endParaRPr>
          </a:p>
          <a:p>
            <a:pPr marL="0" marR="0">
              <a:spcBef>
                <a:spcPts val="0"/>
              </a:spcBef>
              <a:spcAft>
                <a:spcPts val="0"/>
              </a:spcAft>
            </a:pPr>
            <a:r>
              <a:rPr lang="en-US" b="1" dirty="0">
                <a:ea typeface="Times New Roman" panose="02020603050405020304" pitchFamily="18" charset="0"/>
              </a:rPr>
              <a:t>					, </a:t>
            </a:r>
            <a:r>
              <a:rPr lang="en-US" dirty="0">
                <a:ea typeface="Times New Roman" panose="02020603050405020304" pitchFamily="18" charset="0"/>
              </a:rPr>
              <a:t>on the other hand</a:t>
            </a:r>
            <a:r>
              <a:rPr lang="en-US" b="1" dirty="0">
                <a:ea typeface="Times New Roman" panose="02020603050405020304" pitchFamily="18" charset="0"/>
              </a:rPr>
              <a:t>,</a:t>
            </a:r>
            <a:endParaRPr lang="en-US" dirty="0">
              <a:ea typeface="Times New Roman" panose="02020603050405020304" pitchFamily="18" charset="0"/>
            </a:endParaRPr>
          </a:p>
          <a:p>
            <a:pPr marL="0" marR="0">
              <a:spcBef>
                <a:spcPts val="0"/>
              </a:spcBef>
              <a:spcAft>
                <a:spcPts val="0"/>
              </a:spcAft>
            </a:pPr>
            <a:r>
              <a:rPr lang="en-US" dirty="0">
                <a:ea typeface="Times New Roman" panose="02020603050405020304" pitchFamily="18" charset="0"/>
              </a:rPr>
              <a:t>					</a:t>
            </a:r>
            <a:r>
              <a:rPr lang="en-US" b="1" dirty="0">
                <a:ea typeface="Times New Roman" panose="02020603050405020304" pitchFamily="18" charset="0"/>
              </a:rPr>
              <a:t>, </a:t>
            </a:r>
            <a:r>
              <a:rPr lang="en-US" dirty="0">
                <a:ea typeface="Times New Roman" panose="02020603050405020304" pitchFamily="18" charset="0"/>
              </a:rPr>
              <a:t>in fact</a:t>
            </a:r>
            <a:r>
              <a:rPr lang="en-US" b="1" dirty="0">
                <a:ea typeface="Times New Roman" panose="02020603050405020304" pitchFamily="18" charset="0"/>
              </a:rPr>
              <a:t>,</a:t>
            </a:r>
            <a:endParaRPr lang="en-US" dirty="0">
              <a:ea typeface="Times New Roman" panose="02020603050405020304" pitchFamily="18" charset="0"/>
            </a:endParaRPr>
          </a:p>
          <a:p>
            <a:pPr marL="0" marR="0">
              <a:spcBef>
                <a:spcPts val="0"/>
              </a:spcBef>
              <a:spcAft>
                <a:spcPts val="0"/>
              </a:spcAft>
            </a:pPr>
            <a:r>
              <a:rPr lang="en-US" b="1" dirty="0">
                <a:ea typeface="Times New Roman" panose="02020603050405020304" pitchFamily="18" charset="0"/>
              </a:rPr>
              <a:t>					, </a:t>
            </a:r>
            <a:r>
              <a:rPr lang="en-US" dirty="0">
                <a:ea typeface="Times New Roman" panose="02020603050405020304" pitchFamily="18" charset="0"/>
              </a:rPr>
              <a:t>of course</a:t>
            </a:r>
            <a:r>
              <a:rPr lang="en-US" b="1" dirty="0">
                <a:ea typeface="Times New Roman" panose="02020603050405020304" pitchFamily="18" charset="0"/>
              </a:rPr>
              <a:t>,</a:t>
            </a:r>
            <a:endParaRPr lang="en-US" dirty="0">
              <a:ea typeface="Times New Roman" panose="02020603050405020304" pitchFamily="18" charset="0"/>
            </a:endParaRPr>
          </a:p>
          <a:p>
            <a:pPr marL="0" marR="0">
              <a:spcBef>
                <a:spcPts val="0"/>
              </a:spcBef>
              <a:spcAft>
                <a:spcPts val="0"/>
              </a:spcAft>
            </a:pPr>
            <a:r>
              <a:rPr lang="en-US" b="1" dirty="0">
                <a:ea typeface="Times New Roman" panose="02020603050405020304" pitchFamily="18" charset="0"/>
              </a:rPr>
              <a:t>					, </a:t>
            </a:r>
            <a:r>
              <a:rPr lang="en-US" dirty="0">
                <a:ea typeface="Times New Roman" panose="02020603050405020304" pitchFamily="18" charset="0"/>
              </a:rPr>
              <a:t>too</a:t>
            </a:r>
            <a:r>
              <a:rPr lang="en-US" b="1" dirty="0">
                <a:ea typeface="Times New Roman" panose="02020603050405020304" pitchFamily="18" charset="0"/>
              </a:rPr>
              <a:t>,	</a:t>
            </a:r>
            <a:endParaRPr lang="en-US" dirty="0">
              <a:ea typeface="Times New Roman" panose="02020603050405020304" pitchFamily="18" charset="0"/>
            </a:endParaRPr>
          </a:p>
          <a:p>
            <a:pPr marL="0" marR="0">
              <a:spcBef>
                <a:spcPts val="0"/>
              </a:spcBef>
              <a:spcAft>
                <a:spcPts val="1000"/>
              </a:spcAft>
            </a:pPr>
            <a:r>
              <a:rPr lang="en-US" b="1" dirty="0">
                <a:ea typeface="Times New Roman" panose="02020603050405020304" pitchFamily="18" charset="0"/>
              </a:rPr>
              <a:t>					, </a:t>
            </a:r>
            <a:r>
              <a:rPr lang="en-US" dirty="0">
                <a:ea typeface="Times New Roman" panose="02020603050405020304" pitchFamily="18" charset="0"/>
              </a:rPr>
              <a:t>however</a:t>
            </a:r>
            <a:r>
              <a:rPr lang="en-US" b="1" dirty="0">
                <a:ea typeface="Times New Roman" panose="02020603050405020304" pitchFamily="18" charset="0"/>
              </a:rPr>
              <a:t>,	</a:t>
            </a:r>
            <a:r>
              <a:rPr lang="en-US" dirty="0">
                <a:ea typeface="Times New Roman" panose="02020603050405020304" pitchFamily="18" charset="0"/>
              </a:rPr>
              <a:t>			</a:t>
            </a:r>
          </a:p>
          <a:p>
            <a:pPr marL="0" marR="0">
              <a:spcBef>
                <a:spcPts val="0"/>
              </a:spcBef>
              <a:spcAft>
                <a:spcPts val="0"/>
              </a:spcAft>
            </a:pPr>
            <a:r>
              <a:rPr lang="en-US" b="1" dirty="0">
                <a:ea typeface="Times New Roman" panose="02020603050405020304" pitchFamily="18" charset="0"/>
              </a:rPr>
              <a:t>#8.</a:t>
            </a:r>
            <a:r>
              <a:rPr lang="en-US" dirty="0">
                <a:ea typeface="Times New Roman" panose="02020603050405020304" pitchFamily="18" charset="0"/>
              </a:rPr>
              <a:t>	Dependent clause</a:t>
            </a:r>
            <a:r>
              <a:rPr lang="en-US" b="1" dirty="0">
                <a:ea typeface="Times New Roman" panose="02020603050405020304" pitchFamily="18" charset="0"/>
              </a:rPr>
              <a:t>,	+ </a:t>
            </a:r>
            <a:r>
              <a:rPr lang="en-US" dirty="0">
                <a:ea typeface="Times New Roman" panose="02020603050405020304" pitchFamily="18" charset="0"/>
              </a:rPr>
              <a:t>independent clause</a:t>
            </a:r>
            <a:r>
              <a:rPr lang="en-US" b="1" dirty="0">
                <a:ea typeface="Times New Roman" panose="02020603050405020304" pitchFamily="18" charset="0"/>
              </a:rPr>
              <a:t>.</a:t>
            </a:r>
            <a:endParaRPr lang="en-US" dirty="0">
              <a:ea typeface="Times New Roman" panose="02020603050405020304" pitchFamily="18" charset="0"/>
            </a:endParaRPr>
          </a:p>
          <a:p>
            <a:pPr marL="0" marR="0">
              <a:spcBef>
                <a:spcPts val="0"/>
              </a:spcBef>
              <a:spcAft>
                <a:spcPts val="0"/>
              </a:spcAft>
            </a:pPr>
            <a:r>
              <a:rPr lang="en-US" b="1" dirty="0">
                <a:ea typeface="Times New Roman" panose="02020603050405020304" pitchFamily="18" charset="0"/>
              </a:rPr>
              <a:t>        </a:t>
            </a:r>
            <a:r>
              <a:rPr lang="en-US" dirty="0">
                <a:ea typeface="Times New Roman" panose="02020603050405020304" pitchFamily="18" charset="0"/>
              </a:rPr>
              <a:t>If  Because</a:t>
            </a:r>
          </a:p>
          <a:p>
            <a:pPr marL="0" marR="0">
              <a:spcBef>
                <a:spcPts val="0"/>
              </a:spcBef>
              <a:spcAft>
                <a:spcPts val="0"/>
              </a:spcAft>
            </a:pPr>
            <a:r>
              <a:rPr lang="en-US" dirty="0">
                <a:ea typeface="Times New Roman" panose="02020603050405020304" pitchFamily="18" charset="0"/>
              </a:rPr>
              <a:t>         Since  When While</a:t>
            </a:r>
          </a:p>
          <a:p>
            <a:pPr marL="0" marR="0">
              <a:spcBef>
                <a:spcPts val="0"/>
              </a:spcBef>
              <a:spcAft>
                <a:spcPts val="0"/>
              </a:spcAft>
            </a:pPr>
            <a:r>
              <a:rPr lang="en-US" dirty="0">
                <a:ea typeface="Times New Roman" panose="02020603050405020304" pitchFamily="18" charset="0"/>
              </a:rPr>
              <a:t>        Although   After</a:t>
            </a:r>
            <a:endParaRPr lang="en-US" dirty="0">
              <a:effectLst/>
              <a:ea typeface="Times New Roman" panose="02020603050405020304" pitchFamily="18" charset="0"/>
            </a:endParaRPr>
          </a:p>
        </p:txBody>
      </p:sp>
      <p:sp>
        <p:nvSpPr>
          <p:cNvPr id="6" name="Slide Number Placeholder 3">
            <a:extLst>
              <a:ext uri="{FF2B5EF4-FFF2-40B4-BE49-F238E27FC236}">
                <a16:creationId xmlns:a16="http://schemas.microsoft.com/office/drawing/2014/main" id="{3C4B2ACE-B90A-46DF-A5A3-9D5884618B20}"/>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165194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1874C-F13C-4C18-9E32-C315659D667A}"/>
              </a:ext>
            </a:extLst>
          </p:cNvPr>
          <p:cNvSpPr>
            <a:spLocks noGrp="1"/>
          </p:cNvSpPr>
          <p:nvPr>
            <p:ph type="title"/>
          </p:nvPr>
        </p:nvSpPr>
        <p:spPr>
          <a:xfrm>
            <a:off x="940221" y="316823"/>
            <a:ext cx="10311559" cy="652241"/>
          </a:xfrm>
        </p:spPr>
        <p:txBody>
          <a:bodyPr/>
          <a:lstStyle/>
          <a:p>
            <a:r>
              <a:rPr lang="en-US" altLang="en-US" sz="5400" b="1" dirty="0">
                <a:solidFill>
                  <a:srgbClr val="3D97B4"/>
                </a:solidFill>
                <a:cs typeface="Calibri" panose="020F0502020204030204" pitchFamily="34" charset="0"/>
              </a:rPr>
              <a:t>Sentence Patterns </a:t>
            </a:r>
            <a:r>
              <a:rPr lang="en-US" altLang="en-US" sz="1600" b="1" dirty="0">
                <a:solidFill>
                  <a:srgbClr val="3D97B4"/>
                </a:solidFill>
                <a:cs typeface="Calibri" panose="020F0502020204030204" pitchFamily="34" charset="0"/>
              </a:rPr>
              <a:t>3</a:t>
            </a:r>
            <a:r>
              <a:rPr lang="en-US" altLang="en-US" sz="5400" b="1" dirty="0">
                <a:solidFill>
                  <a:srgbClr val="3D97B4"/>
                </a:solidFill>
                <a:cs typeface="Calibri" panose="020F0502020204030204" pitchFamily="34" charset="0"/>
              </a:rPr>
              <a:t> </a:t>
            </a:r>
            <a:endParaRPr lang="en-US" sz="5400" dirty="0"/>
          </a:p>
        </p:txBody>
      </p:sp>
      <p:sp>
        <p:nvSpPr>
          <p:cNvPr id="3" name="Content Placeholder 2">
            <a:extLst>
              <a:ext uri="{FF2B5EF4-FFF2-40B4-BE49-F238E27FC236}">
                <a16:creationId xmlns:a16="http://schemas.microsoft.com/office/drawing/2014/main" id="{E7542F0D-7470-4253-BE24-363E21033AA5}"/>
              </a:ext>
            </a:extLst>
          </p:cNvPr>
          <p:cNvSpPr>
            <a:spLocks noGrp="1"/>
          </p:cNvSpPr>
          <p:nvPr>
            <p:ph sz="quarter" idx="20"/>
          </p:nvPr>
        </p:nvSpPr>
        <p:spPr>
          <a:xfrm>
            <a:off x="940220" y="1052735"/>
            <a:ext cx="10311559" cy="5782191"/>
          </a:xfrm>
        </p:spPr>
        <p:txBody>
          <a:bodyPr>
            <a:noAutofit/>
          </a:bodyPr>
          <a:lstStyle/>
          <a:p>
            <a:pPr>
              <a:spcAft>
                <a:spcPts val="0"/>
              </a:spcAft>
            </a:pPr>
            <a:r>
              <a:rPr lang="en-US" b="1" dirty="0"/>
              <a:t>#9.</a:t>
            </a:r>
            <a:r>
              <a:rPr lang="en-US" dirty="0"/>
              <a:t>	Independent clause	+	if		dependent clause</a:t>
            </a:r>
            <a:r>
              <a:rPr lang="en-US" b="1" dirty="0"/>
              <a:t>.</a:t>
            </a:r>
            <a:endParaRPr lang="en-US" dirty="0"/>
          </a:p>
          <a:p>
            <a:pPr>
              <a:spcAft>
                <a:spcPts val="0"/>
              </a:spcAft>
            </a:pPr>
            <a:r>
              <a:rPr lang="en-US" dirty="0"/>
              <a:t>					because</a:t>
            </a:r>
          </a:p>
          <a:p>
            <a:pPr>
              <a:spcAft>
                <a:spcPts val="0"/>
              </a:spcAft>
            </a:pPr>
            <a:r>
              <a:rPr lang="en-US" dirty="0"/>
              <a:t>					since</a:t>
            </a:r>
          </a:p>
          <a:p>
            <a:pPr>
              <a:spcAft>
                <a:spcPts val="0"/>
              </a:spcAft>
            </a:pPr>
            <a:r>
              <a:rPr lang="en-US" dirty="0"/>
              <a:t>					when</a:t>
            </a:r>
          </a:p>
          <a:p>
            <a:pPr>
              <a:spcAft>
                <a:spcPts val="0"/>
              </a:spcAft>
            </a:pPr>
            <a:r>
              <a:rPr lang="en-US" dirty="0"/>
              <a:t>					while</a:t>
            </a:r>
          </a:p>
          <a:p>
            <a:pPr>
              <a:spcAft>
                <a:spcPts val="0"/>
              </a:spcAft>
            </a:pPr>
            <a:r>
              <a:rPr lang="en-US" dirty="0"/>
              <a:t>					after</a:t>
            </a:r>
          </a:p>
          <a:p>
            <a:pPr>
              <a:spcAft>
                <a:spcPts val="0"/>
              </a:spcAft>
            </a:pPr>
            <a:r>
              <a:rPr lang="en-US" dirty="0"/>
              <a:t>					although</a:t>
            </a:r>
          </a:p>
          <a:p>
            <a:r>
              <a:rPr lang="en-US" dirty="0"/>
              <a:t> </a:t>
            </a:r>
          </a:p>
          <a:p>
            <a:pPr>
              <a:spcAft>
                <a:spcPts val="2400"/>
              </a:spcAft>
            </a:pPr>
            <a:r>
              <a:rPr lang="en-US" b="1" dirty="0"/>
              <a:t>#10.</a:t>
            </a:r>
            <a:r>
              <a:rPr lang="en-US" dirty="0"/>
              <a:t>	Independent clause</a:t>
            </a:r>
            <a:r>
              <a:rPr lang="en-US" b="1" dirty="0"/>
              <a:t>:	</a:t>
            </a:r>
            <a:r>
              <a:rPr lang="en-US" dirty="0"/>
              <a:t>a</a:t>
            </a:r>
            <a:r>
              <a:rPr lang="en-US" b="1" dirty="0"/>
              <a:t>, </a:t>
            </a:r>
            <a:r>
              <a:rPr lang="en-US" dirty="0"/>
              <a:t>b</a:t>
            </a:r>
            <a:r>
              <a:rPr lang="en-US" b="1" dirty="0"/>
              <a:t>, </a:t>
            </a:r>
            <a:r>
              <a:rPr lang="en-US" dirty="0"/>
              <a:t>and c</a:t>
            </a:r>
            <a:r>
              <a:rPr lang="en-US" b="1" dirty="0"/>
              <a:t>.</a:t>
            </a:r>
            <a:endParaRPr lang="en-US" dirty="0"/>
          </a:p>
          <a:p>
            <a:pPr>
              <a:spcAft>
                <a:spcPts val="0"/>
              </a:spcAft>
            </a:pPr>
            <a:r>
              <a:rPr lang="en-US" b="1" dirty="0"/>
              <a:t>#11.</a:t>
            </a:r>
            <a:r>
              <a:rPr lang="en-US" dirty="0"/>
              <a:t>	“We will complete the report by Friday,” he said.</a:t>
            </a:r>
          </a:p>
          <a:p>
            <a:pPr>
              <a:spcAft>
                <a:spcPts val="0"/>
              </a:spcAft>
            </a:pPr>
            <a:r>
              <a:rPr lang="en-US" dirty="0"/>
              <a:t>	He said, “We will complete the report by Friday.”</a:t>
            </a:r>
          </a:p>
          <a:p>
            <a:pPr>
              <a:spcAft>
                <a:spcPts val="0"/>
              </a:spcAft>
            </a:pPr>
            <a:r>
              <a:rPr lang="en-US" dirty="0"/>
              <a:t>	“We will complete the report by Friday,” he said. “You can read it then.”</a:t>
            </a:r>
          </a:p>
          <a:p>
            <a:pPr>
              <a:spcAft>
                <a:spcPts val="0"/>
              </a:spcAft>
            </a:pPr>
            <a:r>
              <a:rPr lang="en-US" dirty="0"/>
              <a:t>	He asked, “When will your report be finished?”</a:t>
            </a:r>
          </a:p>
          <a:p>
            <a:pPr>
              <a:spcAft>
                <a:spcPts val="0"/>
              </a:spcAft>
            </a:pPr>
            <a:r>
              <a:rPr lang="en-US" dirty="0"/>
              <a:t>	Who said that the report will be finished by Friday?</a:t>
            </a:r>
          </a:p>
          <a:p>
            <a:pPr>
              <a:spcAft>
                <a:spcPts val="0"/>
              </a:spcAft>
            </a:pPr>
            <a:r>
              <a:rPr lang="en-US" dirty="0"/>
              <a:t>	Who said, “The report will be finished by Friday?”</a:t>
            </a:r>
          </a:p>
        </p:txBody>
      </p:sp>
      <p:sp>
        <p:nvSpPr>
          <p:cNvPr id="6" name="Slide Number Placeholder 3">
            <a:extLst>
              <a:ext uri="{FF2B5EF4-FFF2-40B4-BE49-F238E27FC236}">
                <a16:creationId xmlns:a16="http://schemas.microsoft.com/office/drawing/2014/main" id="{6EDE1B16-6F45-4356-AB44-706E1D3F770F}"/>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2469894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2AA79-A597-41A6-91BD-4EB77B91E5ED}"/>
              </a:ext>
            </a:extLst>
          </p:cNvPr>
          <p:cNvSpPr>
            <a:spLocks noGrp="1"/>
          </p:cNvSpPr>
          <p:nvPr>
            <p:ph type="title"/>
          </p:nvPr>
        </p:nvSpPr>
        <p:spPr/>
        <p:txBody>
          <a:bodyPr/>
          <a:lstStyle/>
          <a:p>
            <a:r>
              <a:rPr lang="en-US" altLang="en-US" sz="5400" b="1" dirty="0">
                <a:solidFill>
                  <a:srgbClr val="3D97B4"/>
                </a:solidFill>
                <a:cs typeface="Calibri" panose="020F0502020204030204" pitchFamily="34" charset="0"/>
              </a:rPr>
              <a:t>Sentence Patterns </a:t>
            </a:r>
            <a:r>
              <a:rPr lang="en-US" altLang="en-US" sz="1600" b="1" dirty="0">
                <a:solidFill>
                  <a:srgbClr val="3D97B4"/>
                </a:solidFill>
                <a:cs typeface="Calibri" panose="020F0502020204030204" pitchFamily="34" charset="0"/>
              </a:rPr>
              <a:t>4</a:t>
            </a:r>
            <a:endParaRPr lang="en-US" sz="1600" dirty="0"/>
          </a:p>
        </p:txBody>
      </p:sp>
      <p:sp>
        <p:nvSpPr>
          <p:cNvPr id="3" name="Content Placeholder 2">
            <a:extLst>
              <a:ext uri="{FF2B5EF4-FFF2-40B4-BE49-F238E27FC236}">
                <a16:creationId xmlns:a16="http://schemas.microsoft.com/office/drawing/2014/main" id="{3CC07F8D-98ED-4F9F-BBD6-A19B40AB78A7}"/>
              </a:ext>
            </a:extLst>
          </p:cNvPr>
          <p:cNvSpPr>
            <a:spLocks noGrp="1"/>
          </p:cNvSpPr>
          <p:nvPr>
            <p:ph sz="quarter" idx="20"/>
          </p:nvPr>
        </p:nvSpPr>
        <p:spPr>
          <a:xfrm>
            <a:off x="623393" y="1196752"/>
            <a:ext cx="11352944" cy="4806950"/>
          </a:xfrm>
        </p:spPr>
        <p:txBody>
          <a:bodyPr>
            <a:noAutofit/>
          </a:bodyPr>
          <a:lstStyle/>
          <a:p>
            <a:r>
              <a:rPr lang="en-US" b="1" dirty="0"/>
              <a:t>#12.</a:t>
            </a:r>
            <a:r>
              <a:rPr lang="en-US" dirty="0"/>
              <a:t>	Dashes: Text—emphasize information—more text.</a:t>
            </a:r>
          </a:p>
          <a:p>
            <a:r>
              <a:rPr lang="en-US" dirty="0"/>
              <a:t> </a:t>
            </a:r>
          </a:p>
          <a:p>
            <a:r>
              <a:rPr lang="en-US" b="1" dirty="0"/>
              <a:t>#13.</a:t>
            </a:r>
            <a:r>
              <a:rPr lang="en-US" dirty="0"/>
              <a:t>	Parentheses: Text (de-emphasize information) more text.</a:t>
            </a:r>
            <a:br>
              <a:rPr lang="en-US" dirty="0"/>
            </a:br>
            <a:endParaRPr lang="en-US" dirty="0"/>
          </a:p>
          <a:p>
            <a:r>
              <a:rPr lang="en-US" b="1" dirty="0"/>
              <a:t>#14.</a:t>
            </a:r>
            <a:r>
              <a:rPr lang="en-US" dirty="0"/>
              <a:t>	Text + (</a:t>
            </a:r>
            <a:r>
              <a:rPr lang="en-US" i="1" dirty="0"/>
              <a:t>that</a:t>
            </a:r>
            <a:r>
              <a:rPr lang="en-US" dirty="0"/>
              <a:t> or </a:t>
            </a:r>
            <a:r>
              <a:rPr lang="en-US" i="1" dirty="0"/>
              <a:t>who</a:t>
            </a:r>
            <a:r>
              <a:rPr lang="en-US" dirty="0"/>
              <a:t>) essential relative dependent clause + more text = no commas.</a:t>
            </a:r>
            <a:br>
              <a:rPr lang="en-US" dirty="0"/>
            </a:br>
            <a:endParaRPr lang="en-US" dirty="0"/>
          </a:p>
          <a:p>
            <a:r>
              <a:rPr lang="en-US" b="1" dirty="0"/>
              <a:t>#15.</a:t>
            </a:r>
            <a:r>
              <a:rPr lang="en-US" dirty="0"/>
              <a:t>	Text</a:t>
            </a:r>
            <a:r>
              <a:rPr lang="en-US" b="1" dirty="0"/>
              <a:t>,</a:t>
            </a:r>
            <a:r>
              <a:rPr lang="en-US" dirty="0"/>
              <a:t> (</a:t>
            </a:r>
            <a:r>
              <a:rPr lang="en-US" i="1" dirty="0"/>
              <a:t>which</a:t>
            </a:r>
            <a:r>
              <a:rPr lang="en-US" dirty="0"/>
              <a:t> or </a:t>
            </a:r>
            <a:r>
              <a:rPr lang="en-US" i="1" dirty="0"/>
              <a:t>who</a:t>
            </a:r>
            <a:r>
              <a:rPr lang="en-US" dirty="0"/>
              <a:t>)</a:t>
            </a:r>
            <a:r>
              <a:rPr lang="en-US" b="1" dirty="0"/>
              <a:t> </a:t>
            </a:r>
            <a:r>
              <a:rPr lang="en-US" dirty="0"/>
              <a:t>nonessential relative dependent clause</a:t>
            </a:r>
            <a:r>
              <a:rPr lang="en-US" b="1" dirty="0"/>
              <a:t>, </a:t>
            </a:r>
            <a:r>
              <a:rPr lang="en-US" dirty="0"/>
              <a:t>more text = commas.</a:t>
            </a:r>
          </a:p>
          <a:p>
            <a:pPr>
              <a:spcAft>
                <a:spcPts val="0"/>
              </a:spcAft>
            </a:pPr>
            <a:r>
              <a:rPr lang="en-US" dirty="0"/>
              <a:t> </a:t>
            </a:r>
          </a:p>
          <a:p>
            <a:r>
              <a:rPr lang="en-US" b="1" dirty="0"/>
              <a:t>#16.</a:t>
            </a:r>
            <a:r>
              <a:rPr lang="en-US" dirty="0"/>
              <a:t>	</a:t>
            </a:r>
            <a:r>
              <a:rPr lang="en-US" b="1" dirty="0"/>
              <a:t>Book title</a:t>
            </a:r>
            <a:r>
              <a:rPr lang="en-US" dirty="0"/>
              <a:t>: My favorite book is </a:t>
            </a:r>
            <a:r>
              <a:rPr lang="en-US" i="1" dirty="0"/>
              <a:t>Making Punctuation Work for You</a:t>
            </a:r>
            <a:r>
              <a:rPr lang="en-US" dirty="0"/>
              <a:t>. (Also: </a:t>
            </a:r>
            <a:r>
              <a:rPr lang="en-US" u="sng" dirty="0"/>
              <a:t>Making Punctuation Work for You</a:t>
            </a:r>
            <a:r>
              <a:rPr lang="en-US" dirty="0"/>
              <a:t>.)</a:t>
            </a:r>
          </a:p>
          <a:p>
            <a:r>
              <a:rPr lang="en-US" dirty="0"/>
              <a:t> </a:t>
            </a:r>
          </a:p>
          <a:p>
            <a:r>
              <a:rPr lang="en-US" b="1" dirty="0"/>
              <a:t>#17.</a:t>
            </a:r>
            <a:r>
              <a:rPr lang="en-US" dirty="0"/>
              <a:t>	</a:t>
            </a:r>
            <a:r>
              <a:rPr lang="en-US" b="1" dirty="0"/>
              <a:t>Article title</a:t>
            </a:r>
            <a:r>
              <a:rPr lang="en-US" dirty="0"/>
              <a:t>: I read a newspaper article entitled “How to Pay Back Your College Loans in Five Years.”</a:t>
            </a:r>
          </a:p>
        </p:txBody>
      </p:sp>
      <p:sp>
        <p:nvSpPr>
          <p:cNvPr id="6" name="Slide Number Placeholder 3">
            <a:extLst>
              <a:ext uri="{FF2B5EF4-FFF2-40B4-BE49-F238E27FC236}">
                <a16:creationId xmlns:a16="http://schemas.microsoft.com/office/drawing/2014/main" id="{82EDA58F-C926-48D5-8814-F62406E7FEB5}"/>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24665298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15388</TotalTime>
  <Words>6925</Words>
  <Application>Microsoft Office PowerPoint</Application>
  <PresentationFormat>Widescreen</PresentationFormat>
  <Paragraphs>586</Paragraphs>
  <Slides>58</Slides>
  <Notes>58</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58</vt:i4>
      </vt:variant>
    </vt:vector>
  </HeadingPairs>
  <TitlesOfParts>
    <vt:vector size="70" baseType="lpstr">
      <vt:lpstr>Arial</vt:lpstr>
      <vt:lpstr>ArumSans Bold</vt:lpstr>
      <vt:lpstr>Calibri</vt:lpstr>
      <vt:lpstr>Calibri (Body)</vt:lpstr>
      <vt:lpstr>Sanserif</vt:lpstr>
      <vt:lpstr>Times New Roman</vt:lpstr>
      <vt:lpstr>Title Slides Master</vt:lpstr>
      <vt:lpstr>MainContentSlideMaster</vt:lpstr>
      <vt:lpstr>1_ClosingMaster</vt:lpstr>
      <vt:lpstr>DividerSlideMaster</vt:lpstr>
      <vt:lpstr>ImageDescriptionAppendixSlideMaster</vt:lpstr>
      <vt:lpstr>1_Default Design</vt:lpstr>
      <vt:lpstr>Reference Chapter A</vt:lpstr>
      <vt:lpstr>The Importance of Appropriate Grammatical Choices 1</vt:lpstr>
      <vt:lpstr>The Importance of Appropriate Grammatical Choices 2</vt:lpstr>
      <vt:lpstr>Grammar is an Issue in Business</vt:lpstr>
      <vt:lpstr>Sentence Patterns: Foundational Guidelines</vt:lpstr>
      <vt:lpstr>Sentence Patterns 1</vt:lpstr>
      <vt:lpstr>Sentence Patterns 2</vt:lpstr>
      <vt:lpstr>Sentence Patterns 3 </vt:lpstr>
      <vt:lpstr>Sentence Patterns 4</vt:lpstr>
      <vt:lpstr>Sentence Patterns 5 </vt:lpstr>
      <vt:lpstr>Avoid these Sentence Patterns in Business Writing</vt:lpstr>
      <vt:lpstr>Standards for Punctuation</vt:lpstr>
      <vt:lpstr>Apostrophe 1</vt:lpstr>
      <vt:lpstr>Apostrophe 2</vt:lpstr>
      <vt:lpstr>Apostrophe 3</vt:lpstr>
      <vt:lpstr>Colon 1</vt:lpstr>
      <vt:lpstr>Colon 2</vt:lpstr>
      <vt:lpstr>Commas 1 </vt:lpstr>
      <vt:lpstr>Commas 2</vt:lpstr>
      <vt:lpstr>Commas 3</vt:lpstr>
      <vt:lpstr>Commas 4</vt:lpstr>
      <vt:lpstr>Commas 5 </vt:lpstr>
      <vt:lpstr>Commas 6 </vt:lpstr>
      <vt:lpstr>Commas 7</vt:lpstr>
      <vt:lpstr>Hyphens 1</vt:lpstr>
      <vt:lpstr>Hyphens 2</vt:lpstr>
      <vt:lpstr>Semicolons 1</vt:lpstr>
      <vt:lpstr>Semicolons 2</vt:lpstr>
      <vt:lpstr>Standards for Grammar</vt:lpstr>
      <vt:lpstr>Subject–Verb Agreement 1</vt:lpstr>
      <vt:lpstr>Subject–Verb Agreement 2</vt:lpstr>
      <vt:lpstr>Subject–Verb Agreement 3</vt:lpstr>
      <vt:lpstr>Subject – Verb Agreement 4</vt:lpstr>
      <vt:lpstr>Dangling Modifiers 1</vt:lpstr>
      <vt:lpstr>Dangling Modifiers 2</vt:lpstr>
      <vt:lpstr>Misplaced Modifier </vt:lpstr>
      <vt:lpstr>Parallel Structure</vt:lpstr>
      <vt:lpstr>Run-on Sentences</vt:lpstr>
      <vt:lpstr>Fragments</vt:lpstr>
      <vt:lpstr>Pronouns 1</vt:lpstr>
      <vt:lpstr>Pronouns 2</vt:lpstr>
      <vt:lpstr>Pronouns 3</vt:lpstr>
      <vt:lpstr>Pronouns 4</vt:lpstr>
      <vt:lpstr>Shift in Verb Tense</vt:lpstr>
      <vt:lpstr>Commonly Confused Words</vt:lpstr>
      <vt:lpstr>Inappropriate Word Choice</vt:lpstr>
      <vt:lpstr>Avoid Prepositional Fillers</vt:lpstr>
      <vt:lpstr>Active and Passive Voice 1</vt:lpstr>
      <vt:lpstr>Active and Passive Voice 2</vt:lpstr>
      <vt:lpstr>Active and Passive Voice 3</vt:lpstr>
      <vt:lpstr>Put the Main Ideas in the Main Clause</vt:lpstr>
      <vt:lpstr>Standards for the Use of Numbers 1</vt:lpstr>
      <vt:lpstr>Standards for the Use of Numbers 2</vt:lpstr>
      <vt:lpstr>Spelling 1</vt:lpstr>
      <vt:lpstr>Spelling 2</vt:lpstr>
      <vt:lpstr>Capitalization 1</vt:lpstr>
      <vt:lpstr>Capitalization 2</vt:lpstr>
      <vt:lpstr>End of Main Content</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Reference Chapter A : A Guide to Sentence-Building, Grammar, and Mechanics</dc:title>
  <dc:subject>General, Organic, &amp; Biological Chemistry</dc:subject>
  <dc:creator>Bernstein;Fran</dc:creator>
  <dc:description/>
  <cp:lastModifiedBy>Ritik Singh</cp:lastModifiedBy>
  <cp:revision>2467</cp:revision>
  <dcterms:created xsi:type="dcterms:W3CDTF">2017-04-27T00:32:37Z</dcterms:created>
  <dcterms:modified xsi:type="dcterms:W3CDTF">2021-02-08T14:27:06Z</dcterms:modified>
</cp:coreProperties>
</file>