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 id="2147483737" r:id="rId7"/>
    <p:sldMasterId id="2147483747" r:id="rId8"/>
  </p:sldMasterIdLst>
  <p:notesMasterIdLst>
    <p:notesMasterId r:id="rId39"/>
  </p:notesMasterIdLst>
  <p:handoutMasterIdLst>
    <p:handoutMasterId r:id="rId40"/>
  </p:handoutMasterIdLst>
  <p:sldIdLst>
    <p:sldId id="321" r:id="rId9"/>
    <p:sldId id="257" r:id="rId10"/>
    <p:sldId id="324" r:id="rId11"/>
    <p:sldId id="325" r:id="rId12"/>
    <p:sldId id="278" r:id="rId13"/>
    <p:sldId id="274" r:id="rId14"/>
    <p:sldId id="279" r:id="rId15"/>
    <p:sldId id="280" r:id="rId16"/>
    <p:sldId id="281" r:id="rId17"/>
    <p:sldId id="327" r:id="rId18"/>
    <p:sldId id="319" r:id="rId19"/>
    <p:sldId id="328" r:id="rId20"/>
    <p:sldId id="329" r:id="rId21"/>
    <p:sldId id="330" r:id="rId22"/>
    <p:sldId id="331" r:id="rId23"/>
    <p:sldId id="351" r:id="rId24"/>
    <p:sldId id="333" r:id="rId25"/>
    <p:sldId id="334" r:id="rId26"/>
    <p:sldId id="335" r:id="rId27"/>
    <p:sldId id="336" r:id="rId28"/>
    <p:sldId id="337" r:id="rId29"/>
    <p:sldId id="338" r:id="rId30"/>
    <p:sldId id="339" r:id="rId31"/>
    <p:sldId id="350" r:id="rId32"/>
    <p:sldId id="343" r:id="rId33"/>
    <p:sldId id="349" r:id="rId34"/>
    <p:sldId id="320" r:id="rId35"/>
    <p:sldId id="310" r:id="rId36"/>
    <p:sldId id="311" r:id="rId37"/>
    <p:sldId id="352" r:id="rId38"/>
  </p:sldIdLst>
  <p:sldSz cx="12192000" cy="6858000"/>
  <p:notesSz cx="6858000" cy="9144000"/>
  <p:custDataLst>
    <p:tags r:id="rId41"/>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324"/>
            <p14:sldId id="325"/>
            <p14:sldId id="278"/>
            <p14:sldId id="274"/>
            <p14:sldId id="279"/>
            <p14:sldId id="280"/>
            <p14:sldId id="281"/>
            <p14:sldId id="327"/>
            <p14:sldId id="319"/>
            <p14:sldId id="328"/>
            <p14:sldId id="329"/>
            <p14:sldId id="330"/>
            <p14:sldId id="331"/>
            <p14:sldId id="351"/>
            <p14:sldId id="333"/>
            <p14:sldId id="334"/>
            <p14:sldId id="335"/>
            <p14:sldId id="336"/>
            <p14:sldId id="337"/>
            <p14:sldId id="338"/>
            <p14:sldId id="339"/>
            <p14:sldId id="350"/>
            <p14:sldId id="343"/>
            <p14:sldId id="349"/>
            <p14:sldId id="320"/>
          </p14:sldIdLst>
        </p14:section>
        <p14:section name="Appendix: Image Descriptions for Unsighted Students" id="{A95BE333-8068-4167-893A-E421BC806E66}">
          <p14:sldIdLst>
            <p14:sldId id="310"/>
            <p14:sldId id="311"/>
            <p14:sldId id="352"/>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8FCFB"/>
    <a:srgbClr val="3D97B4"/>
    <a:srgbClr val="7F7F7F"/>
    <a:srgbClr val="AC802E"/>
    <a:srgbClr val="595959"/>
    <a:srgbClr val="F2F2F2"/>
    <a:srgbClr val="959595"/>
    <a:srgbClr val="4A4675"/>
    <a:srgbClr val="FFB600"/>
    <a:srgbClr val="4A6A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1EED8D-66BF-4574-8C44-396E20401710}" v="25" dt="2020-12-22T10:28:44.6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93431" autoAdjust="0"/>
  </p:normalViewPr>
  <p:slideViewPr>
    <p:cSldViewPr>
      <p:cViewPr varScale="1">
        <p:scale>
          <a:sx n="103" d="100"/>
          <a:sy n="103" d="100"/>
        </p:scale>
        <p:origin x="834" y="102"/>
      </p:cViewPr>
      <p:guideLst>
        <p:guide orient="horz" pos="4156"/>
        <p:guide pos="997"/>
      </p:guideLst>
    </p:cSldViewPr>
  </p:slideViewPr>
  <p:outlineViewPr>
    <p:cViewPr>
      <p:scale>
        <a:sx n="33" d="100"/>
        <a:sy n="33" d="100"/>
      </p:scale>
      <p:origin x="0" y="-1638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5/10/relationships/revisionInfo" Target="revisionInfo.xml"/><Relationship Id="rId20" Type="http://schemas.openxmlformats.org/officeDocument/2006/relationships/slide" Target="slides/slide12.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11-1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2168665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11-10 See Chapter 11 Instructor’s Manual for teaching notes. </a:t>
            </a:r>
            <a:r>
              <a:rPr kumimoji="0" lang="en-US" sz="500" b="0" i="0" u="none" strike="noStrike" kern="1200" cap="none" spc="0" normalizeH="0" baseline="0" noProof="0" dirty="0">
                <a:ln>
                  <a:noFill/>
                </a:ln>
                <a:solidFill>
                  <a:prstClr val="black"/>
                </a:solidFill>
                <a:effectLst/>
                <a:uLnTx/>
                <a:uFillTx/>
                <a:latin typeface="Sanserif"/>
                <a:ea typeface="ＭＳ Ｐゴシック" pitchFamily="34" charset="-128"/>
              </a:rPr>
              <a:t>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2205480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11-11 See Chapter 11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31348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11-12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1449087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11-13 See Chapter 11 Instructor’s Manual for teaching notes.</a:t>
            </a:r>
            <a:endParaRPr kumimoji="0" lang="en-US" sz="5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698245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Sanserif"/>
                <a:ea typeface="ＭＳ Ｐゴシック" charset="0"/>
              </a:rPr>
              <a:t>11-14 See Chapter 11 Instructor’s Manual for teaching notes.</a:t>
            </a:r>
            <a:endParaRPr kumimoji="0" lang="en-US" sz="9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3155049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11-15 See Chapter 11 Instructor’s Manual for teaching notes. </a:t>
            </a:r>
            <a:endParaRPr kumimoji="0" lang="en-US" sz="4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3769301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11-6 See Chapter 11 Instructor’s Manual for teaching notes. </a:t>
            </a:r>
            <a:endParaRPr kumimoji="0" lang="en-US" sz="10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922918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11-17 See Chapter 11 Instructor’s Manual for teaching notes. </a:t>
            </a:r>
            <a:endParaRPr kumimoji="0" lang="en-US" sz="4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29891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11-18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17731276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11-19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1607425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11-2 See Chapter 11 Instructor’s Manual for teaching notes.</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11-20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2518921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11-21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7694124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11-22 See Chapter 11 Instructor’s Manual for teaching notes.</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616652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Sanserif"/>
                <a:ea typeface="ＭＳ Ｐゴシック" charset="0"/>
              </a:rPr>
              <a:t>11-23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3931223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11-24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2799579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11-25 See Chapter 11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8375324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bwMode="auto">
          <a:noFill/>
          <a:ln>
            <a:miter lim="800000"/>
            <a:headEnd/>
            <a:tailEnd/>
          </a:ln>
        </p:spPr>
        <p:txBody>
          <a:bodyPr/>
          <a:lstStyle/>
          <a:p>
            <a:fld id="{922A0464-9828-4451-908F-2BB78CD07A5D}" type="slidenum">
              <a:rPr lang="en-US"/>
              <a:pPr/>
              <a:t>26</a:t>
            </a:fld>
            <a:endParaRPr lang="en-US" dirty="0"/>
          </a:p>
        </p:txBody>
      </p:sp>
      <p:sp>
        <p:nvSpPr>
          <p:cNvPr id="101378"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p:spPr>
      </p:sp>
      <p:sp>
        <p:nvSpPr>
          <p:cNvPr id="10137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11-26 See Chapter 11 Instructor’s Manual for teaching notes. </a:t>
            </a:r>
            <a:endParaRPr kumimoji="0" lang="en-US" sz="7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Tree>
    <p:extLst>
      <p:ext uri="{BB962C8B-B14F-4D97-AF65-F5344CB8AC3E}">
        <p14:creationId xmlns:p14="http://schemas.microsoft.com/office/powerpoint/2010/main" val="2740570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143371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11-3 See Chapter 11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3528002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11-4 See Chapter 11 Instructor’s Manual for teaching notes. </a:t>
            </a:r>
            <a:endParaRPr kumimoji="0" lang="en-US" sz="12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361601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11-5 See Chapter 11 Instructor’s Manual for teaching notes.</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000" dirty="0"/>
              <a:t>11-6 Se</a:t>
            </a:r>
            <a:r>
              <a:rPr lang="en-US" sz="1000" baseline="0" dirty="0"/>
              <a:t>e Chapter 11 Instructor’s Manual for teaching notes. </a:t>
            </a:r>
            <a:endParaRPr lang="en-US" sz="1000" dirty="0">
              <a:ea typeface="ＭＳ Ｐゴシック" pitchFamily="34" charset="-128"/>
            </a:endParaRPr>
          </a:p>
        </p:txBody>
      </p:sp>
      <p:sp>
        <p:nvSpPr>
          <p:cNvPr id="26627" name="Slide Number Placeholder 3"/>
          <p:cNvSpPr>
            <a:spLocks noGrp="1"/>
          </p:cNvSpPr>
          <p:nvPr>
            <p:ph type="sldNum" sz="quarter" idx="5"/>
          </p:nvPr>
        </p:nvSpPr>
        <p:spPr bwMode="auto">
          <a:noFill/>
          <a:ln>
            <a:miter lim="800000"/>
            <a:headEnd/>
            <a:tailEnd/>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D142994-CCA9-4A9E-96B8-AA4832F8EF8B}" type="slidenum">
              <a:rPr kumimoji="0" lang="en-US" sz="1200" b="0" i="0" u="none" strike="noStrike" kern="1200" cap="none" spc="0" normalizeH="0" baseline="0" noProof="0">
                <a:ln>
                  <a:noFill/>
                </a:ln>
                <a:solidFill>
                  <a:prstClr val="black"/>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1244838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anserif"/>
                <a:ea typeface="ＭＳ Ｐゴシック" charset="0"/>
              </a:rPr>
              <a:t>11-7 See Chapter 11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175138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11-8 See Chapter 11 Instructor’s Manual for teaching notes. </a:t>
            </a:r>
            <a:endParaRPr kumimoji="0" lang="en-US" sz="5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335477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Sanserif"/>
                <a:ea typeface="ＭＳ Ｐゴシック" charset="0"/>
              </a:rPr>
              <a:t>11-9 See Chapter 11 Instructor’s Manual for teaching notes. </a:t>
            </a:r>
            <a:endParaRPr kumimoji="0" lang="en-US" sz="500" b="0" i="0" u="none" strike="noStrike" kern="1200" cap="none" spc="0" normalizeH="0" baseline="0" noProof="0" dirty="0">
              <a:ln>
                <a:noFill/>
              </a:ln>
              <a:solidFill>
                <a:prstClr val="black"/>
              </a:solidFill>
              <a:effectLst/>
              <a:uLnTx/>
              <a:uFillTx/>
              <a:latin typeface="Sanserif"/>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014109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3" name="Text Placeholder 2">
            <a:extLst>
              <a:ext uri="{FF2B5EF4-FFF2-40B4-BE49-F238E27FC236}">
                <a16:creationId xmlns:a16="http://schemas.microsoft.com/office/drawing/2014/main" id="{F045B346-3A33-40C8-8BBF-260731359657}"/>
              </a:ext>
            </a:extLst>
          </p:cNvPr>
          <p:cNvSpPr>
            <a:spLocks noGrp="1"/>
          </p:cNvSpPr>
          <p:nvPr>
            <p:ph type="body" sz="quarter" idx="11" hasCustomPrompt="1"/>
          </p:nvPr>
        </p:nvSpPr>
        <p:spPr>
          <a:xfrm>
            <a:off x="2154238" y="908050"/>
            <a:ext cx="7883526" cy="461963"/>
          </a:xfrm>
        </p:spPr>
        <p:txBody>
          <a:bodyPr/>
          <a:lstStyle>
            <a:lvl1pPr algn="ctr">
              <a:defRPr b="1"/>
            </a:lvl1pPr>
          </a:lstStyle>
          <a:p>
            <a:pPr lvl="0"/>
            <a:r>
              <a:rPr lang="en-US" dirty="0"/>
              <a:t>Subtitle</a:t>
            </a:r>
            <a:endParaRPr lang="en-IN" dirty="0"/>
          </a:p>
        </p:txBody>
      </p:sp>
      <p:sp>
        <p:nvSpPr>
          <p:cNvPr id="21" name="Content Placeholder 20">
            <a:extLst>
              <a:ext uri="{FF2B5EF4-FFF2-40B4-BE49-F238E27FC236}">
                <a16:creationId xmlns:a16="http://schemas.microsoft.com/office/drawing/2014/main" id="{A117ADB8-0832-4810-85F1-F71D367B1A3A}"/>
              </a:ext>
            </a:extLst>
          </p:cNvPr>
          <p:cNvSpPr>
            <a:spLocks noGrp="1"/>
          </p:cNvSpPr>
          <p:nvPr>
            <p:ph sz="quarter" idx="12"/>
          </p:nvPr>
        </p:nvSpPr>
        <p:spPr>
          <a:xfrm>
            <a:off x="1558925" y="1484313"/>
            <a:ext cx="5041900" cy="4752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23" name="Content Placeholder 22">
            <a:extLst>
              <a:ext uri="{FF2B5EF4-FFF2-40B4-BE49-F238E27FC236}">
                <a16:creationId xmlns:a16="http://schemas.microsoft.com/office/drawing/2014/main" id="{BD283A28-4ADA-4044-9661-1B1E7C59A446}"/>
              </a:ext>
            </a:extLst>
          </p:cNvPr>
          <p:cNvSpPr>
            <a:spLocks noGrp="1"/>
          </p:cNvSpPr>
          <p:nvPr>
            <p:ph sz="quarter" idx="13"/>
          </p:nvPr>
        </p:nvSpPr>
        <p:spPr>
          <a:xfrm>
            <a:off x="6816725" y="1512888"/>
            <a:ext cx="4175125"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25" name="Text Placeholder 24">
            <a:extLst>
              <a:ext uri="{FF2B5EF4-FFF2-40B4-BE49-F238E27FC236}">
                <a16:creationId xmlns:a16="http://schemas.microsoft.com/office/drawing/2014/main" id="{578953F7-6B89-4C8E-8325-AE16A685FEBE}"/>
              </a:ext>
            </a:extLst>
          </p:cNvPr>
          <p:cNvSpPr>
            <a:spLocks noGrp="1"/>
          </p:cNvSpPr>
          <p:nvPr>
            <p:ph type="body" sz="quarter" idx="14" hasCustomPrompt="1"/>
          </p:nvPr>
        </p:nvSpPr>
        <p:spPr>
          <a:xfrm>
            <a:off x="4727575" y="6351588"/>
            <a:ext cx="3671888" cy="201612"/>
          </a:xfrm>
        </p:spPr>
        <p:txBody>
          <a:bodyPr/>
          <a:lstStyle>
            <a:lvl1pPr algn="ctr">
              <a:defRPr sz="900"/>
            </a:lvl1pPr>
          </a:lstStyle>
          <a:p>
            <a:pPr lvl="0"/>
            <a:r>
              <a:rPr lang="en-US" dirty="0"/>
              <a:t>Access the text alternative link, if needed.</a:t>
            </a:r>
            <a:endParaRPr lang="en-IN" dirty="0"/>
          </a:p>
        </p:txBody>
      </p:sp>
      <p:sp>
        <p:nvSpPr>
          <p:cNvPr id="27" name="Text Placeholder 26">
            <a:extLst>
              <a:ext uri="{FF2B5EF4-FFF2-40B4-BE49-F238E27FC236}">
                <a16:creationId xmlns:a16="http://schemas.microsoft.com/office/drawing/2014/main" id="{2B23C039-633C-400C-A3E1-4B2FBE01883F}"/>
              </a:ext>
            </a:extLst>
          </p:cNvPr>
          <p:cNvSpPr>
            <a:spLocks noGrp="1"/>
          </p:cNvSpPr>
          <p:nvPr>
            <p:ph type="body" sz="quarter" idx="15" hasCustomPrompt="1"/>
          </p:nvPr>
        </p:nvSpPr>
        <p:spPr>
          <a:xfrm>
            <a:off x="1200149" y="6673531"/>
            <a:ext cx="10301733" cy="184469"/>
          </a:xfrm>
        </p:spPr>
        <p:txBody>
          <a:bodyPr/>
          <a:lstStyle>
            <a:lvl1pPr algn="r">
              <a:defRPr sz="800"/>
            </a:lvl1pPr>
          </a:lstStyle>
          <a:p>
            <a:pPr lvl="0"/>
            <a:r>
              <a:rPr lang="en-US" dirty="0"/>
              <a:t>Insert image credit here</a:t>
            </a:r>
            <a:endParaRPr lang="en-IN" dirty="0"/>
          </a:p>
        </p:txBody>
      </p:sp>
      <p:sp>
        <p:nvSpPr>
          <p:cNvPr id="19" name="Slide Number Placeholder 7">
            <a:extLst>
              <a:ext uri="{FF2B5EF4-FFF2-40B4-BE49-F238E27FC236}">
                <a16:creationId xmlns:a16="http://schemas.microsoft.com/office/drawing/2014/main" id="{3793672A-6F49-43EE-A4FA-9967F0C57E07}"/>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5347123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5376">
          <p15:clr>
            <a:srgbClr val="FBAE40"/>
          </p15:clr>
        </p15:guide>
        <p15:guide id="5" pos="51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8" name="Content Placeholder 3">
            <a:extLst>
              <a:ext uri="{FF2B5EF4-FFF2-40B4-BE49-F238E27FC236}">
                <a16:creationId xmlns:a16="http://schemas.microsoft.com/office/drawing/2014/main" id="{1322F3A1-7C39-4C45-98BF-1C89D274DD96}"/>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9" name="Appendix Link 5">
            <a:extLst>
              <a:ext uri="{FF2B5EF4-FFF2-40B4-BE49-F238E27FC236}">
                <a16:creationId xmlns:a16="http://schemas.microsoft.com/office/drawing/2014/main" id="{CCEBF311-11CC-416E-A1C3-7743E1050679}"/>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10" name="Image Credit 6">
            <a:extLst>
              <a:ext uri="{FF2B5EF4-FFF2-40B4-BE49-F238E27FC236}">
                <a16:creationId xmlns:a16="http://schemas.microsoft.com/office/drawing/2014/main" id="{5711C9CD-2A9C-4B97-B575-074FE0AF5712}"/>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1" name="Slide Number Placeholder 7">
            <a:extLst>
              <a:ext uri="{FF2B5EF4-FFF2-40B4-BE49-F238E27FC236}">
                <a16:creationId xmlns:a16="http://schemas.microsoft.com/office/drawing/2014/main" id="{C68B5679-409F-4E44-A4F7-0F24972F933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3" name="Text Placeholder 2"/>
          <p:cNvSpPr>
            <a:spLocks noGrp="1"/>
          </p:cNvSpPr>
          <p:nvPr>
            <p:ph type="body" sz="quarter" idx="16" hasCustomPrompt="1"/>
          </p:nvPr>
        </p:nvSpPr>
        <p:spPr>
          <a:xfrm>
            <a:off x="2424113" y="6673850"/>
            <a:ext cx="8928100" cy="160338"/>
          </a:xfrm>
        </p:spPr>
        <p:txBody>
          <a:bodyPr>
            <a:noAutofit/>
          </a:bodyPr>
          <a:lstStyle>
            <a:lvl1pPr algn="r">
              <a:defRPr sz="900" baseline="0"/>
            </a:lvl1pPr>
          </a:lstStyle>
          <a:p>
            <a:pPr lvl="0"/>
            <a:r>
              <a:rPr lang="en-US" dirty="0"/>
              <a:t>Insert Image credit here</a:t>
            </a:r>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Slide Number Placeholder 6">
            <a:extLst>
              <a:ext uri="{FF2B5EF4-FFF2-40B4-BE49-F238E27FC236}">
                <a16:creationId xmlns:a16="http://schemas.microsoft.com/office/drawing/2014/main" id="{1764077A-CF8E-4DEC-A50D-71BDBA294E23}"/>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55624444"/>
      </p:ext>
    </p:extLst>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0708BF-C4D0-4BEA-BC28-D6DA2FD9090A}"/>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F30AFB11-6A39-4591-8D06-2E8FED57014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AA0D36A5-38D4-47BE-9FB7-0503143DEE6A}"/>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565F2F92-B1BB-4484-AA01-B0E1C25C217E}"/>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E86054E9-D0D5-4D2B-B51D-2FC01EA0807D}"/>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024241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32509583"/>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425659510"/>
      </p:ext>
    </p:extLst>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609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6197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71546499"/>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0095423"/>
      </p:ext>
    </p:extLst>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79647763"/>
      </p:ext>
    </p:extLst>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924928465"/>
      </p:ext>
    </p:extLst>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7772128"/>
      </p:ext>
    </p:extLst>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796566407"/>
      </p:ext>
    </p:extLst>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4053938087"/>
      </p:ext>
    </p:extLst>
  </p:cSld>
  <p:clrMapOvr>
    <a:masterClrMapping/>
  </p:clrMapOvr>
  <p:transition spd="slow"/>
  <p:extLst>
    <p:ext uri="{DCECCB84-F9BA-43D5-87BE-67443E8EF086}">
      <p15:sldGuideLst xmlns:p15="http://schemas.microsoft.com/office/powerpoint/2012/main">
        <p15:guide id="1" orient="horz" pos="2160">
          <p15:clr>
            <a:srgbClr val="FBAE40"/>
          </p15:clr>
        </p15:guide>
        <p15:guide id="2" pos="704">
          <p15:clr>
            <a:srgbClr val="FBAE40"/>
          </p15:clr>
        </p15:guide>
        <p15:guide id="3" pos="684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45609241"/>
      </p:ext>
    </p:extLst>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67675937"/>
      </p:ext>
    </p:extLst>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609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6197600" y="914400"/>
            <a:ext cx="53848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13653087"/>
      </p:ext>
    </p:extLst>
  </p:cSld>
  <p:clrMapOvr>
    <a:masterClrMapping/>
  </p:clrMapOvr>
  <p:transition spd="slow"/>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7018494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12263826"/>
      </p:ext>
    </p:extLst>
  </p:cSld>
  <p:clrMapOvr>
    <a:masterClrMapping/>
  </p:clrMapOvr>
  <p:transition spd="slow"/>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99233648"/>
      </p:ext>
    </p:extLst>
  </p:cSld>
  <p:clrMapOvr>
    <a:masterClrMapping/>
  </p:clrMapOvr>
  <p:transition spd="slow"/>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43806"/>
      </p:ext>
    </p:extLst>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61051990"/>
      </p:ext>
    </p:extLst>
  </p:cSld>
  <p:clrMapOvr>
    <a:masterClrMapping/>
  </p:clrMapOvr>
  <p:transition spd="slow"/>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3311756080"/>
      </p:ext>
    </p:extLst>
  </p:cSld>
  <p:clrMapOvr>
    <a:masterClrMapping/>
  </p:clrMapOvr>
  <p:transition spd="slow"/>
  <p:extLst>
    <p:ext uri="{DCECCB84-F9BA-43D5-87BE-67443E8EF086}">
      <p15:sldGuideLst xmlns:p15="http://schemas.microsoft.com/office/powerpoint/2012/main">
        <p15:guide id="1" orient="horz" pos="2160">
          <p15:clr>
            <a:srgbClr val="FBAE40"/>
          </p15:clr>
        </p15:guide>
        <p15:guide id="2" pos="704">
          <p15:clr>
            <a:srgbClr val="FBAE40"/>
          </p15:clr>
        </p15:guide>
        <p15:guide id="3" pos="684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9" name="Slide Sub Title 2">
            <a:extLst>
              <a:ext uri="{FF2B5EF4-FFF2-40B4-BE49-F238E27FC236}">
                <a16:creationId xmlns:a16="http://schemas.microsoft.com/office/drawing/2014/main" id="{EFAF8FCC-BCB0-45D6-8BAE-D77A86D64064}"/>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0" name="Content Placeholder 3">
            <a:extLst>
              <a:ext uri="{FF2B5EF4-FFF2-40B4-BE49-F238E27FC236}">
                <a16:creationId xmlns:a16="http://schemas.microsoft.com/office/drawing/2014/main" id="{CC73C5DA-797A-476E-BA80-4B8AE373052E}"/>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917AC32-9C29-488A-B1F7-51B5F6BD5BAC}"/>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2" name="Image Credit 6">
            <a:extLst>
              <a:ext uri="{FF2B5EF4-FFF2-40B4-BE49-F238E27FC236}">
                <a16:creationId xmlns:a16="http://schemas.microsoft.com/office/drawing/2014/main" id="{AF1AE7EA-1396-4312-A58A-100C30291DA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3" name="Appendix Link 5">
            <a:extLst>
              <a:ext uri="{FF2B5EF4-FFF2-40B4-BE49-F238E27FC236}">
                <a16:creationId xmlns:a16="http://schemas.microsoft.com/office/drawing/2014/main" id="{AC80AF04-9686-4A70-8700-E6B8938A4C5F}"/>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14" name="Slide Number Placeholder 7">
            <a:extLst>
              <a:ext uri="{FF2B5EF4-FFF2-40B4-BE49-F238E27FC236}">
                <a16:creationId xmlns:a16="http://schemas.microsoft.com/office/drawing/2014/main" id="{223F841A-152A-4E00-B149-A201FFB333FE}"/>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image" Target="../media/image2.png"/><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2.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5.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5.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6.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image" Target="../media/image2.png"/><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image" Target="../media/image6.png"/><Relationship Id="rId5" Type="http://schemas.openxmlformats.org/officeDocument/2006/relationships/slideLayout" Target="../slideLayouts/slideLayout51.xml"/><Relationship Id="rId10" Type="http://schemas.openxmlformats.org/officeDocument/2006/relationships/theme" Target="../theme/theme7.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2.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image" Target="../media/image6.png"/><Relationship Id="rId5" Type="http://schemas.openxmlformats.org/officeDocument/2006/relationships/slideLayout" Target="../slideLayouts/slideLayout60.xml"/><Relationship Id="rId10" Type="http://schemas.openxmlformats.org/officeDocument/2006/relationships/theme" Target="../theme/theme8.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8"/>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57" r:id="rId9"/>
    <p:sldLayoutId id="2147483730" r:id="rId10"/>
    <p:sldLayoutId id="2147483689" r:id="rId11"/>
    <p:sldLayoutId id="2147483726" r:id="rId12"/>
    <p:sldLayoutId id="2147483721" r:id="rId13"/>
    <p:sldLayoutId id="2147483690" r:id="rId14"/>
    <p:sldLayoutId id="2147483691" r:id="rId15"/>
    <p:sldLayoutId id="2147483716" r:id="rId16"/>
    <p:sldLayoutId id="2147483722" r:id="rId17"/>
    <p:sldLayoutId id="2147483710" r:id="rId18"/>
    <p:sldLayoutId id="2147483725" r:id="rId19"/>
    <p:sldLayoutId id="2147483717" r:id="rId20"/>
    <p:sldLayoutId id="2147483718" r:id="rId21"/>
    <p:sldLayoutId id="2147483724" r:id="rId22"/>
    <p:sldLayoutId id="2147483723" r:id="rId23"/>
    <p:sldLayoutId id="2147483719" r:id="rId24"/>
    <p:sldLayoutId id="2147483720" r:id="rId25"/>
    <p:sldLayoutId id="2147483736" r:id="rId26"/>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58"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dirty="0">
                <a:latin typeface="Sanserif"/>
              </a:rPr>
              <a:t>© McGraw Hill LLC</a:t>
            </a:r>
            <a:endParaRPr lang="en-US" sz="800" b="0" dirty="0">
              <a:solidFill>
                <a:srgbClr val="000000"/>
              </a:solidFill>
              <a:latin typeface="+mn-lt"/>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1"/>
          <a:stretch>
            <a:fillRect/>
          </a:stretch>
        </p:blipFill>
        <p:spPr>
          <a:xfrm>
            <a:off x="0" y="6629400"/>
            <a:ext cx="8620491" cy="274344"/>
          </a:xfrm>
          <a:prstGeom prst="rect">
            <a:avLst/>
          </a:prstGeom>
        </p:spPr>
      </p:pic>
      <p:pic>
        <p:nvPicPr>
          <p:cNvPr id="2" name="Picture 1"/>
          <p:cNvPicPr>
            <a:picLocks noChangeAspect="1"/>
          </p:cNvPicPr>
          <p:nvPr userDrawn="1"/>
        </p:nvPicPr>
        <p:blipFill>
          <a:blip r:embed="rId12"/>
          <a:stretch>
            <a:fillRect/>
          </a:stretch>
        </p:blipFill>
        <p:spPr>
          <a:xfrm>
            <a:off x="11201400" y="5715000"/>
            <a:ext cx="940996" cy="1088190"/>
          </a:xfrm>
          <a:prstGeom prst="rect">
            <a:avLst/>
          </a:prstGeom>
        </p:spPr>
      </p:pic>
    </p:spTree>
    <p:extLst>
      <p:ext uri="{BB962C8B-B14F-4D97-AF65-F5344CB8AC3E}">
        <p14:creationId xmlns:p14="http://schemas.microsoft.com/office/powerpoint/2010/main" val="248604789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Lst>
  <p:transition spd="slow"/>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1"/>
          <a:stretch>
            <a:fillRect/>
          </a:stretch>
        </p:blipFill>
        <p:spPr>
          <a:xfrm>
            <a:off x="0" y="6629400"/>
            <a:ext cx="8620491" cy="274344"/>
          </a:xfrm>
          <a:prstGeom prst="rect">
            <a:avLst/>
          </a:prstGeom>
        </p:spPr>
      </p:pic>
      <p:pic>
        <p:nvPicPr>
          <p:cNvPr id="2" name="Picture 1"/>
          <p:cNvPicPr>
            <a:picLocks noChangeAspect="1"/>
          </p:cNvPicPr>
          <p:nvPr userDrawn="1"/>
        </p:nvPicPr>
        <p:blipFill>
          <a:blip r:embed="rId12"/>
          <a:stretch>
            <a:fillRect/>
          </a:stretch>
        </p:blipFill>
        <p:spPr>
          <a:xfrm>
            <a:off x="11201400" y="5715000"/>
            <a:ext cx="940996" cy="1088190"/>
          </a:xfrm>
          <a:prstGeom prst="rect">
            <a:avLst/>
          </a:prstGeom>
        </p:spPr>
      </p:pic>
    </p:spTree>
    <p:extLst>
      <p:ext uri="{BB962C8B-B14F-4D97-AF65-F5344CB8AC3E}">
        <p14:creationId xmlns:p14="http://schemas.microsoft.com/office/powerpoint/2010/main" val="2418921449"/>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Lst>
  <p:transition spd="slow"/>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slide" Target="slide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b="0" dirty="0">
                <a:solidFill>
                  <a:prstClr val="white"/>
                </a:solidFill>
                <a:latin typeface="Sanserif"/>
              </a:rPr>
              <a:t>Chapter Eleven</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p:txBody>
          <a:bodyPr/>
          <a:lstStyle/>
          <a:p>
            <a:pPr lvl="0" defTabSz="457200">
              <a:spcBef>
                <a:spcPct val="20000"/>
              </a:spcBef>
            </a:pPr>
            <a:r>
              <a:rPr lang="en-US" dirty="0">
                <a:solidFill>
                  <a:prstClr val="white"/>
                </a:solidFill>
                <a:latin typeface="Sanserif"/>
              </a:rPr>
              <a:t>Creating the Right Type of Report</a:t>
            </a:r>
          </a:p>
        </p:txBody>
      </p:sp>
      <p:sp>
        <p:nvSpPr>
          <p:cNvPr id="7" name="Text Placeholder 3">
            <a:extLst>
              <a:ext uri="{FF2B5EF4-FFF2-40B4-BE49-F238E27FC236}">
                <a16:creationId xmlns:a16="http://schemas.microsoft.com/office/drawing/2014/main" id="{808FF37B-694F-4B15-A446-A7C9D24C8742}"/>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mj-cs"/>
              </a:rPr>
              <a:t>Introductory Information</a:t>
            </a:r>
            <a:endParaRPr lang="en-US" dirty="0"/>
          </a:p>
        </p:txBody>
      </p:sp>
      <p:sp>
        <p:nvSpPr>
          <p:cNvPr id="9" name="Content Placeholder 2"/>
          <p:cNvSpPr>
            <a:spLocks noGrp="1"/>
          </p:cNvSpPr>
          <p:nvPr>
            <p:ph sz="quarter" idx="21"/>
          </p:nvPr>
        </p:nvSpPr>
        <p:spPr>
          <a:xfrm>
            <a:off x="6240015" y="1340768"/>
            <a:ext cx="4464497" cy="4248472"/>
          </a:xfrm>
        </p:spPr>
        <p:txBody>
          <a:bodyPr/>
          <a:lstStyle/>
          <a:p>
            <a:pPr marL="68580" lvl="0" defTabSz="457200">
              <a:spcBef>
                <a:spcPct val="20000"/>
              </a:spcBef>
              <a:spcAft>
                <a:spcPts val="0"/>
              </a:spcAft>
              <a:buClr>
                <a:srgbClr val="777777"/>
              </a:buClr>
              <a:defRPr/>
            </a:pPr>
            <a:r>
              <a:rPr lang="en-US" sz="2800" dirty="0">
                <a:solidFill>
                  <a:srgbClr val="000000"/>
                </a:solidFill>
                <a:cs typeface="+mn-cs"/>
              </a:rPr>
              <a:t>Short reports have less need for introductions because they</a:t>
            </a:r>
          </a:p>
          <a:p>
            <a:pPr marL="457200" lvl="1" indent="-457200" defTabSz="457200">
              <a:spcBef>
                <a:spcPct val="20000"/>
              </a:spcBef>
              <a:spcAft>
                <a:spcPts val="0"/>
              </a:spcAft>
              <a:buClr>
                <a:srgbClr val="3D97B4"/>
              </a:buClr>
              <a:defRPr/>
            </a:pPr>
            <a:r>
              <a:rPr lang="en-US" sz="2800" dirty="0">
                <a:solidFill>
                  <a:srgbClr val="000000"/>
                </a:solidFill>
                <a:latin typeface="Sanserif"/>
                <a:cs typeface="+mn-cs"/>
              </a:rPr>
              <a:t>Concern day-to-day problems.</a:t>
            </a:r>
          </a:p>
          <a:p>
            <a:pPr marL="457200" lvl="1" indent="-457200" defTabSz="457200">
              <a:spcBef>
                <a:spcPct val="20000"/>
              </a:spcBef>
              <a:spcAft>
                <a:spcPts val="0"/>
              </a:spcAft>
              <a:buClr>
                <a:srgbClr val="3D97B4"/>
              </a:buClr>
              <a:defRPr/>
            </a:pPr>
            <a:r>
              <a:rPr lang="en-US" sz="2800" dirty="0">
                <a:solidFill>
                  <a:srgbClr val="000000"/>
                </a:solidFill>
                <a:latin typeface="Sanserif"/>
                <a:cs typeface="+mn-cs"/>
              </a:rPr>
              <a:t>Tend to have a short life.</a:t>
            </a:r>
          </a:p>
          <a:p>
            <a:pPr marL="457200" lvl="1" indent="-457200" defTabSz="457200">
              <a:spcBef>
                <a:spcPct val="20000"/>
              </a:spcBef>
              <a:spcAft>
                <a:spcPts val="0"/>
              </a:spcAft>
              <a:buClr>
                <a:srgbClr val="3D97B4"/>
              </a:buClr>
              <a:defRPr/>
            </a:pPr>
            <a:r>
              <a:rPr lang="en-US" sz="2800" dirty="0">
                <a:solidFill>
                  <a:srgbClr val="000000"/>
                </a:solidFill>
                <a:latin typeface="Sanserif"/>
                <a:cs typeface="+mn-cs"/>
              </a:rPr>
              <a:t>Are intended for only a few readers.</a:t>
            </a:r>
          </a:p>
        </p:txBody>
      </p:sp>
      <p:pic>
        <p:nvPicPr>
          <p:cNvPr id="12" name="Picture 3">
            <a:extLst>
              <a:ext uri="{C183D7F6-B498-43B3-948B-1728B52AA6E4}">
                <adec:decorative xmlns:adec="http://schemas.microsoft.com/office/drawing/2017/decorative" val="1"/>
              </a:ext>
            </a:extLst>
          </p:cNvPr>
          <p:cNvPicPr>
            <a:picLocks noGrp="1" noChangeAspect="1"/>
          </p:cNvPicPr>
          <p:nvPr>
            <p:ph sz="quarter" idx="20"/>
          </p:nvPr>
        </p:nvPicPr>
        <p:blipFill>
          <a:blip r:embed="rId3"/>
          <a:stretch>
            <a:fillRect/>
          </a:stretch>
        </p:blipFill>
        <p:spPr>
          <a:xfrm>
            <a:off x="551384" y="1340768"/>
            <a:ext cx="5364006" cy="4608512"/>
          </a:xfrm>
          <a:prstGeom prst="rect">
            <a:avLst/>
          </a:prstGeom>
        </p:spPr>
      </p:pic>
      <p:sp>
        <p:nvSpPr>
          <p:cNvPr id="11" name="Text Placeholder 4"/>
          <p:cNvSpPr>
            <a:spLocks noGrp="1"/>
          </p:cNvSpPr>
          <p:nvPr>
            <p:ph type="body" sz="quarter" idx="27"/>
          </p:nvPr>
        </p:nvSpPr>
        <p:spPr/>
        <p:txBody>
          <a:bodyPr/>
          <a:lstStyle/>
          <a:p>
            <a:pPr lvl="0" defTabSz="457200">
              <a:spcBef>
                <a:spcPct val="20000"/>
              </a:spcBef>
            </a:pPr>
            <a:r>
              <a:rPr lang="en-US" dirty="0">
                <a:solidFill>
                  <a:schemeClr val="tx1"/>
                </a:solidFill>
                <a:cs typeface="+mn-cs"/>
              </a:rPr>
              <a:t>Image: Hill Street Studios/Getty Images </a:t>
            </a:r>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271835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68000">
              <a:schemeClr val="bg1"/>
            </a:gs>
            <a:gs pos="100000">
              <a:srgbClr val="3D97B4"/>
            </a:gs>
            <a:gs pos="90317">
              <a:srgbClr val="AC802E"/>
            </a:gs>
            <a:gs pos="84000">
              <a:srgbClr val="85BDD0"/>
            </a:gs>
            <a:gs pos="100000">
              <a:srgbClr val="AC802E"/>
            </a:gs>
            <a:gs pos="100000">
              <a:srgbClr val="AC802E"/>
            </a:gs>
            <a:gs pos="100000">
              <a:srgbClr val="AC802E"/>
            </a:gs>
            <a:gs pos="100000">
              <a:srgbClr val="AC802E"/>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Predominance of Direct Order</a:t>
            </a:r>
            <a:endParaRPr lang="en-US" dirty="0"/>
          </a:p>
        </p:txBody>
      </p:sp>
      <p:sp>
        <p:nvSpPr>
          <p:cNvPr id="3" name="Content Placeholder 2"/>
          <p:cNvSpPr>
            <a:spLocks noGrp="1"/>
          </p:cNvSpPr>
          <p:nvPr>
            <p:ph sz="quarter" idx="20"/>
          </p:nvPr>
        </p:nvSpPr>
        <p:spPr>
          <a:xfrm>
            <a:off x="2161991" y="1715089"/>
            <a:ext cx="7657467" cy="3888432"/>
          </a:xfrm>
        </p:spPr>
        <p:txBody>
          <a:bodyPr vert="horz" lIns="91440" tIns="45720" rIns="91440" bIns="45720" rtlCol="0" anchor="t">
            <a:noAutofit/>
          </a:bodyPr>
          <a:lstStyle/>
          <a:p>
            <a:pPr marL="347472" indent="-347472" defTabSz="457200">
              <a:spcBef>
                <a:spcPct val="20000"/>
              </a:spcBef>
              <a:buClr>
                <a:srgbClr val="3D97B4"/>
              </a:buClr>
              <a:buFont typeface="Arial" panose="020B0604020202020204" pitchFamily="34" charset="0"/>
              <a:buChar char="•"/>
            </a:pPr>
            <a:r>
              <a:rPr lang="en-US" sz="2600" dirty="0">
                <a:solidFill>
                  <a:srgbClr val="000000"/>
                </a:solidFill>
                <a:ea typeface="ＭＳ Ｐゴシック"/>
                <a:cs typeface="+mn-cs"/>
              </a:rPr>
              <a:t>Short reports solve routine problems so they</a:t>
            </a:r>
            <a:r>
              <a:rPr lang="en-US" altLang="en-US" sz="2600" dirty="0">
                <a:solidFill>
                  <a:srgbClr val="000000"/>
                </a:solidFill>
                <a:ea typeface="ＭＳ Ｐゴシック"/>
                <a:cs typeface="+mn-cs"/>
              </a:rPr>
              <a:t>’</a:t>
            </a:r>
            <a:r>
              <a:rPr lang="en-US" sz="2600" dirty="0">
                <a:solidFill>
                  <a:srgbClr val="000000"/>
                </a:solidFill>
                <a:ea typeface="ＭＳ Ｐゴシック"/>
                <a:cs typeface="+mn-cs"/>
              </a:rPr>
              <a:t>re direct.</a:t>
            </a:r>
          </a:p>
          <a:p>
            <a:pPr marL="347472" lvl="0" indent="-347472" defTabSz="457200">
              <a:spcBef>
                <a:spcPct val="20000"/>
              </a:spcBef>
              <a:buClr>
                <a:srgbClr val="3D97B4"/>
              </a:buClr>
              <a:buFont typeface="Arial" panose="020B0604020202020204" pitchFamily="34" charset="0"/>
              <a:buChar char="•"/>
            </a:pPr>
            <a:r>
              <a:rPr lang="en-US" sz="2600" dirty="0">
                <a:solidFill>
                  <a:srgbClr val="000000"/>
                </a:solidFill>
                <a:ea typeface="ＭＳ Ｐゴシック" pitchFamily="34" charset="-128"/>
                <a:cs typeface="+mn-cs"/>
              </a:rPr>
              <a:t>They typically begin with the most important information—the conclusion or recommendation.</a:t>
            </a:r>
          </a:p>
          <a:p>
            <a:pPr marL="347472" lvl="0" indent="-347472" defTabSz="457200">
              <a:spcBef>
                <a:spcPct val="20000"/>
              </a:spcBef>
              <a:buClr>
                <a:srgbClr val="3D97B4"/>
              </a:buClr>
              <a:buFont typeface="Arial" panose="020B0604020202020204" pitchFamily="34" charset="0"/>
              <a:buChar char="•"/>
            </a:pPr>
            <a:r>
              <a:rPr lang="en-US" sz="2600" dirty="0">
                <a:solidFill>
                  <a:srgbClr val="000000"/>
                </a:solidFill>
                <a:ea typeface="ＭＳ Ｐゴシック" pitchFamily="34" charset="-128"/>
                <a:cs typeface="+mn-cs"/>
              </a:rPr>
              <a:t>But use the indirect order when busy readers want the bottom line early.</a:t>
            </a:r>
            <a:endParaRPr lang="en-US" sz="3000" dirty="0">
              <a:solidFill>
                <a:srgbClr val="000000"/>
              </a:solidFill>
              <a:ea typeface="ＭＳ Ｐゴシック" pitchFamily="34" charset="-128"/>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946736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60" y="304801"/>
            <a:ext cx="11521279" cy="689342"/>
          </a:xfrm>
        </p:spPr>
        <p:txBody>
          <a:bodyPr/>
          <a:lstStyle/>
          <a:p>
            <a:r>
              <a:rPr lang="en-US" sz="5400" dirty="0">
                <a:solidFill>
                  <a:srgbClr val="3D97B4"/>
                </a:solidFill>
                <a:cs typeface="+mj-cs"/>
              </a:rPr>
              <a:t>Use a More Personal Writing Style</a:t>
            </a:r>
            <a:endParaRPr lang="en-US" dirty="0"/>
          </a:p>
        </p:txBody>
      </p:sp>
      <p:sp>
        <p:nvSpPr>
          <p:cNvPr id="3" name="Content Placeholder 2"/>
          <p:cNvSpPr>
            <a:spLocks noGrp="1"/>
          </p:cNvSpPr>
          <p:nvPr>
            <p:ph sz="quarter" idx="20"/>
          </p:nvPr>
        </p:nvSpPr>
        <p:spPr>
          <a:xfrm>
            <a:off x="940221" y="1844824"/>
            <a:ext cx="9620275" cy="4392488"/>
          </a:xfrm>
        </p:spPr>
        <p:txBody>
          <a:bodyPr/>
          <a:lstStyle/>
          <a:p>
            <a:pPr marL="68580" lvl="0" defTabSz="457200">
              <a:spcBef>
                <a:spcPct val="20000"/>
              </a:spcBef>
              <a:spcAft>
                <a:spcPts val="0"/>
              </a:spcAft>
              <a:buClr>
                <a:srgbClr val="39A7CC"/>
              </a:buClr>
              <a:defRPr/>
            </a:pPr>
            <a:r>
              <a:rPr lang="en-US" sz="4000" dirty="0">
                <a:solidFill>
                  <a:srgbClr val="000000"/>
                </a:solidFill>
                <a:cs typeface="+mn-cs"/>
              </a:rPr>
              <a:t>Short reports. </a:t>
            </a:r>
          </a:p>
          <a:p>
            <a:pPr marL="525780" lvl="0" indent="-457200" defTabSz="457200">
              <a:spcBef>
                <a:spcPct val="20000"/>
              </a:spcBef>
              <a:spcAft>
                <a:spcPts val="0"/>
              </a:spcAft>
              <a:buFont typeface="Arial" panose="020B0604020202020204" pitchFamily="34" charset="0"/>
              <a:buChar char="•"/>
              <a:defRPr/>
            </a:pPr>
            <a:r>
              <a:rPr lang="en-US" sz="3200" dirty="0">
                <a:solidFill>
                  <a:srgbClr val="000000"/>
                </a:solidFill>
                <a:cs typeface="+mn-cs"/>
              </a:rPr>
              <a:t>Are more likely to use </a:t>
            </a:r>
            <a:r>
              <a:rPr lang="en-US" sz="3200" i="1" dirty="0">
                <a:solidFill>
                  <a:srgbClr val="000000"/>
                </a:solidFill>
                <a:cs typeface="+mn-cs"/>
              </a:rPr>
              <a:t>I</a:t>
            </a:r>
            <a:r>
              <a:rPr lang="en-US" sz="3200" dirty="0">
                <a:solidFill>
                  <a:srgbClr val="000000"/>
                </a:solidFill>
                <a:cs typeface="+mn-cs"/>
              </a:rPr>
              <a:t>, </a:t>
            </a:r>
            <a:r>
              <a:rPr lang="en-US" sz="3200" i="1" dirty="0">
                <a:solidFill>
                  <a:srgbClr val="000000"/>
                </a:solidFill>
                <a:cs typeface="+mn-cs"/>
              </a:rPr>
              <a:t>we,</a:t>
            </a:r>
            <a:r>
              <a:rPr lang="en-US" sz="3200" dirty="0">
                <a:solidFill>
                  <a:srgbClr val="000000"/>
                </a:solidFill>
                <a:cs typeface="+mn-cs"/>
              </a:rPr>
              <a:t> and </a:t>
            </a:r>
            <a:r>
              <a:rPr lang="en-US" sz="3200" i="1" dirty="0">
                <a:solidFill>
                  <a:srgbClr val="000000"/>
                </a:solidFill>
                <a:cs typeface="+mn-cs"/>
              </a:rPr>
              <a:t>you</a:t>
            </a:r>
            <a:r>
              <a:rPr lang="en-US" sz="3200" dirty="0">
                <a:solidFill>
                  <a:srgbClr val="000000"/>
                </a:solidFill>
                <a:cs typeface="+mn-cs"/>
              </a:rPr>
              <a:t> than third person.</a:t>
            </a:r>
          </a:p>
          <a:p>
            <a:pPr marL="525780" lvl="0" indent="-457200" defTabSz="457200">
              <a:spcBef>
                <a:spcPct val="20000"/>
              </a:spcBef>
              <a:spcAft>
                <a:spcPts val="0"/>
              </a:spcAft>
              <a:buFont typeface="Arial" panose="020B0604020202020204" pitchFamily="34" charset="0"/>
              <a:buChar char="•"/>
              <a:defRPr/>
            </a:pPr>
            <a:r>
              <a:rPr lang="en-US" sz="3200" dirty="0">
                <a:solidFill>
                  <a:srgbClr val="000000"/>
                </a:solidFill>
                <a:cs typeface="+mn-cs"/>
              </a:rPr>
              <a:t>Are often written to people you know. </a:t>
            </a:r>
          </a:p>
          <a:p>
            <a:pPr marL="525780" lvl="0" indent="-457200" defTabSz="457200">
              <a:spcBef>
                <a:spcPct val="20000"/>
              </a:spcBef>
              <a:spcAft>
                <a:spcPts val="0"/>
              </a:spcAft>
              <a:buFont typeface="Arial" panose="020B0604020202020204" pitchFamily="34" charset="0"/>
              <a:buChar char="•"/>
              <a:defRPr/>
            </a:pPr>
            <a:r>
              <a:rPr lang="en-US" sz="3200" dirty="0">
                <a:solidFill>
                  <a:srgbClr val="000000"/>
                </a:solidFill>
                <a:cs typeface="+mn-cs"/>
              </a:rPr>
              <a:t>Are typically written by the person who performed and interpreted the research</a:t>
            </a:r>
            <a:r>
              <a:rPr lang="en-US" dirty="0"/>
              <a:t>.</a:t>
            </a:r>
            <a:endParaRPr lang="en-US" sz="3200" dirty="0">
              <a:solidFill>
                <a:srgbClr val="000000"/>
              </a:solidFill>
              <a:cs typeface="+mn-cs"/>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996255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Structure</a:t>
            </a:r>
            <a:endParaRPr lang="en-US" dirty="0"/>
          </a:p>
        </p:txBody>
      </p:sp>
      <p:sp>
        <p:nvSpPr>
          <p:cNvPr id="3" name="Content Placeholder 2"/>
          <p:cNvSpPr>
            <a:spLocks noGrp="1"/>
          </p:cNvSpPr>
          <p:nvPr>
            <p:ph sz="quarter" idx="20"/>
          </p:nvPr>
        </p:nvSpPr>
        <p:spPr>
          <a:xfrm>
            <a:off x="1847529" y="1484784"/>
            <a:ext cx="8424936" cy="4536504"/>
          </a:xfrm>
        </p:spPr>
        <p:txBody>
          <a:bodyPr/>
          <a:lstStyle/>
          <a:p>
            <a:pPr lvl="0" defTabSz="457200">
              <a:lnSpc>
                <a:spcPct val="90000"/>
              </a:lnSpc>
              <a:spcBef>
                <a:spcPct val="20000"/>
              </a:spcBef>
              <a:buClr>
                <a:srgbClr val="FF6700"/>
              </a:buClr>
            </a:pPr>
            <a:r>
              <a:rPr lang="en-US" sz="4400" i="1" dirty="0">
                <a:solidFill>
                  <a:prstClr val="black"/>
                </a:solidFill>
                <a:cs typeface="+mn-cs"/>
              </a:rPr>
              <a:t>Short reports have less need for a structured, coherent plan.</a:t>
            </a:r>
          </a:p>
          <a:p>
            <a:pPr marL="457200" lvl="0" indent="-457200" defTabSz="457200">
              <a:lnSpc>
                <a:spcPct val="90000"/>
              </a:lnSpc>
              <a:spcBef>
                <a:spcPct val="20000"/>
              </a:spcBef>
              <a:buFont typeface="Arial" panose="020B0604020202020204" pitchFamily="34" charset="0"/>
              <a:buChar char="•"/>
            </a:pPr>
            <a:r>
              <a:rPr lang="en-US" sz="3200" dirty="0">
                <a:solidFill>
                  <a:prstClr val="black"/>
                </a:solidFill>
                <a:cs typeface="+mn-cs"/>
              </a:rPr>
              <a:t>Readers don</a:t>
            </a:r>
            <a:r>
              <a:rPr lang="en-US" altLang="en-US" sz="3200" dirty="0">
                <a:solidFill>
                  <a:prstClr val="black"/>
                </a:solidFill>
                <a:cs typeface="+mn-cs"/>
              </a:rPr>
              <a:t>’</a:t>
            </a:r>
            <a:r>
              <a:rPr lang="en-US" sz="3200" dirty="0">
                <a:solidFill>
                  <a:prstClr val="black"/>
                </a:solidFill>
                <a:cs typeface="+mn-cs"/>
              </a:rPr>
              <a:t>t need the summaries and reminders of what they read required by longer reports.</a:t>
            </a:r>
          </a:p>
          <a:p>
            <a:pPr marL="457200" lvl="0" indent="-457200" defTabSz="457200">
              <a:lnSpc>
                <a:spcPct val="90000"/>
              </a:lnSpc>
              <a:spcBef>
                <a:spcPct val="20000"/>
              </a:spcBef>
              <a:buFont typeface="Arial" panose="020B0604020202020204" pitchFamily="34" charset="0"/>
              <a:buChar char="•"/>
            </a:pPr>
            <a:r>
              <a:rPr lang="en-US" sz="3200" dirty="0">
                <a:solidFill>
                  <a:prstClr val="black"/>
                </a:solidFill>
                <a:cs typeface="+mn-cs"/>
              </a:rPr>
              <a:t>An introduction, clear headings, and strong transitions should be enough.</a:t>
            </a:r>
          </a:p>
        </p:txBody>
      </p:sp>
      <p:sp>
        <p:nvSpPr>
          <p:cNvPr id="6"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527427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718230" y="323983"/>
            <a:ext cx="10525903" cy="714997"/>
          </a:xfrm>
        </p:spPr>
        <p:txBody>
          <a:bodyPr/>
          <a:lstStyle/>
          <a:p>
            <a:r>
              <a:rPr lang="en-US" sz="4400" dirty="0">
                <a:solidFill>
                  <a:srgbClr val="AC802E"/>
                </a:solidFill>
                <a:cs typeface="Arial" panose="020B0604020202020204" pitchFamily="34" charset="0"/>
              </a:rPr>
              <a:t>Forms for Short to Mid-Length Reports</a:t>
            </a:r>
            <a:endParaRPr lang="en-US" dirty="0"/>
          </a:p>
        </p:txBody>
      </p:sp>
      <p:sp>
        <p:nvSpPr>
          <p:cNvPr id="13" name="Content Placeholder 2"/>
          <p:cNvSpPr>
            <a:spLocks noGrp="1"/>
          </p:cNvSpPr>
          <p:nvPr>
            <p:ph sz="quarter" idx="11"/>
          </p:nvPr>
        </p:nvSpPr>
        <p:spPr>
          <a:xfrm>
            <a:off x="335360" y="1721746"/>
            <a:ext cx="6120680" cy="3197871"/>
          </a:xfrm>
        </p:spPr>
        <p:txBody>
          <a:bodyPr/>
          <a:lstStyle/>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Short report.</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Letter report.</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Email report.</a:t>
            </a:r>
          </a:p>
          <a:p>
            <a:pPr marL="525463" lvl="0" indent="-457200" defTabSz="457200">
              <a:spcBef>
                <a:spcPct val="20000"/>
              </a:spcBef>
              <a:buFont typeface="Arial" panose="020B0604020202020204" pitchFamily="34" charset="0"/>
              <a:buChar char="•"/>
            </a:pPr>
            <a:r>
              <a:rPr lang="en-US" sz="2800" dirty="0">
                <a:solidFill>
                  <a:prstClr val="black"/>
                </a:solidFill>
                <a:ea typeface="ＭＳ Ｐゴシック" pitchFamily="34" charset="-128"/>
                <a:cs typeface="+mn-cs"/>
              </a:rPr>
              <a:t>Other forms, such as newsletters, pamphlets, and white papers.</a:t>
            </a:r>
          </a:p>
        </p:txBody>
      </p:sp>
      <p:pic>
        <p:nvPicPr>
          <p:cNvPr id="17"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233250" y="1412776"/>
            <a:ext cx="5505860" cy="3672408"/>
          </a:xfrm>
          <a:prstGeom prst="rect">
            <a:avLst/>
          </a:prstGeom>
        </p:spPr>
      </p:pic>
      <p:sp>
        <p:nvSpPr>
          <p:cNvPr id="15" name="Text Placeholder 4"/>
          <p:cNvSpPr>
            <a:spLocks noGrp="1"/>
          </p:cNvSpPr>
          <p:nvPr>
            <p:ph type="body" sz="quarter" idx="13"/>
          </p:nvPr>
        </p:nvSpPr>
        <p:spPr>
          <a:xfrm>
            <a:off x="8976320" y="6628177"/>
            <a:ext cx="2068984" cy="184470"/>
          </a:xfrm>
        </p:spPr>
        <p:txBody>
          <a:bodyPr/>
          <a:lstStyle/>
          <a:p>
            <a:pPr lvl="0" algn="l" fontAlgn="base">
              <a:spcBef>
                <a:spcPct val="0"/>
              </a:spcBef>
              <a:spcAft>
                <a:spcPct val="0"/>
              </a:spcAft>
            </a:pPr>
            <a:r>
              <a:rPr lang="en-US" sz="1000" dirty="0">
                <a:solidFill>
                  <a:srgbClr val="000000"/>
                </a:solidFill>
                <a:ea typeface="ＭＳ Ｐゴシック" pitchFamily="34" charset="-128"/>
                <a:cs typeface="+mn-cs"/>
              </a:rPr>
              <a:t>Image: </a:t>
            </a:r>
            <a:r>
              <a:rPr lang="en-US" sz="1000" dirty="0" err="1">
                <a:solidFill>
                  <a:srgbClr val="000000"/>
                </a:solidFill>
                <a:ea typeface="ＭＳ Ｐゴシック" pitchFamily="34" charset="-128"/>
                <a:cs typeface="+mn-cs"/>
              </a:rPr>
              <a:t>Andresr</a:t>
            </a:r>
            <a:r>
              <a:rPr lang="en-US" sz="1000" dirty="0">
                <a:solidFill>
                  <a:srgbClr val="000000"/>
                </a:solidFill>
                <a:ea typeface="ＭＳ Ｐゴシック" pitchFamily="34" charset="-128"/>
                <a:cs typeface="+mn-cs"/>
              </a:rPr>
              <a:t>/E+/Getty Images</a:t>
            </a:r>
            <a:r>
              <a:rPr lang="en-US" sz="1000" dirty="0">
                <a:solidFill>
                  <a:prstClr val="black"/>
                </a:solidFill>
                <a:ea typeface="ＭＳ Ｐゴシック" pitchFamily="34" charset="-128"/>
                <a:cs typeface="+mn-cs"/>
              </a:rPr>
              <a:t> </a:t>
            </a:r>
          </a:p>
        </p:txBody>
      </p:sp>
      <p:sp>
        <p:nvSpPr>
          <p:cNvPr id="6" name="Slide Number Placeholder 5"/>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485896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AC802E"/>
                </a:solidFill>
                <a:cs typeface="Arial" panose="020B0604020202020204" pitchFamily="34" charset="0"/>
              </a:rPr>
              <a:t>Common Types of Short Reports</a:t>
            </a:r>
            <a:endParaRPr lang="en-US" dirty="0"/>
          </a:p>
        </p:txBody>
      </p:sp>
      <p:sp>
        <p:nvSpPr>
          <p:cNvPr id="3" name="Content Placeholder 2"/>
          <p:cNvSpPr>
            <a:spLocks noGrp="1"/>
          </p:cNvSpPr>
          <p:nvPr>
            <p:ph sz="quarter" idx="11"/>
          </p:nvPr>
        </p:nvSpPr>
        <p:spPr>
          <a:xfrm>
            <a:off x="947642" y="1424228"/>
            <a:ext cx="5148357" cy="3337534"/>
          </a:xfrm>
        </p:spPr>
        <p:txBody>
          <a:bodyPr/>
          <a:lstStyle/>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Routine operational report.</a:t>
            </a:r>
          </a:p>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Progress report.</a:t>
            </a:r>
          </a:p>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Problem-solving report.</a:t>
            </a:r>
          </a:p>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Audit report.</a:t>
            </a:r>
          </a:p>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Meeting minutes.</a:t>
            </a:r>
          </a:p>
        </p:txBody>
      </p:sp>
      <p:pic>
        <p:nvPicPr>
          <p:cNvPr id="8"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375401" y="1424228"/>
            <a:ext cx="5003800" cy="3337534"/>
          </a:xfrm>
          <a:prstGeom prst="rect">
            <a:avLst/>
          </a:prstGeom>
        </p:spPr>
      </p:pic>
      <p:sp>
        <p:nvSpPr>
          <p:cNvPr id="5" name="Text Placeholder 4"/>
          <p:cNvSpPr>
            <a:spLocks noGrp="1"/>
          </p:cNvSpPr>
          <p:nvPr>
            <p:ph type="body" sz="quarter" idx="13"/>
          </p:nvPr>
        </p:nvSpPr>
        <p:spPr>
          <a:xfrm>
            <a:off x="8832304" y="6581296"/>
            <a:ext cx="2546897" cy="184470"/>
          </a:xfrm>
        </p:spPr>
        <p:txBody>
          <a:bodyPr/>
          <a:lstStyle/>
          <a:p>
            <a:pPr lvl="0" defTabSz="457200">
              <a:spcBef>
                <a:spcPct val="20000"/>
              </a:spcBef>
              <a:spcAft>
                <a:spcPts val="0"/>
              </a:spcAft>
            </a:pPr>
            <a:r>
              <a:rPr lang="en-US" sz="1000" dirty="0">
                <a:cs typeface="+mn-cs"/>
              </a:rPr>
              <a:t>Image: © Getty Images/Image Source </a:t>
            </a:r>
          </a:p>
        </p:txBody>
      </p:sp>
      <p:sp>
        <p:nvSpPr>
          <p:cNvPr id="7" name="Slide Number Placeholder 5"/>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190565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1</a:t>
            </a:r>
            <a:endParaRPr lang="en-US" sz="1600" dirty="0"/>
          </a:p>
        </p:txBody>
      </p:sp>
      <p:pic>
        <p:nvPicPr>
          <p:cNvPr id="10" name="Picture 9" descr="A text graphic of a short report is shown.">
            <a:extLst>
              <a:ext uri="{FF2B5EF4-FFF2-40B4-BE49-F238E27FC236}">
                <a16:creationId xmlns:a16="http://schemas.microsoft.com/office/drawing/2014/main" id="{A50C7DD4-3D0B-4D88-9782-818C740C8611}"/>
              </a:ext>
            </a:extLst>
          </p:cNvPr>
          <p:cNvPicPr>
            <a:picLocks noGrp="1" noChangeAspect="1"/>
          </p:cNvPicPr>
          <p:nvPr/>
        </p:nvPicPr>
        <p:blipFill rotWithShape="1">
          <a:blip r:embed="rId3" cstate="print"/>
          <a:srcRect l="3340" r="3340"/>
          <a:stretch/>
        </p:blipFill>
        <p:spPr bwMode="auto">
          <a:xfrm>
            <a:off x="1703512" y="1268760"/>
            <a:ext cx="8784977" cy="4359349"/>
          </a:xfrm>
          <a:prstGeom prst="rect">
            <a:avLst/>
          </a:prstGeom>
          <a:noFill/>
          <a:ln w="9525">
            <a:noFill/>
            <a:miter lim="800000"/>
            <a:headEnd/>
            <a:tailEnd/>
          </a:ln>
        </p:spPr>
      </p:pic>
      <p:sp>
        <p:nvSpPr>
          <p:cNvPr id="3" name="Text Placeholder 2">
            <a:extLst>
              <a:ext uri="{FF2B5EF4-FFF2-40B4-BE49-F238E27FC236}">
                <a16:creationId xmlns:a16="http://schemas.microsoft.com/office/drawing/2014/main" id="{BDD05A5E-B985-429D-8A33-9BB4E043C26A}"/>
              </a:ext>
            </a:extLst>
          </p:cNvPr>
          <p:cNvSpPr>
            <a:spLocks noGrp="1"/>
          </p:cNvSpPr>
          <p:nvPr>
            <p:ph type="body" sz="quarter" idx="21"/>
          </p:nvPr>
        </p:nvSpPr>
        <p:spPr/>
        <p:txBody>
          <a:bodyPr/>
          <a:lstStyle/>
          <a:p>
            <a:r>
              <a:rPr lang="en-US" dirty="0">
                <a:hlinkClick r:id="rId4" action="ppaction://hlinksldjump"/>
              </a:rPr>
              <a:t>Access the text alternative for slide images.</a:t>
            </a:r>
            <a:endParaRPr lang="en-US" dirty="0"/>
          </a:p>
        </p:txBody>
      </p:sp>
      <p:sp>
        <p:nvSpPr>
          <p:cNvPr id="7"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092649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2</a:t>
            </a:r>
            <a:endParaRPr lang="en-US" sz="1600" dirty="0"/>
          </a:p>
        </p:txBody>
      </p:sp>
      <p:sp>
        <p:nvSpPr>
          <p:cNvPr id="3" name="Content Placeholder 2"/>
          <p:cNvSpPr>
            <a:spLocks noGrp="1"/>
          </p:cNvSpPr>
          <p:nvPr>
            <p:ph sz="quarter" idx="20"/>
          </p:nvPr>
        </p:nvSpPr>
        <p:spPr>
          <a:xfrm>
            <a:off x="487265" y="1340768"/>
            <a:ext cx="10988722" cy="4806950"/>
          </a:xfrm>
        </p:spPr>
        <p:txBody>
          <a:bodyPr/>
          <a:lstStyle/>
          <a:p>
            <a:pPr marL="69850" lvl="0" defTabSz="457200">
              <a:lnSpc>
                <a:spcPct val="110000"/>
              </a:lnSpc>
              <a:spcBef>
                <a:spcPct val="20000"/>
              </a:spcBef>
            </a:pPr>
            <a:r>
              <a:rPr lang="en-US" sz="2400" b="1" dirty="0">
                <a:solidFill>
                  <a:prstClr val="black"/>
                </a:solidFill>
                <a:cs typeface="+mn-cs"/>
              </a:rPr>
              <a:t>Introduction:</a:t>
            </a:r>
          </a:p>
          <a:p>
            <a:pPr marL="69850" lvl="0" defTabSz="457200">
              <a:lnSpc>
                <a:spcPct val="110000"/>
              </a:lnSpc>
              <a:spcBef>
                <a:spcPct val="20000"/>
              </a:spcBef>
            </a:pPr>
            <a:r>
              <a:rPr lang="en-US" sz="2400" dirty="0">
                <a:solidFill>
                  <a:prstClr val="black"/>
                </a:solidFill>
                <a:cs typeface="+mn-cs"/>
              </a:rPr>
              <a:t>The Hyatt Hotel is my recommendation for the International Communication Association meeting next October. The Hyatt has significant advantages over the Marriott, the other potential site for the meeting. </a:t>
            </a:r>
          </a:p>
          <a:p>
            <a:pPr marL="69850" lvl="0" defTabSz="457200">
              <a:lnSpc>
                <a:spcPct val="110000"/>
              </a:lnSpc>
              <a:spcBef>
                <a:spcPct val="20000"/>
              </a:spcBef>
            </a:pPr>
            <a:r>
              <a:rPr lang="en-US" sz="2400" dirty="0">
                <a:solidFill>
                  <a:prstClr val="black"/>
                </a:solidFill>
                <a:cs typeface="+mn-cs"/>
              </a:rPr>
              <a:t>One of the Hyatt's main advantages is its downtown location, which will appeal to convention goers and their spouses. The accommodations, including meeting rooms, are adequate in both places, although the Marriott does have a more contemporary decor.</a:t>
            </a:r>
          </a:p>
        </p:txBody>
      </p:sp>
      <p:sp>
        <p:nvSpPr>
          <p:cNvPr id="6" name="Slide Number Placeholder 3"/>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914986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3</a:t>
            </a:r>
            <a:endParaRPr lang="en-US" sz="1600" dirty="0"/>
          </a:p>
        </p:txBody>
      </p:sp>
      <p:sp>
        <p:nvSpPr>
          <p:cNvPr id="3" name="Content Placeholder 2"/>
          <p:cNvSpPr>
            <a:spLocks noGrp="1"/>
          </p:cNvSpPr>
          <p:nvPr>
            <p:ph sz="quarter" idx="20"/>
          </p:nvPr>
        </p:nvSpPr>
        <p:spPr>
          <a:xfrm>
            <a:off x="264911" y="1412776"/>
            <a:ext cx="10986870" cy="4806950"/>
          </a:xfrm>
        </p:spPr>
        <p:txBody>
          <a:bodyPr/>
          <a:lstStyle/>
          <a:p>
            <a:pPr marL="69850" lvl="0" defTabSz="457200">
              <a:spcBef>
                <a:spcPct val="20000"/>
              </a:spcBef>
            </a:pPr>
            <a:r>
              <a:rPr lang="en-US" sz="2400" dirty="0">
                <a:solidFill>
                  <a:prstClr val="black"/>
                </a:solidFill>
                <a:cs typeface="+mn-cs"/>
              </a:rPr>
              <a:t>But the Hyatt room costs are approximately 15 percent lower than those at the Marriott. Thus, although both hotels are adequate, the Hyatt appears to be the better choice because of its location and cost advantages. </a:t>
            </a:r>
          </a:p>
          <a:p>
            <a:pPr marL="69850" lvl="0" defTabSz="457200">
              <a:spcBef>
                <a:spcPts val="4800"/>
              </a:spcBef>
            </a:pPr>
            <a:r>
              <a:rPr lang="en-US" sz="2400" b="1" dirty="0">
                <a:solidFill>
                  <a:prstClr val="black"/>
                </a:solidFill>
                <a:cs typeface="+mn-cs"/>
              </a:rPr>
              <a:t>The Hyatt’s Favorable Downtown Location </a:t>
            </a:r>
          </a:p>
          <a:p>
            <a:pPr marL="69850" lvl="0" defTabSz="457200">
              <a:spcBef>
                <a:spcPct val="20000"/>
              </a:spcBef>
            </a:pPr>
            <a:r>
              <a:rPr lang="en-US" sz="2400" dirty="0">
                <a:solidFill>
                  <a:prstClr val="black"/>
                </a:solidFill>
                <a:cs typeface="+mn-cs"/>
              </a:rPr>
              <a:t>The older of the two hotels, the Hyatt, is located in the heart of the downtown business district, making it convenient to the area's major mall as well as the other downtown shops.</a:t>
            </a:r>
          </a:p>
        </p:txBody>
      </p:sp>
      <p:sp>
        <p:nvSpPr>
          <p:cNvPr id="6" name="Slide Number Placeholder 3"/>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315868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0663" y="332657"/>
            <a:ext cx="9081841" cy="648071"/>
          </a:xfrm>
        </p:spPr>
        <p:txBody>
          <a:bodyPr/>
          <a:lstStyle/>
          <a:p>
            <a:r>
              <a:rPr lang="en-US" sz="5400" dirty="0">
                <a:solidFill>
                  <a:srgbClr val="3D97B4"/>
                </a:solidFill>
                <a:cs typeface="+mj-cs"/>
              </a:rPr>
              <a:t>Sample Short Report </a:t>
            </a:r>
            <a:r>
              <a:rPr lang="en-US" sz="1600" dirty="0">
                <a:solidFill>
                  <a:srgbClr val="3D97B4"/>
                </a:solidFill>
                <a:cs typeface="+mj-cs"/>
              </a:rPr>
              <a:t>4</a:t>
            </a:r>
            <a:endParaRPr lang="en-US" sz="1600" dirty="0"/>
          </a:p>
        </p:txBody>
      </p:sp>
      <p:sp>
        <p:nvSpPr>
          <p:cNvPr id="3" name="Content Placeholder 2"/>
          <p:cNvSpPr>
            <a:spLocks noGrp="1"/>
          </p:cNvSpPr>
          <p:nvPr>
            <p:ph sz="quarter" idx="20"/>
          </p:nvPr>
        </p:nvSpPr>
        <p:spPr>
          <a:xfrm>
            <a:off x="911424" y="1628800"/>
            <a:ext cx="9160991" cy="2934742"/>
          </a:xfrm>
        </p:spPr>
        <p:txBody>
          <a:bodyPr/>
          <a:lstStyle/>
          <a:p>
            <a:pPr marL="69850" lvl="0" defTabSz="457200">
              <a:spcBef>
                <a:spcPct val="20000"/>
              </a:spcBef>
            </a:pPr>
            <a:r>
              <a:rPr lang="en-US" sz="2400" dirty="0">
                <a:solidFill>
                  <a:prstClr val="black"/>
                </a:solidFill>
                <a:cs typeface="+mn-cs"/>
              </a:rPr>
              <a:t>The Marriott, on the other hand, is approximately nine blocks from the major shopping area. Located in the periphery of the business and residential area, it provides little location advantage for those wanting to shop. It does, however, have shops within its walls that provide for virtually all of the guests' normal needs. Because many members will bring spouses, however, the downtown location does give the Hyatt an advantage. </a:t>
            </a:r>
          </a:p>
        </p:txBody>
      </p:sp>
      <p:sp>
        <p:nvSpPr>
          <p:cNvPr id="6" name="Slide Number Placeholder 3"/>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25647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1991544" y="332656"/>
            <a:ext cx="8610222" cy="792088"/>
          </a:xfrm>
        </p:spPr>
        <p:txBody>
          <a:bodyPr/>
          <a:lstStyle/>
          <a:p>
            <a:r>
              <a:rPr lang="en-US" sz="4800" b="0" dirty="0">
                <a:solidFill>
                  <a:prstClr val="black"/>
                </a:solidFill>
                <a:cs typeface="+mj-cs"/>
              </a:rPr>
              <a:t>Learning Objectives</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343472" y="1268760"/>
            <a:ext cx="8908357" cy="5112568"/>
          </a:xfrm>
        </p:spPr>
        <p:txBody>
          <a:bodyPr>
            <a:noAutofit/>
          </a:bodyPr>
          <a:lstStyle/>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LO11-1 </a:t>
            </a:r>
            <a:r>
              <a:rPr lang="en-US" dirty="0">
                <a:solidFill>
                  <a:prstClr val="black"/>
                </a:solidFill>
                <a:ea typeface="ＭＳ Ｐゴシック" pitchFamily="34" charset="-128"/>
                <a:cs typeface="+mn-cs"/>
              </a:rPr>
              <a:t>Explain the makeup of reports relative to their length and formality. </a:t>
            </a:r>
          </a:p>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LO11-2 </a:t>
            </a:r>
            <a:r>
              <a:rPr lang="en-US" dirty="0">
                <a:solidFill>
                  <a:prstClr val="black"/>
                </a:solidFill>
                <a:cs typeface="+mn-cs"/>
              </a:rPr>
              <a:t>Use helpful formatting elements for reports.</a:t>
            </a:r>
            <a:endParaRPr lang="en-US" dirty="0">
              <a:solidFill>
                <a:prstClr val="black"/>
              </a:solidFill>
              <a:ea typeface="ＭＳ Ｐゴシック" pitchFamily="34" charset="-128"/>
              <a:cs typeface="+mn-cs"/>
            </a:endParaRPr>
          </a:p>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LO11-3 </a:t>
            </a:r>
            <a:r>
              <a:rPr lang="en-US" dirty="0">
                <a:solidFill>
                  <a:prstClr val="black"/>
                </a:solidFill>
                <a:ea typeface="ＭＳ Ｐゴシック" pitchFamily="34" charset="-128"/>
                <a:cs typeface="+mn-cs"/>
              </a:rPr>
              <a:t>Discuss the four main ways that the writing in short reports differs from the writing in long reports.</a:t>
            </a:r>
          </a:p>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LO11-4 </a:t>
            </a:r>
            <a:r>
              <a:rPr lang="en-US" dirty="0">
                <a:solidFill>
                  <a:prstClr val="black"/>
                </a:solidFill>
                <a:ea typeface="ＭＳ Ｐゴシック" pitchFamily="34" charset="-128"/>
                <a:cs typeface="+mn-cs"/>
              </a:rPr>
              <a:t>Choose an appropriate form for short reports.</a:t>
            </a:r>
          </a:p>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LO11-5 </a:t>
            </a:r>
            <a:r>
              <a:rPr lang="en-US" dirty="0">
                <a:solidFill>
                  <a:prstClr val="black"/>
                </a:solidFill>
                <a:ea typeface="ＭＳ Ｐゴシック" pitchFamily="34" charset="-128"/>
                <a:cs typeface="+mn-cs"/>
              </a:rPr>
              <a:t>Adapt your general knowledge of report writing when preparing routine operational reports, progress reports, problem-solving reports, and minutes of meetings.</a:t>
            </a:r>
          </a:p>
          <a:p>
            <a:pPr marL="68263" lvl="0" defTabSz="457200">
              <a:spcBef>
                <a:spcPct val="20000"/>
              </a:spcBef>
              <a:spcAft>
                <a:spcPts val="800"/>
              </a:spcAft>
              <a:buClr>
                <a:srgbClr val="39A7CC"/>
              </a:buClr>
            </a:pPr>
            <a:r>
              <a:rPr lang="en-US" b="1" dirty="0">
                <a:solidFill>
                  <a:srgbClr val="3D97B4"/>
                </a:solidFill>
                <a:cs typeface="Calibri" panose="020F0502020204030204" pitchFamily="34" charset="0"/>
              </a:rPr>
              <a:t>LO11-6 </a:t>
            </a:r>
            <a:r>
              <a:rPr lang="en-US" dirty="0">
                <a:solidFill>
                  <a:prstClr val="black"/>
                </a:solidFill>
                <a:ea typeface="ＭＳ Ｐゴシック" pitchFamily="34" charset="-128"/>
                <a:cs typeface="+mn-cs"/>
              </a:rPr>
              <a:t>Write longer reports that include the appropriate components, meet the readers’ needs, and are easy to follow.</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5</a:t>
            </a:r>
            <a:endParaRPr lang="en-US" sz="1600" dirty="0"/>
          </a:p>
        </p:txBody>
      </p:sp>
      <p:sp>
        <p:nvSpPr>
          <p:cNvPr id="3" name="Content Placeholder 2"/>
          <p:cNvSpPr>
            <a:spLocks noGrp="1"/>
          </p:cNvSpPr>
          <p:nvPr>
            <p:ph sz="quarter" idx="20"/>
          </p:nvPr>
        </p:nvSpPr>
        <p:spPr>
          <a:xfrm>
            <a:off x="1408348" y="1673597"/>
            <a:ext cx="9375304" cy="3510806"/>
          </a:xfrm>
        </p:spPr>
        <p:txBody>
          <a:bodyPr/>
          <a:lstStyle/>
          <a:p>
            <a:pPr marL="69850" lvl="0" defTabSz="457200">
              <a:spcBef>
                <a:spcPct val="20000"/>
              </a:spcBef>
            </a:pPr>
            <a:r>
              <a:rPr lang="en-US" sz="2400" b="1" dirty="0">
                <a:solidFill>
                  <a:prstClr val="black"/>
                </a:solidFill>
                <a:cs typeface="+mn-cs"/>
              </a:rPr>
              <a:t>Adequate Accommodations at Both Hotels </a:t>
            </a:r>
          </a:p>
          <a:p>
            <a:pPr marL="69850" lvl="0" defTabSz="457200">
              <a:spcBef>
                <a:spcPct val="20000"/>
              </a:spcBef>
            </a:pPr>
            <a:r>
              <a:rPr lang="en-US" sz="2400" dirty="0">
                <a:solidFill>
                  <a:prstClr val="black"/>
                </a:solidFill>
                <a:cs typeface="+mn-cs"/>
              </a:rPr>
              <a:t>Both hotels can guarantee the 600 rooms we will require. Because the Marriott is newer (built in 2006), its furnishings are more modern. The 16-year-old Hyatt, however, is well preserved, and its guest rooms are elegant and comfortable. </a:t>
            </a:r>
          </a:p>
          <a:p>
            <a:pPr marL="69850" lvl="0" defTabSz="457200">
              <a:spcBef>
                <a:spcPct val="20000"/>
              </a:spcBef>
            </a:pPr>
            <a:r>
              <a:rPr lang="en-US" sz="2400" dirty="0">
                <a:solidFill>
                  <a:prstClr val="black"/>
                </a:solidFill>
                <a:cs typeface="+mn-cs"/>
              </a:rPr>
              <a:t>The Marriott has 11 small meeting rooms, and the Hyatt has 13. All are adequate for our purposes.</a:t>
            </a:r>
          </a:p>
        </p:txBody>
      </p:sp>
      <p:sp>
        <p:nvSpPr>
          <p:cNvPr id="6" name="Slide Number Placeholder 3"/>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227253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6</a:t>
            </a:r>
            <a:endParaRPr lang="en-US" sz="1600" dirty="0"/>
          </a:p>
        </p:txBody>
      </p:sp>
      <p:sp>
        <p:nvSpPr>
          <p:cNvPr id="3" name="Content Placeholder 2"/>
          <p:cNvSpPr>
            <a:spLocks noGrp="1"/>
          </p:cNvSpPr>
          <p:nvPr>
            <p:ph sz="quarter" idx="20"/>
          </p:nvPr>
        </p:nvSpPr>
        <p:spPr>
          <a:xfrm>
            <a:off x="1415481" y="1412776"/>
            <a:ext cx="8784975" cy="4806950"/>
          </a:xfrm>
        </p:spPr>
        <p:txBody>
          <a:bodyPr/>
          <a:lstStyle/>
          <a:p>
            <a:pPr marL="69850" lvl="0" defTabSz="457200">
              <a:spcBef>
                <a:spcPct val="20000"/>
              </a:spcBef>
            </a:pPr>
            <a:r>
              <a:rPr lang="en-US" sz="2400" b="1" dirty="0">
                <a:solidFill>
                  <a:prstClr val="black"/>
                </a:solidFill>
                <a:cs typeface="+mn-cs"/>
              </a:rPr>
              <a:t>Adequate Accommodations at Both Hotels</a:t>
            </a:r>
          </a:p>
          <a:p>
            <a:pPr marL="69850" lvl="0" defTabSz="457200">
              <a:spcBef>
                <a:spcPct val="20000"/>
              </a:spcBef>
            </a:pPr>
            <a:r>
              <a:rPr lang="en-US" sz="2400" dirty="0">
                <a:solidFill>
                  <a:prstClr val="black"/>
                </a:solidFill>
                <a:cs typeface="+mn-cs"/>
              </a:rPr>
              <a:t>For our opening session, the Hyatt would make available its Capri Ballroom, which can easily seat our membership. It would also serve as the site of our presidential luncheon. The assembly facilities at the Marriott appear to be somewhat crowded, although the management assures me that their largest meeting room can hold 600. Pillars in the room, however, would make some seats undesirable. In spite of the limitations mentioned, both hotels appear to have adequate facilities for our meeting.</a:t>
            </a:r>
          </a:p>
        </p:txBody>
      </p:sp>
      <p:sp>
        <p:nvSpPr>
          <p:cNvPr id="6" name="Slide Number Placeholder 3"/>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4059397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7</a:t>
            </a:r>
            <a:endParaRPr lang="en-US" sz="1600" dirty="0"/>
          </a:p>
        </p:txBody>
      </p:sp>
      <p:sp>
        <p:nvSpPr>
          <p:cNvPr id="3" name="Content Placeholder 2"/>
          <p:cNvSpPr>
            <a:spLocks noGrp="1"/>
          </p:cNvSpPr>
          <p:nvPr>
            <p:ph sz="quarter" idx="20"/>
          </p:nvPr>
        </p:nvSpPr>
        <p:spPr>
          <a:xfrm>
            <a:off x="940221" y="1430362"/>
            <a:ext cx="9404251" cy="4806950"/>
          </a:xfrm>
        </p:spPr>
        <p:txBody>
          <a:bodyPr/>
          <a:lstStyle/>
          <a:p>
            <a:pPr marL="342900" lvl="0" indent="-342900" defTabSz="457200">
              <a:spcBef>
                <a:spcPct val="20000"/>
              </a:spcBef>
            </a:pPr>
            <a:r>
              <a:rPr lang="en-US" sz="2400" b="1" dirty="0">
                <a:solidFill>
                  <a:prstClr val="black"/>
                </a:solidFill>
                <a:cs typeface="+mn-cs"/>
              </a:rPr>
              <a:t>Lower Costs at the Hyatt </a:t>
            </a:r>
          </a:p>
          <a:p>
            <a:pPr lvl="0" defTabSz="457200">
              <a:spcBef>
                <a:spcPct val="20000"/>
              </a:spcBef>
            </a:pPr>
            <a:r>
              <a:rPr lang="en-US" sz="2400" dirty="0">
                <a:solidFill>
                  <a:prstClr val="black"/>
                </a:solidFill>
                <a:cs typeface="+mn-cs"/>
              </a:rPr>
              <a:t>Both the Hyatt and the Marriott would provide nine rooms for meetings on a complimentary basis. Both would provide complimentary suites for our president and our executive director. The Hyatt, however, would charge $500 for use of the room for the opening session. The Marriott would provide this room without charge.</a:t>
            </a:r>
          </a:p>
          <a:p>
            <a:pPr lvl="0" defTabSz="457200">
              <a:spcBef>
                <a:spcPct val="20000"/>
              </a:spcBef>
            </a:pPr>
            <a:r>
              <a:rPr lang="en-US" sz="2400" dirty="0">
                <a:solidFill>
                  <a:prstClr val="black"/>
                </a:solidFill>
                <a:cs typeface="+mn-cs"/>
              </a:rPr>
              <a:t>Convention rates at the Hyatt are $169 for singles, $179 for rooms with double-beds, and $229 for suites. Comparable rates at the Marriott are $189, $199, and $350. Thus, the savings at the Hyatt would be approximately 15% per member.</a:t>
            </a:r>
          </a:p>
        </p:txBody>
      </p:sp>
      <p:sp>
        <p:nvSpPr>
          <p:cNvPr id="6" name="Slide Number Placeholder 3"/>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391077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mj-cs"/>
              </a:rPr>
              <a:t>Sample Short Report </a:t>
            </a:r>
            <a:r>
              <a:rPr lang="en-US" sz="1600" dirty="0">
                <a:solidFill>
                  <a:srgbClr val="3D97B4"/>
                </a:solidFill>
                <a:cs typeface="+mj-cs"/>
              </a:rPr>
              <a:t>8</a:t>
            </a:r>
            <a:endParaRPr lang="en-US" sz="1600" dirty="0"/>
          </a:p>
        </p:txBody>
      </p:sp>
      <p:sp>
        <p:nvSpPr>
          <p:cNvPr id="3" name="Content Placeholder 2"/>
          <p:cNvSpPr>
            <a:spLocks noGrp="1"/>
          </p:cNvSpPr>
          <p:nvPr>
            <p:ph sz="quarter" idx="20"/>
          </p:nvPr>
        </p:nvSpPr>
        <p:spPr>
          <a:xfrm>
            <a:off x="1271464" y="1412776"/>
            <a:ext cx="9116219" cy="4446910"/>
          </a:xfrm>
        </p:spPr>
        <p:txBody>
          <a:bodyPr/>
          <a:lstStyle/>
          <a:p>
            <a:pPr marL="69850" lvl="0" defTabSz="457200">
              <a:spcBef>
                <a:spcPct val="20000"/>
              </a:spcBef>
            </a:pPr>
            <a:r>
              <a:rPr lang="en-US" sz="2400" b="1" dirty="0">
                <a:solidFill>
                  <a:prstClr val="black"/>
                </a:solidFill>
                <a:cs typeface="+mn-cs"/>
              </a:rPr>
              <a:t>Lower Costs at the Hyatt</a:t>
            </a:r>
          </a:p>
          <a:p>
            <a:pPr marL="69850" lvl="0" defTabSz="457200">
              <a:spcBef>
                <a:spcPct val="20000"/>
              </a:spcBef>
            </a:pPr>
            <a:r>
              <a:rPr lang="en-US" sz="2400" dirty="0">
                <a:solidFill>
                  <a:prstClr val="black"/>
                </a:solidFill>
                <a:cs typeface="+mn-cs"/>
              </a:rPr>
              <a:t>Cost of the dinner selected would be $35 per person, including gratuities, at the Hyatt. The Marriott would meet this price if we would guarantee 600 plates. Otherwise, they would charge $38. Considering all of these figures, the total cost picture at the Hyatt is the more favorable one. </a:t>
            </a:r>
          </a:p>
          <a:p>
            <a:pPr marL="69850" lvl="0" defTabSz="457200">
              <a:spcBef>
                <a:spcPct val="20000"/>
              </a:spcBef>
            </a:pPr>
            <a:r>
              <a:rPr lang="en-US" sz="2400" dirty="0">
                <a:solidFill>
                  <a:prstClr val="black"/>
                </a:solidFill>
                <a:cs typeface="+mn-cs"/>
              </a:rPr>
              <a:t>In conclusion, while both hotels would meet our needs, the significant location and cost advantages of the Hyatt make it the more desirable site for next year</a:t>
            </a:r>
            <a:r>
              <a:rPr lang="en-US" altLang="en-US" sz="2400" dirty="0">
                <a:solidFill>
                  <a:prstClr val="black"/>
                </a:solidFill>
                <a:cs typeface="+mn-cs"/>
              </a:rPr>
              <a:t>’</a:t>
            </a:r>
            <a:r>
              <a:rPr lang="en-US" sz="2400" dirty="0">
                <a:solidFill>
                  <a:prstClr val="black"/>
                </a:solidFill>
                <a:cs typeface="+mn-cs"/>
              </a:rPr>
              <a:t>s conference. </a:t>
            </a:r>
          </a:p>
        </p:txBody>
      </p:sp>
      <p:sp>
        <p:nvSpPr>
          <p:cNvPr id="6" name="Slide Number Placeholder 3"/>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429557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375912"/>
            <a:ext cx="7882195" cy="460800"/>
          </a:xfrm>
        </p:spPr>
        <p:txBody>
          <a:bodyPr/>
          <a:lstStyle/>
          <a:p>
            <a:pPr>
              <a:lnSpc>
                <a:spcPct val="100000"/>
              </a:lnSpc>
              <a:spcBef>
                <a:spcPts val="4200"/>
              </a:spcBef>
            </a:pPr>
            <a:r>
              <a:rPr lang="en-US" sz="4000" dirty="0">
                <a:solidFill>
                  <a:srgbClr val="AC802E"/>
                </a:solidFill>
                <a:cs typeface="Arial" panose="020B0604020202020204" pitchFamily="34" charset="0"/>
              </a:rPr>
              <a:t>Long, Formal Reports </a:t>
            </a:r>
            <a:r>
              <a:rPr lang="en-US" sz="1600" dirty="0">
                <a:solidFill>
                  <a:srgbClr val="AC802E"/>
                </a:solidFill>
                <a:cs typeface="Arial" panose="020B0604020202020204" pitchFamily="34" charset="0"/>
              </a:rPr>
              <a:t>1</a:t>
            </a:r>
            <a:endParaRPr lang="en-US" dirty="0"/>
          </a:p>
        </p:txBody>
      </p:sp>
      <p:sp>
        <p:nvSpPr>
          <p:cNvPr id="10" name="Subtitle 2">
            <a:extLst>
              <a:ext uri="{FF2B5EF4-FFF2-40B4-BE49-F238E27FC236}">
                <a16:creationId xmlns:a16="http://schemas.microsoft.com/office/drawing/2014/main" id="{4E86142E-E09F-4214-9645-014EFAA57254}"/>
              </a:ext>
            </a:extLst>
          </p:cNvPr>
          <p:cNvSpPr>
            <a:spLocks noGrp="1"/>
          </p:cNvSpPr>
          <p:nvPr>
            <p:ph type="body" sz="quarter" idx="11"/>
          </p:nvPr>
        </p:nvSpPr>
        <p:spPr>
          <a:xfrm>
            <a:off x="1703512" y="1052066"/>
            <a:ext cx="8478266" cy="461963"/>
          </a:xfrm>
        </p:spPr>
        <p:txBody>
          <a:bodyPr>
            <a:noAutofit/>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3D97B4"/>
                </a:solidFill>
                <a:effectLst/>
                <a:uLnTx/>
                <a:uFillTx/>
                <a:latin typeface="Sanserif"/>
                <a:ea typeface="+mn-ea"/>
                <a:cs typeface="Times New Roman" panose="02020603050405020304" pitchFamily="18" charset="0"/>
              </a:rPr>
              <a:t>Additional Components of a Long, Formal Report</a:t>
            </a:r>
            <a:endParaRPr kumimoji="0" lang="en-IN" sz="32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endParaRPr>
          </a:p>
        </p:txBody>
      </p:sp>
      <p:sp>
        <p:nvSpPr>
          <p:cNvPr id="3" name="Content Placeholder 4"/>
          <p:cNvSpPr>
            <a:spLocks noGrp="1"/>
          </p:cNvSpPr>
          <p:nvPr>
            <p:ph sz="quarter" idx="12"/>
          </p:nvPr>
        </p:nvSpPr>
        <p:spPr>
          <a:xfrm>
            <a:off x="1559619" y="1772346"/>
            <a:ext cx="5257800" cy="460800"/>
          </a:xfrm>
        </p:spPr>
        <p:txBody>
          <a:bodyPr numCol="2">
            <a:noAutofit/>
          </a:bodyPr>
          <a:lstStyle/>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The Introduction</a:t>
            </a:r>
          </a:p>
        </p:txBody>
      </p:sp>
      <p:sp>
        <p:nvSpPr>
          <p:cNvPr id="8" name="Content Placeholder 5">
            <a:extLst>
              <a:ext uri="{FF2B5EF4-FFF2-40B4-BE49-F238E27FC236}">
                <a16:creationId xmlns:a16="http://schemas.microsoft.com/office/drawing/2014/main" id="{CF8137B6-9510-4EBD-A007-A8154961A5BF}"/>
              </a:ext>
            </a:extLst>
          </p:cNvPr>
          <p:cNvSpPr>
            <a:spLocks noGrp="1"/>
          </p:cNvSpPr>
          <p:nvPr>
            <p:ph sz="quarter" idx="13"/>
          </p:nvPr>
        </p:nvSpPr>
        <p:spPr>
          <a:xfrm>
            <a:off x="1559619" y="2420889"/>
            <a:ext cx="9432925" cy="2534265"/>
          </a:xfrm>
        </p:spPr>
        <p:txBody>
          <a:bodyPr numCol="2">
            <a:noAutofit/>
          </a:bodyPr>
          <a:lstStyle/>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Origin of the report.</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Problem and purpose.</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Scope.</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Limitations.</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Background.</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Sources and methods.</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Special terms and acronyms.</a:t>
            </a:r>
          </a:p>
          <a:p>
            <a:pPr marL="347472" marR="0" lvl="0" indent="-347472"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anserif"/>
                <a:ea typeface="+mn-ea"/>
                <a:cs typeface="Times New Roman" panose="02020603050405020304" pitchFamily="18" charset="0"/>
              </a:rPr>
              <a:t>Report preview.</a:t>
            </a:r>
          </a:p>
        </p:txBody>
      </p:sp>
      <p:sp>
        <p:nvSpPr>
          <p:cNvPr id="6" name="Slide Number Placeholder 3"/>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906495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4000" dirty="0">
                <a:solidFill>
                  <a:srgbClr val="AC802E"/>
                </a:solidFill>
                <a:cs typeface="Arial" panose="020B0604020202020204" pitchFamily="34" charset="0"/>
              </a:rPr>
              <a:t>Long, Formal Reports </a:t>
            </a:r>
            <a:r>
              <a:rPr lang="en-US" sz="1600" dirty="0">
                <a:solidFill>
                  <a:srgbClr val="AC802E"/>
                </a:solidFill>
                <a:cs typeface="Arial" panose="020B0604020202020204" pitchFamily="34" charset="0"/>
              </a:rPr>
              <a:t>2</a:t>
            </a:r>
            <a:endParaRPr lang="en-US" dirty="0"/>
          </a:p>
        </p:txBody>
      </p:sp>
      <p:sp>
        <p:nvSpPr>
          <p:cNvPr id="8" name="Content Placeholder 2"/>
          <p:cNvSpPr>
            <a:spLocks noGrp="1"/>
          </p:cNvSpPr>
          <p:nvPr>
            <p:ph sz="quarter" idx="11"/>
          </p:nvPr>
        </p:nvSpPr>
        <p:spPr>
          <a:xfrm>
            <a:off x="335360" y="1424228"/>
            <a:ext cx="3888432" cy="4824172"/>
          </a:xfrm>
        </p:spPr>
        <p:txBody>
          <a:bodyPr/>
          <a:lstStyle/>
          <a:p>
            <a:pPr lvl="0" defTabSz="457200">
              <a:spcBef>
                <a:spcPct val="20000"/>
              </a:spcBef>
            </a:pPr>
            <a:r>
              <a:rPr lang="en-US" sz="2800" b="1" dirty="0">
                <a:solidFill>
                  <a:prstClr val="black"/>
                </a:solidFill>
              </a:rPr>
              <a:t>The Ending</a:t>
            </a:r>
          </a:p>
          <a:p>
            <a:pPr marL="347472" lvl="0" indent="-347472" defTabSz="457200">
              <a:spcBef>
                <a:spcPct val="20000"/>
              </a:spcBef>
              <a:buFont typeface="Arial" panose="020B0604020202020204" pitchFamily="34" charset="0"/>
              <a:buChar char="•"/>
            </a:pPr>
            <a:r>
              <a:rPr lang="en-US" sz="2800" dirty="0">
                <a:solidFill>
                  <a:prstClr val="black"/>
                </a:solidFill>
              </a:rPr>
              <a:t>Ending summary.</a:t>
            </a:r>
          </a:p>
          <a:p>
            <a:pPr marL="347472" lvl="0" indent="-347472" defTabSz="457200">
              <a:spcBef>
                <a:spcPct val="20000"/>
              </a:spcBef>
              <a:buFont typeface="Arial" panose="020B0604020202020204" pitchFamily="34" charset="0"/>
              <a:buChar char="•"/>
            </a:pPr>
            <a:r>
              <a:rPr lang="en-US" sz="2800" dirty="0">
                <a:solidFill>
                  <a:prstClr val="black"/>
                </a:solidFill>
              </a:rPr>
              <a:t>Conclusions.	</a:t>
            </a:r>
          </a:p>
          <a:p>
            <a:pPr marL="347472" lvl="0" indent="-347472" defTabSz="457200">
              <a:spcBef>
                <a:spcPct val="20000"/>
              </a:spcBef>
              <a:buFont typeface="Arial" panose="020B0604020202020204" pitchFamily="34" charset="0"/>
              <a:buChar char="•"/>
            </a:pPr>
            <a:r>
              <a:rPr lang="en-US" sz="2800" dirty="0">
                <a:solidFill>
                  <a:prstClr val="black"/>
                </a:solidFill>
              </a:rPr>
              <a:t>Recommendations.</a:t>
            </a:r>
          </a:p>
          <a:p>
            <a:pPr lvl="0" defTabSz="457200">
              <a:spcBef>
                <a:spcPct val="20000"/>
              </a:spcBef>
            </a:pPr>
            <a:r>
              <a:rPr lang="en-US" sz="2800" b="1" dirty="0">
                <a:solidFill>
                  <a:prstClr val="black"/>
                </a:solidFill>
              </a:rPr>
              <a:t>Appended Parts</a:t>
            </a:r>
          </a:p>
          <a:p>
            <a:pPr marL="347472" lvl="0" indent="-347472" defTabSz="457200">
              <a:spcBef>
                <a:spcPct val="20000"/>
              </a:spcBef>
              <a:buFont typeface="Arial" panose="020B0604020202020204" pitchFamily="34" charset="0"/>
              <a:buChar char="•"/>
            </a:pPr>
            <a:r>
              <a:rPr lang="en-US" sz="2800" dirty="0">
                <a:solidFill>
                  <a:prstClr val="black"/>
                </a:solidFill>
              </a:rPr>
              <a:t>Bibliography.</a:t>
            </a:r>
          </a:p>
          <a:p>
            <a:pPr marL="347472" lvl="0" indent="-347472" defTabSz="457200">
              <a:spcBef>
                <a:spcPct val="20000"/>
              </a:spcBef>
              <a:buFont typeface="Arial" panose="020B0604020202020204" pitchFamily="34" charset="0"/>
              <a:buChar char="•"/>
            </a:pPr>
            <a:r>
              <a:rPr lang="en-US" sz="2800" dirty="0">
                <a:solidFill>
                  <a:prstClr val="black"/>
                </a:solidFill>
              </a:rPr>
              <a:t>Appendix.</a:t>
            </a:r>
          </a:p>
        </p:txBody>
      </p:sp>
      <p:sp>
        <p:nvSpPr>
          <p:cNvPr id="12" name="Content Placeholder 3"/>
          <p:cNvSpPr>
            <a:spLocks noGrp="1"/>
          </p:cNvSpPr>
          <p:nvPr>
            <p:ph sz="quarter" idx="15"/>
          </p:nvPr>
        </p:nvSpPr>
        <p:spPr>
          <a:xfrm>
            <a:off x="4511824" y="5085184"/>
            <a:ext cx="6696744" cy="1258455"/>
          </a:xfrm>
        </p:spPr>
        <p:txBody>
          <a:bodyPr/>
          <a:lstStyle/>
          <a:p>
            <a:pPr lvl="0" fontAlgn="base">
              <a:spcBef>
                <a:spcPct val="0"/>
              </a:spcBef>
              <a:spcAft>
                <a:spcPct val="0"/>
              </a:spcAft>
            </a:pPr>
            <a:r>
              <a:rPr lang="en-US" sz="1800" i="1" dirty="0">
                <a:solidFill>
                  <a:prstClr val="black"/>
                </a:solidFill>
                <a:ea typeface="ＭＳ Ｐゴシック" pitchFamily="34" charset="-128"/>
              </a:rPr>
              <a:t>Readers of long reports need such navigation aids as a table of contents, section headings, and section summaries to help them anticipate what’s coming, remember where they’ve been, and arrive at the end with a clear sense of what they’ve read.</a:t>
            </a:r>
            <a:endParaRPr lang="en-US" dirty="0">
              <a:solidFill>
                <a:srgbClr val="000000"/>
              </a:solidFill>
            </a:endParaRPr>
          </a:p>
        </p:txBody>
      </p:sp>
      <p:pic>
        <p:nvPicPr>
          <p:cNvPr id="13" name="Picture 4">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5909630" y="1348028"/>
            <a:ext cx="5592254" cy="3521132"/>
          </a:xfrm>
          <a:prstGeom prst="rect">
            <a:avLst/>
          </a:prstGeom>
        </p:spPr>
      </p:pic>
      <p:sp>
        <p:nvSpPr>
          <p:cNvPr id="10" name="Text Placeholder 5"/>
          <p:cNvSpPr>
            <a:spLocks noGrp="1"/>
          </p:cNvSpPr>
          <p:nvPr>
            <p:ph type="body" sz="quarter" idx="4294967295"/>
          </p:nvPr>
        </p:nvSpPr>
        <p:spPr>
          <a:xfrm>
            <a:off x="9696400" y="6673531"/>
            <a:ext cx="1682801" cy="184469"/>
          </a:xfrm>
        </p:spPr>
        <p:txBody>
          <a:bodyPr>
            <a:noAutofit/>
          </a:bodyPr>
          <a:lstStyle/>
          <a:p>
            <a:pPr lvl="0" algn="l" fontAlgn="base">
              <a:spcBef>
                <a:spcPct val="0"/>
              </a:spcBef>
              <a:spcAft>
                <a:spcPct val="0"/>
              </a:spcAft>
            </a:pPr>
            <a:r>
              <a:rPr lang="en-US" sz="800" dirty="0">
                <a:solidFill>
                  <a:prstClr val="black"/>
                </a:solidFill>
                <a:ea typeface="ＭＳ Ｐゴシック" pitchFamily="34" charset="-128"/>
              </a:rPr>
              <a:t>Image: Stephen </a:t>
            </a:r>
            <a:r>
              <a:rPr lang="en-US" sz="800" dirty="0" err="1">
                <a:solidFill>
                  <a:prstClr val="black"/>
                </a:solidFill>
                <a:ea typeface="ＭＳ Ｐゴシック" pitchFamily="34" charset="-128"/>
              </a:rPr>
              <a:t>VanHorn</a:t>
            </a:r>
            <a:r>
              <a:rPr lang="en-US" sz="800" dirty="0">
                <a:solidFill>
                  <a:prstClr val="black"/>
                </a:solidFill>
                <a:ea typeface="ＭＳ Ｐゴシック" pitchFamily="34" charset="-128"/>
              </a:rPr>
              <a:t>/123RF</a:t>
            </a:r>
          </a:p>
        </p:txBody>
      </p:sp>
      <p:sp>
        <p:nvSpPr>
          <p:cNvPr id="6" name="Slide Number Placeholder 6"/>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107393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gradFill>
          <a:gsLst>
            <a:gs pos="53000">
              <a:srgbClr val="F8FCFB"/>
            </a:gs>
            <a:gs pos="23030">
              <a:srgbClr val="F8FCFB"/>
            </a:gs>
            <a:gs pos="15032">
              <a:srgbClr val="F8FCFB"/>
            </a:gs>
            <a:gs pos="3540">
              <a:srgbClr val="F8FCFB"/>
            </a:gs>
            <a:gs pos="100000">
              <a:srgbClr val="AC802E"/>
            </a:gs>
            <a:gs pos="74000">
              <a:srgbClr val="F8FCFB"/>
            </a:gs>
            <a:gs pos="63000">
              <a:srgbClr val="F8FCFB"/>
            </a:gs>
            <a:gs pos="100000">
              <a:srgbClr val="AC802E"/>
            </a:gs>
            <a:gs pos="100000">
              <a:srgbClr val="AC802E"/>
            </a:gs>
            <a:gs pos="100000">
              <a:srgbClr val="AC802E"/>
            </a:gs>
          </a:gsLst>
          <a:lin ang="5400000" scaled="1"/>
        </a:gradFill>
        <a:effectLst/>
      </p:bgPr>
    </p:bg>
    <p:spTree>
      <p:nvGrpSpPr>
        <p:cNvPr id="1" name=""/>
        <p:cNvGrpSpPr/>
        <p:nvPr/>
      </p:nvGrpSpPr>
      <p:grpSpPr>
        <a:xfrm>
          <a:off x="0" y="0"/>
          <a:ext cx="0" cy="0"/>
          <a:chOff x="0" y="0"/>
          <a:chExt cx="0" cy="0"/>
        </a:xfrm>
      </p:grpSpPr>
      <p:sp>
        <p:nvSpPr>
          <p:cNvPr id="7" name="Content Placeholder 2"/>
          <p:cNvSpPr>
            <a:spLocks noGrp="1"/>
          </p:cNvSpPr>
          <p:nvPr>
            <p:ph idx="1"/>
          </p:nvPr>
        </p:nvSpPr>
        <p:spPr>
          <a:xfrm>
            <a:off x="2207568" y="908720"/>
            <a:ext cx="6696744" cy="5562600"/>
          </a:xfrm>
        </p:spPr>
        <p:txBody>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altLang="ja-JP" sz="2800" b="1" i="0" u="none" strike="noStrike" kern="1200" cap="none" spc="0" normalizeH="0" baseline="0" noProof="0" dirty="0">
                <a:ln>
                  <a:noFill/>
                </a:ln>
                <a:solidFill>
                  <a:prstClr val="black">
                    <a:lumMod val="50000"/>
                    <a:lumOff val="50000"/>
                  </a:prstClr>
                </a:solidFill>
                <a:effectLst/>
                <a:uLnTx/>
                <a:uFillTx/>
                <a:latin typeface="Sanserif"/>
                <a:ea typeface="ＭＳ Ｐゴシック" panose="020B0600070205080204" pitchFamily="34" charset="-128"/>
                <a:cs typeface="Times New Roman" panose="02020603050405020304" pitchFamily="18" charset="0"/>
              </a:rPr>
              <a:t>“We are drowning in information, while starving for wisdom. The world henceforth will be run by synthesizers, people able to put together the right information at the right time, think critically about it, and make important choices wisely.</a:t>
            </a:r>
            <a:r>
              <a:rPr kumimoji="0" lang="ja-JP" altLang="en-US" sz="2800" b="1" i="0" u="none" strike="noStrike" kern="1200" cap="none" spc="0" normalizeH="0" baseline="0" noProof="0" dirty="0">
                <a:ln>
                  <a:noFill/>
                </a:ln>
                <a:solidFill>
                  <a:prstClr val="black">
                    <a:lumMod val="50000"/>
                    <a:lumOff val="50000"/>
                  </a:prstClr>
                </a:solidFill>
                <a:effectLst/>
                <a:uLnTx/>
                <a:uFillTx/>
                <a:latin typeface="Sanserif"/>
                <a:ea typeface="MS Gothic" pitchFamily="49" charset="-128"/>
                <a:cs typeface="Times New Roman" panose="02020603050405020304" pitchFamily="18" charset="0"/>
              </a:rPr>
              <a:t>”</a:t>
            </a:r>
            <a:endParaRPr kumimoji="0" lang="en-US" sz="2800" b="1" i="0" u="none" strike="noStrike" kern="1200" cap="none" spc="0" normalizeH="0" baseline="0" noProof="0" dirty="0">
              <a:ln>
                <a:noFill/>
              </a:ln>
              <a:solidFill>
                <a:prstClr val="black">
                  <a:lumMod val="50000"/>
                  <a:lumOff val="50000"/>
                </a:prstClr>
              </a:solidFill>
              <a:effectLst/>
              <a:uLnTx/>
              <a:uFillTx/>
              <a:latin typeface="Sanserif"/>
              <a:ea typeface="MS Gothic" pitchFamily="49" charset="-128"/>
              <a:cs typeface="Times New Roman" panose="02020603050405020304" pitchFamily="18" charset="0"/>
            </a:endParaRPr>
          </a:p>
          <a:p>
            <a:pPr lvl="1" indent="0" algn="ctr" defTabSz="457200">
              <a:spcBef>
                <a:spcPts val="4200"/>
              </a:spcBef>
              <a:buNone/>
              <a:defRPr/>
            </a:pPr>
            <a:r>
              <a:rPr kumimoji="0" lang="en-US" b="1" i="0" u="none" strike="noStrike" kern="1200" cap="none" spc="0" normalizeH="0" baseline="0" noProof="0" dirty="0">
                <a:ln>
                  <a:noFill/>
                </a:ln>
                <a:solidFill>
                  <a:prstClr val="black">
                    <a:lumMod val="50000"/>
                    <a:lumOff val="50000"/>
                  </a:prstClr>
                </a:solidFill>
                <a:effectLst/>
                <a:uLnTx/>
                <a:uFillTx/>
                <a:latin typeface="Sanserif"/>
                <a:ea typeface="+mn-ea"/>
                <a:cs typeface="Century Gothic"/>
              </a:rPr>
              <a:t>E. O. Wilson, Pulitzer Prize Winner</a:t>
            </a:r>
            <a:br>
              <a:rPr kumimoji="0" lang="en-US" b="1" i="0" u="none" strike="noStrike" kern="1200" cap="none" spc="0" normalizeH="0" baseline="0" noProof="0" dirty="0">
                <a:ln>
                  <a:noFill/>
                </a:ln>
                <a:solidFill>
                  <a:prstClr val="black">
                    <a:lumMod val="50000"/>
                    <a:lumOff val="50000"/>
                  </a:prstClr>
                </a:solidFill>
                <a:effectLst/>
                <a:uLnTx/>
                <a:uFillTx/>
                <a:latin typeface="Sanserif"/>
                <a:ea typeface="+mn-ea"/>
                <a:cs typeface="Century Gothic"/>
              </a:rPr>
            </a:br>
            <a:r>
              <a:rPr kumimoji="0" lang="en-US" b="1" i="0" u="none" strike="noStrike" kern="1200" cap="none" spc="0" normalizeH="0" baseline="0" noProof="0" dirty="0">
                <a:ln>
                  <a:noFill/>
                </a:ln>
                <a:solidFill>
                  <a:prstClr val="black">
                    <a:lumMod val="50000"/>
                    <a:lumOff val="50000"/>
                  </a:prstClr>
                </a:solidFill>
                <a:effectLst/>
                <a:uLnTx/>
                <a:uFillTx/>
                <a:latin typeface="Sanserif"/>
                <a:ea typeface="+mn-ea"/>
                <a:cs typeface="Century Gothic"/>
              </a:rPr>
              <a:t>Professor, Harvard University.</a:t>
            </a:r>
            <a:endParaRPr kumimoji="0" lang="en-US" b="1" i="0" u="none" strike="noStrike" kern="1200" cap="none" spc="0" normalizeH="0" baseline="0" noProof="0" dirty="0">
              <a:ln>
                <a:noFill/>
              </a:ln>
              <a:solidFill>
                <a:prstClr val="black">
                  <a:lumMod val="50000"/>
                  <a:lumOff val="50000"/>
                </a:prstClr>
              </a:solidFill>
              <a:effectLst/>
              <a:uLnTx/>
              <a:uFillTx/>
              <a:latin typeface="Sanserif"/>
              <a:ea typeface="+mn-ea"/>
              <a:cs typeface="Times New Roman" panose="02020603050405020304" pitchFamily="18" charset="0"/>
            </a:endParaRPr>
          </a:p>
        </p:txBody>
      </p:sp>
      <p:sp>
        <p:nvSpPr>
          <p:cNvPr id="4" name="Slide Number Placeholder 3">
            <a:extLst>
              <a:ext uri="{FF2B5EF4-FFF2-40B4-BE49-F238E27FC236}">
                <a16:creationId xmlns:a16="http://schemas.microsoft.com/office/drawing/2014/main" id="{D703C787-ED07-4A91-986C-CC092D18AF54}"/>
              </a:ext>
            </a:extLst>
          </p:cNvPr>
          <p:cNvSpPr>
            <a:spLocks noGrp="1"/>
          </p:cNvSpPr>
          <p:nvPr>
            <p:ph type="sldNum" sz="quarter" idx="22"/>
          </p:nvPr>
        </p:nvSpPr>
        <p:spPr/>
        <p:txBody>
          <a:bodyPr/>
          <a:lstStyle/>
          <a:p>
            <a:fld id="{68151E55-6873-49E2-B8D5-2F265E6F1973}" type="slidenum">
              <a:rPr lang="en-US" smtClean="0"/>
              <a:pPr/>
              <a:t>26</a:t>
            </a:fld>
            <a:endParaRPr lang="en-US" dirty="0"/>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4" name="Text Placeholder 2">
            <a:extLst>
              <a:ext uri="{FF2B5EF4-FFF2-40B4-BE49-F238E27FC236}">
                <a16:creationId xmlns:a16="http://schemas.microsoft.com/office/drawing/2014/main" id="{B5A0D95E-AFC6-4035-91CA-4B9832EF76E2}"/>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28</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2400" dirty="0">
                <a:ea typeface="Adobe Ming Std L" panose="02020300000000000000" pitchFamily="18" charset="-128"/>
                <a:cs typeface="Arial" panose="020B0604020202020204" pitchFamily="34" charset="0"/>
                <a:sym typeface="Calibri"/>
              </a:rPr>
              <a:t>An Overview of Report Components – 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1"/>
            <a:ext cx="10319320" cy="4873752"/>
          </a:xfrm>
        </p:spPr>
        <p:txBody>
          <a:bodyPr/>
          <a:lstStyle/>
          <a:p>
            <a:r>
              <a:rPr lang="en-US" sz="2400" dirty="0">
                <a:solidFill>
                  <a:srgbClr val="000000"/>
                </a:solidFill>
              </a:rPr>
              <a:t>First level (the report proper) includes:  </a:t>
            </a:r>
            <a:br>
              <a:rPr lang="en-US" sz="2400" dirty="0">
                <a:solidFill>
                  <a:srgbClr val="000000"/>
                </a:solidFill>
              </a:rPr>
            </a:br>
            <a:r>
              <a:rPr lang="en-US" sz="2400" dirty="0">
                <a:solidFill>
                  <a:srgbClr val="000000"/>
                </a:solidFill>
              </a:rPr>
              <a:t>Title fly, title page, transmittal message, table of contents and executive summary.  </a:t>
            </a:r>
            <a:br>
              <a:rPr lang="en-US" sz="2400" dirty="0">
                <a:solidFill>
                  <a:srgbClr val="000000"/>
                </a:solidFill>
              </a:rPr>
            </a:br>
            <a:r>
              <a:rPr lang="en-US" sz="2400" dirty="0">
                <a:solidFill>
                  <a:srgbClr val="000000"/>
                </a:solidFill>
              </a:rPr>
              <a:t>Second level (the report proper) includes:  </a:t>
            </a:r>
            <a:br>
              <a:rPr lang="en-US" sz="2400" dirty="0">
                <a:solidFill>
                  <a:srgbClr val="000000"/>
                </a:solidFill>
              </a:rPr>
            </a:br>
            <a:r>
              <a:rPr lang="en-US" sz="2400" dirty="0">
                <a:solidFill>
                  <a:srgbClr val="000000"/>
                </a:solidFill>
              </a:rPr>
              <a:t>Title page, transmittal message, table of contents and executive summary.  </a:t>
            </a:r>
            <a:br>
              <a:rPr lang="en-US" sz="2400" dirty="0">
                <a:solidFill>
                  <a:srgbClr val="000000"/>
                </a:solidFill>
              </a:rPr>
            </a:br>
            <a:r>
              <a:rPr lang="en-US" sz="2400" dirty="0">
                <a:solidFill>
                  <a:srgbClr val="000000"/>
                </a:solidFill>
              </a:rPr>
              <a:t>Third level (the report proper) includes:  </a:t>
            </a:r>
            <a:br>
              <a:rPr lang="en-US" sz="2400" dirty="0">
                <a:solidFill>
                  <a:srgbClr val="000000"/>
                </a:solidFill>
              </a:rPr>
            </a:br>
            <a:r>
              <a:rPr lang="en-US" sz="2400" dirty="0">
                <a:solidFill>
                  <a:srgbClr val="000000"/>
                </a:solidFill>
              </a:rPr>
              <a:t>Title page, table of contents and combination transmittal or executive summary.  </a:t>
            </a:r>
            <a:br>
              <a:rPr lang="en-US" sz="2400" dirty="0">
                <a:solidFill>
                  <a:srgbClr val="000000"/>
                </a:solidFill>
              </a:rPr>
            </a:br>
            <a:r>
              <a:rPr lang="en-US" sz="2400" dirty="0">
                <a:solidFill>
                  <a:srgbClr val="000000"/>
                </a:solidFill>
              </a:rPr>
              <a:t>Fourth level (the report proper) includes:  </a:t>
            </a:r>
            <a:br>
              <a:rPr lang="en-US" sz="2400" dirty="0">
                <a:solidFill>
                  <a:srgbClr val="000000"/>
                </a:solidFill>
              </a:rPr>
            </a:br>
            <a:r>
              <a:rPr lang="en-US" sz="2400" dirty="0">
                <a:solidFill>
                  <a:srgbClr val="000000"/>
                </a:solidFill>
              </a:rPr>
              <a:t>Title page and combination transmittal or executive summary.  </a:t>
            </a:r>
            <a:br>
              <a:rPr lang="en-US" sz="2400" dirty="0">
                <a:solidFill>
                  <a:srgbClr val="000000"/>
                </a:solidFill>
              </a:rPr>
            </a:br>
            <a:r>
              <a:rPr lang="en-US" sz="2400" dirty="0">
                <a:solidFill>
                  <a:srgbClr val="000000"/>
                </a:solidFill>
              </a:rPr>
              <a:t>Fifth level (the report proper) includes: </a:t>
            </a:r>
            <a:br>
              <a:rPr lang="en-US" sz="2400" dirty="0">
                <a:solidFill>
                  <a:srgbClr val="000000"/>
                </a:solidFill>
              </a:rPr>
            </a:br>
            <a:r>
              <a:rPr lang="en-US" sz="2400" dirty="0">
                <a:solidFill>
                  <a:srgbClr val="000000"/>
                </a:solidFill>
              </a:rPr>
              <a:t>Title page.  </a:t>
            </a:r>
            <a:br>
              <a:rPr lang="en-US" sz="2400" dirty="0">
                <a:solidFill>
                  <a:srgbClr val="000000"/>
                </a:solidFill>
              </a:rPr>
            </a:br>
            <a:r>
              <a:rPr lang="en-US" sz="2400" dirty="0">
                <a:solidFill>
                  <a:srgbClr val="000000"/>
                </a:solidFill>
              </a:rPr>
              <a:t>Sixth level is for letter report.  </a:t>
            </a:r>
            <a:br>
              <a:rPr lang="en-US" sz="2400" dirty="0">
                <a:solidFill>
                  <a:srgbClr val="000000"/>
                </a:solidFill>
              </a:rPr>
            </a:br>
            <a:r>
              <a:rPr lang="en-US" sz="2400" dirty="0">
                <a:solidFill>
                  <a:srgbClr val="000000"/>
                </a:solidFill>
              </a:rPr>
              <a:t>Seventh level is for email or memo report.</a:t>
            </a:r>
            <a:r>
              <a:rPr lang="en-US" sz="2400" dirty="0"/>
              <a:t> </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29</a:t>
            </a:fld>
            <a:endParaRPr lang="en-US" dirty="0"/>
          </a:p>
        </p:txBody>
      </p:sp>
    </p:spTree>
    <p:extLst>
      <p:ext uri="{BB962C8B-B14F-4D97-AF65-F5344CB8AC3E}">
        <p14:creationId xmlns:p14="http://schemas.microsoft.com/office/powerpoint/2010/main" val="543146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4701" y="212436"/>
            <a:ext cx="12030181" cy="839586"/>
          </a:xfrm>
        </p:spPr>
        <p:txBody>
          <a:bodyPr/>
          <a:lstStyle/>
          <a:p>
            <a:r>
              <a:rPr lang="en-US" sz="4800" dirty="0">
                <a:solidFill>
                  <a:srgbClr val="3D97B4"/>
                </a:solidFill>
                <a:cs typeface="+mj-cs"/>
              </a:rPr>
              <a:t>Determine the Kind of Report to Prepare </a:t>
            </a:r>
            <a:endParaRPr lang="en-US" dirty="0"/>
          </a:p>
        </p:txBody>
      </p:sp>
      <p:sp>
        <p:nvSpPr>
          <p:cNvPr id="9" name="Content Placeholder 2"/>
          <p:cNvSpPr>
            <a:spLocks noGrp="1"/>
          </p:cNvSpPr>
          <p:nvPr>
            <p:ph sz="quarter" idx="21"/>
          </p:nvPr>
        </p:nvSpPr>
        <p:spPr>
          <a:xfrm>
            <a:off x="6047837" y="1527220"/>
            <a:ext cx="4659295" cy="3112105"/>
          </a:xfrm>
        </p:spPr>
        <p:txBody>
          <a:bodyPr/>
          <a:lstStyle/>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Long problems and formal contexts require a more complex makeup.</a:t>
            </a:r>
          </a:p>
          <a:p>
            <a:pPr marL="525463" lvl="0" indent="-457200" defTabSz="457200">
              <a:spcBef>
                <a:spcPct val="20000"/>
              </a:spcBef>
              <a:buFont typeface="Arial" panose="020B0604020202020204" pitchFamily="34" charset="0"/>
              <a:buChar char="•"/>
            </a:pPr>
            <a:r>
              <a:rPr lang="en-US" sz="2800" dirty="0">
                <a:solidFill>
                  <a:srgbClr val="000000"/>
                </a:solidFill>
                <a:ea typeface="ＭＳ Ｐゴシック" pitchFamily="34" charset="-128"/>
                <a:cs typeface="+mn-cs"/>
              </a:rPr>
              <a:t>Short problems and informal contexts need a simpler makeup.</a:t>
            </a:r>
            <a:endParaRPr lang="en-US" sz="2800" dirty="0">
              <a:solidFill>
                <a:srgbClr val="FFFFFF"/>
              </a:solidFill>
              <a:ea typeface="ＭＳ Ｐゴシック" pitchFamily="34" charset="-128"/>
              <a:cs typeface="+mn-cs"/>
            </a:endParaRPr>
          </a:p>
        </p:txBody>
      </p:sp>
      <p:pic>
        <p:nvPicPr>
          <p:cNvPr id="12" name="Picture 3">
            <a:extLst>
              <a:ext uri="{C183D7F6-B498-43B3-948B-1728B52AA6E4}">
                <adec:decorative xmlns:adec="http://schemas.microsoft.com/office/drawing/2017/decorative" val="1"/>
              </a:ext>
            </a:extLst>
          </p:cNvPr>
          <p:cNvPicPr>
            <a:picLocks noGrp="1" noChangeAspect="1"/>
          </p:cNvPicPr>
          <p:nvPr>
            <p:ph sz="quarter" idx="20"/>
          </p:nvPr>
        </p:nvPicPr>
        <p:blipFill>
          <a:blip r:embed="rId3"/>
          <a:stretch>
            <a:fillRect/>
          </a:stretch>
        </p:blipFill>
        <p:spPr>
          <a:xfrm>
            <a:off x="479376" y="1515785"/>
            <a:ext cx="5395217" cy="3598610"/>
          </a:xfrm>
          <a:prstGeom prst="rect">
            <a:avLst/>
          </a:prstGeom>
        </p:spPr>
      </p:pic>
      <p:sp>
        <p:nvSpPr>
          <p:cNvPr id="11" name="Text Placeholder 4"/>
          <p:cNvSpPr>
            <a:spLocks noGrp="1"/>
          </p:cNvSpPr>
          <p:nvPr>
            <p:ph type="body" sz="quarter" idx="27"/>
          </p:nvPr>
        </p:nvSpPr>
        <p:spPr>
          <a:xfrm>
            <a:off x="8976319" y="6673531"/>
            <a:ext cx="2400765" cy="161397"/>
          </a:xfrm>
        </p:spPr>
        <p:txBody>
          <a:bodyPr/>
          <a:lstStyle/>
          <a:p>
            <a:pPr lvl="0" defTabSz="457200">
              <a:spcBef>
                <a:spcPct val="20000"/>
              </a:spcBef>
            </a:pPr>
            <a:r>
              <a:rPr lang="en-US" sz="1000" dirty="0">
                <a:solidFill>
                  <a:schemeClr val="tx1"/>
                </a:solidFill>
                <a:cs typeface="+mn-cs"/>
              </a:rPr>
              <a:t>Image: © </a:t>
            </a:r>
            <a:r>
              <a:rPr lang="en-US" sz="1000" dirty="0" err="1">
                <a:solidFill>
                  <a:schemeClr val="tx1"/>
                </a:solidFill>
                <a:cs typeface="+mn-cs"/>
              </a:rPr>
              <a:t>Mutlu</a:t>
            </a:r>
            <a:r>
              <a:rPr lang="en-US" sz="1000" dirty="0">
                <a:solidFill>
                  <a:schemeClr val="tx1"/>
                </a:solidFill>
                <a:cs typeface="+mn-cs"/>
              </a:rPr>
              <a:t> </a:t>
            </a:r>
            <a:r>
              <a:rPr lang="en-US" sz="1000" dirty="0" err="1">
                <a:solidFill>
                  <a:schemeClr val="tx1"/>
                </a:solidFill>
                <a:cs typeface="+mn-cs"/>
              </a:rPr>
              <a:t>Kurbas</a:t>
            </a:r>
            <a:r>
              <a:rPr lang="en-US" sz="1000" dirty="0">
                <a:solidFill>
                  <a:schemeClr val="tx1"/>
                </a:solidFill>
                <a:cs typeface="+mn-cs"/>
              </a:rPr>
              <a:t>/Getty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7513095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2400" dirty="0">
                <a:ea typeface="Adobe Ming Std L" panose="02020300000000000000" pitchFamily="18" charset="-128"/>
                <a:cs typeface="Arial" panose="020B0604020202020204" pitchFamily="34" charset="0"/>
                <a:sym typeface="Calibri"/>
              </a:rPr>
              <a:t>Sample Short Report </a:t>
            </a:r>
            <a:r>
              <a:rPr lang="en-US" sz="1600" dirty="0">
                <a:ea typeface="Adobe Ming Std L" panose="02020300000000000000" pitchFamily="18" charset="-128"/>
                <a:cs typeface="Arial" panose="020B0604020202020204" pitchFamily="34" charset="0"/>
                <a:sym typeface="Calibri"/>
              </a:rPr>
              <a:t>1</a:t>
            </a:r>
            <a:r>
              <a:rPr lang="en-US" sz="2400" dirty="0">
                <a:ea typeface="Adobe Ming Std L" panose="02020300000000000000" pitchFamily="18" charset="-128"/>
                <a:cs typeface="Arial" panose="020B0604020202020204" pitchFamily="34" charset="0"/>
                <a:sym typeface="Calibri"/>
              </a:rPr>
              <a:t> – 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a:xfrm>
            <a:off x="457200" y="1371601"/>
            <a:ext cx="10319320" cy="4873752"/>
          </a:xfrm>
        </p:spPr>
        <p:txBody>
          <a:bodyPr/>
          <a:lstStyle/>
          <a:p>
            <a:r>
              <a:rPr lang="en-US" dirty="0"/>
              <a:t>The report reads:</a:t>
            </a:r>
          </a:p>
          <a:p>
            <a:r>
              <a:rPr lang="en-US" dirty="0"/>
              <a:t>International Communication Association</a:t>
            </a:r>
          </a:p>
          <a:p>
            <a:r>
              <a:rPr lang="en-US" dirty="0"/>
              <a:t>314 N. Capitol St. NW Washington DC 20001 202.624.2411</a:t>
            </a:r>
          </a:p>
          <a:p>
            <a:r>
              <a:rPr lang="en-US" dirty="0"/>
              <a:t>July 22, 2020</a:t>
            </a:r>
          </a:p>
          <a:p>
            <a:r>
              <a:rPr lang="en-US" dirty="0"/>
              <a:t>Professor Helen Toohey</a:t>
            </a:r>
          </a:p>
          <a:p>
            <a:r>
              <a:rPr lang="en-US" dirty="0"/>
              <a:t>Board of Directors</a:t>
            </a:r>
          </a:p>
          <a:p>
            <a:r>
              <a:rPr lang="en-US" dirty="0"/>
              <a:t>International Communication Association</a:t>
            </a:r>
          </a:p>
          <a:p>
            <a:r>
              <a:rPr lang="en-US" dirty="0"/>
              <a:t>Thunderbird American Graduate School of International Management</a:t>
            </a:r>
          </a:p>
          <a:p>
            <a:r>
              <a:rPr lang="en-US" dirty="0"/>
              <a:t>15249 N. 59th Ave.</a:t>
            </a:r>
          </a:p>
          <a:p>
            <a:r>
              <a:rPr lang="en-US" dirty="0"/>
              <a:t>Glendale, AZ 85306-6000</a:t>
            </a:r>
          </a:p>
          <a:p>
            <a:r>
              <a:rPr lang="en-US" dirty="0"/>
              <a:t>Dear Professor Toohey:</a:t>
            </a:r>
          </a:p>
          <a:p>
            <a:r>
              <a:rPr lang="en-US" dirty="0"/>
              <a:t>Subject: Recommendation of Convention Hotel for the 2015 Meeting</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30</a:t>
            </a:fld>
            <a:endParaRPr lang="en-US" dirty="0"/>
          </a:p>
        </p:txBody>
      </p:sp>
    </p:spTree>
    <p:extLst>
      <p:ext uri="{BB962C8B-B14F-4D97-AF65-F5344CB8AC3E}">
        <p14:creationId xmlns:p14="http://schemas.microsoft.com/office/powerpoint/2010/main" val="1277415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rgbClr val="AC802E"/>
                </a:solidFill>
                <a:ea typeface="Adobe Ming Std L" panose="02020300000000000000" pitchFamily="18" charset="-128"/>
                <a:cs typeface="Arial" panose="020B0604020202020204" pitchFamily="34" charset="0"/>
                <a:sym typeface="Calibri"/>
              </a:rPr>
              <a:t>An Overview of Report Components</a:t>
            </a:r>
            <a:endParaRPr lang="en-US" dirty="0"/>
          </a:p>
        </p:txBody>
      </p:sp>
      <p:pic>
        <p:nvPicPr>
          <p:cNvPr id="8" name="Picture 2" descr="Grid showing the progression of change in report makeup as formality requirements and length decrease."/>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bwMode="auto">
          <a:xfrm>
            <a:off x="1919536" y="1156908"/>
            <a:ext cx="7892084" cy="4359645"/>
          </a:xfrm>
          <a:prstGeom prst="rect">
            <a:avLst/>
          </a:prstGeom>
          <a:noFill/>
          <a:ln w="9525">
            <a:noFill/>
            <a:miter lim="800000"/>
            <a:headEnd/>
            <a:tailEnd/>
          </a:ln>
        </p:spPr>
      </p:pic>
      <p:sp>
        <p:nvSpPr>
          <p:cNvPr id="4" name="Content Placeholder 3"/>
          <p:cNvSpPr>
            <a:spLocks noGrp="1"/>
          </p:cNvSpPr>
          <p:nvPr>
            <p:ph sz="quarter" idx="21"/>
          </p:nvPr>
        </p:nvSpPr>
        <p:spPr>
          <a:xfrm>
            <a:off x="335360" y="5733256"/>
            <a:ext cx="10772404" cy="432048"/>
          </a:xfrm>
        </p:spPr>
        <p:txBody>
          <a:bodyPr/>
          <a:lstStyle/>
          <a:p>
            <a:pPr lvl="0" algn="r" defTabSz="457200">
              <a:spcBef>
                <a:spcPct val="20000"/>
              </a:spcBef>
              <a:spcAft>
                <a:spcPts val="0"/>
              </a:spcAft>
            </a:pPr>
            <a:r>
              <a:rPr lang="en-US" sz="2000" dirty="0">
                <a:solidFill>
                  <a:srgbClr val="FF0000"/>
                </a:solidFill>
                <a:cs typeface="+mn-cs"/>
              </a:rPr>
              <a:t>Exhibit 11-1 </a:t>
            </a:r>
            <a:r>
              <a:rPr lang="en-US" sz="2000" dirty="0">
                <a:solidFill>
                  <a:srgbClr val="6A6A6A"/>
                </a:solidFill>
                <a:cs typeface="+mn-cs"/>
              </a:rPr>
              <a:t>Progression of Change in Report Makeup as Formality Requirements and Length Decrease.</a:t>
            </a:r>
            <a:endParaRPr lang="en-US" sz="2000" b="1" dirty="0">
              <a:solidFill>
                <a:srgbClr val="6A6A6A"/>
              </a:solidFill>
              <a:cs typeface="+mn-cs"/>
            </a:endParaRPr>
          </a:p>
        </p:txBody>
      </p:sp>
      <p:sp>
        <p:nvSpPr>
          <p:cNvPr id="5" name="Text Placeholder 4"/>
          <p:cNvSpPr>
            <a:spLocks noGrp="1"/>
          </p:cNvSpPr>
          <p:nvPr>
            <p:ph type="body" sz="quarter" idx="26"/>
          </p:nvPr>
        </p:nvSpPr>
        <p:spPr/>
        <p:txBody>
          <a:bodyPr/>
          <a:lstStyle/>
          <a:p>
            <a:pPr lvl="0"/>
            <a:r>
              <a:rPr lang="en-US" dirty="0">
                <a:solidFill>
                  <a:srgbClr val="000000"/>
                </a:solidFill>
                <a:hlinkClick r:id="rId4" action="ppaction://hlinksldjump"/>
              </a:rPr>
              <a:t>Access the text alternative for slide images.</a:t>
            </a:r>
          </a:p>
        </p:txBody>
      </p:sp>
      <p:sp>
        <p:nvSpPr>
          <p:cNvPr id="7" name="Slide Number Placeholder 5"/>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437640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351584" y="293985"/>
            <a:ext cx="7921511" cy="747936"/>
          </a:xfrm>
        </p:spPr>
        <p:txBody>
          <a:bodyPr/>
          <a:lstStyle/>
          <a:p>
            <a:r>
              <a:rPr lang="en-US" sz="5400" dirty="0">
                <a:solidFill>
                  <a:srgbClr val="3D97B4"/>
                </a:solidFill>
                <a:cs typeface="+mj-cs"/>
              </a:rPr>
              <a:t>Create a Title</a:t>
            </a:r>
            <a:endParaRPr lang="en-US" sz="5400" dirty="0"/>
          </a:p>
        </p:txBody>
      </p:sp>
      <p:sp>
        <p:nvSpPr>
          <p:cNvPr id="8" name="Content Placeholder 2"/>
          <p:cNvSpPr>
            <a:spLocks noGrp="1"/>
          </p:cNvSpPr>
          <p:nvPr>
            <p:ph sz="quarter" idx="11"/>
          </p:nvPr>
        </p:nvSpPr>
        <p:spPr>
          <a:xfrm>
            <a:off x="335360" y="1196752"/>
            <a:ext cx="11305256" cy="5051375"/>
          </a:xfrm>
        </p:spPr>
        <p:txBody>
          <a:bodyPr>
            <a:normAutofit/>
          </a:bodyPr>
          <a:lstStyle/>
          <a:p>
            <a:pPr lvl="0" defTabSz="457200">
              <a:spcBef>
                <a:spcPct val="20000"/>
              </a:spcBef>
              <a:spcAft>
                <a:spcPts val="800"/>
              </a:spcAft>
            </a:pPr>
            <a:r>
              <a:rPr lang="en-US" sz="2800" dirty="0">
                <a:solidFill>
                  <a:prstClr val="black"/>
                </a:solidFill>
                <a:cs typeface="+mn-cs"/>
              </a:rPr>
              <a:t>How would you create titles for the following reports? </a:t>
            </a:r>
          </a:p>
          <a:p>
            <a:pPr marL="347472" lvl="0" indent="-347472" defTabSz="457200">
              <a:spcBef>
                <a:spcPct val="20000"/>
              </a:spcBef>
              <a:spcAft>
                <a:spcPts val="800"/>
              </a:spcAft>
              <a:buClr>
                <a:srgbClr val="3D97B4"/>
              </a:buClr>
              <a:buFont typeface="Arial" panose="020B0604020202020204" pitchFamily="34" charset="0"/>
              <a:buChar char="•"/>
            </a:pPr>
            <a:r>
              <a:rPr lang="en-US" sz="2800" dirty="0">
                <a:solidFill>
                  <a:prstClr val="black"/>
                </a:solidFill>
                <a:cs typeface="+mn-cs"/>
              </a:rPr>
              <a:t>A report on the sales increases in the entertainment company Brother Productions in the Asian markets from 2010 until the present.</a:t>
            </a:r>
          </a:p>
          <a:p>
            <a:pPr marL="347472" lvl="0" indent="-347472" defTabSz="457200">
              <a:spcBef>
                <a:spcPct val="20000"/>
              </a:spcBef>
              <a:spcAft>
                <a:spcPts val="800"/>
              </a:spcAft>
              <a:buClr>
                <a:srgbClr val="3D97B4"/>
              </a:buClr>
              <a:buFont typeface="Arial" panose="020B0604020202020204" pitchFamily="34" charset="0"/>
              <a:buChar char="•"/>
            </a:pPr>
            <a:r>
              <a:rPr lang="en-US" sz="2800" dirty="0">
                <a:solidFill>
                  <a:prstClr val="black"/>
                </a:solidFill>
                <a:cs typeface="+mn-cs"/>
              </a:rPr>
              <a:t>A report about the effectiveness of online teacher training tutorials created for Title I programs in the United States during the last quarter.</a:t>
            </a:r>
          </a:p>
          <a:p>
            <a:pPr marL="347472" lvl="0" indent="-347472" defTabSz="457200">
              <a:spcBef>
                <a:spcPct val="20000"/>
              </a:spcBef>
              <a:spcAft>
                <a:spcPts val="800"/>
              </a:spcAft>
              <a:buClr>
                <a:srgbClr val="3D97B4"/>
              </a:buClr>
              <a:buFont typeface="Arial" panose="020B0604020202020204" pitchFamily="34" charset="0"/>
              <a:buChar char="•"/>
            </a:pPr>
            <a:r>
              <a:rPr lang="en-US" sz="2800" dirty="0">
                <a:solidFill>
                  <a:prstClr val="black"/>
                </a:solidFill>
                <a:cs typeface="+mn-cs"/>
              </a:rPr>
              <a:t>An informal report about the five common characteristics of the hottest toys (according to sales) for the last three Christmas seasons in North America.</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27000">
              <a:schemeClr val="bg1"/>
            </a:gs>
            <a:gs pos="100000">
              <a:srgbClr val="3D97B4"/>
            </a:gs>
            <a:gs pos="95000">
              <a:srgbClr val="3D97B4"/>
            </a:gs>
            <a:gs pos="100000">
              <a:srgbClr val="3D97B4"/>
            </a:gs>
          </a:gsLst>
          <a:lin ang="5400000" scaled="1"/>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0" y="304801"/>
            <a:ext cx="12192000" cy="689342"/>
          </a:xfrm>
        </p:spPr>
        <p:txBody>
          <a:bodyPr/>
          <a:lstStyle/>
          <a:p>
            <a:r>
              <a:rPr lang="en-US" sz="5400" b="1" dirty="0">
                <a:solidFill>
                  <a:srgbClr val="3D97B4"/>
                </a:solidFill>
                <a:latin typeface="Calibri" panose="020F0502020204030204" pitchFamily="34" charset="0"/>
              </a:rPr>
              <a:t>Prefatory Pages for a Formal Report</a:t>
            </a:r>
          </a:p>
        </p:txBody>
      </p:sp>
      <p:sp>
        <p:nvSpPr>
          <p:cNvPr id="3" name="Content Placeholder 2"/>
          <p:cNvSpPr>
            <a:spLocks noGrp="1"/>
          </p:cNvSpPr>
          <p:nvPr>
            <p:ph sz="quarter" idx="20"/>
          </p:nvPr>
        </p:nvSpPr>
        <p:spPr/>
        <p:txBody>
          <a:bodyPr/>
          <a:lstStyle/>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Title fly.</a:t>
            </a:r>
          </a:p>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Title page.</a:t>
            </a:r>
          </a:p>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Transmittal message.</a:t>
            </a:r>
          </a:p>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Table of contents.</a:t>
            </a:r>
          </a:p>
          <a:p>
            <a:pPr marL="0" marR="0" lvl="0" indent="0" algn="l" defTabSz="457200" rtl="0" eaLnBrk="1" fontAlgn="auto" latinLnBrk="0" hangingPunct="1">
              <a:lnSpc>
                <a:spcPct val="100000"/>
              </a:lnSpc>
              <a:spcBef>
                <a:spcPct val="20000"/>
              </a:spcBef>
              <a:spcAft>
                <a:spcPts val="80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Executive summary.</a:t>
            </a:r>
          </a:p>
          <a:p>
            <a:pPr marL="411163" marR="0" lvl="0" indent="-512064"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Direct order.</a:t>
            </a:r>
          </a:p>
          <a:p>
            <a:pPr marL="411163" marR="0" lvl="0" indent="-512064" algn="l" defTabSz="457200" rtl="0" eaLnBrk="1" fontAlgn="auto" latinLnBrk="0" hangingPunct="1">
              <a:lnSpc>
                <a:spcPct val="100000"/>
              </a:lnSpc>
              <a:spcBef>
                <a:spcPct val="2000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Sanserif"/>
                <a:ea typeface="ＭＳ Ｐゴシック" pitchFamily="34" charset="-128"/>
                <a:cs typeface="Times New Roman" panose="02020603050405020304" pitchFamily="18" charset="0"/>
              </a:rPr>
              <a:t>Indirect order.</a:t>
            </a:r>
          </a:p>
        </p:txBody>
      </p:sp>
      <p:sp>
        <p:nvSpPr>
          <p:cNvPr id="5" name="Slide Number Placeholder 3">
            <a:extLst>
              <a:ext uri="{FF2B5EF4-FFF2-40B4-BE49-F238E27FC236}">
                <a16:creationId xmlns:a16="http://schemas.microsoft.com/office/drawing/2014/main" id="{F318C790-BF33-4B24-AB3A-B6CCAF3F0E1A}"/>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963960"/>
          </a:xfrm>
        </p:spPr>
        <p:txBody>
          <a:bodyPr/>
          <a:lstStyle/>
          <a:p>
            <a:r>
              <a:rPr lang="en-US" sz="5400" dirty="0">
                <a:solidFill>
                  <a:srgbClr val="3D97B4"/>
                </a:solidFill>
                <a:cs typeface="+mj-cs"/>
              </a:rPr>
              <a:t>You Make the Call </a:t>
            </a:r>
            <a:r>
              <a:rPr lang="en-US" sz="1600" dirty="0">
                <a:solidFill>
                  <a:srgbClr val="3D97B4"/>
                </a:solidFill>
                <a:cs typeface="+mj-cs"/>
              </a:rPr>
              <a:t>1</a:t>
            </a:r>
            <a:endParaRPr lang="en-US" sz="1600" dirty="0"/>
          </a:p>
        </p:txBody>
      </p:sp>
      <p:pic>
        <p:nvPicPr>
          <p:cNvPr id="8" name="Picture 2">
            <a:extLst>
              <a:ext uri="{C183D7F6-B498-43B3-948B-1728B52AA6E4}">
                <adec:decorative xmlns:adec="http://schemas.microsoft.com/office/drawing/2017/decorative" val="1"/>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559496" y="257485"/>
            <a:ext cx="1229418" cy="1021782"/>
          </a:xfrm>
        </p:spPr>
      </p:pic>
      <p:sp>
        <p:nvSpPr>
          <p:cNvPr id="11" name="Content Placeholder 3"/>
          <p:cNvSpPr>
            <a:spLocks noGrp="1"/>
          </p:cNvSpPr>
          <p:nvPr>
            <p:ph sz="quarter" idx="14"/>
          </p:nvPr>
        </p:nvSpPr>
        <p:spPr>
          <a:xfrm>
            <a:off x="1739515" y="1988840"/>
            <a:ext cx="8712969" cy="3888432"/>
          </a:xfrm>
          <a:solidFill>
            <a:srgbClr val="7F7F7F"/>
          </a:solidFill>
        </p:spPr>
        <p:txBody>
          <a:bodyPr>
            <a:noAutofit/>
          </a:bodyPr>
          <a:lstStyle/>
          <a:p>
            <a:pPr lvl="0" defTabSz="457200">
              <a:spcBef>
                <a:spcPct val="20000"/>
              </a:spcBef>
            </a:pPr>
            <a:r>
              <a:rPr lang="en-US" sz="2800" dirty="0">
                <a:solidFill>
                  <a:prstClr val="white"/>
                </a:solidFill>
                <a:cs typeface="+mn-cs"/>
              </a:rPr>
              <a:t>If you were writing a report on how a company could improve its sales, would you use the direct or indirect order in the executive summary and the report? Why? What kinds of factors might influence your decision?</a:t>
            </a:r>
          </a:p>
        </p:txBody>
      </p:sp>
      <p:sp>
        <p:nvSpPr>
          <p:cNvPr id="6" name="Slide Number Placeholder 4"/>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140048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63352" y="304800"/>
            <a:ext cx="11712983" cy="891952"/>
          </a:xfrm>
        </p:spPr>
        <p:txBody>
          <a:bodyPr/>
          <a:lstStyle/>
          <a:p>
            <a:r>
              <a:rPr lang="en-US" sz="4400" b="0" dirty="0">
                <a:solidFill>
                  <a:srgbClr val="AC802E"/>
                </a:solidFill>
                <a:cs typeface="Arial" panose="020B0604020202020204" pitchFamily="34" charset="0"/>
              </a:rPr>
              <a:t>Formatting Devices for Reports</a:t>
            </a:r>
            <a:endParaRPr lang="en-US" sz="4800" dirty="0"/>
          </a:p>
        </p:txBody>
      </p:sp>
      <p:sp>
        <p:nvSpPr>
          <p:cNvPr id="9" name="Content Placeholder 2"/>
          <p:cNvSpPr>
            <a:spLocks noGrp="1"/>
          </p:cNvSpPr>
          <p:nvPr>
            <p:ph sz="quarter" idx="11"/>
          </p:nvPr>
        </p:nvSpPr>
        <p:spPr>
          <a:xfrm>
            <a:off x="2927648" y="1700808"/>
            <a:ext cx="6768752" cy="4104456"/>
          </a:xfrm>
        </p:spPr>
        <p:txBody>
          <a:bodyPr>
            <a:noAutofit/>
          </a:bodyPr>
          <a:lstStyle/>
          <a:p>
            <a:pPr marL="530352" lvl="0" indent="-457200" defTabSz="457200">
              <a:spcBef>
                <a:spcPct val="20000"/>
              </a:spcBef>
              <a:buClr>
                <a:srgbClr val="3D97B4"/>
              </a:buClr>
              <a:buFont typeface="Arial" panose="020B0604020202020204" pitchFamily="34" charset="0"/>
              <a:buChar char="•"/>
              <a:defRPr/>
            </a:pPr>
            <a:r>
              <a:rPr lang="en-US" sz="4000" dirty="0">
                <a:solidFill>
                  <a:srgbClr val="000000"/>
                </a:solidFill>
                <a:cs typeface="+mn-cs"/>
              </a:rPr>
              <a:t>Headings.</a:t>
            </a:r>
          </a:p>
          <a:p>
            <a:pPr marL="530352" lvl="0" indent="-457200" defTabSz="457200">
              <a:spcBef>
                <a:spcPct val="20000"/>
              </a:spcBef>
              <a:buClr>
                <a:srgbClr val="3D97B4"/>
              </a:buClr>
              <a:buFont typeface="Arial" panose="020B0604020202020204" pitchFamily="34" charset="0"/>
              <a:buChar char="•"/>
              <a:defRPr/>
            </a:pPr>
            <a:r>
              <a:rPr lang="en-US" sz="4000" dirty="0">
                <a:solidFill>
                  <a:srgbClr val="000000"/>
                </a:solidFill>
                <a:cs typeface="+mn-cs"/>
              </a:rPr>
              <a:t>Page numbers.</a:t>
            </a:r>
          </a:p>
          <a:p>
            <a:pPr marL="530352" lvl="0" indent="-457200" defTabSz="457200">
              <a:spcBef>
                <a:spcPct val="20000"/>
              </a:spcBef>
              <a:buClr>
                <a:srgbClr val="3D97B4"/>
              </a:buClr>
              <a:buFont typeface="Arial" panose="020B0604020202020204" pitchFamily="34" charset="0"/>
              <a:buChar char="•"/>
              <a:defRPr/>
            </a:pPr>
            <a:r>
              <a:rPr lang="en-US" sz="4000" dirty="0">
                <a:solidFill>
                  <a:srgbClr val="000000"/>
                </a:solidFill>
                <a:cs typeface="+mn-cs"/>
              </a:rPr>
              <a:t>Report Templates.</a:t>
            </a:r>
          </a:p>
          <a:p>
            <a:pPr marL="530352" lvl="0" indent="-457200" defTabSz="457200">
              <a:spcBef>
                <a:spcPct val="20000"/>
              </a:spcBef>
              <a:buClr>
                <a:srgbClr val="3D97B4"/>
              </a:buClr>
              <a:buFont typeface="Arial" panose="020B0604020202020204" pitchFamily="34" charset="0"/>
              <a:buChar char="•"/>
              <a:defRPr/>
            </a:pPr>
            <a:r>
              <a:rPr lang="en-US" sz="4000" dirty="0">
                <a:solidFill>
                  <a:srgbClr val="000000"/>
                </a:solidFill>
                <a:cs typeface="+mn-cs"/>
              </a:rPr>
              <a:t>Data-Based Visuals.</a:t>
            </a:r>
          </a:p>
        </p:txBody>
      </p:sp>
      <p:sp>
        <p:nvSpPr>
          <p:cNvPr id="7" name="Slide Number Placeholder 3"/>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106969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27000">
              <a:schemeClr val="bg1"/>
            </a:gs>
            <a:gs pos="100000">
              <a:srgbClr val="3D97B4"/>
            </a:gs>
            <a:gs pos="95000">
              <a:srgbClr val="3D97B4"/>
            </a:gs>
            <a:gs pos="100000">
              <a:srgbClr val="3D97B4"/>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8212" y="404664"/>
            <a:ext cx="10311559" cy="689342"/>
          </a:xfrm>
        </p:spPr>
        <p:txBody>
          <a:bodyPr/>
          <a:lstStyle/>
          <a:p>
            <a:r>
              <a:rPr lang="en-US" sz="4400" dirty="0">
                <a:solidFill>
                  <a:srgbClr val="AC802E"/>
                </a:solidFill>
                <a:cs typeface="Arial" panose="020B0604020202020204" pitchFamily="34" charset="0"/>
              </a:rPr>
              <a:t>Characteristics of Shorter Reports</a:t>
            </a:r>
            <a:endParaRPr lang="en-US" sz="5400" dirty="0"/>
          </a:p>
        </p:txBody>
      </p:sp>
      <p:sp>
        <p:nvSpPr>
          <p:cNvPr id="3" name="Content Placeholder 2"/>
          <p:cNvSpPr>
            <a:spLocks noGrp="1"/>
          </p:cNvSpPr>
          <p:nvPr>
            <p:ph sz="quarter" idx="20"/>
          </p:nvPr>
        </p:nvSpPr>
        <p:spPr>
          <a:xfrm>
            <a:off x="1919536" y="1700808"/>
            <a:ext cx="7416824" cy="4351680"/>
          </a:xfrm>
        </p:spPr>
        <p:txBody>
          <a:bodyPr>
            <a:noAutofit/>
          </a:bodyPr>
          <a:lstStyle/>
          <a:p>
            <a:pPr marL="530352" lvl="0" indent="-457200" defTabSz="457200">
              <a:spcBef>
                <a:spcPct val="20000"/>
              </a:spcBef>
              <a:spcAft>
                <a:spcPts val="0"/>
              </a:spcAft>
              <a:buFont typeface="Arial" panose="020B0604020202020204" pitchFamily="34" charset="0"/>
              <a:buChar char="•"/>
              <a:defRPr/>
            </a:pPr>
            <a:r>
              <a:rPr lang="en-US" sz="3600" dirty="0">
                <a:solidFill>
                  <a:srgbClr val="000000"/>
                </a:solidFill>
                <a:cs typeface="+mn-cs"/>
              </a:rPr>
              <a:t>Less need for introductory information.</a:t>
            </a:r>
          </a:p>
          <a:p>
            <a:pPr marL="530352" lvl="0" indent="-457200" defTabSz="457200">
              <a:spcBef>
                <a:spcPct val="20000"/>
              </a:spcBef>
              <a:spcAft>
                <a:spcPts val="0"/>
              </a:spcAft>
              <a:buFont typeface="Arial" panose="020B0604020202020204" pitchFamily="34" charset="0"/>
              <a:buChar char="•"/>
              <a:defRPr/>
            </a:pPr>
            <a:r>
              <a:rPr lang="en-US" sz="3600" dirty="0">
                <a:solidFill>
                  <a:srgbClr val="000000"/>
                </a:solidFill>
                <a:cs typeface="+mn-cs"/>
              </a:rPr>
              <a:t>Predominance of direct order.</a:t>
            </a:r>
          </a:p>
          <a:p>
            <a:pPr marL="530352" lvl="0" indent="-457200" defTabSz="457200">
              <a:spcBef>
                <a:spcPct val="20000"/>
              </a:spcBef>
              <a:spcAft>
                <a:spcPts val="0"/>
              </a:spcAft>
              <a:buFont typeface="Arial" panose="020B0604020202020204" pitchFamily="34" charset="0"/>
              <a:buChar char="•"/>
              <a:defRPr/>
            </a:pPr>
            <a:r>
              <a:rPr lang="en-US" sz="3600" dirty="0">
                <a:solidFill>
                  <a:srgbClr val="000000"/>
                </a:solidFill>
                <a:cs typeface="+mn-cs"/>
              </a:rPr>
              <a:t>More personal writing style.</a:t>
            </a:r>
          </a:p>
          <a:p>
            <a:pPr marL="530352" lvl="0" indent="-457200" defTabSz="457200">
              <a:spcBef>
                <a:spcPct val="20000"/>
              </a:spcBef>
              <a:spcAft>
                <a:spcPts val="0"/>
              </a:spcAft>
              <a:buFont typeface="Arial" panose="020B0604020202020204" pitchFamily="34" charset="0"/>
              <a:buChar char="•"/>
              <a:defRPr/>
            </a:pPr>
            <a:r>
              <a:rPr lang="en-US" sz="3600" dirty="0">
                <a:solidFill>
                  <a:srgbClr val="000000"/>
                </a:solidFill>
                <a:cs typeface="+mn-cs"/>
              </a:rPr>
              <a:t>Less need for a structured coherence plan.</a:t>
            </a:r>
          </a:p>
        </p:txBody>
      </p:sp>
      <p:sp>
        <p:nvSpPr>
          <p:cNvPr id="6" name="Slide Number Placeholder 3"/>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0267975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15589</TotalTime>
  <Words>2046</Words>
  <Application>Microsoft Office PowerPoint</Application>
  <PresentationFormat>Widescreen</PresentationFormat>
  <Paragraphs>227</Paragraphs>
  <Slides>30</Slides>
  <Notes>27</Notes>
  <HiddenSlides>3</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30</vt:i4>
      </vt:variant>
    </vt:vector>
  </HeadingPairs>
  <TitlesOfParts>
    <vt:vector size="44"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Plain BODY/MAIN CONTENT</vt:lpstr>
      <vt:lpstr>1_Plain BODY/MAIN CONTENT</vt:lpstr>
      <vt:lpstr>Chapter Eleven</vt:lpstr>
      <vt:lpstr>Learning Objectives</vt:lpstr>
      <vt:lpstr>Determine the Kind of Report to Prepare </vt:lpstr>
      <vt:lpstr>An Overview of Report Components</vt:lpstr>
      <vt:lpstr>Create a Title</vt:lpstr>
      <vt:lpstr>Prefatory Pages for a Formal Report</vt:lpstr>
      <vt:lpstr>You Make the Call 1</vt:lpstr>
      <vt:lpstr>Formatting Devices for Reports</vt:lpstr>
      <vt:lpstr>Characteristics of Shorter Reports</vt:lpstr>
      <vt:lpstr>Introductory Information</vt:lpstr>
      <vt:lpstr>Predominance of Direct Order</vt:lpstr>
      <vt:lpstr>Use a More Personal Writing Style</vt:lpstr>
      <vt:lpstr>Structure</vt:lpstr>
      <vt:lpstr>Forms for Short to Mid-Length Reports</vt:lpstr>
      <vt:lpstr>Common Types of Short Reports</vt:lpstr>
      <vt:lpstr>Sample Short Report 1</vt:lpstr>
      <vt:lpstr>Sample Short Report 2</vt:lpstr>
      <vt:lpstr>Sample Short Report 3</vt:lpstr>
      <vt:lpstr>Sample Short Report 4</vt:lpstr>
      <vt:lpstr>Sample Short Report 5</vt:lpstr>
      <vt:lpstr>Sample Short Report 6</vt:lpstr>
      <vt:lpstr>Sample Short Report 7</vt:lpstr>
      <vt:lpstr>Sample Short Report 8</vt:lpstr>
      <vt:lpstr>Long, Formal Reports 1</vt:lpstr>
      <vt:lpstr>Long, Formal Reports 2</vt:lpstr>
      <vt:lpstr>PowerPoint Presentation</vt:lpstr>
      <vt:lpstr>End of Main Content</vt:lpstr>
      <vt:lpstr>Accessibility Content: Text Alternatives for Images</vt:lpstr>
      <vt:lpstr>An Overview of Report Components – Text Alternative</vt:lpstr>
      <vt:lpstr>Sample Short Report 1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Eleven: Creating the Right Type of Report</dc:title>
  <dc:subject>General, Organic, &amp; Biological Chemistry</dc:subject>
  <dc:creator>Bernstein;Fran</dc:creator>
  <dc:description/>
  <cp:lastModifiedBy>Ritik Singh</cp:lastModifiedBy>
  <cp:revision>2238</cp:revision>
  <dcterms:created xsi:type="dcterms:W3CDTF">2017-04-27T00:32:37Z</dcterms:created>
  <dcterms:modified xsi:type="dcterms:W3CDTF">2021-02-08T14:25:49Z</dcterms:modified>
</cp:coreProperties>
</file>