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Lst>
  <p:notesMasterIdLst>
    <p:notesMasterId r:id="rId51"/>
  </p:notesMasterIdLst>
  <p:handoutMasterIdLst>
    <p:handoutMasterId r:id="rId52"/>
  </p:handoutMasterIdLst>
  <p:sldIdLst>
    <p:sldId id="321" r:id="rId7"/>
    <p:sldId id="324" r:id="rId8"/>
    <p:sldId id="263" r:id="rId9"/>
    <p:sldId id="325" r:id="rId10"/>
    <p:sldId id="323" r:id="rId11"/>
    <p:sldId id="278" r:id="rId12"/>
    <p:sldId id="326" r:id="rId13"/>
    <p:sldId id="327" r:id="rId14"/>
    <p:sldId id="328" r:id="rId15"/>
    <p:sldId id="329" r:id="rId16"/>
    <p:sldId id="330" r:id="rId17"/>
    <p:sldId id="331" r:id="rId18"/>
    <p:sldId id="332" r:id="rId19"/>
    <p:sldId id="333" r:id="rId20"/>
    <p:sldId id="334" r:id="rId21"/>
    <p:sldId id="335" r:id="rId22"/>
    <p:sldId id="336" r:id="rId23"/>
    <p:sldId id="337" r:id="rId24"/>
    <p:sldId id="338" r:id="rId25"/>
    <p:sldId id="339" r:id="rId26"/>
    <p:sldId id="340" r:id="rId27"/>
    <p:sldId id="341" r:id="rId28"/>
    <p:sldId id="342" r:id="rId29"/>
    <p:sldId id="280" r:id="rId30"/>
    <p:sldId id="281" r:id="rId31"/>
    <p:sldId id="343" r:id="rId32"/>
    <p:sldId id="344" r:id="rId33"/>
    <p:sldId id="345" r:id="rId34"/>
    <p:sldId id="357" r:id="rId35"/>
    <p:sldId id="348" r:id="rId36"/>
    <p:sldId id="349" r:id="rId37"/>
    <p:sldId id="350" r:id="rId38"/>
    <p:sldId id="319" r:id="rId39"/>
    <p:sldId id="351" r:id="rId40"/>
    <p:sldId id="352" r:id="rId41"/>
    <p:sldId id="353" r:id="rId42"/>
    <p:sldId id="354" r:id="rId43"/>
    <p:sldId id="355" r:id="rId44"/>
    <p:sldId id="356" r:id="rId45"/>
    <p:sldId id="283" r:id="rId46"/>
    <p:sldId id="320" r:id="rId47"/>
    <p:sldId id="310" r:id="rId48"/>
    <p:sldId id="311" r:id="rId49"/>
    <p:sldId id="312" r:id="rId50"/>
  </p:sldIdLst>
  <p:sldSz cx="12192000" cy="6858000"/>
  <p:notesSz cx="6858000" cy="9144000"/>
  <p:custDataLst>
    <p:tags r:id="rId53"/>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321"/>
            <p14:sldId id="324"/>
            <p14:sldId id="263"/>
            <p14:sldId id="325"/>
            <p14:sldId id="323"/>
            <p14:sldId id="278"/>
            <p14:sldId id="326"/>
            <p14:sldId id="327"/>
            <p14:sldId id="328"/>
            <p14:sldId id="329"/>
            <p14:sldId id="330"/>
            <p14:sldId id="331"/>
            <p14:sldId id="332"/>
            <p14:sldId id="333"/>
            <p14:sldId id="334"/>
            <p14:sldId id="335"/>
            <p14:sldId id="336"/>
            <p14:sldId id="337"/>
            <p14:sldId id="338"/>
            <p14:sldId id="339"/>
            <p14:sldId id="340"/>
            <p14:sldId id="341"/>
            <p14:sldId id="342"/>
            <p14:sldId id="280"/>
            <p14:sldId id="281"/>
            <p14:sldId id="343"/>
            <p14:sldId id="344"/>
            <p14:sldId id="345"/>
            <p14:sldId id="357"/>
            <p14:sldId id="348"/>
            <p14:sldId id="349"/>
            <p14:sldId id="350"/>
            <p14:sldId id="319"/>
            <p14:sldId id="351"/>
            <p14:sldId id="352"/>
            <p14:sldId id="353"/>
            <p14:sldId id="354"/>
            <p14:sldId id="355"/>
            <p14:sldId id="356"/>
            <p14:sldId id="283"/>
            <p14:sldId id="320"/>
          </p14:sldIdLst>
        </p14:section>
        <p14:section name="Appendix: Image Descriptions for Unsighted Students" id="{A95BE333-8068-4167-893A-E421BC806E66}">
          <p14:sldIdLst>
            <p14:sldId id="310"/>
            <p14:sldId id="311"/>
            <p14:sldId id="312"/>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4CD52"/>
    <a:srgbClr val="2D599C"/>
    <a:srgbClr val="D8473D"/>
    <a:srgbClr val="FFFFFF"/>
    <a:srgbClr val="AA9128"/>
    <a:srgbClr val="DFCB77"/>
    <a:srgbClr val="CBAE30"/>
    <a:srgbClr val="D09500"/>
    <a:srgbClr val="3C96B2"/>
    <a:srgbClr val="388C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80" autoAdjust="0"/>
    <p:restoredTop sz="94282" autoAdjust="0"/>
  </p:normalViewPr>
  <p:slideViewPr>
    <p:cSldViewPr>
      <p:cViewPr varScale="1">
        <p:scale>
          <a:sx n="104" d="100"/>
          <a:sy n="104" d="100"/>
        </p:scale>
        <p:origin x="444" y="96"/>
      </p:cViewPr>
      <p:guideLst>
        <p:guide orient="horz" pos="4156"/>
        <p:guide pos="997"/>
      </p:guideLst>
    </p:cSldViewPr>
  </p:slideViewPr>
  <p:outlineViewPr>
    <p:cViewPr>
      <p:scale>
        <a:sx n="33" d="100"/>
        <a:sy n="33" d="100"/>
      </p:scale>
      <p:origin x="0" y="-34020"/>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55" d="100"/>
          <a:sy n="55" d="100"/>
        </p:scale>
        <p:origin x="14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ags" Target="tags/tag1.xml"/><Relationship Id="rId5" Type="http://schemas.openxmlformats.org/officeDocument/2006/relationships/slideMaster" Target="slideMasters/slideMaster5.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ableStyles" Target="tableStyle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9-1 See Chapter 9 Instructor’s Manual for teaching notes. </a:t>
            </a: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6400471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9-10 See Chapter 9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2414595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9-11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846128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ＭＳ Ｐゴシック" charset="0"/>
              </a:rPr>
              <a:t>9-12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2830575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9-13 See Chapter 9 Instructor’s Manual for teaching notes. </a:t>
            </a:r>
          </a:p>
          <a:p>
            <a:endParaRPr lang="en-IN" sz="1200"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4149551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9-14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17333005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9-15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6771451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9-16 See Chapter 9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1162917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9-17 See Chapter 9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3520976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9-18 See Chapter 9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28495579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9-19 See Chapter 9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758977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9-2 See Chapter 9 Instructor’s Manual for teaching notes. </a:t>
            </a:r>
          </a:p>
          <a:p>
            <a:pPr eaLnBrk="1" hangingPunct="1">
              <a:spcBef>
                <a:spcPct val="0"/>
              </a:spcBef>
            </a:pP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26839744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9-20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30586792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9-21 See Chapter 9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2642404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9-22 See Chapter 9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22</a:t>
            </a:fld>
            <a:endParaRPr lang="en-US" altLang="en-US" dirty="0"/>
          </a:p>
        </p:txBody>
      </p:sp>
    </p:spTree>
    <p:extLst>
      <p:ext uri="{BB962C8B-B14F-4D97-AF65-F5344CB8AC3E}">
        <p14:creationId xmlns:p14="http://schemas.microsoft.com/office/powerpoint/2010/main" val="2138663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9-23 See Chapter 9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23</a:t>
            </a:fld>
            <a:endParaRPr lang="en-US" altLang="en-US" dirty="0"/>
          </a:p>
        </p:txBody>
      </p:sp>
    </p:spTree>
    <p:extLst>
      <p:ext uri="{BB962C8B-B14F-4D97-AF65-F5344CB8AC3E}">
        <p14:creationId xmlns:p14="http://schemas.microsoft.com/office/powerpoint/2010/main" val="23873235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9-24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24</a:t>
            </a:fld>
            <a:endParaRPr lang="en-US" altLang="en-US" dirty="0"/>
          </a:p>
        </p:txBody>
      </p:sp>
    </p:spTree>
    <p:extLst>
      <p:ext uri="{BB962C8B-B14F-4D97-AF65-F5344CB8AC3E}">
        <p14:creationId xmlns:p14="http://schemas.microsoft.com/office/powerpoint/2010/main" val="3354770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9-25 See Chapter 9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25</a:t>
            </a:fld>
            <a:endParaRPr lang="en-US" altLang="en-US" dirty="0"/>
          </a:p>
        </p:txBody>
      </p:sp>
    </p:spTree>
    <p:extLst>
      <p:ext uri="{BB962C8B-B14F-4D97-AF65-F5344CB8AC3E}">
        <p14:creationId xmlns:p14="http://schemas.microsoft.com/office/powerpoint/2010/main" val="10141095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9-26 See Chapter 9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26</a:t>
            </a:fld>
            <a:endParaRPr lang="en-US" altLang="en-US" dirty="0"/>
          </a:p>
        </p:txBody>
      </p:sp>
    </p:spTree>
    <p:extLst>
      <p:ext uri="{BB962C8B-B14F-4D97-AF65-F5344CB8AC3E}">
        <p14:creationId xmlns:p14="http://schemas.microsoft.com/office/powerpoint/2010/main" val="35425258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9-27 See Chapter 9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27</a:t>
            </a:fld>
            <a:endParaRPr lang="en-US" altLang="en-US" dirty="0"/>
          </a:p>
        </p:txBody>
      </p:sp>
    </p:spTree>
    <p:extLst>
      <p:ext uri="{BB962C8B-B14F-4D97-AF65-F5344CB8AC3E}">
        <p14:creationId xmlns:p14="http://schemas.microsoft.com/office/powerpoint/2010/main" val="40204673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9-28 See Chapter 9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28</a:t>
            </a:fld>
            <a:endParaRPr lang="en-US" altLang="en-US" dirty="0"/>
          </a:p>
        </p:txBody>
      </p:sp>
    </p:spTree>
    <p:extLst>
      <p:ext uri="{BB962C8B-B14F-4D97-AF65-F5344CB8AC3E}">
        <p14:creationId xmlns:p14="http://schemas.microsoft.com/office/powerpoint/2010/main" val="14664982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9-1 See Chapter 9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29</a:t>
            </a:fld>
            <a:endParaRPr lang="en-US" altLang="en-US" dirty="0"/>
          </a:p>
        </p:txBody>
      </p:sp>
    </p:spTree>
    <p:extLst>
      <p:ext uri="{BB962C8B-B14F-4D97-AF65-F5344CB8AC3E}">
        <p14:creationId xmlns:p14="http://schemas.microsoft.com/office/powerpoint/2010/main" val="1417472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9-3 See Chapter 9 Instructor’s Manual for teaching notes.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21580809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9-30 See Chapter 9 Instructor’s Manual for teaching notes. </a:t>
            </a:r>
          </a:p>
          <a:p>
            <a:pPr eaLnBrk="1" hangingPunct="1">
              <a:spcBef>
                <a:spcPct val="0"/>
              </a:spcBef>
            </a:pP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30</a:t>
            </a:fld>
            <a:endParaRPr lang="en-US" altLang="en-US" dirty="0"/>
          </a:p>
        </p:txBody>
      </p:sp>
    </p:spTree>
    <p:extLst>
      <p:ext uri="{BB962C8B-B14F-4D97-AF65-F5344CB8AC3E}">
        <p14:creationId xmlns:p14="http://schemas.microsoft.com/office/powerpoint/2010/main" val="25229893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9-31 See Chapter 9 Instructor’s Manual for teaching notes. </a:t>
            </a:r>
          </a:p>
          <a:p>
            <a:pPr eaLnBrk="1" hangingPunct="1">
              <a:spcBef>
                <a:spcPct val="0"/>
              </a:spcBef>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31</a:t>
            </a:fld>
            <a:endParaRPr lang="en-US" altLang="en-US" dirty="0"/>
          </a:p>
        </p:txBody>
      </p:sp>
    </p:spTree>
    <p:extLst>
      <p:ext uri="{BB962C8B-B14F-4D97-AF65-F5344CB8AC3E}">
        <p14:creationId xmlns:p14="http://schemas.microsoft.com/office/powerpoint/2010/main" val="32333343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9-32 See Chapter 9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32</a:t>
            </a:fld>
            <a:endParaRPr lang="en-US" altLang="en-US" dirty="0"/>
          </a:p>
        </p:txBody>
      </p:sp>
    </p:spTree>
    <p:extLst>
      <p:ext uri="{BB962C8B-B14F-4D97-AF65-F5344CB8AC3E}">
        <p14:creationId xmlns:p14="http://schemas.microsoft.com/office/powerpoint/2010/main" val="26681985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9-33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33</a:t>
            </a:fld>
            <a:endParaRPr lang="en-US" altLang="en-US" dirty="0"/>
          </a:p>
        </p:txBody>
      </p:sp>
    </p:spTree>
    <p:extLst>
      <p:ext uri="{BB962C8B-B14F-4D97-AF65-F5344CB8AC3E}">
        <p14:creationId xmlns:p14="http://schemas.microsoft.com/office/powerpoint/2010/main" val="313489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9-34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34</a:t>
            </a:fld>
            <a:endParaRPr lang="en-US" altLang="en-US" dirty="0"/>
          </a:p>
        </p:txBody>
      </p:sp>
    </p:spTree>
    <p:extLst>
      <p:ext uri="{BB962C8B-B14F-4D97-AF65-F5344CB8AC3E}">
        <p14:creationId xmlns:p14="http://schemas.microsoft.com/office/powerpoint/2010/main" val="16560691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9-35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35</a:t>
            </a:fld>
            <a:endParaRPr lang="en-US" altLang="en-US" dirty="0"/>
          </a:p>
        </p:txBody>
      </p:sp>
    </p:spTree>
    <p:extLst>
      <p:ext uri="{BB962C8B-B14F-4D97-AF65-F5344CB8AC3E}">
        <p14:creationId xmlns:p14="http://schemas.microsoft.com/office/powerpoint/2010/main" val="10407575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9-36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36</a:t>
            </a:fld>
            <a:endParaRPr lang="en-US" altLang="en-US" dirty="0"/>
          </a:p>
        </p:txBody>
      </p:sp>
    </p:spTree>
    <p:extLst>
      <p:ext uri="{BB962C8B-B14F-4D97-AF65-F5344CB8AC3E}">
        <p14:creationId xmlns:p14="http://schemas.microsoft.com/office/powerpoint/2010/main" val="12499275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9-37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37</a:t>
            </a:fld>
            <a:endParaRPr lang="en-US" altLang="en-US" dirty="0"/>
          </a:p>
        </p:txBody>
      </p:sp>
    </p:spTree>
    <p:extLst>
      <p:ext uri="{BB962C8B-B14F-4D97-AF65-F5344CB8AC3E}">
        <p14:creationId xmlns:p14="http://schemas.microsoft.com/office/powerpoint/2010/main" val="4932294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9-38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38</a:t>
            </a:fld>
            <a:endParaRPr lang="en-US" altLang="en-US" dirty="0"/>
          </a:p>
        </p:txBody>
      </p:sp>
    </p:spTree>
    <p:extLst>
      <p:ext uri="{BB962C8B-B14F-4D97-AF65-F5344CB8AC3E}">
        <p14:creationId xmlns:p14="http://schemas.microsoft.com/office/powerpoint/2010/main" val="31086726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9-39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39</a:t>
            </a:fld>
            <a:endParaRPr lang="en-US" altLang="en-US" dirty="0"/>
          </a:p>
        </p:txBody>
      </p:sp>
    </p:spTree>
    <p:extLst>
      <p:ext uri="{BB962C8B-B14F-4D97-AF65-F5344CB8AC3E}">
        <p14:creationId xmlns:p14="http://schemas.microsoft.com/office/powerpoint/2010/main" val="2213510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9-4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30899088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9-40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800" dirty="0">
              <a:latin typeface="Sanserif"/>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40</a:t>
            </a:fld>
            <a:endParaRPr lang="en-US" altLang="en-US" dirty="0"/>
          </a:p>
        </p:txBody>
      </p:sp>
    </p:spTree>
    <p:extLst>
      <p:ext uri="{BB962C8B-B14F-4D97-AF65-F5344CB8AC3E}">
        <p14:creationId xmlns:p14="http://schemas.microsoft.com/office/powerpoint/2010/main" val="870670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9-5 See Chapter 9 Instructor’s Manual for teaching notes. </a:t>
            </a:r>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3600541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9-6 See Chapter 9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1310866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9-7 See Chapter 9 Instructor’s Manual for teaching notes.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418999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9-8 See Chapter 9 Instructor’s Manual for teaching notes. </a:t>
            </a:r>
          </a:p>
          <a:p>
            <a:pPr eaLnBrk="1" hangingPunct="1">
              <a:spcBef>
                <a:spcPct val="0"/>
              </a:spcBef>
            </a:pP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1993429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9-9 See Chapter 9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582091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233CCD7-2193-49E9-96C5-4EAE8C3D66D0}"/>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3E95671-5097-43A6-A83D-F23F2C44BCEB}"/>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5" name="MGH Logo">
            <a:extLst>
              <a:ext uri="{FF2B5EF4-FFF2-40B4-BE49-F238E27FC236}">
                <a16:creationId xmlns:a16="http://schemas.microsoft.com/office/drawing/2014/main" id="{551AFB67-8B00-4D31-A077-765089BB61D4}"/>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6" name="MGH Tagline">
            <a:extLst>
              <a:ext uri="{FF2B5EF4-FFF2-40B4-BE49-F238E27FC236}">
                <a16:creationId xmlns:a16="http://schemas.microsoft.com/office/drawing/2014/main" id="{3AD242B1-F3EE-410E-83B3-300827577504}"/>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7" name="MGH URL">
            <a:extLst>
              <a:ext uri="{FF2B5EF4-FFF2-40B4-BE49-F238E27FC236}">
                <a16:creationId xmlns:a16="http://schemas.microsoft.com/office/drawing/2014/main" id="{8F9E5D59-A8F5-48C6-B5A8-3F1DFEEFB24B}"/>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3" name="Footer Placeholder 2">
            <a:extLst>
              <a:ext uri="{FF2B5EF4-FFF2-40B4-BE49-F238E27FC236}">
                <a16:creationId xmlns:a16="http://schemas.microsoft.com/office/drawing/2014/main" id="{1E029110-F7C3-405C-A2E9-ABE4727E9D53}"/>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4403306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Horizontal">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8E49ED0B-F10D-4C42-83FA-5851490A69C9}"/>
              </a:ext>
            </a:extLst>
          </p:cNvPr>
          <p:cNvSpPr>
            <a:spLocks noGrp="1"/>
          </p:cNvSpPr>
          <p:nvPr>
            <p:ph sz="quarter" idx="11"/>
          </p:nvPr>
        </p:nvSpPr>
        <p:spPr>
          <a:xfrm>
            <a:off x="1416050" y="115888"/>
            <a:ext cx="9217025" cy="10810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Content Placeholder 2">
            <a:extLst>
              <a:ext uri="{FF2B5EF4-FFF2-40B4-BE49-F238E27FC236}">
                <a16:creationId xmlns:a16="http://schemas.microsoft.com/office/drawing/2014/main" id="{BDEB6EAA-774D-414E-9EE5-F86F4AB25177}"/>
              </a:ext>
            </a:extLst>
          </p:cNvPr>
          <p:cNvSpPr>
            <a:spLocks noGrp="1"/>
          </p:cNvSpPr>
          <p:nvPr>
            <p:ph sz="quarter" idx="12"/>
          </p:nvPr>
        </p:nvSpPr>
        <p:spPr>
          <a:xfrm>
            <a:off x="1271588" y="1484313"/>
            <a:ext cx="1584325" cy="403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Picture Placeholder 3">
            <a:extLst>
              <a:ext uri="{FF2B5EF4-FFF2-40B4-BE49-F238E27FC236}">
                <a16:creationId xmlns:a16="http://schemas.microsoft.com/office/drawing/2014/main" id="{2B163FFB-20FF-4A3F-9479-90BC84649424}"/>
              </a:ext>
            </a:extLst>
          </p:cNvPr>
          <p:cNvSpPr>
            <a:spLocks noGrp="1"/>
          </p:cNvSpPr>
          <p:nvPr>
            <p:ph type="pic" sz="quarter" idx="13"/>
          </p:nvPr>
        </p:nvSpPr>
        <p:spPr>
          <a:xfrm>
            <a:off x="4872038" y="1484313"/>
            <a:ext cx="6048375" cy="1944687"/>
          </a:xfrm>
        </p:spPr>
        <p:txBody>
          <a:bodyPr/>
          <a:lstStyle/>
          <a:p>
            <a:endParaRPr lang="en-IN"/>
          </a:p>
        </p:txBody>
      </p:sp>
      <p:sp>
        <p:nvSpPr>
          <p:cNvPr id="9" name="Online Image Placeholder 4">
            <a:extLst>
              <a:ext uri="{FF2B5EF4-FFF2-40B4-BE49-F238E27FC236}">
                <a16:creationId xmlns:a16="http://schemas.microsoft.com/office/drawing/2014/main" id="{041BB74E-7C6E-4B9C-A77C-9817F70A5A9C}"/>
              </a:ext>
            </a:extLst>
          </p:cNvPr>
          <p:cNvSpPr>
            <a:spLocks noGrp="1"/>
          </p:cNvSpPr>
          <p:nvPr>
            <p:ph type="clipArt" sz="quarter" idx="14"/>
          </p:nvPr>
        </p:nvSpPr>
        <p:spPr>
          <a:xfrm>
            <a:off x="4151313" y="5516563"/>
            <a:ext cx="4176712" cy="1081087"/>
          </a:xfrm>
        </p:spPr>
        <p:txBody>
          <a:bodyPr/>
          <a:lstStyle/>
          <a:p>
            <a:endParaRPr lang="en-IN"/>
          </a:p>
        </p:txBody>
      </p:sp>
      <p:sp>
        <p:nvSpPr>
          <p:cNvPr id="19" name="Text Placeholder 5">
            <a:extLst>
              <a:ext uri="{FF2B5EF4-FFF2-40B4-BE49-F238E27FC236}">
                <a16:creationId xmlns:a16="http://schemas.microsoft.com/office/drawing/2014/main" id="{90EC9916-B620-4BFE-9E61-72FA93D256F3}"/>
              </a:ext>
            </a:extLst>
          </p:cNvPr>
          <p:cNvSpPr>
            <a:spLocks noGrp="1"/>
          </p:cNvSpPr>
          <p:nvPr>
            <p:ph type="body" sz="quarter" idx="15"/>
          </p:nvPr>
        </p:nvSpPr>
        <p:spPr>
          <a:xfrm>
            <a:off x="8688388" y="5516563"/>
            <a:ext cx="2447925" cy="865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457200" y="304800"/>
            <a:ext cx="11277600"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457200" y="1424228"/>
            <a:ext cx="5350768"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542789"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542789"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Text Placeholder 2">
            <a:extLst>
              <a:ext uri="{FF2B5EF4-FFF2-40B4-BE49-F238E27FC236}">
                <a16:creationId xmlns:a16="http://schemas.microsoft.com/office/drawing/2014/main" id="{C8A337D9-B0BB-4C64-A446-053567A35356}"/>
              </a:ext>
            </a:extLst>
          </p:cNvPr>
          <p:cNvSpPr>
            <a:spLocks noGrp="1"/>
          </p:cNvSpPr>
          <p:nvPr>
            <p:ph type="body" sz="quarter" idx="16"/>
          </p:nvPr>
        </p:nvSpPr>
        <p:spPr>
          <a:xfrm>
            <a:off x="4272492" y="6314516"/>
            <a:ext cx="3647016" cy="238125"/>
          </a:xfrm>
        </p:spPr>
        <p:txBody>
          <a:bodyPr anchor="ctr">
            <a:normAutofit/>
          </a:bodyPr>
          <a:lstStyle>
            <a:lvl1pPr algn="ctr">
              <a:defRPr sz="900"/>
            </a:lvl1pPr>
          </a:lstStyle>
          <a:p>
            <a:pPr lvl="0"/>
            <a:r>
              <a:rPr lang="en-US" dirty="0"/>
              <a:t>Click to edit Master text styles</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74787459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3682546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Image Credit 6">
            <a:extLst>
              <a:ext uri="{FF2B5EF4-FFF2-40B4-BE49-F238E27FC236}">
                <a16:creationId xmlns:a16="http://schemas.microsoft.com/office/drawing/2014/main" id="{6E4278BF-2CD1-4F80-81FA-9D481B7747D6}"/>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image" Target="../media/image2.png"/><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5.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sp>
        <p:nvSpPr>
          <p:cNvPr id="10" name="MGH Tagline">
            <a:extLst>
              <a:ext uri="{FF2B5EF4-FFF2-40B4-BE49-F238E27FC236}">
                <a16:creationId xmlns:a16="http://schemas.microsoft.com/office/drawing/2014/main" id="{4CF9794F-9681-4983-B5BD-2685920CCCEF}"/>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pic>
        <p:nvPicPr>
          <p:cNvPr id="12" name="Picture 11">
            <a:extLst>
              <a:ext uri="{FF2B5EF4-FFF2-40B4-BE49-F238E27FC236}">
                <a16:creationId xmlns:a16="http://schemas.microsoft.com/office/drawing/2014/main" id="{E28B8A2A-4292-47FC-8679-C5AA8B328850}"/>
              </a:ext>
            </a:extLst>
          </p:cNvPr>
          <p:cNvPicPr>
            <a:picLocks noChangeAspect="1"/>
          </p:cNvPicPr>
          <p:nvPr userDrawn="1"/>
        </p:nvPicPr>
        <p:blipFill>
          <a:blip r:embed="rId5"/>
          <a:stretch>
            <a:fillRect/>
          </a:stretch>
        </p:blipFill>
        <p:spPr>
          <a:xfrm>
            <a:off x="1" y="0"/>
            <a:ext cx="767407" cy="839699"/>
          </a:xfrm>
          <a:prstGeom prst="rect">
            <a:avLst/>
          </a:prstGeom>
        </p:spPr>
      </p:pic>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6"/>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686" r:id="rId3"/>
    <p:sldLayoutId id="2147483735" r:id="rId4"/>
    <p:sldLayoutId id="2147483732" r:id="rId5"/>
    <p:sldLayoutId id="2147483709" r:id="rId6"/>
    <p:sldLayoutId id="2147483687" r:id="rId7"/>
    <p:sldLayoutId id="2147483688" r:id="rId8"/>
    <p:sldLayoutId id="2147483730" r:id="rId9"/>
    <p:sldLayoutId id="2147483689" r:id="rId10"/>
    <p:sldLayoutId id="2147483726" r:id="rId11"/>
    <p:sldLayoutId id="2147483721" r:id="rId12"/>
    <p:sldLayoutId id="2147483690" r:id="rId13"/>
    <p:sldLayoutId id="2147483691" r:id="rId14"/>
    <p:sldLayoutId id="2147483716" r:id="rId15"/>
    <p:sldLayoutId id="2147483722" r:id="rId16"/>
    <p:sldLayoutId id="2147483710" r:id="rId17"/>
    <p:sldLayoutId id="2147483725" r:id="rId18"/>
    <p:sldLayoutId id="2147483717" r:id="rId19"/>
    <p:sldLayoutId id="2147483718" r:id="rId20"/>
    <p:sldLayoutId id="2147483724" r:id="rId21"/>
    <p:sldLayoutId id="2147483723" r:id="rId22"/>
    <p:sldLayoutId id="2147483719" r:id="rId23"/>
    <p:sldLayoutId id="2147483720" r:id="rId24"/>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056223969"/>
      </p:ext>
    </p:extLst>
  </p:cSld>
  <p:clrMap bg1="lt1" tx1="dk1" bg2="lt2" tx2="dk2" accent1="accent1" accent2="accent2" accent3="accent3" accent4="accent4" accent5="accent5" accent6="accent6" hlink="hlink" folHlink="folHlink"/>
  <p:sldLayoutIdLst>
    <p:sldLayoutId id="2147483736"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slide" Target="slide43.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juniorachievement.or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slide" Target="slide4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hyperlink" Target="http://s1.q4cdn.com/714383399/files/doc_downloads/corp_gov/2018/socialmedia-guidelins-and-faq.pdf" TargetMode="External"/><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764DC-7920-4CAD-A950-D3ABC7F34052}"/>
              </a:ext>
            </a:extLst>
          </p:cNvPr>
          <p:cNvSpPr>
            <a:spLocks noGrp="1"/>
          </p:cNvSpPr>
          <p:nvPr>
            <p:ph type="ctrTitle"/>
          </p:nvPr>
        </p:nvSpPr>
        <p:spPr/>
        <p:txBody>
          <a:bodyPr/>
          <a:lstStyle/>
          <a:p>
            <a:r>
              <a:rPr lang="en-US" b="0" dirty="0">
                <a:solidFill>
                  <a:prstClr val="white"/>
                </a:solidFill>
                <a:latin typeface="Sanserif"/>
              </a:rPr>
              <a:t>Chapter Nine </a:t>
            </a:r>
            <a:endParaRPr lang="en-IN" dirty="0">
              <a:latin typeface="Sanserif"/>
            </a:endParaRPr>
          </a:p>
        </p:txBody>
      </p:sp>
      <p:sp>
        <p:nvSpPr>
          <p:cNvPr id="3" name="Subtitle 2">
            <a:extLst>
              <a:ext uri="{FF2B5EF4-FFF2-40B4-BE49-F238E27FC236}">
                <a16:creationId xmlns:a16="http://schemas.microsoft.com/office/drawing/2014/main" id="{F5F3424A-360D-4A58-8301-9BBD5E692F13}"/>
              </a:ext>
            </a:extLst>
          </p:cNvPr>
          <p:cNvSpPr>
            <a:spLocks noGrp="1"/>
          </p:cNvSpPr>
          <p:nvPr>
            <p:ph type="body" sz="quarter" idx="10"/>
          </p:nvPr>
        </p:nvSpPr>
        <p:spPr/>
        <p:txBody>
          <a:bodyPr/>
          <a:lstStyle/>
          <a:p>
            <a:pPr lvl="0" defTabSz="457200">
              <a:spcBef>
                <a:spcPct val="20000"/>
              </a:spcBef>
            </a:pPr>
            <a:r>
              <a:rPr lang="en-US" sz="2400" dirty="0">
                <a:solidFill>
                  <a:prstClr val="white"/>
                </a:solidFill>
                <a:latin typeface="Sanserif"/>
              </a:rPr>
              <a:t>Writing Persuasive Messages and Proposals</a:t>
            </a:r>
          </a:p>
        </p:txBody>
      </p:sp>
      <p:sp>
        <p:nvSpPr>
          <p:cNvPr id="7" name="Text Placeholder 3">
            <a:extLst>
              <a:ext uri="{FF2B5EF4-FFF2-40B4-BE49-F238E27FC236}">
                <a16:creationId xmlns:a16="http://schemas.microsoft.com/office/drawing/2014/main" id="{FFDA4573-8A35-4162-B44B-9F0B503DD4F3}"/>
              </a:ext>
            </a:extLst>
          </p:cNvPr>
          <p:cNvSpPr txBox="1">
            <a:spLocks/>
          </p:cNvSpPr>
          <p:nvPr/>
        </p:nvSpPr>
        <p:spPr>
          <a:xfrm>
            <a:off x="0" y="6492287"/>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197091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343472" y="368090"/>
            <a:ext cx="9721711" cy="460800"/>
          </a:xfrm>
        </p:spPr>
        <p:txBody>
          <a:bodyPr/>
          <a:lstStyle/>
          <a:p>
            <a:r>
              <a:rPr lang="en-US" sz="4400" dirty="0">
                <a:solidFill>
                  <a:srgbClr val="3D97B4"/>
                </a:solidFill>
                <a:cs typeface="+mj-cs"/>
              </a:rPr>
              <a:t>Make It Easy for Readers to Comply </a:t>
            </a:r>
            <a:endParaRPr lang="en-US" sz="5400" dirty="0"/>
          </a:p>
        </p:txBody>
      </p:sp>
      <p:sp>
        <p:nvSpPr>
          <p:cNvPr id="8" name="Content Placeholder 2"/>
          <p:cNvSpPr>
            <a:spLocks noGrp="1"/>
          </p:cNvSpPr>
          <p:nvPr>
            <p:ph sz="quarter" idx="11"/>
          </p:nvPr>
        </p:nvSpPr>
        <p:spPr>
          <a:xfrm>
            <a:off x="2136191" y="1052736"/>
            <a:ext cx="8928992" cy="5437174"/>
          </a:xfrm>
        </p:spPr>
        <p:txBody>
          <a:bodyPr>
            <a:normAutofit/>
          </a:bodyPr>
          <a:lstStyle/>
          <a:p>
            <a:pPr marL="571500" lvl="0" indent="-571500" defTabSz="457200">
              <a:spcBef>
                <a:spcPct val="20000"/>
              </a:spcBef>
              <a:spcAft>
                <a:spcPts val="800"/>
              </a:spcAft>
              <a:buClr>
                <a:srgbClr val="3D97B4"/>
              </a:buClr>
              <a:buFont typeface="Arial" panose="020B0604020202020204" pitchFamily="34" charset="0"/>
              <a:buChar char="•"/>
            </a:pPr>
            <a:r>
              <a:rPr lang="en-US" sz="3600" dirty="0">
                <a:solidFill>
                  <a:prstClr val="black"/>
                </a:solidFill>
                <a:ea typeface="ＭＳ Ｐゴシック" pitchFamily="34" charset="-128"/>
                <a:cs typeface="+mn-cs"/>
              </a:rPr>
              <a:t>Don</a:t>
            </a:r>
            <a:r>
              <a:rPr lang="en-US" altLang="en-US" sz="3600" dirty="0">
                <a:solidFill>
                  <a:prstClr val="black"/>
                </a:solidFill>
                <a:ea typeface="ＭＳ Ｐゴシック" pitchFamily="34" charset="-128"/>
                <a:cs typeface="+mn-cs"/>
              </a:rPr>
              <a:t>’</a:t>
            </a:r>
            <a:r>
              <a:rPr lang="en-US" altLang="ja-JP" sz="3600" dirty="0">
                <a:solidFill>
                  <a:prstClr val="black"/>
                </a:solidFill>
                <a:cs typeface="+mn-cs"/>
              </a:rPr>
              <a:t>t neglect the action part of the message.</a:t>
            </a:r>
          </a:p>
          <a:p>
            <a:pPr marL="571500" lvl="0" indent="-571500" defTabSz="457200">
              <a:spcBef>
                <a:spcPct val="20000"/>
              </a:spcBef>
              <a:spcAft>
                <a:spcPts val="800"/>
              </a:spcAft>
              <a:buClr>
                <a:srgbClr val="3D97B4"/>
              </a:buClr>
              <a:buFont typeface="Arial" panose="020B0604020202020204" pitchFamily="34" charset="0"/>
              <a:buChar char="•"/>
            </a:pPr>
            <a:r>
              <a:rPr lang="en-US" sz="3600" dirty="0">
                <a:solidFill>
                  <a:prstClr val="black"/>
                </a:solidFill>
                <a:ea typeface="ＭＳ Ｐゴシック" pitchFamily="34" charset="-128"/>
                <a:cs typeface="+mn-cs"/>
              </a:rPr>
              <a:t>Make the desired action clear.</a:t>
            </a:r>
          </a:p>
          <a:p>
            <a:pPr marL="571500" lvl="0" indent="-571500" defTabSz="457200">
              <a:spcBef>
                <a:spcPct val="20000"/>
              </a:spcBef>
              <a:spcAft>
                <a:spcPts val="800"/>
              </a:spcAft>
              <a:buClr>
                <a:srgbClr val="3D97B4"/>
              </a:buClr>
              <a:buFont typeface="Arial" panose="020B0604020202020204" pitchFamily="34" charset="0"/>
              <a:buChar char="•"/>
            </a:pPr>
            <a:r>
              <a:rPr lang="en-US" sz="3600" dirty="0">
                <a:solidFill>
                  <a:prstClr val="black"/>
                </a:solidFill>
                <a:ea typeface="ＭＳ Ｐゴシック" pitchFamily="34" charset="-128"/>
                <a:cs typeface="+mn-cs"/>
              </a:rPr>
              <a:t>Make the desired action as easy as possible to perform.</a:t>
            </a:r>
          </a:p>
        </p:txBody>
      </p:sp>
      <p:sp>
        <p:nvSpPr>
          <p:cNvPr id="6" name="Slide Number Placeholder 3"/>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1868466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40220" y="288102"/>
            <a:ext cx="10311559" cy="460800"/>
          </a:xfrm>
        </p:spPr>
        <p:txBody>
          <a:bodyPr/>
          <a:lstStyle/>
          <a:p>
            <a:r>
              <a:rPr lang="en-US" sz="4000" dirty="0">
                <a:solidFill>
                  <a:srgbClr val="AC802E"/>
                </a:solidFill>
                <a:ea typeface="Adobe Ming Std L" panose="02020300000000000000" pitchFamily="18" charset="-128"/>
                <a:cs typeface="Arial" panose="020B0604020202020204" pitchFamily="34" charset="0"/>
                <a:sym typeface="Calibri"/>
              </a:rPr>
              <a:t>Persuasive Requests</a:t>
            </a:r>
            <a:endParaRPr lang="en-US" sz="5400" dirty="0"/>
          </a:p>
        </p:txBody>
      </p:sp>
      <p:sp>
        <p:nvSpPr>
          <p:cNvPr id="5" name="Content Placeholder 2">
            <a:extLst>
              <a:ext uri="{FF2B5EF4-FFF2-40B4-BE49-F238E27FC236}">
                <a16:creationId xmlns:a16="http://schemas.microsoft.com/office/drawing/2014/main" id="{1EA153F6-FA62-4434-ADAC-AA2D902471A0}"/>
              </a:ext>
            </a:extLst>
          </p:cNvPr>
          <p:cNvSpPr>
            <a:spLocks noGrp="1"/>
          </p:cNvSpPr>
          <p:nvPr>
            <p:ph sz="quarter" idx="4294967295"/>
          </p:nvPr>
        </p:nvSpPr>
        <p:spPr>
          <a:xfrm>
            <a:off x="968139" y="1628800"/>
            <a:ext cx="4767822" cy="4480298"/>
          </a:xfrm>
        </p:spPr>
        <p:txBody>
          <a:bodyPr/>
          <a:lstStyle/>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Your goal is to get readers do something they may be reluctant to do.</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You must develop a strategy that will convince the reader to comply.</a:t>
            </a:r>
          </a:p>
        </p:txBody>
      </p:sp>
      <p:pic>
        <p:nvPicPr>
          <p:cNvPr id="13" name="Picture 3">
            <a:extLst>
              <a:ext uri="{FF2B5EF4-FFF2-40B4-BE49-F238E27FC236}">
                <a16:creationId xmlns:a16="http://schemas.microsoft.com/office/drawing/2014/main" id="{AE4E2321-BB7E-4419-834D-203EBDC5E334}"/>
              </a:ext>
              <a:ext uri="{C183D7F6-B498-43B3-948B-1728B52AA6E4}">
                <adec:decorative xmlns:adec="http://schemas.microsoft.com/office/drawing/2017/decorative" val="1"/>
              </a:ext>
            </a:extLst>
          </p:cNvPr>
          <p:cNvPicPr>
            <a:picLocks noGrp="1" noChangeAspect="1"/>
          </p:cNvPicPr>
          <p:nvPr>
            <p:ph sz="quarter" idx="4294967295"/>
          </p:nvPr>
        </p:nvPicPr>
        <p:blipFill>
          <a:blip r:embed="rId3"/>
          <a:stretch>
            <a:fillRect/>
          </a:stretch>
        </p:blipFill>
        <p:spPr>
          <a:xfrm>
            <a:off x="6600056" y="1124744"/>
            <a:ext cx="4494189" cy="4711026"/>
          </a:xfrm>
          <a:prstGeom prst="rect">
            <a:avLst/>
          </a:prstGeom>
        </p:spPr>
      </p:pic>
      <p:sp>
        <p:nvSpPr>
          <p:cNvPr id="6" name="Text Placeholder 4"/>
          <p:cNvSpPr>
            <a:spLocks noGrp="1"/>
          </p:cNvSpPr>
          <p:nvPr>
            <p:ph type="body" sz="quarter" idx="4294967295"/>
          </p:nvPr>
        </p:nvSpPr>
        <p:spPr>
          <a:xfrm>
            <a:off x="9624392" y="6673530"/>
            <a:ext cx="1733475" cy="161397"/>
          </a:xfrm>
        </p:spPr>
        <p:txBody>
          <a:bodyPr>
            <a:noAutofit/>
          </a:bodyPr>
          <a:lstStyle/>
          <a:p>
            <a:pPr lvl="0" algn="r" defTabSz="457200">
              <a:spcBef>
                <a:spcPct val="20000"/>
              </a:spcBef>
              <a:spcAft>
                <a:spcPts val="0"/>
              </a:spcAft>
            </a:pPr>
            <a:r>
              <a:rPr lang="en-US" sz="800" dirty="0">
                <a:solidFill>
                  <a:schemeClr val="tx1"/>
                </a:solidFill>
                <a:cs typeface="+mn-cs"/>
              </a:rPr>
              <a:t>Image: © </a:t>
            </a:r>
            <a:r>
              <a:rPr lang="en-US" sz="800" dirty="0" err="1">
                <a:solidFill>
                  <a:schemeClr val="tx1"/>
                </a:solidFill>
                <a:cs typeface="+mn-cs"/>
              </a:rPr>
              <a:t>Stockbyte</a:t>
            </a:r>
            <a:r>
              <a:rPr lang="en-US" sz="800" dirty="0">
                <a:solidFill>
                  <a:schemeClr val="tx1"/>
                </a:solidFill>
                <a:cs typeface="+mn-cs"/>
              </a:rPr>
              <a:t>/Getty Images</a:t>
            </a:r>
          </a:p>
        </p:txBody>
      </p:sp>
      <p:sp>
        <p:nvSpPr>
          <p:cNvPr id="7" name="Slide Number Placeholder 5"/>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34008429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888661" y="368090"/>
            <a:ext cx="10414675" cy="460800"/>
          </a:xfrm>
        </p:spPr>
        <p:txBody>
          <a:bodyPr/>
          <a:lstStyle/>
          <a:p>
            <a:r>
              <a:rPr lang="en-US" sz="5400" dirty="0">
                <a:solidFill>
                  <a:srgbClr val="3D97B4"/>
                </a:solidFill>
                <a:cs typeface="+mj-cs"/>
              </a:rPr>
              <a:t>Writing Persuasive Requests</a:t>
            </a:r>
            <a:endParaRPr lang="en-US" sz="5400" dirty="0"/>
          </a:p>
        </p:txBody>
      </p:sp>
      <p:sp>
        <p:nvSpPr>
          <p:cNvPr id="8" name="Content Placeholder 2"/>
          <p:cNvSpPr>
            <a:spLocks noGrp="1"/>
          </p:cNvSpPr>
          <p:nvPr>
            <p:ph sz="quarter" idx="11"/>
          </p:nvPr>
        </p:nvSpPr>
        <p:spPr>
          <a:xfrm>
            <a:off x="2135559" y="1340768"/>
            <a:ext cx="7920880" cy="5149142"/>
          </a:xfrm>
        </p:spPr>
        <p:txBody>
          <a:bodyPr>
            <a:normAutofit/>
          </a:bodyPr>
          <a:lstStyle/>
          <a:p>
            <a:pPr lvl="0" defTabSz="457200">
              <a:lnSpc>
                <a:spcPct val="90000"/>
              </a:lnSpc>
              <a:spcBef>
                <a:spcPct val="20000"/>
              </a:spcBef>
              <a:spcAft>
                <a:spcPts val="800"/>
              </a:spcAft>
            </a:pPr>
            <a:r>
              <a:rPr lang="en-US" sz="2800" dirty="0">
                <a:solidFill>
                  <a:prstClr val="black"/>
                </a:solidFill>
                <a:ea typeface="ＭＳ Ｐゴシック" pitchFamily="34" charset="-128"/>
                <a:cs typeface="+mn-cs"/>
              </a:rPr>
              <a:t>Open with words that</a:t>
            </a:r>
          </a:p>
          <a:p>
            <a:pPr marL="342900" lvl="0" indent="-342900" defTabSz="457200">
              <a:lnSpc>
                <a:spcPct val="90000"/>
              </a:lnSpc>
              <a:spcBef>
                <a:spcPct val="20000"/>
              </a:spcBef>
              <a:spcAft>
                <a:spcPts val="800"/>
              </a:spcAft>
              <a:buFont typeface="Arial" panose="020B0604020202020204" pitchFamily="34" charset="0"/>
              <a:buChar char="•"/>
            </a:pPr>
            <a:r>
              <a:rPr lang="en-US" sz="2400" b="0" dirty="0">
                <a:solidFill>
                  <a:prstClr val="black"/>
                </a:solidFill>
                <a:ea typeface="ＭＳ Ｐゴシック" pitchFamily="34" charset="-128"/>
                <a:cs typeface="+mn-cs"/>
              </a:rPr>
              <a:t>set up the strategy.</a:t>
            </a:r>
          </a:p>
          <a:p>
            <a:pPr marL="342900" lvl="0" indent="-342900" defTabSz="457200">
              <a:lnSpc>
                <a:spcPct val="90000"/>
              </a:lnSpc>
              <a:spcBef>
                <a:spcPct val="20000"/>
              </a:spcBef>
              <a:spcAft>
                <a:spcPts val="800"/>
              </a:spcAft>
              <a:buFont typeface="Arial" panose="020B0604020202020204" pitchFamily="34" charset="0"/>
              <a:buChar char="•"/>
            </a:pPr>
            <a:r>
              <a:rPr lang="en-US" sz="2400" b="0" dirty="0">
                <a:solidFill>
                  <a:prstClr val="black"/>
                </a:solidFill>
                <a:ea typeface="ＭＳ Ｐゴシック" pitchFamily="34" charset="-128"/>
                <a:cs typeface="+mn-cs"/>
              </a:rPr>
              <a:t>gain attention.</a:t>
            </a:r>
          </a:p>
          <a:p>
            <a:pPr lvl="0" defTabSz="457200">
              <a:lnSpc>
                <a:spcPct val="90000"/>
              </a:lnSpc>
              <a:spcBef>
                <a:spcPct val="20000"/>
              </a:spcBef>
              <a:spcAft>
                <a:spcPts val="800"/>
              </a:spcAft>
            </a:pPr>
            <a:r>
              <a:rPr lang="en-US" sz="2800" dirty="0">
                <a:solidFill>
                  <a:prstClr val="black"/>
                </a:solidFill>
                <a:ea typeface="ＭＳ Ｐゴシック" pitchFamily="34" charset="-128"/>
                <a:cs typeface="+mn-cs"/>
              </a:rPr>
              <a:t>Present the strategy (the persuasion), using persuasive language and the you-viewpoint.</a:t>
            </a:r>
          </a:p>
          <a:p>
            <a:pPr lvl="0" defTabSz="457200">
              <a:lnSpc>
                <a:spcPct val="90000"/>
              </a:lnSpc>
              <a:spcBef>
                <a:spcPct val="20000"/>
              </a:spcBef>
              <a:spcAft>
                <a:spcPts val="800"/>
              </a:spcAft>
            </a:pPr>
            <a:r>
              <a:rPr lang="en-US" sz="2800" dirty="0">
                <a:solidFill>
                  <a:prstClr val="black"/>
                </a:solidFill>
                <a:ea typeface="ＭＳ Ｐゴシック" pitchFamily="34" charset="-128"/>
                <a:cs typeface="+mn-cs"/>
              </a:rPr>
              <a:t>As a logical follow-up, make the request clearly and without negatives.</a:t>
            </a:r>
          </a:p>
          <a:p>
            <a:pPr lvl="0" defTabSz="457200">
              <a:lnSpc>
                <a:spcPct val="90000"/>
              </a:lnSpc>
              <a:spcBef>
                <a:spcPct val="20000"/>
              </a:spcBef>
              <a:spcAft>
                <a:spcPts val="800"/>
              </a:spcAft>
            </a:pPr>
            <a:r>
              <a:rPr lang="en-US" sz="2800" dirty="0">
                <a:solidFill>
                  <a:prstClr val="black"/>
                </a:solidFill>
                <a:ea typeface="ＭＳ Ｐゴシック" pitchFamily="34" charset="-128"/>
                <a:cs typeface="+mn-cs"/>
              </a:rPr>
              <a:t>End the message with the request or with words that recall the appeal.</a:t>
            </a:r>
          </a:p>
        </p:txBody>
      </p:sp>
      <p:sp>
        <p:nvSpPr>
          <p:cNvPr id="6" name="Slide Number Placeholder 3"/>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717015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56B808BA-2419-4729-AAEB-178F8D96FE57}"/>
              </a:ext>
            </a:extLst>
          </p:cNvPr>
          <p:cNvSpPr>
            <a:spLocks noGrp="1"/>
          </p:cNvSpPr>
          <p:nvPr>
            <p:ph type="title"/>
          </p:nvPr>
        </p:nvSpPr>
        <p:spPr>
          <a:xfrm>
            <a:off x="2613283" y="324088"/>
            <a:ext cx="6965434" cy="460800"/>
          </a:xfrm>
        </p:spPr>
        <p:txBody>
          <a:bodyPr/>
          <a:lstStyle/>
          <a:p>
            <a:r>
              <a:rPr lang="en-US" sz="5400" dirty="0">
                <a:solidFill>
                  <a:srgbClr val="3D97B4"/>
                </a:solidFill>
                <a:cs typeface="+mj-cs"/>
              </a:rPr>
              <a:t>You Make the Call </a:t>
            </a:r>
            <a:r>
              <a:rPr lang="en-US" sz="1600" dirty="0">
                <a:solidFill>
                  <a:srgbClr val="3D97B4"/>
                </a:solidFill>
                <a:cs typeface="+mj-cs"/>
              </a:rPr>
              <a:t>1</a:t>
            </a:r>
            <a:endParaRPr lang="en-IN" sz="1600" dirty="0"/>
          </a:p>
        </p:txBody>
      </p:sp>
      <p:pic>
        <p:nvPicPr>
          <p:cNvPr id="20" name="Picture 2">
            <a:extLst>
              <a:ext uri="{FF2B5EF4-FFF2-40B4-BE49-F238E27FC236}">
                <a16:creationId xmlns:a16="http://schemas.microsoft.com/office/drawing/2014/main" id="{472F72CD-DDCA-474E-B527-4CF94D174A09}"/>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3" cstate="print">
            <a:extLst>
              <a:ext uri="{28A0092B-C50C-407E-A947-70E740481C1C}">
                <a14:useLocalDpi xmlns:a14="http://schemas.microsoft.com/office/drawing/2010/main" val="0"/>
              </a:ext>
            </a:extLst>
          </a:blip>
          <a:srcRect/>
          <a:stretch/>
        </p:blipFill>
        <p:spPr>
          <a:xfrm>
            <a:off x="1933510" y="161426"/>
            <a:ext cx="1426186" cy="963318"/>
          </a:xfrm>
          <a:prstGeom prst="rect">
            <a:avLst/>
          </a:prstGeom>
        </p:spPr>
      </p:pic>
      <p:sp>
        <p:nvSpPr>
          <p:cNvPr id="16" name="Content Placeholder 3">
            <a:extLst>
              <a:ext uri="{FF2B5EF4-FFF2-40B4-BE49-F238E27FC236}">
                <a16:creationId xmlns:a16="http://schemas.microsoft.com/office/drawing/2014/main" id="{7E60EE23-9802-4FC0-A537-A3EC798EEF4F}"/>
              </a:ext>
            </a:extLst>
          </p:cNvPr>
          <p:cNvSpPr>
            <a:spLocks noGrp="1"/>
          </p:cNvSpPr>
          <p:nvPr>
            <p:ph type="body" sz="quarter" idx="12"/>
          </p:nvPr>
        </p:nvSpPr>
        <p:spPr>
          <a:xfrm>
            <a:off x="2063552" y="1573022"/>
            <a:ext cx="4433444" cy="3452293"/>
          </a:xfrm>
        </p:spPr>
        <p:txBody>
          <a:bodyPr/>
          <a:lstStyle/>
          <a:p>
            <a:pPr lvl="0" algn="l" defTabSz="457200">
              <a:spcBef>
                <a:spcPct val="20000"/>
              </a:spcBef>
            </a:pPr>
            <a:r>
              <a:rPr lang="en-US" sz="2400" dirty="0">
                <a:solidFill>
                  <a:prstClr val="black"/>
                </a:solidFill>
              </a:rPr>
              <a:t>Read the first Annotated Example, “A Persuasive Internal Request.”</a:t>
            </a:r>
          </a:p>
          <a:p>
            <a:pPr lvl="0" algn="l" defTabSz="457200">
              <a:spcBef>
                <a:spcPct val="20000"/>
              </a:spcBef>
            </a:pPr>
            <a:r>
              <a:rPr lang="en-US" sz="2400" dirty="0">
                <a:solidFill>
                  <a:prstClr val="black"/>
                </a:solidFill>
              </a:rPr>
              <a:t>If you were writing to employees as a fellow employee working for the blood drive (rather than as the company president), what would you do differently in this message? Why? </a:t>
            </a:r>
          </a:p>
        </p:txBody>
      </p:sp>
      <p:pic>
        <p:nvPicPr>
          <p:cNvPr id="21" name="Picture 4" descr="An example of a persuasive internal request asking employees to donate blood.">
            <a:extLst>
              <a:ext uri="{FF2B5EF4-FFF2-40B4-BE49-F238E27FC236}">
                <a16:creationId xmlns:a16="http://schemas.microsoft.com/office/drawing/2014/main" id="{B22046C9-C1EC-4F69-941C-3C83BD4FEC24}"/>
              </a:ext>
            </a:extLst>
          </p:cNvPr>
          <p:cNvPicPr>
            <a:picLocks noGrp="1" noChangeAspect="1"/>
          </p:cNvPicPr>
          <p:nvPr>
            <p:ph sz="quarter" idx="14"/>
          </p:nvPr>
        </p:nvPicPr>
        <p:blipFill>
          <a:blip r:embed="rId4"/>
          <a:stretch>
            <a:fillRect/>
          </a:stretch>
        </p:blipFill>
        <p:spPr>
          <a:xfrm>
            <a:off x="7464152" y="1219050"/>
            <a:ext cx="3312368" cy="4298181"/>
          </a:xfrm>
          <a:prstGeom prst="rect">
            <a:avLst/>
          </a:prstGeom>
        </p:spPr>
      </p:pic>
      <p:sp>
        <p:nvSpPr>
          <p:cNvPr id="19" name="Text Placeholder 5">
            <a:extLst>
              <a:ext uri="{FF2B5EF4-FFF2-40B4-BE49-F238E27FC236}">
                <a16:creationId xmlns:a16="http://schemas.microsoft.com/office/drawing/2014/main" id="{55987F54-AF52-4718-9161-C8104336D4CA}"/>
              </a:ext>
            </a:extLst>
          </p:cNvPr>
          <p:cNvSpPr>
            <a:spLocks noGrp="1"/>
          </p:cNvSpPr>
          <p:nvPr>
            <p:ph sz="quarter" idx="19"/>
          </p:nvPr>
        </p:nvSpPr>
        <p:spPr>
          <a:xfrm>
            <a:off x="4439816" y="6309320"/>
            <a:ext cx="2880320" cy="326111"/>
          </a:xfrm>
        </p:spPr>
        <p:txBody>
          <a:bodyPr>
            <a:normAutofit/>
          </a:bodyPr>
          <a:lstStyle/>
          <a:p>
            <a:pPr lvl="0"/>
            <a:r>
              <a:rPr lang="en-US" sz="900" b="0" dirty="0">
                <a:solidFill>
                  <a:srgbClr val="000000"/>
                </a:solidFill>
                <a:hlinkClick r:id="rId5" action="ppaction://hlinksldjump">
                  <a:extLst>
                    <a:ext uri="{A12FA001-AC4F-418D-AE19-62706E023703}">
                      <ahyp:hlinkClr xmlns:ahyp="http://schemas.microsoft.com/office/drawing/2018/hyperlinkcolor" val="tx"/>
                    </a:ext>
                  </a:extLst>
                </a:hlinkClick>
              </a:rPr>
              <a:t>Access the text alternative for slide images.</a:t>
            </a:r>
            <a:endParaRPr lang="en-US" sz="900" b="0" dirty="0">
              <a:solidFill>
                <a:srgbClr val="000000"/>
              </a:solidFill>
            </a:endParaRPr>
          </a:p>
        </p:txBody>
      </p:sp>
      <p:sp>
        <p:nvSpPr>
          <p:cNvPr id="6" name="Slide Number Placeholder 6">
            <a:extLst>
              <a:ext uri="{FF2B5EF4-FFF2-40B4-BE49-F238E27FC236}">
                <a16:creationId xmlns:a16="http://schemas.microsoft.com/office/drawing/2014/main" id="{AEC7C2DD-C2DF-41E8-82A1-708A443DA94B}"/>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3654375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847528" y="368212"/>
            <a:ext cx="8352928" cy="684524"/>
          </a:xfrm>
        </p:spPr>
        <p:txBody>
          <a:bodyPr/>
          <a:lstStyle/>
          <a:p>
            <a:r>
              <a:rPr lang="en-US" sz="5400" dirty="0">
                <a:solidFill>
                  <a:srgbClr val="3D97B4"/>
                </a:solidFill>
                <a:cs typeface="+mj-cs"/>
              </a:rPr>
              <a:t> Persuasive Strategy </a:t>
            </a:r>
            <a:r>
              <a:rPr lang="en-US" sz="1600" dirty="0">
                <a:solidFill>
                  <a:srgbClr val="3D97B4"/>
                </a:solidFill>
                <a:cs typeface="+mj-cs"/>
              </a:rPr>
              <a:t>1</a:t>
            </a:r>
            <a:endParaRPr lang="en-US" sz="1600" dirty="0"/>
          </a:p>
        </p:txBody>
      </p:sp>
      <p:sp>
        <p:nvSpPr>
          <p:cNvPr id="8" name="Content Placeholder 2"/>
          <p:cNvSpPr>
            <a:spLocks noGrp="1"/>
          </p:cNvSpPr>
          <p:nvPr>
            <p:ph sz="quarter" idx="11"/>
          </p:nvPr>
        </p:nvSpPr>
        <p:spPr>
          <a:xfrm>
            <a:off x="2207568" y="1628800"/>
            <a:ext cx="8280920" cy="4536504"/>
          </a:xfrm>
        </p:spPr>
        <p:txBody>
          <a:bodyPr>
            <a:normAutofit/>
          </a:bodyPr>
          <a:lstStyle/>
          <a:p>
            <a:pPr lvl="0" defTabSz="457200" eaLnBrk="0" hangingPunct="0">
              <a:spcBef>
                <a:spcPct val="50000"/>
              </a:spcBef>
              <a:spcAft>
                <a:spcPts val="800"/>
              </a:spcAft>
            </a:pPr>
            <a:r>
              <a:rPr lang="en-US" sz="2800" b="1" i="1" dirty="0">
                <a:solidFill>
                  <a:prstClr val="black"/>
                </a:solidFill>
                <a:cs typeface="+mn-cs"/>
              </a:rPr>
              <a:t>Opening</a:t>
            </a:r>
            <a:endParaRPr lang="en-US" sz="2800" dirty="0">
              <a:solidFill>
                <a:prstClr val="black"/>
              </a:solidFill>
              <a:cs typeface="+mn-cs"/>
            </a:endParaRPr>
          </a:p>
          <a:p>
            <a:pPr lvl="0" defTabSz="457200">
              <a:spcBef>
                <a:spcPct val="20000"/>
              </a:spcBef>
              <a:spcAft>
                <a:spcPts val="800"/>
              </a:spcAft>
            </a:pPr>
            <a:r>
              <a:rPr lang="en-US" dirty="0">
                <a:solidFill>
                  <a:prstClr val="black"/>
                </a:solidFill>
                <a:cs typeface="+mn-cs"/>
              </a:rPr>
              <a:t>Dear Mr. Williams:</a:t>
            </a:r>
          </a:p>
          <a:p>
            <a:pPr lvl="0" defTabSz="457200">
              <a:spcBef>
                <a:spcPct val="20000"/>
              </a:spcBef>
              <a:spcAft>
                <a:spcPts val="800"/>
              </a:spcAft>
            </a:pPr>
            <a:r>
              <a:rPr lang="en-US" dirty="0">
                <a:solidFill>
                  <a:prstClr val="black"/>
                </a:solidFill>
                <a:cs typeface="+mn-cs"/>
              </a:rPr>
              <a:t>Right now—right here in our city—620 teenagers are running 37 corporations. The kids run the whole operation. Their only adult help comes from business professionals who work with them.</a:t>
            </a:r>
          </a:p>
        </p:txBody>
      </p:sp>
      <p:sp>
        <p:nvSpPr>
          <p:cNvPr id="6" name="Slide Number Placeholder 3"/>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3373033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775520" y="340963"/>
            <a:ext cx="8640960" cy="783781"/>
          </a:xfrm>
        </p:spPr>
        <p:txBody>
          <a:bodyPr/>
          <a:lstStyle/>
          <a:p>
            <a:r>
              <a:rPr lang="en-US" altLang="en-US" sz="5400" dirty="0">
                <a:solidFill>
                  <a:srgbClr val="3D97B4"/>
                </a:solidFill>
                <a:ea typeface="ＭＳ Ｐゴシック" pitchFamily="34" charset="-128"/>
                <a:cs typeface="+mj-cs"/>
              </a:rPr>
              <a:t>Persuasive Strategy </a:t>
            </a:r>
            <a:r>
              <a:rPr lang="en-US" sz="1600" dirty="0">
                <a:solidFill>
                  <a:srgbClr val="3D97B4"/>
                </a:solidFill>
                <a:cs typeface="+mj-cs"/>
              </a:rPr>
              <a:t>2</a:t>
            </a:r>
            <a:endParaRPr lang="en-US" sz="1600" dirty="0"/>
          </a:p>
        </p:txBody>
      </p:sp>
      <p:sp>
        <p:nvSpPr>
          <p:cNvPr id="8" name="Content Placeholder 2"/>
          <p:cNvSpPr>
            <a:spLocks noGrp="1"/>
          </p:cNvSpPr>
          <p:nvPr>
            <p:ph sz="quarter" idx="11"/>
          </p:nvPr>
        </p:nvSpPr>
        <p:spPr>
          <a:xfrm>
            <a:off x="2207568" y="1340768"/>
            <a:ext cx="8352928" cy="5149142"/>
          </a:xfrm>
        </p:spPr>
        <p:txBody>
          <a:bodyPr>
            <a:normAutofit/>
          </a:bodyPr>
          <a:lstStyle/>
          <a:p>
            <a:pPr lvl="0" defTabSz="457200">
              <a:spcBef>
                <a:spcPct val="20000"/>
              </a:spcBef>
              <a:spcAft>
                <a:spcPts val="800"/>
              </a:spcAft>
            </a:pPr>
            <a:r>
              <a:rPr lang="en-US" sz="2800" b="1" i="1" dirty="0">
                <a:solidFill>
                  <a:prstClr val="black"/>
                </a:solidFill>
                <a:cs typeface="Century Gothic"/>
              </a:rPr>
              <a:t>Body</a:t>
            </a:r>
          </a:p>
          <a:p>
            <a:pPr lvl="0" defTabSz="457200">
              <a:spcBef>
                <a:spcPct val="20000"/>
              </a:spcBef>
              <a:spcAft>
                <a:spcPts val="800"/>
              </a:spcAft>
            </a:pPr>
            <a:r>
              <a:rPr lang="en-US" dirty="0">
                <a:solidFill>
                  <a:prstClr val="black"/>
                </a:solidFill>
                <a:cs typeface="+mn-cs"/>
              </a:rPr>
              <a:t>Last September these young people applied for charters and elected officers. Then they created plans for business operations. One group planned to build websites for local small businesses. Another elected to conduct a rock concert. Yet another planned to publish electronic newsletters for area corporations. After determining their plans, the kids issued stock—and sold it, too. With the proceeds from stock sales, they began their operations. This May they will liquidate their companies and account to their stockholders for their profits or losses.</a:t>
            </a:r>
          </a:p>
        </p:txBody>
      </p:sp>
      <p:sp>
        <p:nvSpPr>
          <p:cNvPr id="6" name="Slide Number Placeholder 3"/>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2310756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495600" y="332656"/>
            <a:ext cx="7200800" cy="792088"/>
          </a:xfrm>
        </p:spPr>
        <p:txBody>
          <a:bodyPr/>
          <a:lstStyle/>
          <a:p>
            <a:r>
              <a:rPr lang="en-US" sz="5400" dirty="0">
                <a:solidFill>
                  <a:srgbClr val="3D97B4"/>
                </a:solidFill>
                <a:cs typeface="+mj-cs"/>
              </a:rPr>
              <a:t>Persuasive Strategy </a:t>
            </a:r>
            <a:r>
              <a:rPr lang="en-US" sz="1600" dirty="0">
                <a:solidFill>
                  <a:srgbClr val="3D97B4"/>
                </a:solidFill>
                <a:cs typeface="+mj-cs"/>
              </a:rPr>
              <a:t>3</a:t>
            </a:r>
            <a:endParaRPr lang="en-US" sz="1600" dirty="0"/>
          </a:p>
        </p:txBody>
      </p:sp>
      <p:sp>
        <p:nvSpPr>
          <p:cNvPr id="8" name="Content Placeholder 2"/>
          <p:cNvSpPr>
            <a:spLocks noGrp="1"/>
          </p:cNvSpPr>
          <p:nvPr>
            <p:ph sz="quarter" idx="11"/>
          </p:nvPr>
        </p:nvSpPr>
        <p:spPr>
          <a:xfrm>
            <a:off x="2155829" y="1340768"/>
            <a:ext cx="8116635" cy="4776241"/>
          </a:xfrm>
        </p:spPr>
        <p:txBody>
          <a:bodyPr>
            <a:normAutofit/>
          </a:bodyPr>
          <a:lstStyle/>
          <a:p>
            <a:pPr lvl="0" defTabSz="457200">
              <a:spcBef>
                <a:spcPct val="20000"/>
              </a:spcBef>
              <a:spcAft>
                <a:spcPts val="800"/>
              </a:spcAft>
            </a:pPr>
            <a:r>
              <a:rPr lang="en-US" sz="2800" b="1" i="1" dirty="0">
                <a:solidFill>
                  <a:prstClr val="black"/>
                </a:solidFill>
                <a:cs typeface="Century Gothic"/>
              </a:rPr>
              <a:t>Body Continued</a:t>
            </a:r>
            <a:endParaRPr lang="en-US" sz="2800" dirty="0">
              <a:solidFill>
                <a:prstClr val="black"/>
              </a:solidFill>
              <a:cs typeface="+mn-cs"/>
            </a:endParaRPr>
          </a:p>
          <a:p>
            <a:pPr lvl="0" defTabSz="457200">
              <a:spcBef>
                <a:spcPct val="20000"/>
              </a:spcBef>
              <a:spcAft>
                <a:spcPts val="800"/>
              </a:spcAft>
            </a:pPr>
            <a:r>
              <a:rPr lang="en-US" dirty="0">
                <a:solidFill>
                  <a:prstClr val="black"/>
                </a:solidFill>
                <a:cs typeface="+mn-cs"/>
              </a:rPr>
              <a:t>What’s behind these impressive accomplishments? As you’ve probably guessed, it’s </a:t>
            </a:r>
            <a:r>
              <a:rPr lang="en-US" b="1" dirty="0">
                <a:solidFill>
                  <a:prstClr val="black"/>
                </a:solidFill>
                <a:cs typeface="+mn-cs"/>
              </a:rPr>
              <a:t>Junior Achievement</a:t>
            </a:r>
            <a:r>
              <a:rPr lang="en-US" dirty="0">
                <a:solidFill>
                  <a:prstClr val="black"/>
                </a:solidFill>
                <a:cs typeface="+mn-cs"/>
              </a:rPr>
              <a:t>. Since 1919, this nonprofit organization has been teaching school kids of all ages about business, economics, and entrepreneurship. Thanks to partnerships between volunteers and teachers, these students gain hands-on experience with real business operations while learning the fundamentals of economics and financial responsibility. They also learn cooperation and problem solving. It’s a win–win situation for all involved.</a:t>
            </a:r>
          </a:p>
        </p:txBody>
      </p:sp>
      <p:sp>
        <p:nvSpPr>
          <p:cNvPr id="6" name="Slide Number Placeholder 3"/>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2719640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927648" y="404664"/>
            <a:ext cx="6336704" cy="648072"/>
          </a:xfrm>
        </p:spPr>
        <p:txBody>
          <a:bodyPr/>
          <a:lstStyle/>
          <a:p>
            <a:r>
              <a:rPr lang="en-US" sz="5400" dirty="0">
                <a:solidFill>
                  <a:srgbClr val="3D97B4"/>
                </a:solidFill>
                <a:cs typeface="+mj-cs"/>
              </a:rPr>
              <a:t>Persuasive Strategy </a:t>
            </a:r>
            <a:r>
              <a:rPr lang="en-US" sz="1600" dirty="0">
                <a:solidFill>
                  <a:srgbClr val="3D97B4"/>
                </a:solidFill>
                <a:cs typeface="+mj-cs"/>
              </a:rPr>
              <a:t>4</a:t>
            </a:r>
            <a:endParaRPr lang="en-US" sz="1600" dirty="0"/>
          </a:p>
        </p:txBody>
      </p:sp>
      <p:sp>
        <p:nvSpPr>
          <p:cNvPr id="8" name="Content Placeholder 2"/>
          <p:cNvSpPr>
            <a:spLocks noGrp="1"/>
          </p:cNvSpPr>
          <p:nvPr>
            <p:ph sz="quarter" idx="11"/>
          </p:nvPr>
        </p:nvSpPr>
        <p:spPr>
          <a:xfrm>
            <a:off x="1955540" y="1443611"/>
            <a:ext cx="8280920" cy="5109589"/>
          </a:xfrm>
        </p:spPr>
        <p:txBody>
          <a:bodyPr>
            <a:normAutofit/>
          </a:bodyPr>
          <a:lstStyle/>
          <a:p>
            <a:pPr lvl="0" defTabSz="457200">
              <a:spcBef>
                <a:spcPct val="20000"/>
              </a:spcBef>
              <a:spcAft>
                <a:spcPts val="800"/>
              </a:spcAft>
            </a:pPr>
            <a:r>
              <a:rPr lang="en-US" sz="2800" b="1" i="1" dirty="0">
                <a:solidFill>
                  <a:prstClr val="black"/>
                </a:solidFill>
                <a:cs typeface="Century Gothic"/>
              </a:rPr>
              <a:t>Body Continued</a:t>
            </a:r>
            <a:endParaRPr lang="en-US" sz="2800" dirty="0">
              <a:solidFill>
                <a:prstClr val="black"/>
              </a:solidFill>
              <a:cs typeface="+mn-cs"/>
            </a:endParaRPr>
          </a:p>
          <a:p>
            <a:pPr lvl="0" defTabSz="457200">
              <a:spcBef>
                <a:spcPct val="20000"/>
              </a:spcBef>
              <a:spcAft>
                <a:spcPts val="800"/>
              </a:spcAft>
            </a:pPr>
            <a:r>
              <a:rPr lang="en-US" dirty="0">
                <a:solidFill>
                  <a:prstClr val="black"/>
                </a:solidFill>
                <a:cs typeface="+mn-cs"/>
              </a:rPr>
              <a:t>To continue to succeed, Junior Achievement needs all of us behind it. During the 13 years the program has been in our city, it has had enthusiastic support from local business leaders. But with over 900 students on the waiting list, our plans for next year call for expansion. That’s why, as a volunteer myself, I ask that you help make the program available to more youngsters by contributing $50. By helping to cover the cost of materials, special events, and scholarships, you’ll be preparing more students for a bright future in business.</a:t>
            </a:r>
          </a:p>
        </p:txBody>
      </p:sp>
      <p:sp>
        <p:nvSpPr>
          <p:cNvPr id="6" name="Slide Number Placeholder 3"/>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2151130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063552" y="332432"/>
            <a:ext cx="8064896" cy="792312"/>
          </a:xfrm>
        </p:spPr>
        <p:txBody>
          <a:bodyPr/>
          <a:lstStyle/>
          <a:p>
            <a:r>
              <a:rPr lang="en-US" sz="5400" dirty="0">
                <a:solidFill>
                  <a:srgbClr val="3D97B4"/>
                </a:solidFill>
                <a:cs typeface="+mj-cs"/>
              </a:rPr>
              <a:t>Persuasive Strategy </a:t>
            </a:r>
            <a:r>
              <a:rPr lang="en-US" sz="1600" dirty="0">
                <a:solidFill>
                  <a:srgbClr val="3D97B4"/>
                </a:solidFill>
                <a:cs typeface="+mj-cs"/>
              </a:rPr>
              <a:t>5</a:t>
            </a:r>
            <a:endParaRPr lang="en-US" sz="1600" dirty="0"/>
          </a:p>
        </p:txBody>
      </p:sp>
      <p:sp>
        <p:nvSpPr>
          <p:cNvPr id="8" name="Content Placeholder 2"/>
          <p:cNvSpPr>
            <a:spLocks noGrp="1"/>
          </p:cNvSpPr>
          <p:nvPr>
            <p:ph sz="quarter" idx="11"/>
          </p:nvPr>
        </p:nvSpPr>
        <p:spPr>
          <a:xfrm>
            <a:off x="731234" y="1340768"/>
            <a:ext cx="10981389" cy="4824536"/>
          </a:xfrm>
        </p:spPr>
        <p:txBody>
          <a:bodyPr>
            <a:normAutofit/>
          </a:bodyPr>
          <a:lstStyle/>
          <a:p>
            <a:pPr lvl="0" defTabSz="457200">
              <a:spcBef>
                <a:spcPct val="50000"/>
              </a:spcBef>
              <a:spcAft>
                <a:spcPts val="800"/>
              </a:spcAft>
              <a:defRPr/>
            </a:pPr>
            <a:r>
              <a:rPr lang="en-US" sz="2800" b="1" i="1" dirty="0">
                <a:solidFill>
                  <a:prstClr val="black"/>
                </a:solidFill>
                <a:cs typeface="Century Gothic"/>
              </a:rPr>
              <a:t>Closing</a:t>
            </a:r>
          </a:p>
          <a:p>
            <a:pPr lvl="0" defTabSz="457200">
              <a:spcBef>
                <a:spcPct val="20000"/>
              </a:spcBef>
              <a:spcAft>
                <a:spcPts val="800"/>
              </a:spcAft>
            </a:pPr>
            <a:r>
              <a:rPr lang="en-US" sz="2800" dirty="0">
                <a:solidFill>
                  <a:prstClr val="black"/>
                </a:solidFill>
                <a:cs typeface="+mn-cs"/>
              </a:rPr>
              <a:t>Please make your donation now by completing our online contribution form at</a:t>
            </a:r>
            <a:r>
              <a:rPr lang="en-US" sz="2800" baseline="0" dirty="0">
                <a:solidFill>
                  <a:prstClr val="black"/>
                </a:solidFill>
                <a:cs typeface="+mn-cs"/>
              </a:rPr>
              <a:t> </a:t>
            </a:r>
            <a:r>
              <a:rPr lang="en-US" sz="2800" dirty="0">
                <a:solidFill>
                  <a:srgbClr val="3C96B2"/>
                </a:solidFill>
                <a:cs typeface="+mn-cs"/>
                <a:hlinkClick r:id="rId3">
                  <a:extLst>
                    <a:ext uri="{A12FA001-AC4F-418D-AE19-62706E023703}">
                      <ahyp:hlinkClr xmlns:ahyp="http://schemas.microsoft.com/office/drawing/2018/hyperlinkcolor" val="tx"/>
                    </a:ext>
                  </a:extLst>
                </a:hlinkClick>
              </a:rPr>
              <a:t>www.juniorachievement.org</a:t>
            </a:r>
            <a:r>
              <a:rPr lang="en-US" sz="2800" dirty="0">
                <a:solidFill>
                  <a:prstClr val="black"/>
                </a:solidFill>
                <a:cs typeface="+mn-cs"/>
              </a:rPr>
              <a:t>. You will be doing a good service—for our kids, for our schools, and for our community.</a:t>
            </a:r>
          </a:p>
          <a:p>
            <a:pPr lvl="0" defTabSz="457200">
              <a:spcBef>
                <a:spcPct val="20000"/>
              </a:spcBef>
              <a:spcAft>
                <a:spcPts val="800"/>
              </a:spcAft>
            </a:pPr>
            <a:r>
              <a:rPr lang="en-US" sz="2800" dirty="0">
                <a:solidFill>
                  <a:prstClr val="black"/>
                </a:solidFill>
                <a:cs typeface="+mn-cs"/>
              </a:rPr>
              <a:t>Best regards,</a:t>
            </a:r>
          </a:p>
          <a:p>
            <a:pPr lvl="0" defTabSz="457200">
              <a:spcBef>
                <a:spcPct val="20000"/>
              </a:spcBef>
              <a:spcAft>
                <a:spcPts val="800"/>
              </a:spcAft>
            </a:pPr>
            <a:r>
              <a:rPr lang="en-US" sz="2800" dirty="0">
                <a:solidFill>
                  <a:prstClr val="black"/>
                </a:solidFill>
                <a:cs typeface="+mn-cs"/>
              </a:rPr>
              <a:t>Jane Monroe</a:t>
            </a:r>
          </a:p>
        </p:txBody>
      </p:sp>
      <p:sp>
        <p:nvSpPr>
          <p:cNvPr id="6" name="Slide Number Placeholder 3"/>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39646910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40221" y="304800"/>
            <a:ext cx="10311559" cy="460800"/>
          </a:xfrm>
        </p:spPr>
        <p:txBody>
          <a:bodyPr/>
          <a:lstStyle/>
          <a:p>
            <a:r>
              <a:rPr lang="en-US" sz="4000" dirty="0">
                <a:solidFill>
                  <a:srgbClr val="AC802E"/>
                </a:solidFill>
                <a:ea typeface="Adobe Ming Std L" panose="02020300000000000000" pitchFamily="18" charset="-128"/>
                <a:cs typeface="Arial" panose="020B0604020202020204" pitchFamily="34" charset="0"/>
                <a:sym typeface="Calibri"/>
              </a:rPr>
              <a:t>Sales Messages </a:t>
            </a:r>
            <a:endParaRPr lang="en-US" sz="5400" dirty="0"/>
          </a:p>
        </p:txBody>
      </p:sp>
      <p:sp>
        <p:nvSpPr>
          <p:cNvPr id="5" name="Content Placeholder 2">
            <a:extLst>
              <a:ext uri="{FF2B5EF4-FFF2-40B4-BE49-F238E27FC236}">
                <a16:creationId xmlns:a16="http://schemas.microsoft.com/office/drawing/2014/main" id="{368E2F32-9872-4DCF-828C-8852CEBE1F80}"/>
              </a:ext>
            </a:extLst>
          </p:cNvPr>
          <p:cNvSpPr>
            <a:spLocks noGrp="1"/>
          </p:cNvSpPr>
          <p:nvPr>
            <p:ph sz="quarter" idx="4294967295"/>
          </p:nvPr>
        </p:nvSpPr>
        <p:spPr>
          <a:xfrm>
            <a:off x="940221" y="935464"/>
            <a:ext cx="4291683" cy="5229840"/>
          </a:xfrm>
        </p:spPr>
        <p:txBody>
          <a:bodyPr/>
          <a:lstStyle/>
          <a:p>
            <a:pPr lvl="0" defTabSz="457200">
              <a:spcBef>
                <a:spcPct val="20000"/>
              </a:spcBef>
              <a:buClr>
                <a:srgbClr val="693494"/>
              </a:buClr>
            </a:pPr>
            <a:r>
              <a:rPr lang="en-US" sz="2800" dirty="0">
                <a:solidFill>
                  <a:prstClr val="black"/>
                </a:solidFill>
                <a:ea typeface="ＭＳ Ｐゴシック" pitchFamily="34" charset="-128"/>
                <a:cs typeface="+mn-cs"/>
              </a:rPr>
              <a:t>Sales techniques are useful</a:t>
            </a:r>
          </a:p>
          <a:p>
            <a:pPr marL="457200" lvl="1" indent="-457200" defTabSz="457200">
              <a:spcBef>
                <a:spcPct val="20000"/>
              </a:spcBef>
            </a:pPr>
            <a:r>
              <a:rPr lang="en-US" sz="2800" dirty="0">
                <a:solidFill>
                  <a:prstClr val="black"/>
                </a:solidFill>
                <a:latin typeface="Sanserif"/>
                <a:ea typeface="ＭＳ Ｐゴシック" pitchFamily="34" charset="-128"/>
                <a:cs typeface="+mn-cs"/>
              </a:rPr>
              <a:t>in writing many different kinds of messages.</a:t>
            </a:r>
          </a:p>
          <a:p>
            <a:pPr marL="457200" lvl="1" indent="-457200" defTabSz="457200">
              <a:spcBef>
                <a:spcPct val="20000"/>
              </a:spcBef>
            </a:pPr>
            <a:r>
              <a:rPr lang="en-US" sz="2800" dirty="0">
                <a:solidFill>
                  <a:prstClr val="black"/>
                </a:solidFill>
                <a:latin typeface="Sanserif"/>
                <a:ea typeface="ＭＳ Ｐゴシック" pitchFamily="34" charset="-128"/>
                <a:cs typeface="+mn-cs"/>
              </a:rPr>
              <a:t>in actual sales work.</a:t>
            </a:r>
          </a:p>
          <a:p>
            <a:pPr marL="457200" lvl="1" indent="-457200" defTabSz="457200">
              <a:spcBef>
                <a:spcPct val="20000"/>
              </a:spcBef>
            </a:pPr>
            <a:r>
              <a:rPr lang="en-US" sz="2800" dirty="0">
                <a:solidFill>
                  <a:prstClr val="black"/>
                </a:solidFill>
                <a:latin typeface="Sanserif"/>
                <a:ea typeface="ＭＳ Ｐゴシック" pitchFamily="34" charset="-128"/>
                <a:cs typeface="+mn-cs"/>
              </a:rPr>
              <a:t>in selling yourself.</a:t>
            </a:r>
          </a:p>
        </p:txBody>
      </p:sp>
      <p:pic>
        <p:nvPicPr>
          <p:cNvPr id="11" name="Picture 3">
            <a:extLst>
              <a:ext uri="{FF2B5EF4-FFF2-40B4-BE49-F238E27FC236}">
                <a16:creationId xmlns:a16="http://schemas.microsoft.com/office/drawing/2014/main" id="{D4957385-F9D7-4040-B56F-B70D56BBF689}"/>
              </a:ext>
              <a:ext uri="{C183D7F6-B498-43B3-948B-1728B52AA6E4}">
                <adec:decorative xmlns:adec="http://schemas.microsoft.com/office/drawing/2017/decorative" val="1"/>
              </a:ext>
            </a:extLst>
          </p:cNvPr>
          <p:cNvPicPr>
            <a:picLocks noGrp="1" noChangeAspect="1"/>
          </p:cNvPicPr>
          <p:nvPr>
            <p:ph sz="quarter" idx="4294967295"/>
          </p:nvPr>
        </p:nvPicPr>
        <p:blipFill>
          <a:blip r:embed="rId3"/>
          <a:stretch>
            <a:fillRect/>
          </a:stretch>
        </p:blipFill>
        <p:spPr>
          <a:xfrm>
            <a:off x="5684577" y="1079267"/>
            <a:ext cx="5154935" cy="4942234"/>
          </a:xfrm>
          <a:prstGeom prst="rect">
            <a:avLst/>
          </a:prstGeom>
        </p:spPr>
      </p:pic>
      <p:sp>
        <p:nvSpPr>
          <p:cNvPr id="6" name="Text Placeholder 4"/>
          <p:cNvSpPr>
            <a:spLocks noGrp="1"/>
          </p:cNvSpPr>
          <p:nvPr>
            <p:ph type="body" sz="quarter" idx="4294967295"/>
          </p:nvPr>
        </p:nvSpPr>
        <p:spPr>
          <a:xfrm>
            <a:off x="9912424" y="6642091"/>
            <a:ext cx="1440160" cy="211567"/>
          </a:xfrm>
        </p:spPr>
        <p:txBody>
          <a:bodyPr>
            <a:normAutofit fontScale="32500" lnSpcReduction="20000"/>
          </a:bodyPr>
          <a:lstStyle/>
          <a:p>
            <a:pPr lvl="0" algn="r" fontAlgn="base">
              <a:spcBef>
                <a:spcPct val="0"/>
              </a:spcBef>
              <a:spcAft>
                <a:spcPct val="0"/>
              </a:spcAft>
            </a:pPr>
            <a:r>
              <a:rPr lang="en-US" dirty="0">
                <a:solidFill>
                  <a:schemeClr val="tx1"/>
                </a:solidFill>
                <a:ea typeface="ＭＳ Ｐゴシック" pitchFamily="34" charset="-128"/>
                <a:cs typeface="+mn-cs"/>
              </a:rPr>
              <a:t>Courtesy of Kathryn </a:t>
            </a:r>
            <a:r>
              <a:rPr lang="en-US" dirty="0" err="1">
                <a:solidFill>
                  <a:schemeClr val="tx1"/>
                </a:solidFill>
                <a:ea typeface="ＭＳ Ｐゴシック" pitchFamily="34" charset="-128"/>
                <a:cs typeface="+mn-cs"/>
              </a:rPr>
              <a:t>Rentz</a:t>
            </a:r>
            <a:endParaRPr lang="en-US" dirty="0">
              <a:solidFill>
                <a:schemeClr val="tx1"/>
              </a:solidFill>
              <a:ea typeface="ＭＳ Ｐゴシック" pitchFamily="34" charset="-128"/>
              <a:cs typeface="+mn-cs"/>
            </a:endParaRPr>
          </a:p>
        </p:txBody>
      </p:sp>
      <p:sp>
        <p:nvSpPr>
          <p:cNvPr id="7" name="Slide Number Placeholder 5"/>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2638154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00000">
              <a:schemeClr val="bg1"/>
            </a:gs>
            <a:gs pos="25000">
              <a:srgbClr val="3D97B4"/>
            </a:gs>
          </a:gsLst>
          <a:lin ang="5400000" scaled="1"/>
        </a:grad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291749" y="1052736"/>
            <a:ext cx="4845051" cy="2044080"/>
          </a:xfrm>
          <a:solidFill>
            <a:schemeClr val="bg1">
              <a:alpha val="0"/>
            </a:schemeClr>
          </a:solidFill>
        </p:spPr>
        <p:txBody>
          <a:bodyPr/>
          <a:lstStyle/>
          <a:p>
            <a:r>
              <a:rPr lang="en-US" sz="6600" b="0" dirty="0">
                <a:solidFill>
                  <a:prstClr val="black"/>
                </a:solidFill>
                <a:ea typeface="+mn-ea"/>
                <a:cs typeface="Arial" panose="020B0604020202020204" pitchFamily="34" charset="0"/>
              </a:rPr>
              <a:t>“We’re all in sales now.”</a:t>
            </a:r>
            <a:endParaRPr lang="en-US" sz="5400" dirty="0"/>
          </a:p>
        </p:txBody>
      </p:sp>
      <p:sp>
        <p:nvSpPr>
          <p:cNvPr id="17" name="Content Placeholder 2">
            <a:extLst>
              <a:ext uri="{FF2B5EF4-FFF2-40B4-BE49-F238E27FC236}">
                <a16:creationId xmlns:a16="http://schemas.microsoft.com/office/drawing/2014/main" id="{7E21A74C-239D-4EF3-AE64-B9348F468E0E}"/>
              </a:ext>
            </a:extLst>
          </p:cNvPr>
          <p:cNvSpPr>
            <a:spLocks noGrp="1"/>
          </p:cNvSpPr>
          <p:nvPr>
            <p:ph sz="quarter" idx="11"/>
          </p:nvPr>
        </p:nvSpPr>
        <p:spPr>
          <a:xfrm>
            <a:off x="947643" y="5013176"/>
            <a:ext cx="4140246" cy="1235224"/>
          </a:xfrm>
        </p:spPr>
        <p:txBody>
          <a:bodyPr/>
          <a:lstStyle/>
          <a:p>
            <a:pPr lvl="0" defTabSz="457200">
              <a:spcAft>
                <a:spcPts val="0"/>
              </a:spcAft>
            </a:pPr>
            <a:r>
              <a:rPr lang="en-US" sz="1600" b="1" dirty="0">
                <a:solidFill>
                  <a:prstClr val="black"/>
                </a:solidFill>
                <a:cs typeface="+mn-cs"/>
              </a:rPr>
              <a:t>Daniel H. Pink</a:t>
            </a:r>
          </a:p>
          <a:p>
            <a:pPr lvl="0" defTabSz="457200">
              <a:spcAft>
                <a:spcPts val="0"/>
              </a:spcAft>
            </a:pPr>
            <a:r>
              <a:rPr lang="en-US" sz="1600" b="1" dirty="0">
                <a:solidFill>
                  <a:prstClr val="black"/>
                </a:solidFill>
                <a:cs typeface="+mn-cs"/>
              </a:rPr>
              <a:t>Former speechwriter for Al Gore</a:t>
            </a:r>
          </a:p>
          <a:p>
            <a:pPr lvl="0" defTabSz="457200">
              <a:spcAft>
                <a:spcPts val="0"/>
              </a:spcAft>
            </a:pPr>
            <a:r>
              <a:rPr lang="en-US" sz="1600" b="1" dirty="0">
                <a:solidFill>
                  <a:prstClr val="black"/>
                </a:solidFill>
                <a:cs typeface="+mn-cs"/>
              </a:rPr>
              <a:t>Author of five books on business trends</a:t>
            </a:r>
          </a:p>
        </p:txBody>
      </p:sp>
      <p:pic>
        <p:nvPicPr>
          <p:cNvPr id="16" name="Picture 3">
            <a:extLst>
              <a:ext uri="{FF2B5EF4-FFF2-40B4-BE49-F238E27FC236}">
                <a16:creationId xmlns:a16="http://schemas.microsoft.com/office/drawing/2014/main" id="{BCEE3D03-02F5-4F4B-BE6F-E8A27AC5AD96}"/>
              </a:ex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6384032" y="1423988"/>
            <a:ext cx="4464496" cy="4532133"/>
          </a:xfrm>
          <a:prstGeom prst="rect">
            <a:avLst/>
          </a:prstGeom>
        </p:spPr>
      </p:pic>
      <p:sp>
        <p:nvSpPr>
          <p:cNvPr id="10" name="Text Placeholder 4"/>
          <p:cNvSpPr>
            <a:spLocks noGrp="1"/>
          </p:cNvSpPr>
          <p:nvPr>
            <p:ph type="body" sz="quarter" idx="13"/>
          </p:nvPr>
        </p:nvSpPr>
        <p:spPr>
          <a:xfrm>
            <a:off x="8742364" y="6698931"/>
            <a:ext cx="2759520" cy="135996"/>
          </a:xfrm>
        </p:spPr>
        <p:txBody>
          <a:bodyPr/>
          <a:lstStyle/>
          <a:p>
            <a:pPr lvl="0" fontAlgn="base">
              <a:spcBef>
                <a:spcPct val="0"/>
              </a:spcBef>
              <a:spcAft>
                <a:spcPct val="0"/>
              </a:spcAft>
            </a:pPr>
            <a:r>
              <a:rPr lang="en-US" dirty="0">
                <a:ea typeface="ＭＳ Ｐゴシック" pitchFamily="34" charset="-128"/>
                <a:cs typeface="+mn-cs"/>
              </a:rPr>
              <a:t>Photo courtesy of Daniel Pink. Photo by Rebecca </a:t>
            </a:r>
            <a:r>
              <a:rPr lang="en-US" dirty="0" err="1">
                <a:ea typeface="ＭＳ Ｐゴシック" pitchFamily="34" charset="-128"/>
                <a:cs typeface="+mn-cs"/>
              </a:rPr>
              <a:t>Drobis</a:t>
            </a:r>
            <a:endParaRPr lang="en-US" dirty="0">
              <a:ea typeface="ＭＳ Ｐゴシック" pitchFamily="34" charset="-128"/>
              <a:cs typeface="+mn-cs"/>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1254138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631504" y="332656"/>
            <a:ext cx="8928089" cy="604816"/>
          </a:xfrm>
        </p:spPr>
        <p:txBody>
          <a:bodyPr/>
          <a:lstStyle/>
          <a:p>
            <a:r>
              <a:rPr lang="en-US" altLang="en-US" sz="4000" dirty="0">
                <a:solidFill>
                  <a:srgbClr val="3D97B4"/>
                </a:solidFill>
                <a:ea typeface="ＭＳ Ｐゴシック" pitchFamily="34" charset="-128"/>
                <a:cs typeface="+mj-cs"/>
              </a:rPr>
              <a:t>Questioning the Ethics of Sales Messages</a:t>
            </a:r>
            <a:endParaRPr lang="en-US" sz="5400" dirty="0"/>
          </a:p>
        </p:txBody>
      </p:sp>
      <p:sp>
        <p:nvSpPr>
          <p:cNvPr id="8" name="Content Placeholder 2"/>
          <p:cNvSpPr>
            <a:spLocks noGrp="1"/>
          </p:cNvSpPr>
          <p:nvPr>
            <p:ph sz="quarter" idx="11"/>
          </p:nvPr>
        </p:nvSpPr>
        <p:spPr>
          <a:xfrm>
            <a:off x="2927648" y="1412776"/>
            <a:ext cx="5472608" cy="4392488"/>
          </a:xfrm>
        </p:spPr>
        <p:txBody>
          <a:bodyPr>
            <a:normAutofit/>
          </a:bodyPr>
          <a:lstStyle/>
          <a:p>
            <a:pPr lvl="0" defTabSz="457200">
              <a:lnSpc>
                <a:spcPct val="90000"/>
              </a:lnSpc>
              <a:spcBef>
                <a:spcPct val="20000"/>
              </a:spcBef>
              <a:spcAft>
                <a:spcPts val="800"/>
              </a:spcAft>
            </a:pPr>
            <a:r>
              <a:rPr lang="en-US" sz="2800" dirty="0">
                <a:solidFill>
                  <a:prstClr val="black"/>
                </a:solidFill>
                <a:ea typeface="ＭＳ Ｐゴシック" pitchFamily="34" charset="-128"/>
                <a:cs typeface="+mn-cs"/>
              </a:rPr>
              <a:t>Sales messages can be unwanted.</a:t>
            </a:r>
          </a:p>
          <a:p>
            <a:pPr marL="342900" lvl="0" indent="-342900" defTabSz="457200">
              <a:lnSpc>
                <a:spcPct val="90000"/>
              </a:lnSpc>
              <a:spcBef>
                <a:spcPct val="20000"/>
              </a:spcBef>
              <a:spcAft>
                <a:spcPts val="800"/>
              </a:spcAft>
              <a:buFont typeface="Arial" panose="020B0604020202020204" pitchFamily="34" charset="0"/>
              <a:buChar char="•"/>
            </a:pPr>
            <a:r>
              <a:rPr lang="en-US" sz="2400" b="0" dirty="0">
                <a:solidFill>
                  <a:prstClr val="black"/>
                </a:solidFill>
                <a:ea typeface="ＭＳ Ｐゴシック" pitchFamily="34" charset="-128"/>
                <a:cs typeface="+mn-cs"/>
              </a:rPr>
              <a:t>Can you think of some ways in which unwanted sales messages can be unethical?</a:t>
            </a:r>
          </a:p>
          <a:p>
            <a:pPr lvl="0" defTabSz="457200">
              <a:lnSpc>
                <a:spcPct val="90000"/>
              </a:lnSpc>
              <a:spcBef>
                <a:spcPct val="20000"/>
              </a:spcBef>
              <a:spcAft>
                <a:spcPts val="800"/>
              </a:spcAft>
            </a:pPr>
            <a:r>
              <a:rPr lang="en-US" sz="2800" dirty="0">
                <a:solidFill>
                  <a:prstClr val="black"/>
                </a:solidFill>
                <a:ea typeface="ＭＳ Ｐゴシック" pitchFamily="34" charset="-128"/>
                <a:cs typeface="+mn-cs"/>
              </a:rPr>
              <a:t>Sales messages can use unfair tactics.</a:t>
            </a:r>
          </a:p>
          <a:p>
            <a:pPr marL="342900" lvl="0" indent="-342900" defTabSz="457200">
              <a:lnSpc>
                <a:spcPct val="90000"/>
              </a:lnSpc>
              <a:spcBef>
                <a:spcPct val="20000"/>
              </a:spcBef>
              <a:spcAft>
                <a:spcPts val="800"/>
              </a:spcAft>
              <a:buFont typeface="Arial" panose="020B0604020202020204" pitchFamily="34" charset="0"/>
              <a:buChar char="•"/>
            </a:pPr>
            <a:r>
              <a:rPr lang="en-US" sz="2400" b="0" dirty="0">
                <a:solidFill>
                  <a:prstClr val="black"/>
                </a:solidFill>
                <a:ea typeface="ＭＳ Ｐゴシック" pitchFamily="34" charset="-128"/>
                <a:cs typeface="+mn-cs"/>
              </a:rPr>
              <a:t>What are some examples of unfair sales tactics? What are they unfair? </a:t>
            </a:r>
          </a:p>
        </p:txBody>
      </p:sp>
      <p:sp>
        <p:nvSpPr>
          <p:cNvPr id="6" name="Slide Number Placeholder 3"/>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297459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711624" y="358135"/>
            <a:ext cx="6523932" cy="460800"/>
          </a:xfrm>
        </p:spPr>
        <p:txBody>
          <a:bodyPr/>
          <a:lstStyle/>
          <a:p>
            <a:r>
              <a:rPr lang="en-US" sz="5400" dirty="0">
                <a:solidFill>
                  <a:srgbClr val="3D97B4"/>
                </a:solidFill>
                <a:cs typeface="+mj-cs"/>
              </a:rPr>
              <a:t>You Make the Call </a:t>
            </a:r>
            <a:r>
              <a:rPr lang="en-US" sz="1600" dirty="0">
                <a:solidFill>
                  <a:srgbClr val="3D97B4"/>
                </a:solidFill>
                <a:cs typeface="+mj-cs"/>
              </a:rPr>
              <a:t>2</a:t>
            </a:r>
            <a:endParaRPr lang="en-US" sz="1600" dirty="0"/>
          </a:p>
        </p:txBody>
      </p:sp>
      <p:pic>
        <p:nvPicPr>
          <p:cNvPr id="9" name="Content Placeholder 2">
            <a:extLst>
              <a:ext uri="{FF2B5EF4-FFF2-40B4-BE49-F238E27FC236}">
                <a16:creationId xmlns:a16="http://schemas.microsoft.com/office/drawing/2014/main" id="{52B730D6-8C92-4AD9-B5A0-38E25A606F46}"/>
              </a:ext>
              <a:ext uri="{C183D7F6-B498-43B3-948B-1728B52AA6E4}">
                <adec:decorative xmlns:adec="http://schemas.microsoft.com/office/drawing/2017/decorative" val="1"/>
              </a:ext>
            </a:extLst>
          </p:cNvPr>
          <p:cNvPicPr>
            <a:picLocks noGrp="1" noChangeAspect="1"/>
          </p:cNvPicPr>
          <p:nvPr>
            <p:ph sz="quarter" idx="4294967295"/>
          </p:nvPr>
        </p:nvPicPr>
        <p:blipFill rotWithShape="1">
          <a:blip r:embed="rId3" cstate="print">
            <a:extLst>
              <a:ext uri="{28A0092B-C50C-407E-A947-70E740481C1C}">
                <a14:useLocalDpi xmlns:a14="http://schemas.microsoft.com/office/drawing/2010/main" val="0"/>
              </a:ext>
            </a:extLst>
          </a:blip>
          <a:srcRect/>
          <a:stretch/>
        </p:blipFill>
        <p:spPr>
          <a:xfrm>
            <a:off x="383578" y="1300913"/>
            <a:ext cx="1750556" cy="751175"/>
          </a:xfrm>
          <a:prstGeom prst="rect">
            <a:avLst/>
          </a:prstGeom>
        </p:spPr>
      </p:pic>
      <p:sp>
        <p:nvSpPr>
          <p:cNvPr id="11" name="Content Placeholder 3">
            <a:extLst>
              <a:ext uri="{FF2B5EF4-FFF2-40B4-BE49-F238E27FC236}">
                <a16:creationId xmlns:a16="http://schemas.microsoft.com/office/drawing/2014/main" id="{F9490BC8-1DA2-4F76-9EAB-483E86B9B1E5}"/>
              </a:ext>
            </a:extLst>
          </p:cNvPr>
          <p:cNvSpPr>
            <a:spLocks noGrp="1"/>
          </p:cNvSpPr>
          <p:nvPr>
            <p:ph sz="quarter" idx="4294967295"/>
          </p:nvPr>
        </p:nvSpPr>
        <p:spPr>
          <a:xfrm>
            <a:off x="2454196" y="1300913"/>
            <a:ext cx="3641804" cy="4968552"/>
          </a:xfrm>
        </p:spPr>
        <p:txBody>
          <a:bodyPr>
            <a:normAutofit/>
          </a:bodyPr>
          <a:lstStyle/>
          <a:p>
            <a:pPr lvl="0" defTabSz="457200">
              <a:spcBef>
                <a:spcPct val="20000"/>
              </a:spcBef>
            </a:pPr>
            <a:r>
              <a:rPr lang="en-US" dirty="0">
                <a:solidFill>
                  <a:prstClr val="black"/>
                </a:solidFill>
                <a:cs typeface="+mn-cs"/>
              </a:rPr>
              <a:t>You work on commission, selling high-tech, expensive mattresses. A young couple is shopping, and they ask you what feedback you’ve had from other customers. You know most people rave about the mattresses, but a few have said that the high-tech mattresses felt too hot in the summer. </a:t>
            </a:r>
          </a:p>
        </p:txBody>
      </p:sp>
      <p:sp>
        <p:nvSpPr>
          <p:cNvPr id="6" name="Text Placeholder 4"/>
          <p:cNvSpPr>
            <a:spLocks noGrp="1"/>
          </p:cNvSpPr>
          <p:nvPr>
            <p:ph type="body" sz="quarter" idx="4294967295"/>
          </p:nvPr>
        </p:nvSpPr>
        <p:spPr>
          <a:xfrm>
            <a:off x="7291340" y="1218208"/>
            <a:ext cx="3888432" cy="4968553"/>
          </a:xfrm>
        </p:spPr>
        <p:txBody>
          <a:bodyPr/>
          <a:lstStyle/>
          <a:p>
            <a:pPr marL="342900" lvl="0" indent="-342900" defTabSz="457200">
              <a:spcBef>
                <a:spcPct val="20000"/>
              </a:spcBef>
              <a:buClr>
                <a:srgbClr val="3D97B4"/>
              </a:buClr>
              <a:buFont typeface="Arial" panose="020B0604020202020204" pitchFamily="34" charset="0"/>
              <a:buChar char="•"/>
            </a:pPr>
            <a:r>
              <a:rPr lang="en-US" sz="2400" b="1" dirty="0">
                <a:solidFill>
                  <a:prstClr val="black"/>
                </a:solidFill>
                <a:cs typeface="+mn-cs"/>
              </a:rPr>
              <a:t>What do you say? Do you share all the feedback? What about if they ask “Does the mattress ever feel too hot?”</a:t>
            </a:r>
          </a:p>
          <a:p>
            <a:pPr marL="342900" lvl="0" indent="-342900" defTabSz="457200">
              <a:spcBef>
                <a:spcPct val="20000"/>
              </a:spcBef>
              <a:buClr>
                <a:srgbClr val="3D97B4"/>
              </a:buClr>
              <a:buFont typeface="Arial" panose="020B0604020202020204" pitchFamily="34" charset="0"/>
              <a:buChar char="•"/>
            </a:pPr>
            <a:r>
              <a:rPr lang="en-US" sz="2400" b="1" dirty="0">
                <a:solidFill>
                  <a:prstClr val="black"/>
                </a:solidFill>
                <a:cs typeface="+mn-cs"/>
              </a:rPr>
              <a:t>Your boss asks you to write an online review of the mattresses to add to the testimonies on a retail site. What would you write? Would your review be entirely positive?</a:t>
            </a:r>
          </a:p>
        </p:txBody>
      </p:sp>
      <p:sp>
        <p:nvSpPr>
          <p:cNvPr id="7" name="Slide Number Placeholder 5"/>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7709671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690018" y="167985"/>
            <a:ext cx="6811964" cy="812743"/>
          </a:xfrm>
        </p:spPr>
        <p:txBody>
          <a:bodyPr/>
          <a:lstStyle/>
          <a:p>
            <a:r>
              <a:rPr lang="en-US" altLang="en-US" sz="5400" dirty="0">
                <a:solidFill>
                  <a:srgbClr val="3D97B4"/>
                </a:solidFill>
                <a:ea typeface="ＭＳ Ｐゴシック" pitchFamily="34" charset="-128"/>
                <a:cs typeface="+mj-cs"/>
              </a:rPr>
              <a:t> Sales Writing Steps</a:t>
            </a:r>
            <a:endParaRPr lang="en-US" sz="5400" dirty="0"/>
          </a:p>
        </p:txBody>
      </p:sp>
      <p:sp>
        <p:nvSpPr>
          <p:cNvPr id="5" name="Content Placeholder 2">
            <a:extLst>
              <a:ext uri="{FF2B5EF4-FFF2-40B4-BE49-F238E27FC236}">
                <a16:creationId xmlns:a16="http://schemas.microsoft.com/office/drawing/2014/main" id="{B3C88D8B-4C04-492D-9AAE-72F23C27F72A}"/>
              </a:ext>
            </a:extLst>
          </p:cNvPr>
          <p:cNvSpPr>
            <a:spLocks noGrp="1"/>
          </p:cNvSpPr>
          <p:nvPr>
            <p:ph sz="quarter" idx="4294967295"/>
          </p:nvPr>
        </p:nvSpPr>
        <p:spPr>
          <a:xfrm>
            <a:off x="940221" y="1628800"/>
            <a:ext cx="4291683" cy="2781568"/>
          </a:xfrm>
        </p:spPr>
        <p:txBody>
          <a:bodyPr/>
          <a:lstStyle/>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Learn the product or service you sell.</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Learn about the prospective customers.</a:t>
            </a:r>
          </a:p>
        </p:txBody>
      </p:sp>
      <p:pic>
        <p:nvPicPr>
          <p:cNvPr id="11" name="Picture 3">
            <a:extLst>
              <a:ext uri="{FF2B5EF4-FFF2-40B4-BE49-F238E27FC236}">
                <a16:creationId xmlns:a16="http://schemas.microsoft.com/office/drawing/2014/main" id="{316E9AF6-D8C7-4491-B01B-4286943DCDED}"/>
              </a:ext>
              <a:ext uri="{C183D7F6-B498-43B3-948B-1728B52AA6E4}">
                <adec:decorative xmlns:adec="http://schemas.microsoft.com/office/drawing/2017/decorative" val="1"/>
              </a:ext>
            </a:extLst>
          </p:cNvPr>
          <p:cNvPicPr>
            <a:picLocks noGrp="1" noChangeAspect="1"/>
          </p:cNvPicPr>
          <p:nvPr>
            <p:ph sz="quarter" idx="4294967295"/>
          </p:nvPr>
        </p:nvPicPr>
        <p:blipFill>
          <a:blip r:embed="rId3"/>
          <a:stretch>
            <a:fillRect/>
          </a:stretch>
        </p:blipFill>
        <p:spPr>
          <a:xfrm>
            <a:off x="5879976" y="1196752"/>
            <a:ext cx="4608512" cy="4824536"/>
          </a:xfrm>
          <a:prstGeom prst="rect">
            <a:avLst/>
          </a:prstGeom>
        </p:spPr>
      </p:pic>
      <p:sp>
        <p:nvSpPr>
          <p:cNvPr id="6" name="Text Placeholder 4"/>
          <p:cNvSpPr>
            <a:spLocks noGrp="1"/>
          </p:cNvSpPr>
          <p:nvPr>
            <p:ph type="body" sz="quarter" idx="4294967295"/>
          </p:nvPr>
        </p:nvSpPr>
        <p:spPr>
          <a:xfrm>
            <a:off x="8184232" y="6618007"/>
            <a:ext cx="3139556" cy="216920"/>
          </a:xfrm>
        </p:spPr>
        <p:txBody>
          <a:bodyPr>
            <a:noAutofit/>
          </a:bodyPr>
          <a:lstStyle/>
          <a:p>
            <a:pPr lvl="0" algn="r" fontAlgn="base">
              <a:spcBef>
                <a:spcPct val="0"/>
              </a:spcBef>
              <a:spcAft>
                <a:spcPct val="0"/>
              </a:spcAft>
            </a:pPr>
            <a:r>
              <a:rPr lang="en-US" sz="1000" dirty="0">
                <a:solidFill>
                  <a:schemeClr val="tx1"/>
                </a:solidFill>
                <a:ea typeface="ＭＳ Ｐゴシック" pitchFamily="34" charset="-128"/>
                <a:cs typeface="+mn-cs"/>
              </a:rPr>
              <a:t>Image: © </a:t>
            </a:r>
            <a:r>
              <a:rPr lang="en-US" sz="1000" dirty="0" err="1">
                <a:solidFill>
                  <a:schemeClr val="tx1"/>
                </a:solidFill>
                <a:ea typeface="ＭＳ Ｐゴシック" pitchFamily="34" charset="-128"/>
                <a:cs typeface="+mn-cs"/>
              </a:rPr>
              <a:t>Friso</a:t>
            </a:r>
            <a:r>
              <a:rPr lang="en-US" sz="1000" dirty="0">
                <a:solidFill>
                  <a:schemeClr val="tx1"/>
                </a:solidFill>
                <a:ea typeface="ＭＳ Ｐゴシック" pitchFamily="34" charset="-128"/>
                <a:cs typeface="+mn-cs"/>
              </a:rPr>
              <a:t> </a:t>
            </a:r>
            <a:r>
              <a:rPr lang="en-US" sz="1000" dirty="0" err="1">
                <a:solidFill>
                  <a:schemeClr val="tx1"/>
                </a:solidFill>
                <a:ea typeface="ＭＳ Ｐゴシック" pitchFamily="34" charset="-128"/>
                <a:cs typeface="+mn-cs"/>
              </a:rPr>
              <a:t>Gentsch</a:t>
            </a:r>
            <a:r>
              <a:rPr lang="en-US" sz="1000" dirty="0">
                <a:solidFill>
                  <a:schemeClr val="tx1"/>
                </a:solidFill>
                <a:ea typeface="ＭＳ Ｐゴシック" pitchFamily="34" charset="-128"/>
                <a:cs typeface="+mn-cs"/>
              </a:rPr>
              <a:t>/</a:t>
            </a:r>
            <a:r>
              <a:rPr lang="en-US" sz="1000" dirty="0" err="1">
                <a:solidFill>
                  <a:schemeClr val="tx1"/>
                </a:solidFill>
                <a:ea typeface="ＭＳ Ｐゴシック" pitchFamily="34" charset="-128"/>
                <a:cs typeface="+mn-cs"/>
              </a:rPr>
              <a:t>dpa</a:t>
            </a:r>
            <a:r>
              <a:rPr lang="en-US" sz="1000" dirty="0">
                <a:solidFill>
                  <a:schemeClr val="tx1"/>
                </a:solidFill>
                <a:ea typeface="ＭＳ Ｐゴシック" pitchFamily="34" charset="-128"/>
                <a:cs typeface="+mn-cs"/>
              </a:rPr>
              <a:t>/picture-alliance/Newscom</a:t>
            </a:r>
          </a:p>
        </p:txBody>
      </p:sp>
      <p:sp>
        <p:nvSpPr>
          <p:cNvPr id="7" name="Slide Number Placeholder 5"/>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36260870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618756" y="298263"/>
            <a:ext cx="8954487" cy="571887"/>
          </a:xfrm>
        </p:spPr>
        <p:txBody>
          <a:bodyPr/>
          <a:lstStyle/>
          <a:p>
            <a:r>
              <a:rPr lang="en-US" altLang="en-US" sz="5400" dirty="0">
                <a:solidFill>
                  <a:srgbClr val="3D97B4"/>
                </a:solidFill>
                <a:ea typeface="ＭＳ Ｐゴシック" pitchFamily="34" charset="-128"/>
                <a:cs typeface="+mj-cs"/>
              </a:rPr>
              <a:t>Determine the Central Appeal</a:t>
            </a:r>
            <a:endParaRPr lang="en-US" sz="5400" dirty="0"/>
          </a:p>
        </p:txBody>
      </p:sp>
      <p:sp>
        <p:nvSpPr>
          <p:cNvPr id="5" name="Content Placeholder 2">
            <a:extLst>
              <a:ext uri="{FF2B5EF4-FFF2-40B4-BE49-F238E27FC236}">
                <a16:creationId xmlns:a16="http://schemas.microsoft.com/office/drawing/2014/main" id="{B3C88D8B-4C04-492D-9AAE-72F23C27F72A}"/>
              </a:ext>
            </a:extLst>
          </p:cNvPr>
          <p:cNvSpPr>
            <a:spLocks noGrp="1"/>
          </p:cNvSpPr>
          <p:nvPr>
            <p:ph sz="quarter" idx="4294967295"/>
          </p:nvPr>
        </p:nvSpPr>
        <p:spPr>
          <a:xfrm>
            <a:off x="940221" y="1124744"/>
            <a:ext cx="6595939" cy="5428456"/>
          </a:xfrm>
        </p:spPr>
        <p:txBody>
          <a:bodyPr>
            <a:normAutofit/>
          </a:bodyPr>
          <a:lstStyle/>
          <a:p>
            <a:pPr lvl="0" defTabSz="457200">
              <a:lnSpc>
                <a:spcPct val="90000"/>
              </a:lnSpc>
              <a:spcBef>
                <a:spcPct val="20000"/>
              </a:spcBef>
            </a:pPr>
            <a:r>
              <a:rPr lang="en-US" sz="2800" dirty="0">
                <a:solidFill>
                  <a:prstClr val="black"/>
                </a:solidFill>
                <a:ea typeface="ＭＳ Ｐゴシック" pitchFamily="34" charset="-128"/>
                <a:cs typeface="+mn-cs"/>
              </a:rPr>
              <a:t>Logical</a:t>
            </a:r>
          </a:p>
          <a:p>
            <a:pPr marL="342900" lvl="0" indent="-342900" defTabSz="457200">
              <a:lnSpc>
                <a:spcPct val="90000"/>
              </a:lnSpc>
              <a:spcBef>
                <a:spcPct val="20000"/>
              </a:spcBef>
              <a:buFont typeface="Arial" panose="020B0604020202020204" pitchFamily="34" charset="0"/>
              <a:buChar char="•"/>
            </a:pPr>
            <a:r>
              <a:rPr lang="en-US" sz="2400" dirty="0">
                <a:solidFill>
                  <a:prstClr val="black"/>
                </a:solidFill>
                <a:ea typeface="ＭＳ Ｐゴシック" pitchFamily="34" charset="-128"/>
                <a:cs typeface="+mn-cs"/>
              </a:rPr>
              <a:t>Appeals to the thinking mind (saving money, making money, doing a better job, getting better use).</a:t>
            </a:r>
          </a:p>
          <a:p>
            <a:pPr lvl="0" defTabSz="457200">
              <a:lnSpc>
                <a:spcPct val="90000"/>
              </a:lnSpc>
              <a:spcBef>
                <a:spcPct val="20000"/>
              </a:spcBef>
            </a:pPr>
            <a:r>
              <a:rPr lang="en-US" sz="2800" dirty="0">
                <a:solidFill>
                  <a:prstClr val="black"/>
                </a:solidFill>
                <a:ea typeface="ＭＳ Ｐゴシック" pitchFamily="34" charset="-128"/>
                <a:cs typeface="+mn-cs"/>
              </a:rPr>
              <a:t>Emotional</a:t>
            </a:r>
          </a:p>
          <a:p>
            <a:pPr marL="342900" lvl="0" indent="-342900" defTabSz="457200">
              <a:lnSpc>
                <a:spcPct val="90000"/>
              </a:lnSpc>
              <a:spcBef>
                <a:spcPct val="20000"/>
              </a:spcBef>
              <a:buFont typeface="Arial" panose="020B0604020202020204" pitchFamily="34" charset="0"/>
              <a:buChar char="•"/>
            </a:pPr>
            <a:r>
              <a:rPr lang="en-US" sz="2400" dirty="0">
                <a:solidFill>
                  <a:prstClr val="black"/>
                </a:solidFill>
                <a:ea typeface="ＭＳ Ｐゴシック" pitchFamily="34" charset="-128"/>
                <a:cs typeface="+mn-cs"/>
              </a:rPr>
              <a:t>Appeals to the senses (feeling, tasting, smelling, hearing).</a:t>
            </a:r>
          </a:p>
          <a:p>
            <a:pPr lvl="0" defTabSz="457200">
              <a:lnSpc>
                <a:spcPct val="90000"/>
              </a:lnSpc>
              <a:spcBef>
                <a:spcPct val="20000"/>
              </a:spcBef>
            </a:pPr>
            <a:r>
              <a:rPr lang="en-US" sz="2800" dirty="0">
                <a:solidFill>
                  <a:prstClr val="black"/>
                </a:solidFill>
                <a:ea typeface="ＭＳ Ｐゴシック" pitchFamily="34" charset="-128"/>
                <a:cs typeface="+mn-cs"/>
              </a:rPr>
              <a:t>Character-based</a:t>
            </a:r>
          </a:p>
          <a:p>
            <a:pPr marL="342900" lvl="0" indent="-342900" defTabSz="457200">
              <a:lnSpc>
                <a:spcPct val="90000"/>
              </a:lnSpc>
              <a:spcBef>
                <a:spcPct val="20000"/>
              </a:spcBef>
              <a:buFont typeface="Arial" panose="020B0604020202020204" pitchFamily="34" charset="0"/>
              <a:buChar char="•"/>
            </a:pPr>
            <a:r>
              <a:rPr lang="en-US" sz="2400" dirty="0">
                <a:solidFill>
                  <a:prstClr val="black"/>
                </a:solidFill>
                <a:ea typeface="ＭＳ Ｐゴシック" pitchFamily="34" charset="-128"/>
                <a:cs typeface="+mn-cs"/>
              </a:rPr>
              <a:t>Uses the writer or spokesperson</a:t>
            </a:r>
            <a:r>
              <a:rPr lang="en-US" altLang="en-US" sz="2400" dirty="0">
                <a:solidFill>
                  <a:prstClr val="black"/>
                </a:solidFill>
                <a:ea typeface="MS Gothic" pitchFamily="49" charset="-128"/>
                <a:cs typeface="+mn-cs"/>
              </a:rPr>
              <a:t>’</a:t>
            </a:r>
            <a:r>
              <a:rPr lang="en-US" altLang="ja-JP" sz="2400" dirty="0">
                <a:solidFill>
                  <a:prstClr val="black"/>
                </a:solidFill>
                <a:cs typeface="+mn-cs"/>
              </a:rPr>
              <a:t>s voice and projected image to win trust and invite readers to identify with the speaker.</a:t>
            </a:r>
            <a:endParaRPr lang="en-US" sz="2400" dirty="0">
              <a:solidFill>
                <a:prstClr val="black"/>
              </a:solidFill>
              <a:ea typeface="ＭＳ Ｐゴシック" pitchFamily="34" charset="-128"/>
              <a:cs typeface="+mn-cs"/>
            </a:endParaRPr>
          </a:p>
        </p:txBody>
      </p:sp>
      <p:pic>
        <p:nvPicPr>
          <p:cNvPr id="9" name="Picture 3">
            <a:extLst>
              <a:ext uri="{FF2B5EF4-FFF2-40B4-BE49-F238E27FC236}">
                <a16:creationId xmlns:a16="http://schemas.microsoft.com/office/drawing/2014/main" id="{29C09BE2-7820-4100-BCAA-4567D63683B0}"/>
              </a:ext>
              <a:ext uri="{C183D7F6-B498-43B3-948B-1728B52AA6E4}">
                <adec:decorative xmlns:adec="http://schemas.microsoft.com/office/drawing/2017/decorative" val="1"/>
              </a:ext>
            </a:extLst>
          </p:cNvPr>
          <p:cNvPicPr>
            <a:picLocks noGrp="1" noChangeAspect="1"/>
          </p:cNvPicPr>
          <p:nvPr>
            <p:ph sz="quarter" idx="4294967295"/>
          </p:nvPr>
        </p:nvPicPr>
        <p:blipFill>
          <a:blip r:embed="rId3"/>
          <a:stretch>
            <a:fillRect/>
          </a:stretch>
        </p:blipFill>
        <p:spPr>
          <a:xfrm>
            <a:off x="7680176" y="1529976"/>
            <a:ext cx="4056973" cy="3051152"/>
          </a:xfrm>
          <a:prstGeom prst="rect">
            <a:avLst/>
          </a:prstGeom>
        </p:spPr>
      </p:pic>
      <p:sp>
        <p:nvSpPr>
          <p:cNvPr id="6" name="Text Placeholder 4"/>
          <p:cNvSpPr>
            <a:spLocks noGrp="1"/>
          </p:cNvSpPr>
          <p:nvPr>
            <p:ph type="body" sz="quarter" idx="4294967295"/>
          </p:nvPr>
        </p:nvSpPr>
        <p:spPr>
          <a:xfrm>
            <a:off x="8544272" y="6609765"/>
            <a:ext cx="2880320" cy="288928"/>
          </a:xfrm>
        </p:spPr>
        <p:txBody>
          <a:bodyPr/>
          <a:lstStyle/>
          <a:p>
            <a:pPr lvl="0" algn="r" fontAlgn="base">
              <a:spcBef>
                <a:spcPct val="0"/>
              </a:spcBef>
              <a:spcAft>
                <a:spcPct val="0"/>
              </a:spcAft>
            </a:pPr>
            <a:r>
              <a:rPr lang="en-US" sz="1000" dirty="0">
                <a:solidFill>
                  <a:schemeClr val="tx1"/>
                </a:solidFill>
                <a:ea typeface="ＭＳ Ｐゴシック" pitchFamily="34" charset="-128"/>
                <a:cs typeface="+mn-cs"/>
              </a:rPr>
              <a:t>Image: Jens Lucking/</a:t>
            </a:r>
            <a:r>
              <a:rPr lang="en-US" sz="1000" dirty="0" err="1">
                <a:solidFill>
                  <a:schemeClr val="tx1"/>
                </a:solidFill>
                <a:ea typeface="ＭＳ Ｐゴシック" pitchFamily="34" charset="-128"/>
                <a:cs typeface="+mn-cs"/>
              </a:rPr>
              <a:t>Cultura</a:t>
            </a:r>
            <a:r>
              <a:rPr lang="en-US" sz="1000" dirty="0">
                <a:solidFill>
                  <a:schemeClr val="tx1"/>
                </a:solidFill>
                <a:ea typeface="ＭＳ Ｐゴシック" pitchFamily="34" charset="-128"/>
                <a:cs typeface="+mn-cs"/>
              </a:rPr>
              <a:t> RM/</a:t>
            </a:r>
            <a:r>
              <a:rPr lang="en-US" sz="1000" dirty="0" err="1">
                <a:solidFill>
                  <a:schemeClr val="tx1"/>
                </a:solidFill>
                <a:ea typeface="ＭＳ Ｐゴシック" pitchFamily="34" charset="-128"/>
                <a:cs typeface="+mn-cs"/>
              </a:rPr>
              <a:t>Alamy</a:t>
            </a:r>
            <a:r>
              <a:rPr lang="en-US" sz="1000" dirty="0">
                <a:solidFill>
                  <a:schemeClr val="tx1"/>
                </a:solidFill>
                <a:ea typeface="ＭＳ Ｐゴシック" pitchFamily="34" charset="-128"/>
                <a:cs typeface="+mn-cs"/>
              </a:rPr>
              <a:t> Stock Photo </a:t>
            </a:r>
          </a:p>
        </p:txBody>
      </p:sp>
      <p:sp>
        <p:nvSpPr>
          <p:cNvPr id="7" name="Slide Number Placeholder 5"/>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7866130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463644" y="184469"/>
            <a:ext cx="9264711" cy="891952"/>
          </a:xfrm>
        </p:spPr>
        <p:txBody>
          <a:bodyPr/>
          <a:lstStyle/>
          <a:p>
            <a:r>
              <a:rPr lang="en-US" sz="4400" dirty="0">
                <a:solidFill>
                  <a:srgbClr val="3D97B4"/>
                </a:solidFill>
                <a:cs typeface="+mj-cs"/>
              </a:rPr>
              <a:t>Determine the Makeup of the Mailing</a:t>
            </a:r>
            <a:endParaRPr lang="en-US" sz="4800" dirty="0"/>
          </a:p>
        </p:txBody>
      </p:sp>
      <p:sp>
        <p:nvSpPr>
          <p:cNvPr id="9" name="Content Placeholder 2"/>
          <p:cNvSpPr>
            <a:spLocks noGrp="1"/>
          </p:cNvSpPr>
          <p:nvPr>
            <p:ph sz="quarter" idx="11"/>
          </p:nvPr>
        </p:nvSpPr>
        <p:spPr>
          <a:xfrm>
            <a:off x="2495600" y="1412776"/>
            <a:ext cx="8496944" cy="5260755"/>
          </a:xfrm>
        </p:spPr>
        <p:txBody>
          <a:bodyPr>
            <a:noAutofit/>
          </a:bodyPr>
          <a:lstStyle/>
          <a:p>
            <a:pPr lvl="0" defTabSz="457200">
              <a:lnSpc>
                <a:spcPct val="90000"/>
              </a:lnSpc>
              <a:spcBef>
                <a:spcPct val="20000"/>
              </a:spcBef>
              <a:spcAft>
                <a:spcPts val="800"/>
              </a:spcAft>
              <a:buClr>
                <a:srgbClr val="3D97B4"/>
              </a:buClr>
            </a:pPr>
            <a:r>
              <a:rPr lang="en-US" sz="2800" b="1" dirty="0">
                <a:solidFill>
                  <a:prstClr val="black"/>
                </a:solidFill>
                <a:ea typeface="ＭＳ Ｐゴシック" pitchFamily="34" charset="-128"/>
                <a:cs typeface="+mn-cs"/>
              </a:rPr>
              <a:t>Sales messages can have many pieces.</a:t>
            </a:r>
          </a:p>
          <a:p>
            <a:pPr marL="342000" lvl="1" indent="-342900" defTabSz="457200">
              <a:lnSpc>
                <a:spcPct val="90000"/>
              </a:lnSpc>
              <a:spcBef>
                <a:spcPct val="20000"/>
              </a:spcBef>
              <a:buClr>
                <a:srgbClr val="3D97B4"/>
              </a:buClr>
              <a:buFont typeface="Arial" panose="020B0604020202020204" pitchFamily="34" charset="0"/>
              <a:buChar char="•"/>
            </a:pPr>
            <a:r>
              <a:rPr lang="en-US" sz="2400" b="0" dirty="0">
                <a:solidFill>
                  <a:prstClr val="black"/>
                </a:solidFill>
                <a:latin typeface="Sanserif"/>
                <a:ea typeface="ＭＳ Ｐゴシック" pitchFamily="34" charset="-128"/>
                <a:cs typeface="+mn-cs"/>
              </a:rPr>
              <a:t>Main message.</a:t>
            </a:r>
          </a:p>
          <a:p>
            <a:pPr marL="342000" lvl="1" indent="-342900" defTabSz="457200">
              <a:lnSpc>
                <a:spcPct val="90000"/>
              </a:lnSpc>
              <a:spcBef>
                <a:spcPct val="20000"/>
              </a:spcBef>
              <a:buClr>
                <a:srgbClr val="3D97B4"/>
              </a:buClr>
              <a:buFont typeface="Arial" panose="020B0604020202020204" pitchFamily="34" charset="0"/>
              <a:buChar char="•"/>
            </a:pPr>
            <a:r>
              <a:rPr lang="en-US" sz="2400" b="0" dirty="0">
                <a:solidFill>
                  <a:prstClr val="black"/>
                </a:solidFill>
                <a:latin typeface="Sanserif"/>
                <a:ea typeface="ＭＳ Ｐゴシック" pitchFamily="34" charset="-128"/>
                <a:cs typeface="+mn-cs"/>
              </a:rPr>
              <a:t>Cover envelope.</a:t>
            </a:r>
          </a:p>
          <a:p>
            <a:pPr marL="342000" lvl="1" indent="-342900" defTabSz="457200">
              <a:lnSpc>
                <a:spcPct val="90000"/>
              </a:lnSpc>
              <a:spcBef>
                <a:spcPct val="20000"/>
              </a:spcBef>
              <a:buClr>
                <a:srgbClr val="3D97B4"/>
              </a:buClr>
              <a:buFont typeface="Arial" panose="020B0604020202020204" pitchFamily="34" charset="0"/>
              <a:buChar char="•"/>
            </a:pPr>
            <a:r>
              <a:rPr lang="en-US" sz="2400" b="0" dirty="0">
                <a:solidFill>
                  <a:prstClr val="black"/>
                </a:solidFill>
                <a:latin typeface="Sanserif"/>
                <a:ea typeface="ＭＳ Ｐゴシック" pitchFamily="34" charset="-128"/>
                <a:cs typeface="+mn-cs"/>
              </a:rPr>
              <a:t>Return envelope.</a:t>
            </a:r>
          </a:p>
          <a:p>
            <a:pPr marL="342000" lvl="1" indent="-342900" defTabSz="457200">
              <a:lnSpc>
                <a:spcPct val="90000"/>
              </a:lnSpc>
              <a:spcBef>
                <a:spcPct val="20000"/>
              </a:spcBef>
              <a:buClr>
                <a:srgbClr val="3D97B4"/>
              </a:buClr>
              <a:buFont typeface="Arial" panose="020B0604020202020204" pitchFamily="34" charset="0"/>
              <a:buChar char="•"/>
            </a:pPr>
            <a:r>
              <a:rPr lang="en-US" sz="2400" b="0" dirty="0">
                <a:solidFill>
                  <a:prstClr val="black"/>
                </a:solidFill>
                <a:latin typeface="Sanserif"/>
                <a:ea typeface="ＭＳ Ｐゴシック" pitchFamily="34" charset="-128"/>
                <a:cs typeface="+mn-cs"/>
              </a:rPr>
              <a:t>Payment form.</a:t>
            </a:r>
          </a:p>
          <a:p>
            <a:pPr marL="342000" lvl="1" indent="-342900" defTabSz="457200">
              <a:lnSpc>
                <a:spcPct val="90000"/>
              </a:lnSpc>
              <a:spcBef>
                <a:spcPct val="20000"/>
              </a:spcBef>
              <a:buClr>
                <a:srgbClr val="3D97B4"/>
              </a:buClr>
              <a:buFont typeface="Arial" panose="020B0604020202020204" pitchFamily="34" charset="0"/>
              <a:buChar char="•"/>
            </a:pPr>
            <a:r>
              <a:rPr lang="en-US" sz="2400" b="0" dirty="0">
                <a:solidFill>
                  <a:prstClr val="black"/>
                </a:solidFill>
                <a:latin typeface="Sanserif"/>
                <a:ea typeface="ＭＳ Ｐゴシック" pitchFamily="34" charset="-128"/>
                <a:cs typeface="+mn-cs"/>
              </a:rPr>
              <a:t>Brochures/attachments.</a:t>
            </a:r>
          </a:p>
          <a:p>
            <a:pPr marL="342000" lvl="1" indent="-342900" defTabSz="457200">
              <a:lnSpc>
                <a:spcPct val="90000"/>
              </a:lnSpc>
              <a:spcBef>
                <a:spcPct val="20000"/>
              </a:spcBef>
              <a:buClr>
                <a:srgbClr val="3D97B4"/>
              </a:buClr>
              <a:buFont typeface="Arial" panose="020B0604020202020204" pitchFamily="34" charset="0"/>
              <a:buChar char="•"/>
            </a:pPr>
            <a:r>
              <a:rPr lang="en-US" sz="2400" b="0" dirty="0">
                <a:solidFill>
                  <a:prstClr val="black"/>
                </a:solidFill>
                <a:latin typeface="Sanserif"/>
                <a:ea typeface="ＭＳ Ｐゴシック" pitchFamily="34" charset="-128"/>
                <a:cs typeface="+mn-cs"/>
              </a:rPr>
              <a:t>Free gift, and so on.</a:t>
            </a:r>
          </a:p>
          <a:p>
            <a:pPr lvl="0" defTabSz="457200">
              <a:lnSpc>
                <a:spcPct val="90000"/>
              </a:lnSpc>
              <a:spcBef>
                <a:spcPct val="20000"/>
              </a:spcBef>
              <a:spcAft>
                <a:spcPts val="800"/>
              </a:spcAft>
              <a:buClr>
                <a:srgbClr val="3D97B4"/>
              </a:buClr>
            </a:pPr>
            <a:r>
              <a:rPr lang="en-US" sz="2800" b="1" dirty="0">
                <a:solidFill>
                  <a:prstClr val="black"/>
                </a:solidFill>
                <a:ea typeface="ＭＳ Ｐゴシック" pitchFamily="34" charset="-128"/>
                <a:cs typeface="+mn-cs"/>
              </a:rPr>
              <a:t>Plan your contents.</a:t>
            </a:r>
          </a:p>
          <a:p>
            <a:pPr marL="342000" lvl="1" indent="-342900" defTabSz="457200">
              <a:lnSpc>
                <a:spcPct val="90000"/>
              </a:lnSpc>
              <a:spcBef>
                <a:spcPct val="20000"/>
              </a:spcBef>
              <a:buClr>
                <a:srgbClr val="3D97B4"/>
              </a:buClr>
              <a:buFont typeface="Arial" panose="020B0604020202020204" pitchFamily="34" charset="0"/>
              <a:buChar char="•"/>
            </a:pPr>
            <a:r>
              <a:rPr lang="en-US" sz="2400" b="0" dirty="0">
                <a:solidFill>
                  <a:prstClr val="black"/>
                </a:solidFill>
                <a:latin typeface="Sanserif"/>
                <a:ea typeface="ＭＳ Ｐゴシック" pitchFamily="34" charset="-128"/>
                <a:cs typeface="+mn-cs"/>
              </a:rPr>
              <a:t>Which pieces will you use?</a:t>
            </a:r>
          </a:p>
          <a:p>
            <a:pPr marL="342000" lvl="1" indent="-342900" defTabSz="457200">
              <a:lnSpc>
                <a:spcPct val="90000"/>
              </a:lnSpc>
              <a:spcBef>
                <a:spcPct val="20000"/>
              </a:spcBef>
              <a:buClr>
                <a:srgbClr val="3D97B4"/>
              </a:buClr>
              <a:buFont typeface="Arial" panose="020B0604020202020204" pitchFamily="34" charset="0"/>
              <a:buChar char="•"/>
            </a:pPr>
            <a:r>
              <a:rPr lang="en-US" sz="2400" b="0" dirty="0">
                <a:solidFill>
                  <a:prstClr val="black"/>
                </a:solidFill>
                <a:latin typeface="Sanserif"/>
                <a:ea typeface="ＭＳ Ｐゴシック" pitchFamily="34" charset="-128"/>
                <a:cs typeface="+mn-cs"/>
              </a:rPr>
              <a:t>How will they work together?</a:t>
            </a:r>
          </a:p>
        </p:txBody>
      </p:sp>
      <p:sp>
        <p:nvSpPr>
          <p:cNvPr id="7" name="Slide Number Placeholder 3"/>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21069696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5882" y="315206"/>
            <a:ext cx="9382646" cy="689342"/>
          </a:xfrm>
        </p:spPr>
        <p:txBody>
          <a:bodyPr/>
          <a:lstStyle/>
          <a:p>
            <a:r>
              <a:rPr lang="en-US" sz="4800" dirty="0">
                <a:solidFill>
                  <a:srgbClr val="3D97B4"/>
                </a:solidFill>
                <a:cs typeface="+mj-cs"/>
              </a:rPr>
              <a:t>The Basic Plan for a Sales Message</a:t>
            </a:r>
            <a:endParaRPr lang="en-US" sz="5400" dirty="0"/>
          </a:p>
        </p:txBody>
      </p:sp>
      <p:sp>
        <p:nvSpPr>
          <p:cNvPr id="3" name="Content Placeholder 2"/>
          <p:cNvSpPr>
            <a:spLocks noGrp="1"/>
          </p:cNvSpPr>
          <p:nvPr>
            <p:ph sz="quarter" idx="20"/>
          </p:nvPr>
        </p:nvSpPr>
        <p:spPr>
          <a:xfrm>
            <a:off x="824048" y="1180767"/>
            <a:ext cx="10945216" cy="5539262"/>
          </a:xfrm>
        </p:spPr>
        <p:txBody>
          <a:bodyPr>
            <a:noAutofit/>
          </a:bodyPr>
          <a:lstStyle/>
          <a:p>
            <a:pPr marL="457200" lvl="0" indent="-457200" defTabSz="1031875">
              <a:spcBef>
                <a:spcPts val="400"/>
              </a:spcBef>
              <a:buFont typeface="Arial" panose="020B0604020202020204" pitchFamily="34" charset="0"/>
              <a:buChar char="•"/>
            </a:pPr>
            <a:r>
              <a:rPr lang="en-US" sz="2800" dirty="0">
                <a:solidFill>
                  <a:prstClr val="black"/>
                </a:solidFill>
                <a:ea typeface="ＭＳ Ｐゴシック" pitchFamily="34" charset="-128"/>
                <a:cs typeface="+mn-cs"/>
              </a:rPr>
              <a:t>Gain attention.</a:t>
            </a:r>
          </a:p>
          <a:p>
            <a:pPr marL="457200" lvl="0" indent="-457200" defTabSz="1031875">
              <a:spcBef>
                <a:spcPts val="400"/>
              </a:spcBef>
              <a:buFont typeface="Arial" panose="020B0604020202020204" pitchFamily="34" charset="0"/>
              <a:buChar char="•"/>
            </a:pPr>
            <a:r>
              <a:rPr lang="en-US" sz="2800" dirty="0">
                <a:solidFill>
                  <a:prstClr val="black"/>
                </a:solidFill>
                <a:ea typeface="ＭＳ Ｐゴシック" pitchFamily="34" charset="-128"/>
                <a:cs typeface="+mn-cs"/>
              </a:rPr>
              <a:t>Present the sales message using imagination, persuasive language, and the you-viewpoint.</a:t>
            </a:r>
          </a:p>
          <a:p>
            <a:pPr marL="457200" lvl="0" indent="-457200" defTabSz="1031875">
              <a:spcBef>
                <a:spcPts val="400"/>
              </a:spcBef>
              <a:buFont typeface="Arial" panose="020B0604020202020204" pitchFamily="34" charset="0"/>
              <a:buChar char="•"/>
            </a:pPr>
            <a:r>
              <a:rPr lang="en-US" sz="2800" dirty="0">
                <a:solidFill>
                  <a:prstClr val="black"/>
                </a:solidFill>
                <a:ea typeface="ＭＳ Ｐゴシック" pitchFamily="34" charset="-128"/>
                <a:cs typeface="+mn-cs"/>
              </a:rPr>
              <a:t>Use a persuasive writing style.</a:t>
            </a:r>
          </a:p>
          <a:p>
            <a:pPr marL="457200" lvl="0" indent="-457200" defTabSz="1031875">
              <a:spcBef>
                <a:spcPts val="400"/>
              </a:spcBef>
              <a:buFont typeface="Arial" panose="020B0604020202020204" pitchFamily="34" charset="0"/>
              <a:buChar char="•"/>
            </a:pPr>
            <a:r>
              <a:rPr lang="en-US" sz="2800" dirty="0">
                <a:solidFill>
                  <a:prstClr val="black"/>
                </a:solidFill>
                <a:ea typeface="ＭＳ Ｐゴシック" pitchFamily="34" charset="-128"/>
                <a:cs typeface="+mn-cs"/>
              </a:rPr>
              <a:t>Enhance the message with visuals.</a:t>
            </a:r>
          </a:p>
          <a:p>
            <a:pPr marL="457200" lvl="0" indent="-457200" defTabSz="1031875">
              <a:spcBef>
                <a:spcPts val="400"/>
              </a:spcBef>
              <a:buFont typeface="Arial" panose="020B0604020202020204" pitchFamily="34" charset="0"/>
              <a:buChar char="•"/>
            </a:pPr>
            <a:r>
              <a:rPr lang="en-US" sz="2800" dirty="0">
                <a:solidFill>
                  <a:prstClr val="black"/>
                </a:solidFill>
                <a:ea typeface="ＭＳ Ｐゴシック" pitchFamily="34" charset="-128"/>
                <a:cs typeface="+mn-cs"/>
              </a:rPr>
              <a:t>Make the sales request.</a:t>
            </a:r>
          </a:p>
          <a:p>
            <a:pPr marL="457200" lvl="0" indent="-457200" defTabSz="1031875">
              <a:spcBef>
                <a:spcPts val="400"/>
              </a:spcBef>
              <a:buFont typeface="Arial" panose="020B0604020202020204" pitchFamily="34" charset="0"/>
              <a:buChar char="•"/>
            </a:pPr>
            <a:r>
              <a:rPr lang="en-US" sz="2800" dirty="0">
                <a:solidFill>
                  <a:prstClr val="black"/>
                </a:solidFill>
                <a:ea typeface="ＭＳ Ｐゴシック" pitchFamily="34" charset="-128"/>
                <a:cs typeface="+mn-cs"/>
              </a:rPr>
              <a:t>Urge immediate action through a postscript.</a:t>
            </a:r>
          </a:p>
          <a:p>
            <a:pPr marL="457200" lvl="0" indent="-457200" defTabSz="1031875">
              <a:spcBef>
                <a:spcPts val="400"/>
              </a:spcBef>
              <a:buFont typeface="Arial" panose="020B0604020202020204" pitchFamily="34" charset="0"/>
              <a:buChar char="•"/>
            </a:pPr>
            <a:r>
              <a:rPr lang="en-US" sz="2800" dirty="0">
                <a:solidFill>
                  <a:prstClr val="black"/>
                </a:solidFill>
                <a:ea typeface="ＭＳ Ｐゴシック" pitchFamily="34" charset="-128"/>
                <a:cs typeface="+mn-cs"/>
              </a:rPr>
              <a:t>In emails, offer opt-out for reader.</a:t>
            </a:r>
            <a:endParaRPr lang="en-US" sz="2800" dirty="0">
              <a:solidFill>
                <a:prstClr val="black"/>
              </a:solidFill>
              <a:cs typeface="+mn-cs"/>
            </a:endParaRPr>
          </a:p>
        </p:txBody>
      </p:sp>
      <p:sp>
        <p:nvSpPr>
          <p:cNvPr id="6" name="Slide Number Placeholder 3"/>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30267975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17184" y="304800"/>
            <a:ext cx="6975160" cy="547886"/>
          </a:xfrm>
        </p:spPr>
        <p:txBody>
          <a:bodyPr/>
          <a:lstStyle/>
          <a:p>
            <a:r>
              <a:rPr lang="en-US" sz="4000" dirty="0">
                <a:solidFill>
                  <a:srgbClr val="3D97B4"/>
                </a:solidFill>
                <a:cs typeface="+mj-cs"/>
              </a:rPr>
              <a:t>Bad Example: Sales Message </a:t>
            </a:r>
            <a:endParaRPr lang="en-US" sz="5400" dirty="0"/>
          </a:p>
        </p:txBody>
      </p:sp>
      <p:pic>
        <p:nvPicPr>
          <p:cNvPr id="11" name="Picture 2" descr="Message with a line through it indicating that this is a bad example.">
            <a:extLst>
              <a:ext uri="{FF2B5EF4-FFF2-40B4-BE49-F238E27FC236}">
                <a16:creationId xmlns:a16="http://schemas.microsoft.com/office/drawing/2014/main" id="{B9789C41-3BEB-490E-A3EC-0C4C62A987A4}"/>
              </a:ext>
            </a:extLst>
          </p:cNvPr>
          <p:cNvPicPr>
            <a:picLocks noGrp="1" noChangeAspect="1"/>
          </p:cNvPicPr>
          <p:nvPr>
            <p:ph sz="quarter" idx="4294967295"/>
          </p:nvPr>
        </p:nvPicPr>
        <p:blipFill>
          <a:blip r:embed="rId3" cstate="screen">
            <a:extLst>
              <a:ext uri="{28A0092B-C50C-407E-A947-70E740481C1C}">
                <a14:useLocalDpi xmlns:a14="http://schemas.microsoft.com/office/drawing/2010/main" val="0"/>
              </a:ext>
            </a:extLst>
          </a:blip>
          <a:stretch>
            <a:fillRect/>
          </a:stretch>
        </p:blipFill>
        <p:spPr>
          <a:xfrm>
            <a:off x="8876824" y="630465"/>
            <a:ext cx="1298561" cy="1286367"/>
          </a:xfrm>
          <a:prstGeom prst="rect">
            <a:avLst/>
          </a:prstGeom>
        </p:spPr>
      </p:pic>
      <p:sp>
        <p:nvSpPr>
          <p:cNvPr id="5" name="Content Placeholder 3">
            <a:extLst>
              <a:ext uri="{FF2B5EF4-FFF2-40B4-BE49-F238E27FC236}">
                <a16:creationId xmlns:a16="http://schemas.microsoft.com/office/drawing/2014/main" id="{CAC19EA6-2361-49C2-A350-6BE7F7C03A65}"/>
              </a:ext>
            </a:extLst>
          </p:cNvPr>
          <p:cNvSpPr>
            <a:spLocks noGrp="1"/>
          </p:cNvSpPr>
          <p:nvPr>
            <p:ph sz="quarter" idx="4294967295"/>
          </p:nvPr>
        </p:nvSpPr>
        <p:spPr>
          <a:xfrm>
            <a:off x="1748032" y="935464"/>
            <a:ext cx="8668448" cy="5617736"/>
          </a:xfrm>
        </p:spPr>
        <p:txBody>
          <a:bodyPr>
            <a:normAutofit/>
          </a:bodyPr>
          <a:lstStyle/>
          <a:p>
            <a:pPr lvl="0" defTabSz="457200">
              <a:spcBef>
                <a:spcPct val="20000"/>
              </a:spcBef>
            </a:pPr>
            <a:r>
              <a:rPr lang="en-US" sz="2200" dirty="0">
                <a:solidFill>
                  <a:prstClr val="black"/>
                </a:solidFill>
                <a:cs typeface="+mn-cs"/>
              </a:rPr>
              <a:t>Subject: Offer from a Student</a:t>
            </a:r>
          </a:p>
          <a:p>
            <a:pPr lvl="0" defTabSz="457200">
              <a:spcBef>
                <a:spcPct val="20000"/>
              </a:spcBef>
            </a:pPr>
            <a:r>
              <a:rPr lang="en-US" sz="2200" dirty="0">
                <a:solidFill>
                  <a:prstClr val="black"/>
                </a:solidFill>
                <a:cs typeface="+mn-cs"/>
              </a:rPr>
              <a:t>Hello,</a:t>
            </a:r>
          </a:p>
          <a:p>
            <a:pPr lvl="0" defTabSz="457200">
              <a:spcBef>
                <a:spcPct val="20000"/>
              </a:spcBef>
            </a:pPr>
            <a:r>
              <a:rPr lang="en-US" sz="2200" dirty="0">
                <a:solidFill>
                  <a:prstClr val="black"/>
                </a:solidFill>
                <a:cs typeface="+mn-cs"/>
              </a:rPr>
              <a:t>My name is Zach Miller, and I’m a business student here at North Rapids University. I’ve been learning about business not only in the classroom but on the job, by running my own house-painting operation.</a:t>
            </a:r>
          </a:p>
          <a:p>
            <a:pPr lvl="0" defTabSz="457200">
              <a:spcBef>
                <a:spcPct val="20000"/>
              </a:spcBef>
            </a:pPr>
            <a:r>
              <a:rPr lang="en-US" sz="2200" dirty="0">
                <a:solidFill>
                  <a:prstClr val="black"/>
                </a:solidFill>
                <a:cs typeface="+mn-cs"/>
              </a:rPr>
              <a:t>If you’d like to have your house painted this summer, I can do it for considerably less than what you’d pay a professional service. I would carefully prepare your house for painting, and I use good-quality paint. My two friends and I will also guarantee to complete the job within three days (weather permitting).</a:t>
            </a:r>
          </a:p>
          <a:p>
            <a:pPr lvl="0" defTabSz="457200">
              <a:spcBef>
                <a:spcPct val="20000"/>
              </a:spcBef>
            </a:pPr>
            <a:r>
              <a:rPr lang="en-US" sz="2200" dirty="0">
                <a:solidFill>
                  <a:prstClr val="black"/>
                </a:solidFill>
                <a:cs typeface="+mn-cs"/>
              </a:rPr>
              <a:t>Please email me if you’d like an estimate.</a:t>
            </a:r>
          </a:p>
          <a:p>
            <a:pPr lvl="0" defTabSz="457200">
              <a:spcBef>
                <a:spcPct val="20000"/>
              </a:spcBef>
            </a:pPr>
            <a:r>
              <a:rPr lang="en-US" sz="2200" dirty="0">
                <a:solidFill>
                  <a:prstClr val="black"/>
                </a:solidFill>
                <a:cs typeface="+mn-cs"/>
              </a:rPr>
              <a:t>Sincerely,</a:t>
            </a:r>
          </a:p>
          <a:p>
            <a:pPr lvl="0" defTabSz="457200">
              <a:spcBef>
                <a:spcPct val="20000"/>
              </a:spcBef>
            </a:pPr>
            <a:r>
              <a:rPr lang="en-US" sz="2200" dirty="0">
                <a:solidFill>
                  <a:prstClr val="black"/>
                </a:solidFill>
                <a:cs typeface="+mn-cs"/>
              </a:rPr>
              <a:t>Zach Miller</a:t>
            </a:r>
          </a:p>
        </p:txBody>
      </p:sp>
      <p:sp>
        <p:nvSpPr>
          <p:cNvPr id="7" name="Slide Number Placeholder 4"/>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5044318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639616" y="259752"/>
            <a:ext cx="7704856" cy="504952"/>
          </a:xfrm>
        </p:spPr>
        <p:txBody>
          <a:bodyPr/>
          <a:lstStyle/>
          <a:p>
            <a:r>
              <a:rPr lang="en-US" sz="4400" dirty="0">
                <a:solidFill>
                  <a:srgbClr val="3D97B4"/>
                </a:solidFill>
                <a:cs typeface="+mj-cs"/>
              </a:rPr>
              <a:t>Good Example: Sales Message </a:t>
            </a:r>
            <a:r>
              <a:rPr lang="en-US" sz="1600" dirty="0">
                <a:solidFill>
                  <a:srgbClr val="3D97B4"/>
                </a:solidFill>
                <a:cs typeface="+mj-cs"/>
              </a:rPr>
              <a:t>1</a:t>
            </a:r>
            <a:r>
              <a:rPr lang="en-US" sz="4400" dirty="0">
                <a:solidFill>
                  <a:srgbClr val="3D97B4"/>
                </a:solidFill>
                <a:cs typeface="+mj-cs"/>
              </a:rPr>
              <a:t> </a:t>
            </a:r>
            <a:endParaRPr lang="en-US" sz="5400" dirty="0"/>
          </a:p>
        </p:txBody>
      </p:sp>
      <p:pic>
        <p:nvPicPr>
          <p:cNvPr id="8" name="Picture 2" descr="Icon indicating that this is a good example.">
            <a:extLst>
              <a:ext uri="{FF2B5EF4-FFF2-40B4-BE49-F238E27FC236}">
                <a16:creationId xmlns:a16="http://schemas.microsoft.com/office/drawing/2014/main" id="{6627E283-096A-45F7-81B8-13EEA965EA34}"/>
              </a:ext>
            </a:extLst>
          </p:cNvPr>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bwMode="auto">
          <a:xfrm>
            <a:off x="8432004" y="980728"/>
            <a:ext cx="1304657" cy="129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3">
            <a:extLst>
              <a:ext uri="{FF2B5EF4-FFF2-40B4-BE49-F238E27FC236}">
                <a16:creationId xmlns:a16="http://schemas.microsoft.com/office/drawing/2014/main" id="{CAC19EA6-2361-49C2-A350-6BE7F7C03A65}"/>
              </a:ext>
            </a:extLst>
          </p:cNvPr>
          <p:cNvSpPr>
            <a:spLocks noGrp="1"/>
          </p:cNvSpPr>
          <p:nvPr>
            <p:ph sz="quarter" idx="4294967295"/>
          </p:nvPr>
        </p:nvSpPr>
        <p:spPr>
          <a:xfrm>
            <a:off x="1635762" y="1439732"/>
            <a:ext cx="8100899" cy="4653564"/>
          </a:xfrm>
        </p:spPr>
        <p:txBody>
          <a:bodyPr>
            <a:normAutofit/>
          </a:bodyPr>
          <a:lstStyle/>
          <a:p>
            <a:pPr lvl="0" defTabSz="457200">
              <a:spcBef>
                <a:spcPct val="20000"/>
              </a:spcBef>
              <a:spcAft>
                <a:spcPts val="2400"/>
              </a:spcAft>
            </a:pPr>
            <a:r>
              <a:rPr lang="en-US" b="1" i="1" dirty="0">
                <a:solidFill>
                  <a:prstClr val="black"/>
                </a:solidFill>
                <a:cs typeface="+mn-cs"/>
              </a:rPr>
              <a:t>Notice the use of character and rational appeals.</a:t>
            </a:r>
            <a:endParaRPr lang="en-US" dirty="0">
              <a:solidFill>
                <a:prstClr val="black"/>
              </a:solidFill>
              <a:cs typeface="+mn-cs"/>
            </a:endParaRPr>
          </a:p>
          <a:p>
            <a:pPr lvl="0" defTabSz="457200">
              <a:spcBef>
                <a:spcPct val="20000"/>
              </a:spcBef>
            </a:pPr>
            <a:r>
              <a:rPr lang="en-US" dirty="0">
                <a:solidFill>
                  <a:prstClr val="black"/>
                </a:solidFill>
                <a:cs typeface="+mn-cs"/>
              </a:rPr>
              <a:t>Subject: A Professional-Quality Paint Job for Less</a:t>
            </a:r>
          </a:p>
          <a:p>
            <a:pPr lvl="0" defTabSz="457200">
              <a:spcBef>
                <a:spcPct val="20000"/>
              </a:spcBef>
            </a:pPr>
            <a:r>
              <a:rPr lang="en-US" dirty="0">
                <a:solidFill>
                  <a:prstClr val="black"/>
                </a:solidFill>
                <a:cs typeface="+mn-cs"/>
              </a:rPr>
              <a:t>Would you like a great deal on having your house painted this summer while supporting North Rapids University students?</a:t>
            </a:r>
          </a:p>
          <a:p>
            <a:pPr lvl="0" defTabSz="457200">
              <a:spcBef>
                <a:spcPct val="20000"/>
              </a:spcBef>
            </a:pPr>
            <a:r>
              <a:rPr lang="en-US" dirty="0">
                <a:solidFill>
                  <a:prstClr val="black"/>
                </a:solidFill>
                <a:cs typeface="+mn-cs"/>
              </a:rPr>
              <a:t>My name is Zach Miller, and I’m a junior business major here at NRU, in the Honors Plus program. I’m a graduate of St. Xavier High School and have been running my own house-painting business for three years. I employ two other NRU students, Jeff Barnes and Alex Wilson, who are also business students. We are all fully licensed and insured.</a:t>
            </a:r>
          </a:p>
        </p:txBody>
      </p:sp>
      <p:sp>
        <p:nvSpPr>
          <p:cNvPr id="7" name="Slide Number Placeholder 4"/>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3070461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67609" y="304800"/>
            <a:ext cx="7848872" cy="460800"/>
          </a:xfrm>
        </p:spPr>
        <p:txBody>
          <a:bodyPr/>
          <a:lstStyle/>
          <a:p>
            <a:r>
              <a:rPr lang="en-US" sz="4400" dirty="0">
                <a:solidFill>
                  <a:srgbClr val="3D97B4"/>
                </a:solidFill>
                <a:cs typeface="+mj-cs"/>
              </a:rPr>
              <a:t>Good Example: Sales Message </a:t>
            </a:r>
            <a:r>
              <a:rPr lang="en-US" sz="1600" dirty="0">
                <a:solidFill>
                  <a:srgbClr val="3D97B4"/>
                </a:solidFill>
                <a:cs typeface="+mj-cs"/>
              </a:rPr>
              <a:t>2</a:t>
            </a:r>
            <a:r>
              <a:rPr lang="en-US" sz="4000" dirty="0">
                <a:solidFill>
                  <a:srgbClr val="3D97B4"/>
                </a:solidFill>
                <a:cs typeface="+mj-cs"/>
              </a:rPr>
              <a:t> </a:t>
            </a:r>
            <a:endParaRPr lang="en-US" sz="5400" dirty="0"/>
          </a:p>
        </p:txBody>
      </p:sp>
      <p:pic>
        <p:nvPicPr>
          <p:cNvPr id="8" name="Picture 2" descr="Icon indicating that this is a good example.">
            <a:extLst>
              <a:ext uri="{FF2B5EF4-FFF2-40B4-BE49-F238E27FC236}">
                <a16:creationId xmlns:a16="http://schemas.microsoft.com/office/drawing/2014/main" id="{2338C445-883C-4967-B6FD-20CEFC9237A7}"/>
              </a:ext>
            </a:extLst>
          </p:cNvPr>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bwMode="auto">
          <a:xfrm>
            <a:off x="1415480" y="329903"/>
            <a:ext cx="1232649" cy="1226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3">
            <a:extLst>
              <a:ext uri="{FF2B5EF4-FFF2-40B4-BE49-F238E27FC236}">
                <a16:creationId xmlns:a16="http://schemas.microsoft.com/office/drawing/2014/main" id="{CAC19EA6-2361-49C2-A350-6BE7F7C03A65}"/>
              </a:ext>
            </a:extLst>
          </p:cNvPr>
          <p:cNvSpPr>
            <a:spLocks noGrp="1"/>
          </p:cNvSpPr>
          <p:nvPr>
            <p:ph sz="quarter" idx="4294967295"/>
          </p:nvPr>
        </p:nvSpPr>
        <p:spPr>
          <a:xfrm>
            <a:off x="2162666" y="1664156"/>
            <a:ext cx="8289433" cy="5005208"/>
          </a:xfrm>
        </p:spPr>
        <p:txBody>
          <a:bodyPr>
            <a:normAutofit/>
          </a:bodyPr>
          <a:lstStyle/>
          <a:p>
            <a:pPr lvl="0" defTabSz="457200" eaLnBrk="0" hangingPunct="0">
              <a:spcBef>
                <a:spcPct val="50000"/>
              </a:spcBef>
            </a:pPr>
            <a:r>
              <a:rPr lang="en-US" sz="2200" dirty="0">
                <a:solidFill>
                  <a:prstClr val="black"/>
                </a:solidFill>
                <a:cs typeface="+mn-cs"/>
              </a:rPr>
              <a:t>We use only 100 percent acrylic paints from top manufacturers like Benjamin Moore, Porter, and Sherwin Williams. Our specialty is careful preparation. We will scrape or power wash all surfaces of your house and do any needed minor repairs before we paint. The work comes with a two-year guarantee and, combined with our low rates, is an excellent value. </a:t>
            </a:r>
          </a:p>
          <a:p>
            <a:pPr lvl="0" defTabSz="457200" eaLnBrk="0" hangingPunct="0">
              <a:spcBef>
                <a:spcPct val="50000"/>
              </a:spcBef>
            </a:pPr>
            <a:r>
              <a:rPr lang="en-US" sz="2200" dirty="0">
                <a:solidFill>
                  <a:prstClr val="black"/>
                </a:solidFill>
                <a:cs typeface="+mn-cs"/>
              </a:rPr>
              <a:t>If you’d like a free estimate, just fill out the online estimate request form. The attached flyer tells more about me and also includes a coupon for 10 percent off if you schedule your paint job the day you receive your estimate. </a:t>
            </a:r>
          </a:p>
          <a:p>
            <a:pPr lvl="0" defTabSz="457200" eaLnBrk="0" hangingPunct="0">
              <a:spcAft>
                <a:spcPts val="0"/>
              </a:spcAft>
            </a:pPr>
            <a:r>
              <a:rPr lang="en-US" sz="2200" dirty="0">
                <a:solidFill>
                  <a:prstClr val="black"/>
                </a:solidFill>
                <a:cs typeface="+mn-cs"/>
              </a:rPr>
              <a:t>Zach Miller </a:t>
            </a:r>
          </a:p>
          <a:p>
            <a:pPr lvl="0" defTabSz="457200" eaLnBrk="0" hangingPunct="0">
              <a:spcAft>
                <a:spcPts val="0"/>
              </a:spcAft>
            </a:pPr>
            <a:r>
              <a:rPr lang="en-US" sz="2200" dirty="0">
                <a:solidFill>
                  <a:prstClr val="black"/>
                </a:solidFill>
                <a:cs typeface="+mn-cs"/>
              </a:rPr>
              <a:t>millerzs@mail.nru.edu </a:t>
            </a:r>
          </a:p>
          <a:p>
            <a:pPr lvl="0" defTabSz="457200" eaLnBrk="0" hangingPunct="0">
              <a:spcAft>
                <a:spcPts val="0"/>
              </a:spcAft>
            </a:pPr>
            <a:r>
              <a:rPr lang="en-US" sz="2200" dirty="0">
                <a:solidFill>
                  <a:prstClr val="black"/>
                </a:solidFill>
                <a:cs typeface="+mn-cs"/>
              </a:rPr>
              <a:t>cellular: (431) 445-5560</a:t>
            </a:r>
          </a:p>
        </p:txBody>
      </p:sp>
      <p:sp>
        <p:nvSpPr>
          <p:cNvPr id="7" name="Slide Number Placeholder 4"/>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1577356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2C2EA-D631-4172-B77D-B1BBAD87D993}"/>
              </a:ext>
            </a:extLst>
          </p:cNvPr>
          <p:cNvSpPr>
            <a:spLocks noGrp="1"/>
          </p:cNvSpPr>
          <p:nvPr>
            <p:ph type="title" idx="4294967295"/>
          </p:nvPr>
        </p:nvSpPr>
        <p:spPr>
          <a:xfrm>
            <a:off x="3124403" y="253684"/>
            <a:ext cx="5405274" cy="530435"/>
          </a:xfrm>
        </p:spPr>
        <p:txBody>
          <a:bodyPr/>
          <a:lstStyle/>
          <a:p>
            <a:r>
              <a:rPr lang="en-US" sz="4000" dirty="0">
                <a:solidFill>
                  <a:srgbClr val="AC802E"/>
                </a:solidFill>
                <a:ea typeface="Adobe Ming Std L" panose="02020300000000000000" pitchFamily="18" charset="-128"/>
                <a:cs typeface="Arial" panose="020B0604020202020204" pitchFamily="34" charset="0"/>
                <a:sym typeface="Calibri"/>
              </a:rPr>
              <a:t>Multimedia Selling</a:t>
            </a:r>
            <a:endParaRPr lang="en-IN" dirty="0"/>
          </a:p>
        </p:txBody>
      </p:sp>
      <p:sp>
        <p:nvSpPr>
          <p:cNvPr id="3" name="Content Placeholder 2">
            <a:extLst>
              <a:ext uri="{FF2B5EF4-FFF2-40B4-BE49-F238E27FC236}">
                <a16:creationId xmlns:a16="http://schemas.microsoft.com/office/drawing/2014/main" id="{4C9B860C-73FF-4A7C-9A98-7FA2FAE4AAA9}"/>
              </a:ext>
            </a:extLst>
          </p:cNvPr>
          <p:cNvSpPr>
            <a:spLocks noGrp="1"/>
          </p:cNvSpPr>
          <p:nvPr>
            <p:ph sz="quarter" idx="4294967295"/>
          </p:nvPr>
        </p:nvSpPr>
        <p:spPr>
          <a:xfrm>
            <a:off x="940221" y="935464"/>
            <a:ext cx="3552531" cy="5219272"/>
          </a:xfrm>
        </p:spPr>
        <p:txBody>
          <a:bodyPr>
            <a:normAutofit/>
          </a:bodyPr>
          <a:lstStyle/>
          <a:p>
            <a:pPr lvl="0" defTabSz="457200">
              <a:spcBef>
                <a:spcPct val="20000"/>
              </a:spcBef>
            </a:pPr>
            <a:r>
              <a:rPr lang="en-US" sz="2800" dirty="0">
                <a:solidFill>
                  <a:prstClr val="black"/>
                </a:solidFill>
                <a:cs typeface="+mn-cs"/>
              </a:rPr>
              <a:t>Link to other communications.</a:t>
            </a:r>
          </a:p>
          <a:p>
            <a:pPr marL="342900" lvl="0" indent="-342900" defTabSz="457200">
              <a:spcBef>
                <a:spcPct val="20000"/>
              </a:spcBef>
              <a:buFont typeface="Arial" panose="020B0604020202020204" pitchFamily="34" charset="0"/>
              <a:buChar char="•"/>
            </a:pPr>
            <a:r>
              <a:rPr lang="en-US" sz="2400" dirty="0">
                <a:solidFill>
                  <a:prstClr val="black"/>
                </a:solidFill>
                <a:cs typeface="+mn-cs"/>
              </a:rPr>
              <a:t>In mailings.</a:t>
            </a:r>
          </a:p>
          <a:p>
            <a:pPr marL="342900" lvl="0" indent="-342900" defTabSz="457200">
              <a:spcBef>
                <a:spcPct val="20000"/>
              </a:spcBef>
              <a:buFont typeface="Arial" panose="020B0604020202020204" pitchFamily="34" charset="0"/>
              <a:buChar char="•"/>
            </a:pPr>
            <a:r>
              <a:rPr lang="en-US" sz="2400" dirty="0">
                <a:solidFill>
                  <a:prstClr val="black"/>
                </a:solidFill>
                <a:cs typeface="+mn-cs"/>
              </a:rPr>
              <a:t>In email.</a:t>
            </a:r>
          </a:p>
          <a:p>
            <a:pPr marL="342900" lvl="0" indent="-342900" defTabSz="457200">
              <a:spcBef>
                <a:spcPct val="20000"/>
              </a:spcBef>
              <a:buFont typeface="Arial" panose="020B0604020202020204" pitchFamily="34" charset="0"/>
              <a:buChar char="•"/>
            </a:pPr>
            <a:r>
              <a:rPr lang="en-US" sz="2400" dirty="0">
                <a:solidFill>
                  <a:prstClr val="black"/>
                </a:solidFill>
                <a:cs typeface="+mn-cs"/>
              </a:rPr>
              <a:t>Online (website and social media).</a:t>
            </a:r>
          </a:p>
          <a:p>
            <a:pPr lvl="0" defTabSz="457200">
              <a:spcBef>
                <a:spcPct val="20000"/>
              </a:spcBef>
            </a:pPr>
            <a:r>
              <a:rPr lang="en-US" sz="2800" dirty="0">
                <a:solidFill>
                  <a:prstClr val="black"/>
                </a:solidFill>
                <a:cs typeface="+mn-cs"/>
              </a:rPr>
              <a:t>Post material on social media</a:t>
            </a:r>
            <a:r>
              <a:rPr lang="en-US" sz="2000" dirty="0">
                <a:solidFill>
                  <a:prstClr val="black"/>
                </a:solidFill>
                <a:cs typeface="+mn-cs"/>
              </a:rPr>
              <a:t>.</a:t>
            </a:r>
            <a:endParaRPr lang="en-IN" dirty="0"/>
          </a:p>
        </p:txBody>
      </p:sp>
      <p:pic>
        <p:nvPicPr>
          <p:cNvPr id="8" name="Picture 3" descr="A webpage of Hilton Honors with multiple links.">
            <a:extLst>
              <a:ext uri="{FF2B5EF4-FFF2-40B4-BE49-F238E27FC236}">
                <a16:creationId xmlns:a16="http://schemas.microsoft.com/office/drawing/2014/main" id="{ED2A775F-C8EA-4C04-AEDE-BFED2EBA9462}"/>
              </a:ext>
            </a:extLst>
          </p:cNvPr>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827040" y="997897"/>
            <a:ext cx="3552531" cy="5168272"/>
          </a:xfrm>
        </p:spPr>
      </p:pic>
      <p:sp>
        <p:nvSpPr>
          <p:cNvPr id="5" name="Text Placeholder 4">
            <a:extLst>
              <a:ext uri="{FF2B5EF4-FFF2-40B4-BE49-F238E27FC236}">
                <a16:creationId xmlns:a16="http://schemas.microsoft.com/office/drawing/2014/main" id="{F1F6FA8E-C623-449C-AC50-18E3BB151BAE}"/>
              </a:ext>
            </a:extLst>
          </p:cNvPr>
          <p:cNvSpPr>
            <a:spLocks noGrp="1"/>
          </p:cNvSpPr>
          <p:nvPr>
            <p:ph type="body" sz="quarter" idx="4294967295"/>
          </p:nvPr>
        </p:nvSpPr>
        <p:spPr>
          <a:xfrm>
            <a:off x="4492752" y="6324600"/>
            <a:ext cx="3206496" cy="190500"/>
          </a:xfrm>
        </p:spPr>
        <p:txBody>
          <a:bodyPr>
            <a:noAutofit/>
          </a:bodyPr>
          <a:lstStyle/>
          <a:p>
            <a:r>
              <a:rPr lang="en-US" sz="900" dirty="0">
                <a:solidFill>
                  <a:srgbClr val="000000"/>
                </a:solidFill>
                <a:hlinkClick r:id="rId4" action="ppaction://hlinksldjump"/>
              </a:rPr>
              <a:t>Access the text alternative for slide images.</a:t>
            </a:r>
          </a:p>
        </p:txBody>
      </p:sp>
      <p:sp>
        <p:nvSpPr>
          <p:cNvPr id="6" name="Text Placeholder 5">
            <a:extLst>
              <a:ext uri="{FF2B5EF4-FFF2-40B4-BE49-F238E27FC236}">
                <a16:creationId xmlns:a16="http://schemas.microsoft.com/office/drawing/2014/main" id="{666723DD-B42B-4213-BCD6-5DD94A6D676D}"/>
              </a:ext>
            </a:extLst>
          </p:cNvPr>
          <p:cNvSpPr>
            <a:spLocks noGrp="1"/>
          </p:cNvSpPr>
          <p:nvPr>
            <p:ph type="body" sz="quarter" idx="4294967295"/>
          </p:nvPr>
        </p:nvSpPr>
        <p:spPr>
          <a:xfrm>
            <a:off x="1593574" y="6673531"/>
            <a:ext cx="9908309" cy="190500"/>
          </a:xfrm>
        </p:spPr>
        <p:txBody>
          <a:bodyPr>
            <a:noAutofit/>
          </a:bodyPr>
          <a:lstStyle/>
          <a:p>
            <a:pPr lvl="0" algn="r" defTabSz="457200">
              <a:spcAft>
                <a:spcPts val="0"/>
              </a:spcAft>
            </a:pPr>
            <a:r>
              <a:rPr lang="en-US" sz="800" dirty="0">
                <a:solidFill>
                  <a:schemeClr val="tx1"/>
                </a:solidFill>
                <a:cs typeface="+mn-cs"/>
              </a:rPr>
              <a:t>Source: Hilton Hotels and Resorts; (top): © </a:t>
            </a:r>
            <a:r>
              <a:rPr lang="en-US" sz="800" dirty="0" err="1">
                <a:solidFill>
                  <a:schemeClr val="tx1"/>
                </a:solidFill>
                <a:cs typeface="+mn-cs"/>
              </a:rPr>
              <a:t>Purestock</a:t>
            </a:r>
            <a:r>
              <a:rPr lang="en-US" sz="800" dirty="0">
                <a:solidFill>
                  <a:schemeClr val="tx1"/>
                </a:solidFill>
                <a:cs typeface="+mn-cs"/>
              </a:rPr>
              <a:t>/Superstock; (top-left): © </a:t>
            </a:r>
            <a:r>
              <a:rPr lang="en-US" sz="800" dirty="0" err="1">
                <a:solidFill>
                  <a:schemeClr val="tx1"/>
                </a:solidFill>
                <a:cs typeface="+mn-cs"/>
              </a:rPr>
              <a:t>Purestock</a:t>
            </a:r>
            <a:r>
              <a:rPr lang="en-US" sz="800" dirty="0">
                <a:solidFill>
                  <a:schemeClr val="tx1"/>
                </a:solidFill>
                <a:cs typeface="+mn-cs"/>
              </a:rPr>
              <a:t>/Getty Images RF; (top-right): © Rawpixel.com/Shutterstock; (bottom-left): © </a:t>
            </a:r>
            <a:r>
              <a:rPr lang="en-US" sz="800" dirty="0" err="1">
                <a:solidFill>
                  <a:schemeClr val="tx1"/>
                </a:solidFill>
                <a:cs typeface="+mn-cs"/>
              </a:rPr>
              <a:t>Purestock</a:t>
            </a:r>
            <a:r>
              <a:rPr lang="en-US" sz="800" dirty="0">
                <a:solidFill>
                  <a:schemeClr val="tx1"/>
                </a:solidFill>
                <a:cs typeface="+mn-cs"/>
              </a:rPr>
              <a:t>/</a:t>
            </a:r>
            <a:r>
              <a:rPr lang="en-US" sz="800" dirty="0" err="1">
                <a:solidFill>
                  <a:schemeClr val="tx1"/>
                </a:solidFill>
                <a:cs typeface="+mn-cs"/>
              </a:rPr>
              <a:t>SuperStock</a:t>
            </a:r>
            <a:r>
              <a:rPr lang="en-US" sz="800" dirty="0">
                <a:solidFill>
                  <a:schemeClr val="tx1"/>
                </a:solidFill>
                <a:cs typeface="+mn-cs"/>
              </a:rPr>
              <a:t>; (bottom-right): © Elena </a:t>
            </a:r>
            <a:r>
              <a:rPr lang="en-US" sz="800" dirty="0" err="1">
                <a:solidFill>
                  <a:schemeClr val="tx1"/>
                </a:solidFill>
                <a:cs typeface="+mn-cs"/>
              </a:rPr>
              <a:t>Chukhlebova</a:t>
            </a:r>
            <a:r>
              <a:rPr lang="en-US" sz="800" dirty="0">
                <a:solidFill>
                  <a:schemeClr val="tx1"/>
                </a:solidFill>
                <a:cs typeface="+mn-cs"/>
              </a:rPr>
              <a:t>/123RF</a:t>
            </a:r>
          </a:p>
        </p:txBody>
      </p:sp>
      <p:sp>
        <p:nvSpPr>
          <p:cNvPr id="7" name="Slide Number Placeholder 6">
            <a:extLst>
              <a:ext uri="{FF2B5EF4-FFF2-40B4-BE49-F238E27FC236}">
                <a16:creationId xmlns:a16="http://schemas.microsoft.com/office/drawing/2014/main" id="{8AA36648-2692-43DB-AC6A-378D8D579534}"/>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3196605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0324" y="406327"/>
            <a:ext cx="10311559" cy="689342"/>
          </a:xfrm>
        </p:spPr>
        <p:txBody>
          <a:bodyPr/>
          <a:lstStyle/>
          <a:p>
            <a:r>
              <a:rPr lang="en-US" sz="4800" dirty="0">
                <a:solidFill>
                  <a:prstClr val="black"/>
                </a:solidFill>
                <a:cs typeface="+mj-cs"/>
              </a:rPr>
              <a:t>Learning Objectives </a:t>
            </a:r>
            <a:r>
              <a:rPr lang="en-US" sz="1600" dirty="0">
                <a:solidFill>
                  <a:prstClr val="black"/>
                </a:solidFill>
                <a:cs typeface="+mj-cs"/>
              </a:rPr>
              <a:t>1</a:t>
            </a:r>
            <a:endParaRPr lang="en-US" sz="1600" dirty="0"/>
          </a:p>
        </p:txBody>
      </p:sp>
      <p:sp>
        <p:nvSpPr>
          <p:cNvPr id="3" name="Content Placeholder 2"/>
          <p:cNvSpPr>
            <a:spLocks noGrp="1"/>
          </p:cNvSpPr>
          <p:nvPr>
            <p:ph sz="quarter" idx="20"/>
          </p:nvPr>
        </p:nvSpPr>
        <p:spPr>
          <a:xfrm>
            <a:off x="1919536" y="1124743"/>
            <a:ext cx="8424936" cy="4536505"/>
          </a:xfrm>
        </p:spPr>
        <p:txBody>
          <a:bodyPr>
            <a:noAutofit/>
          </a:bodyPr>
          <a:lstStyle/>
          <a:p>
            <a:pPr marL="68263" lvl="0" defTabSz="457200">
              <a:spcBef>
                <a:spcPct val="20000"/>
              </a:spcBef>
              <a:buClr>
                <a:srgbClr val="693494"/>
              </a:buClr>
            </a:pPr>
            <a:r>
              <a:rPr lang="en-US" sz="2800" dirty="0">
                <a:solidFill>
                  <a:srgbClr val="3D97B4"/>
                </a:solidFill>
                <a:cs typeface="Calibri" panose="020F0502020204030204" pitchFamily="34" charset="0"/>
              </a:rPr>
              <a:t>LO9-1</a:t>
            </a:r>
            <a:r>
              <a:rPr lang="en-US" sz="2800" b="1" dirty="0">
                <a:solidFill>
                  <a:srgbClr val="3D97B4"/>
                </a:solidFill>
                <a:cs typeface="Calibri" panose="020F0502020204030204" pitchFamily="34" charset="0"/>
              </a:rPr>
              <a:t> </a:t>
            </a:r>
            <a:r>
              <a:rPr lang="en-US" sz="2800" dirty="0">
                <a:solidFill>
                  <a:prstClr val="black"/>
                </a:solidFill>
                <a:ea typeface="ＭＳ Ｐゴシック" pitchFamily="34" charset="-128"/>
                <a:cs typeface="+mn-cs"/>
              </a:rPr>
              <a:t>Describe important strategies for writing any persuasive message.</a:t>
            </a:r>
          </a:p>
          <a:p>
            <a:pPr marL="68263" lvl="0" defTabSz="457200">
              <a:spcBef>
                <a:spcPct val="20000"/>
              </a:spcBef>
              <a:buClr>
                <a:srgbClr val="693494"/>
              </a:buClr>
            </a:pPr>
            <a:r>
              <a:rPr lang="en-US" sz="2800" dirty="0">
                <a:solidFill>
                  <a:srgbClr val="3D97B4"/>
                </a:solidFill>
                <a:cs typeface="Calibri" panose="020F0502020204030204" pitchFamily="34" charset="0"/>
              </a:rPr>
              <a:t>LO9-2</a:t>
            </a:r>
            <a:r>
              <a:rPr lang="en-US" sz="2800" b="1" dirty="0">
                <a:solidFill>
                  <a:srgbClr val="3D97B4"/>
                </a:solidFill>
                <a:cs typeface="Calibri" panose="020F0502020204030204" pitchFamily="34" charset="0"/>
              </a:rPr>
              <a:t> </a:t>
            </a:r>
            <a:r>
              <a:rPr lang="en-US" sz="2800" dirty="0">
                <a:solidFill>
                  <a:prstClr val="black"/>
                </a:solidFill>
                <a:ea typeface="ＭＳ Ｐゴシック" pitchFamily="34" charset="-128"/>
                <a:cs typeface="+mn-cs"/>
              </a:rPr>
              <a:t>Write skillful persuasive requests that begin indirectly, develop convincing reasoning, request action, and close with goodwill.</a:t>
            </a:r>
          </a:p>
          <a:p>
            <a:pPr marL="68263" lvl="0" defTabSz="457200">
              <a:spcBef>
                <a:spcPct val="20000"/>
              </a:spcBef>
              <a:buClr>
                <a:srgbClr val="693494"/>
              </a:buClr>
            </a:pPr>
            <a:r>
              <a:rPr lang="en-US" sz="2800" dirty="0">
                <a:solidFill>
                  <a:srgbClr val="3D97B4"/>
                </a:solidFill>
                <a:cs typeface="Calibri" panose="020F0502020204030204" pitchFamily="34" charset="0"/>
              </a:rPr>
              <a:t>LO9-3</a:t>
            </a:r>
            <a:r>
              <a:rPr lang="en-US" sz="2800" b="1" dirty="0">
                <a:solidFill>
                  <a:srgbClr val="3D97B4"/>
                </a:solidFill>
                <a:cs typeface="Calibri" panose="020F0502020204030204" pitchFamily="34" charset="0"/>
              </a:rPr>
              <a:t> </a:t>
            </a:r>
            <a:r>
              <a:rPr lang="en-US" sz="2800" dirty="0">
                <a:solidFill>
                  <a:prstClr val="black"/>
                </a:solidFill>
                <a:ea typeface="ＭＳ Ｐゴシック" pitchFamily="34" charset="-128"/>
                <a:cs typeface="+mn-cs"/>
              </a:rPr>
              <a:t>Show awareness of common ethical concerns regarding sales messages.</a:t>
            </a:r>
          </a:p>
          <a:p>
            <a:pPr marL="68263" lvl="0" defTabSz="457200">
              <a:spcBef>
                <a:spcPct val="20000"/>
              </a:spcBef>
              <a:buClr>
                <a:srgbClr val="693494"/>
              </a:buClr>
            </a:pPr>
            <a:r>
              <a:rPr lang="en-US" sz="2800" dirty="0">
                <a:solidFill>
                  <a:srgbClr val="3D97B4"/>
                </a:solidFill>
                <a:cs typeface="Calibri" panose="020F0502020204030204" pitchFamily="34" charset="0"/>
              </a:rPr>
              <a:t>LO9-4</a:t>
            </a:r>
            <a:r>
              <a:rPr lang="en-US" sz="2800" b="1" dirty="0">
                <a:solidFill>
                  <a:srgbClr val="3D97B4"/>
                </a:solidFill>
                <a:cs typeface="Calibri" panose="020F0502020204030204" pitchFamily="34" charset="0"/>
              </a:rPr>
              <a:t> </a:t>
            </a:r>
            <a:r>
              <a:rPr lang="en-US" sz="2800" dirty="0">
                <a:solidFill>
                  <a:prstClr val="black"/>
                </a:solidFill>
                <a:ea typeface="ＭＳ Ｐゴシック" pitchFamily="34" charset="-128"/>
                <a:cs typeface="+mn-cs"/>
              </a:rPr>
              <a:t>Describe the planning steps for direct mail or email sales messages.</a:t>
            </a:r>
          </a:p>
        </p:txBody>
      </p:sp>
      <p:sp>
        <p:nvSpPr>
          <p:cNvPr id="6" name="Slide Number Placeholder 3"/>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1912414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474753" y="163319"/>
            <a:ext cx="9242493" cy="714997"/>
          </a:xfrm>
        </p:spPr>
        <p:txBody>
          <a:bodyPr/>
          <a:lstStyle/>
          <a:p>
            <a:r>
              <a:rPr lang="en-US" sz="4400" dirty="0">
                <a:solidFill>
                  <a:srgbClr val="3D97B4"/>
                </a:solidFill>
                <a:cs typeface="+mj-cs"/>
              </a:rPr>
              <a:t>Importance of Integrated Marketing</a:t>
            </a:r>
            <a:endParaRPr lang="en-US" sz="5400" dirty="0"/>
          </a:p>
        </p:txBody>
      </p:sp>
      <p:sp>
        <p:nvSpPr>
          <p:cNvPr id="3" name="Content Placeholder 2">
            <a:extLst>
              <a:ext uri="{FF2B5EF4-FFF2-40B4-BE49-F238E27FC236}">
                <a16:creationId xmlns:a16="http://schemas.microsoft.com/office/drawing/2014/main" id="{B96CD38A-0EF6-4A5C-AA9D-E7221F3A2DC4}"/>
              </a:ext>
            </a:extLst>
          </p:cNvPr>
          <p:cNvSpPr>
            <a:spLocks noGrp="1"/>
          </p:cNvSpPr>
          <p:nvPr>
            <p:ph sz="quarter" idx="11"/>
          </p:nvPr>
        </p:nvSpPr>
        <p:spPr>
          <a:xfrm>
            <a:off x="1299869" y="1284685"/>
            <a:ext cx="4076051" cy="5123656"/>
          </a:xfrm>
        </p:spPr>
        <p:txBody>
          <a:bodyPr/>
          <a:lstStyle/>
          <a:p>
            <a:pPr marL="342900" lvl="0" indent="-342900" defTabSz="457200">
              <a:spcBef>
                <a:spcPct val="20000"/>
              </a:spcBef>
              <a:buFont typeface="Arial"/>
              <a:buChar char="•"/>
            </a:pPr>
            <a:r>
              <a:rPr lang="en-US" dirty="0">
                <a:solidFill>
                  <a:prstClr val="black"/>
                </a:solidFill>
                <a:cs typeface="+mn-cs"/>
              </a:rPr>
              <a:t>Over 4.3 billion people are online.</a:t>
            </a:r>
          </a:p>
          <a:p>
            <a:pPr marL="342900" lvl="0" indent="-342900" defTabSz="457200">
              <a:spcBef>
                <a:spcPct val="20000"/>
              </a:spcBef>
              <a:buFont typeface="Arial"/>
              <a:buChar char="•"/>
            </a:pPr>
            <a:r>
              <a:rPr lang="en-US" dirty="0">
                <a:solidFill>
                  <a:prstClr val="black"/>
                </a:solidFill>
                <a:cs typeface="+mn-cs"/>
              </a:rPr>
              <a:t>In the United States, over 90 percent of the population is on the internet.</a:t>
            </a:r>
          </a:p>
          <a:p>
            <a:pPr marL="342900" lvl="0" indent="-342900" defTabSz="457200">
              <a:spcBef>
                <a:spcPct val="20000"/>
              </a:spcBef>
              <a:buFont typeface="Arial"/>
              <a:buChar char="•"/>
            </a:pPr>
            <a:r>
              <a:rPr lang="en-US" dirty="0">
                <a:solidFill>
                  <a:prstClr val="black"/>
                </a:solidFill>
                <a:cs typeface="+mn-cs"/>
              </a:rPr>
              <a:t>79 percent have at least one social media profile. </a:t>
            </a:r>
          </a:p>
          <a:p>
            <a:pPr marL="342900" lvl="0" indent="-342900" defTabSz="457200">
              <a:spcBef>
                <a:spcPct val="20000"/>
              </a:spcBef>
              <a:buFont typeface="Arial"/>
              <a:buChar char="•"/>
            </a:pPr>
            <a:r>
              <a:rPr lang="en-US" dirty="0">
                <a:solidFill>
                  <a:prstClr val="black"/>
                </a:solidFill>
                <a:cs typeface="+mn-cs"/>
              </a:rPr>
              <a:t>Direct main methods perform well and are still in the mix.</a:t>
            </a:r>
          </a:p>
        </p:txBody>
      </p:sp>
      <p:pic>
        <p:nvPicPr>
          <p:cNvPr id="13" name="Picture 3">
            <a:extLst>
              <a:ext uri="{FF2B5EF4-FFF2-40B4-BE49-F238E27FC236}">
                <a16:creationId xmlns:a16="http://schemas.microsoft.com/office/drawing/2014/main" id="{68351A7E-7022-4EA0-A524-392D69DD4CD0}"/>
              </a:ext>
              <a:ext uri="{C183D7F6-B498-43B3-948B-1728B52AA6E4}">
                <adec:decorative xmlns:adec="http://schemas.microsoft.com/office/drawing/2017/decorative" val="1"/>
              </a:ext>
            </a:extLst>
          </p:cNvPr>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5591944" y="1071534"/>
            <a:ext cx="4701034" cy="4501781"/>
          </a:xfrm>
        </p:spPr>
      </p:pic>
      <p:sp>
        <p:nvSpPr>
          <p:cNvPr id="10" name="Text Placeholder 4"/>
          <p:cNvSpPr>
            <a:spLocks noGrp="1"/>
          </p:cNvSpPr>
          <p:nvPr>
            <p:ph type="body" sz="quarter" idx="13"/>
          </p:nvPr>
        </p:nvSpPr>
        <p:spPr>
          <a:xfrm>
            <a:off x="9768408" y="6673531"/>
            <a:ext cx="1619871" cy="194251"/>
          </a:xfrm>
        </p:spPr>
        <p:txBody>
          <a:bodyPr/>
          <a:lstStyle/>
          <a:p>
            <a:pPr lvl="0" defTabSz="457200">
              <a:spcBef>
                <a:spcPct val="20000"/>
              </a:spcBef>
              <a:spcAft>
                <a:spcPts val="0"/>
              </a:spcAft>
            </a:pPr>
            <a:r>
              <a:rPr lang="en-US" sz="1000" dirty="0">
                <a:cs typeface="+mn-cs"/>
              </a:rPr>
              <a:t>Image: © </a:t>
            </a:r>
            <a:r>
              <a:rPr lang="en-US" sz="1000" dirty="0" err="1">
                <a:cs typeface="+mn-cs"/>
              </a:rPr>
              <a:t>bloomua</a:t>
            </a:r>
            <a:r>
              <a:rPr lang="en-US" sz="1000" dirty="0">
                <a:cs typeface="+mn-cs"/>
              </a:rPr>
              <a:t>/123RF</a:t>
            </a:r>
          </a:p>
        </p:txBody>
      </p:sp>
      <p:sp>
        <p:nvSpPr>
          <p:cNvPr id="6" name="Slide Number Placeholder 5"/>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5198867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idx="4294967295"/>
          </p:nvPr>
        </p:nvSpPr>
        <p:spPr>
          <a:xfrm>
            <a:off x="1919536" y="219664"/>
            <a:ext cx="8424936" cy="721448"/>
          </a:xfrm>
        </p:spPr>
        <p:txBody>
          <a:bodyPr/>
          <a:lstStyle/>
          <a:p>
            <a:r>
              <a:rPr lang="en-US" sz="5400" dirty="0">
                <a:solidFill>
                  <a:srgbClr val="3D97B4"/>
                </a:solidFill>
                <a:cs typeface="+mj-cs"/>
              </a:rPr>
              <a:t>Link Your Communications </a:t>
            </a:r>
            <a:endParaRPr lang="en-US" sz="5400" dirty="0"/>
          </a:p>
        </p:txBody>
      </p:sp>
      <p:sp>
        <p:nvSpPr>
          <p:cNvPr id="8" name="Content Placeholder 2"/>
          <p:cNvSpPr>
            <a:spLocks noGrp="1"/>
          </p:cNvSpPr>
          <p:nvPr>
            <p:ph sz="quarter" idx="4294967295"/>
          </p:nvPr>
        </p:nvSpPr>
        <p:spPr>
          <a:xfrm>
            <a:off x="1763734" y="1367939"/>
            <a:ext cx="4188250" cy="4653776"/>
          </a:xfrm>
        </p:spPr>
        <p:txBody>
          <a:bodyPr>
            <a:normAutofit/>
          </a:bodyPr>
          <a:lstStyle/>
          <a:p>
            <a:pPr lvl="0" defTabSz="457200">
              <a:spcBef>
                <a:spcPct val="20000"/>
              </a:spcBef>
            </a:pPr>
            <a:r>
              <a:rPr lang="en-US" sz="3200" b="1" dirty="0">
                <a:solidFill>
                  <a:prstClr val="black"/>
                </a:solidFill>
                <a:cs typeface="+mn-cs"/>
              </a:rPr>
              <a:t>Link persuasive messages you write to other sources of information and opportunities for action.</a:t>
            </a:r>
          </a:p>
        </p:txBody>
      </p:sp>
      <p:sp>
        <p:nvSpPr>
          <p:cNvPr id="11" name="Content Placeholder 3"/>
          <p:cNvSpPr>
            <a:spLocks noGrp="1"/>
          </p:cNvSpPr>
          <p:nvPr>
            <p:ph sz="quarter" idx="4294967295"/>
          </p:nvPr>
        </p:nvSpPr>
        <p:spPr>
          <a:xfrm>
            <a:off x="6023992" y="1367939"/>
            <a:ext cx="4502103" cy="3649902"/>
          </a:xfrm>
        </p:spPr>
        <p:txBody>
          <a:bodyPr>
            <a:noAutofit/>
          </a:bodyPr>
          <a:lstStyle/>
          <a:p>
            <a:pPr lvl="0" defTabSz="457200">
              <a:spcBef>
                <a:spcPct val="20000"/>
              </a:spcBef>
            </a:pPr>
            <a:r>
              <a:rPr lang="en-US" sz="2800" dirty="0">
                <a:solidFill>
                  <a:prstClr val="black"/>
                </a:solidFill>
                <a:cs typeface="+mn-cs"/>
              </a:rPr>
              <a:t>Consider opportunities for linking</a:t>
            </a:r>
          </a:p>
          <a:p>
            <a:pPr marL="457200" lvl="0" indent="-457200" defTabSz="457200">
              <a:spcBef>
                <a:spcPct val="20000"/>
              </a:spcBef>
              <a:buFont typeface="Arial" panose="020B0604020202020204" pitchFamily="34" charset="0"/>
              <a:buChar char="•"/>
            </a:pPr>
            <a:r>
              <a:rPr lang="en-US" sz="2800" dirty="0">
                <a:solidFill>
                  <a:prstClr val="black"/>
                </a:solidFill>
                <a:cs typeface="+mn-cs"/>
              </a:rPr>
              <a:t>in mailings.</a:t>
            </a:r>
          </a:p>
          <a:p>
            <a:pPr marL="457200" lvl="0" indent="-457200" defTabSz="457200">
              <a:spcBef>
                <a:spcPct val="20000"/>
              </a:spcBef>
              <a:buFont typeface="Arial" panose="020B0604020202020204" pitchFamily="34" charset="0"/>
              <a:buChar char="•"/>
            </a:pPr>
            <a:r>
              <a:rPr lang="en-US" sz="2800" dirty="0">
                <a:solidFill>
                  <a:prstClr val="black"/>
                </a:solidFill>
                <a:cs typeface="+mn-cs"/>
              </a:rPr>
              <a:t>in email.</a:t>
            </a:r>
          </a:p>
          <a:p>
            <a:pPr marL="457200" lvl="0" indent="-457200" defTabSz="457200">
              <a:spcBef>
                <a:spcPct val="20000"/>
              </a:spcBef>
              <a:buFont typeface="Arial" panose="020B0604020202020204" pitchFamily="34" charset="0"/>
              <a:buChar char="•"/>
            </a:pPr>
            <a:r>
              <a:rPr lang="en-US" sz="2800" dirty="0">
                <a:solidFill>
                  <a:prstClr val="black"/>
                </a:solidFill>
                <a:cs typeface="+mn-cs"/>
              </a:rPr>
              <a:t>from your website.</a:t>
            </a:r>
          </a:p>
          <a:p>
            <a:pPr marL="457200" lvl="0" indent="-457200" defTabSz="457200">
              <a:spcBef>
                <a:spcPct val="20000"/>
              </a:spcBef>
              <a:buFont typeface="Arial" panose="020B0604020202020204" pitchFamily="34" charset="0"/>
              <a:buChar char="•"/>
            </a:pPr>
            <a:r>
              <a:rPr lang="en-US" sz="2800" dirty="0">
                <a:solidFill>
                  <a:prstClr val="black"/>
                </a:solidFill>
                <a:cs typeface="+mn-cs"/>
              </a:rPr>
              <a:t>from social media posts.</a:t>
            </a:r>
          </a:p>
        </p:txBody>
      </p:sp>
      <p:sp>
        <p:nvSpPr>
          <p:cNvPr id="6" name="Slide Number Placeholder 4"/>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20158734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474754" y="201566"/>
            <a:ext cx="9242493" cy="714997"/>
          </a:xfrm>
        </p:spPr>
        <p:txBody>
          <a:bodyPr/>
          <a:lstStyle/>
          <a:p>
            <a:r>
              <a:rPr lang="en-US" sz="5400" dirty="0">
                <a:solidFill>
                  <a:srgbClr val="3D97B4"/>
                </a:solidFill>
                <a:cs typeface="+mj-cs"/>
              </a:rPr>
              <a:t>Content Marketing Benefits</a:t>
            </a:r>
            <a:endParaRPr lang="en-US" sz="5400" dirty="0"/>
          </a:p>
        </p:txBody>
      </p:sp>
      <p:pic>
        <p:nvPicPr>
          <p:cNvPr id="9" name="Picture 2" descr="A screengrab shows an email received from TMR direct reading: '7 reasons postcard marketing can be a great choice'.">
            <a:extLst>
              <a:ext uri="{FF2B5EF4-FFF2-40B4-BE49-F238E27FC236}">
                <a16:creationId xmlns:a16="http://schemas.microsoft.com/office/drawing/2014/main" id="{4903BACD-BE45-406C-9DC2-A706E1BDC08B}"/>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1474754" y="1115244"/>
            <a:ext cx="3613134" cy="5083896"/>
          </a:xfrm>
        </p:spPr>
      </p:pic>
      <p:sp>
        <p:nvSpPr>
          <p:cNvPr id="3" name="Content Placeholder 3">
            <a:extLst>
              <a:ext uri="{FF2B5EF4-FFF2-40B4-BE49-F238E27FC236}">
                <a16:creationId xmlns:a16="http://schemas.microsoft.com/office/drawing/2014/main" id="{B96CD38A-0EF6-4A5C-AA9D-E7221F3A2DC4}"/>
              </a:ext>
            </a:extLst>
          </p:cNvPr>
          <p:cNvSpPr>
            <a:spLocks noGrp="1"/>
          </p:cNvSpPr>
          <p:nvPr>
            <p:ph sz="quarter" idx="11"/>
          </p:nvPr>
        </p:nvSpPr>
        <p:spPr>
          <a:xfrm>
            <a:off x="5782395" y="1099811"/>
            <a:ext cx="4934851" cy="5569549"/>
          </a:xfrm>
        </p:spPr>
        <p:txBody>
          <a:bodyPr>
            <a:noAutofit/>
          </a:bodyPr>
          <a:lstStyle/>
          <a:p>
            <a:pPr marL="342900" lvl="0" indent="-342900" defTabSz="457200">
              <a:spcBef>
                <a:spcPct val="20000"/>
              </a:spcBef>
              <a:buFont typeface="Arial"/>
              <a:buChar char="•"/>
            </a:pPr>
            <a:r>
              <a:rPr lang="en-US" sz="2000" b="1" dirty="0">
                <a:solidFill>
                  <a:prstClr val="black"/>
                </a:solidFill>
                <a:cs typeface="+mn-cs"/>
              </a:rPr>
              <a:t>Blogs</a:t>
            </a:r>
            <a:r>
              <a:rPr lang="en-US" sz="2000" dirty="0">
                <a:solidFill>
                  <a:prstClr val="black"/>
                </a:solidFill>
                <a:cs typeface="+mn-cs"/>
              </a:rPr>
              <a:t>: increase SEO (search engine optimization), enable easy customer sharing, promote company’s authority in an area.</a:t>
            </a:r>
          </a:p>
          <a:p>
            <a:pPr marL="342900" lvl="0" indent="-342900" defTabSz="457200">
              <a:spcBef>
                <a:spcPct val="20000"/>
              </a:spcBef>
              <a:buFont typeface="Arial"/>
              <a:buChar char="•"/>
            </a:pPr>
            <a:r>
              <a:rPr lang="en-US" sz="2000" b="1" dirty="0">
                <a:solidFill>
                  <a:prstClr val="black"/>
                </a:solidFill>
                <a:cs typeface="+mn-cs"/>
              </a:rPr>
              <a:t>Facebook</a:t>
            </a:r>
            <a:r>
              <a:rPr lang="en-US" sz="2000" dirty="0">
                <a:solidFill>
                  <a:prstClr val="black"/>
                </a:solidFill>
                <a:cs typeface="+mn-cs"/>
              </a:rPr>
              <a:t>: has easy visual impact, is seen as a casual promotion area, attracts followers, offers multiple sales/promotional options.</a:t>
            </a:r>
          </a:p>
          <a:p>
            <a:pPr marL="342900" lvl="0" indent="-342900" defTabSz="457200">
              <a:spcBef>
                <a:spcPct val="20000"/>
              </a:spcBef>
              <a:buFont typeface="Arial"/>
              <a:buChar char="•"/>
            </a:pPr>
            <a:r>
              <a:rPr lang="en-US" sz="2000" b="1" dirty="0">
                <a:solidFill>
                  <a:prstClr val="black"/>
                </a:solidFill>
                <a:cs typeface="+mn-cs"/>
              </a:rPr>
              <a:t>Twitter</a:t>
            </a:r>
            <a:r>
              <a:rPr lang="en-US" sz="2000" dirty="0">
                <a:solidFill>
                  <a:prstClr val="black"/>
                </a:solidFill>
                <a:cs typeface="+mn-cs"/>
              </a:rPr>
              <a:t>: offers easy interaction/networking and quick response time.</a:t>
            </a:r>
          </a:p>
          <a:p>
            <a:pPr marL="342900" lvl="0" indent="-342900" defTabSz="457200">
              <a:spcBef>
                <a:spcPct val="20000"/>
              </a:spcBef>
              <a:buFont typeface="Arial"/>
              <a:buChar char="•"/>
            </a:pPr>
            <a:r>
              <a:rPr lang="en-US" sz="2000" b="1" dirty="0">
                <a:solidFill>
                  <a:prstClr val="black"/>
                </a:solidFill>
                <a:cs typeface="+mn-cs"/>
              </a:rPr>
              <a:t>Instagram</a:t>
            </a:r>
            <a:r>
              <a:rPr lang="en-US" sz="2000" dirty="0">
                <a:solidFill>
                  <a:prstClr val="black"/>
                </a:solidFill>
                <a:cs typeface="+mn-cs"/>
              </a:rPr>
              <a:t>: appeals to males and females, is especially useful for highly visual</a:t>
            </a:r>
            <a:r>
              <a:rPr lang="en-US" sz="2000" baseline="0" dirty="0">
                <a:solidFill>
                  <a:prstClr val="black"/>
                </a:solidFill>
                <a:cs typeface="+mn-cs"/>
              </a:rPr>
              <a:t> </a:t>
            </a:r>
            <a:r>
              <a:rPr lang="en-US" sz="2000" dirty="0">
                <a:solidFill>
                  <a:prstClr val="black"/>
                </a:solidFill>
                <a:cs typeface="+mn-cs"/>
              </a:rPr>
              <a:t>products/services.</a:t>
            </a:r>
          </a:p>
          <a:p>
            <a:pPr marL="342900" lvl="0" indent="-342900" defTabSz="457200">
              <a:spcBef>
                <a:spcPct val="20000"/>
              </a:spcBef>
              <a:buFont typeface="Arial"/>
              <a:buChar char="•"/>
            </a:pPr>
            <a:r>
              <a:rPr lang="en-US" sz="2000" b="1" dirty="0">
                <a:solidFill>
                  <a:prstClr val="black"/>
                </a:solidFill>
                <a:cs typeface="+mn-cs"/>
              </a:rPr>
              <a:t>YouTube: </a:t>
            </a:r>
            <a:r>
              <a:rPr lang="en-US" sz="2000" dirty="0">
                <a:solidFill>
                  <a:prstClr val="black"/>
                </a:solidFill>
                <a:cs typeface="+mn-cs"/>
              </a:rPr>
              <a:t>video content, good for storytelling.</a:t>
            </a:r>
          </a:p>
        </p:txBody>
      </p:sp>
      <p:sp>
        <p:nvSpPr>
          <p:cNvPr id="10" name="Text Placeholder 4"/>
          <p:cNvSpPr>
            <a:spLocks noGrp="1"/>
          </p:cNvSpPr>
          <p:nvPr>
            <p:ph type="body" sz="quarter" idx="13"/>
          </p:nvPr>
        </p:nvSpPr>
        <p:spPr>
          <a:xfrm>
            <a:off x="8328248" y="6686231"/>
            <a:ext cx="3024336" cy="161396"/>
          </a:xfrm>
        </p:spPr>
        <p:txBody>
          <a:bodyPr/>
          <a:lstStyle/>
          <a:p>
            <a:pPr lvl="0" fontAlgn="base">
              <a:spcBef>
                <a:spcPct val="0"/>
              </a:spcBef>
              <a:spcAft>
                <a:spcPct val="0"/>
              </a:spcAft>
            </a:pPr>
            <a:r>
              <a:rPr lang="en-US" b="1" dirty="0">
                <a:ea typeface="ＭＳ Ｐゴシック" pitchFamily="34" charset="-128"/>
                <a:cs typeface="+mn-cs"/>
              </a:rPr>
              <a:t>Source:</a:t>
            </a:r>
            <a:r>
              <a:rPr lang="en-US" dirty="0">
                <a:ea typeface="ＭＳ Ｐゴシック" pitchFamily="34" charset="-128"/>
                <a:cs typeface="+mn-cs"/>
              </a:rPr>
              <a:t> TMR Direct; Image © Charles Taylor/Shutterstock RF</a:t>
            </a:r>
          </a:p>
        </p:txBody>
      </p:sp>
      <p:sp>
        <p:nvSpPr>
          <p:cNvPr id="6" name="Slide Number Placeholder 5"/>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1091737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1664" y="332656"/>
            <a:ext cx="5803851" cy="689342"/>
          </a:xfrm>
        </p:spPr>
        <p:txBody>
          <a:bodyPr/>
          <a:lstStyle/>
          <a:p>
            <a:r>
              <a:rPr lang="en-US" sz="5400" dirty="0">
                <a:solidFill>
                  <a:srgbClr val="3D97B4"/>
                </a:solidFill>
                <a:cs typeface="+mj-cs"/>
              </a:rPr>
              <a:t>You Make the Call </a:t>
            </a:r>
            <a:r>
              <a:rPr lang="en-US" sz="1600" dirty="0">
                <a:solidFill>
                  <a:srgbClr val="3D97B4"/>
                </a:solidFill>
                <a:cs typeface="+mj-cs"/>
              </a:rPr>
              <a:t>3</a:t>
            </a:r>
            <a:endParaRPr lang="en-US" sz="1600" dirty="0"/>
          </a:p>
        </p:txBody>
      </p:sp>
      <p:sp>
        <p:nvSpPr>
          <p:cNvPr id="3" name="Content Placeholder 2"/>
          <p:cNvSpPr>
            <a:spLocks noGrp="1"/>
          </p:cNvSpPr>
          <p:nvPr>
            <p:ph sz="quarter" idx="20"/>
          </p:nvPr>
        </p:nvSpPr>
        <p:spPr>
          <a:xfrm>
            <a:off x="1991543" y="1628800"/>
            <a:ext cx="8208912" cy="4115179"/>
          </a:xfrm>
        </p:spPr>
        <p:txBody>
          <a:bodyPr>
            <a:noAutofit/>
          </a:bodyPr>
          <a:lstStyle/>
          <a:p>
            <a:pPr lvl="0" defTabSz="457200">
              <a:spcBef>
                <a:spcPct val="20000"/>
              </a:spcBef>
            </a:pPr>
            <a:r>
              <a:rPr lang="en-US" sz="2800" dirty="0">
                <a:solidFill>
                  <a:prstClr val="black"/>
                </a:solidFill>
                <a:cs typeface="+mn-cs"/>
              </a:rPr>
              <a:t>Take a look at </a:t>
            </a:r>
            <a:r>
              <a:rPr lang="en-US" sz="2800" dirty="0">
                <a:solidFill>
                  <a:srgbClr val="388CA6"/>
                </a:solidFill>
                <a:cs typeface="+mn-cs"/>
                <a:hlinkClick r:id="rId3">
                  <a:extLst>
                    <a:ext uri="{A12FA001-AC4F-418D-AE19-62706E023703}">
                      <ahyp:hlinkClr xmlns:ahyp="http://schemas.microsoft.com/office/drawing/2018/hyperlinkcolor" val="tx"/>
                    </a:ext>
                  </a:extLst>
                </a:hlinkClick>
              </a:rPr>
              <a:t>FedEx’s Social Media Guidelines</a:t>
            </a:r>
            <a:r>
              <a:rPr lang="en-US" sz="2800" dirty="0">
                <a:solidFill>
                  <a:srgbClr val="388CA6"/>
                </a:solidFill>
                <a:cs typeface="+mn-cs"/>
              </a:rPr>
              <a:t> </a:t>
            </a:r>
            <a:r>
              <a:rPr lang="en-US" sz="2800" dirty="0">
                <a:solidFill>
                  <a:prstClr val="black"/>
                </a:solidFill>
                <a:cs typeface="+mn-cs"/>
              </a:rPr>
              <a:t>for its employees. How do these policies strike you? Too strict? Too lenient? Right on target? If you were a FedEx employee, would you feel that the policies are fair and appropriate?</a:t>
            </a:r>
            <a:endParaRPr lang="en-US" sz="2600" dirty="0">
              <a:solidFill>
                <a:prstClr val="black"/>
              </a:solidFill>
              <a:cs typeface="+mn-cs"/>
            </a:endParaRPr>
          </a:p>
        </p:txBody>
      </p:sp>
      <p:sp>
        <p:nvSpPr>
          <p:cNvPr id="6" name="Slide Number Placeholder 3"/>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39467367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8973" y="219378"/>
            <a:ext cx="4054053" cy="689342"/>
          </a:xfrm>
        </p:spPr>
        <p:txBody>
          <a:bodyPr/>
          <a:lstStyle/>
          <a:p>
            <a:r>
              <a:rPr lang="en-US" sz="4800" dirty="0">
                <a:solidFill>
                  <a:srgbClr val="AC802E"/>
                </a:solidFill>
                <a:ea typeface="Adobe Ming Std L" panose="02020300000000000000" pitchFamily="18" charset="-128"/>
                <a:cs typeface="Arial" panose="020B0604020202020204" pitchFamily="34" charset="0"/>
                <a:sym typeface="Calibri"/>
              </a:rPr>
              <a:t>Proposals</a:t>
            </a:r>
            <a:endParaRPr lang="en-US" dirty="0"/>
          </a:p>
        </p:txBody>
      </p:sp>
      <p:sp>
        <p:nvSpPr>
          <p:cNvPr id="3" name="Content Placeholder 2"/>
          <p:cNvSpPr>
            <a:spLocks noGrp="1"/>
          </p:cNvSpPr>
          <p:nvPr>
            <p:ph sz="quarter" idx="20"/>
          </p:nvPr>
        </p:nvSpPr>
        <p:spPr>
          <a:xfrm>
            <a:off x="2059821" y="1484784"/>
            <a:ext cx="9679288" cy="4464496"/>
          </a:xfrm>
        </p:spPr>
        <p:txBody>
          <a:bodyPr>
            <a:noAutofit/>
          </a:bodyPr>
          <a:lstStyle/>
          <a:p>
            <a:pPr marL="525780" lvl="0" indent="-457200" defTabSz="457200">
              <a:lnSpc>
                <a:spcPct val="110000"/>
              </a:lnSpc>
              <a:spcBef>
                <a:spcPct val="20000"/>
              </a:spcBef>
              <a:spcAft>
                <a:spcPts val="0"/>
              </a:spcAft>
              <a:buFont typeface="Arial" panose="020B0604020202020204" pitchFamily="34" charset="0"/>
              <a:buChar char="•"/>
              <a:defRPr/>
            </a:pPr>
            <a:r>
              <a:rPr lang="en-US" sz="3200" dirty="0">
                <a:solidFill>
                  <a:prstClr val="black"/>
                </a:solidFill>
                <a:cs typeface="+mn-cs"/>
              </a:rPr>
              <a:t>Like reports, are usually well researched.</a:t>
            </a:r>
          </a:p>
          <a:p>
            <a:pPr marL="525780" lvl="0" indent="-457200" defTabSz="457200">
              <a:lnSpc>
                <a:spcPct val="110000"/>
              </a:lnSpc>
              <a:spcBef>
                <a:spcPct val="20000"/>
              </a:spcBef>
              <a:spcAft>
                <a:spcPts val="0"/>
              </a:spcAft>
              <a:buFont typeface="Arial" panose="020B0604020202020204" pitchFamily="34" charset="0"/>
              <a:buChar char="•"/>
              <a:defRPr/>
            </a:pPr>
            <a:r>
              <a:rPr lang="en-US" sz="3200" dirty="0">
                <a:solidFill>
                  <a:prstClr val="black"/>
                </a:solidFill>
                <a:cs typeface="+mn-cs"/>
              </a:rPr>
              <a:t>Like reports, can range widely in format, length, and formality.</a:t>
            </a:r>
          </a:p>
          <a:p>
            <a:pPr marL="525780" lvl="0" indent="-457200" defTabSz="457200">
              <a:lnSpc>
                <a:spcPct val="110000"/>
              </a:lnSpc>
              <a:spcBef>
                <a:spcPct val="20000"/>
              </a:spcBef>
              <a:spcAft>
                <a:spcPts val="0"/>
              </a:spcAft>
              <a:buFont typeface="Arial" panose="020B0604020202020204" pitchFamily="34" charset="0"/>
              <a:buChar char="•"/>
              <a:defRPr/>
            </a:pPr>
            <a:r>
              <a:rPr lang="en-US" sz="3200" dirty="0">
                <a:solidFill>
                  <a:prstClr val="black"/>
                </a:solidFill>
                <a:cs typeface="+mn-cs"/>
              </a:rPr>
              <a:t>Like reports, can be direct (if invited) or indirect (if uninvited).</a:t>
            </a:r>
          </a:p>
          <a:p>
            <a:pPr marL="525780" lvl="0" indent="-457200" defTabSz="457200">
              <a:lnSpc>
                <a:spcPct val="110000"/>
              </a:lnSpc>
              <a:spcBef>
                <a:spcPct val="20000"/>
              </a:spcBef>
              <a:spcAft>
                <a:spcPts val="0"/>
              </a:spcAft>
              <a:buFont typeface="Arial" panose="020B0604020202020204" pitchFamily="34" charset="0"/>
              <a:buChar char="•"/>
              <a:defRPr/>
            </a:pPr>
            <a:r>
              <a:rPr lang="en-US" sz="3200" dirty="0">
                <a:solidFill>
                  <a:prstClr val="black"/>
                </a:solidFill>
                <a:cs typeface="+mn-cs"/>
              </a:rPr>
              <a:t>Unlike reports, are overtly persuasive.</a:t>
            </a:r>
          </a:p>
        </p:txBody>
      </p:sp>
      <p:sp>
        <p:nvSpPr>
          <p:cNvPr id="6" name="Slide Number Placeholder 3"/>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11733893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03777" y="168590"/>
            <a:ext cx="6184445" cy="630664"/>
          </a:xfrm>
        </p:spPr>
        <p:txBody>
          <a:bodyPr/>
          <a:lstStyle/>
          <a:p>
            <a:r>
              <a:rPr kumimoji="0" lang="en-US" sz="5400" b="1" i="0" u="none" strike="noStrike" kern="1200" cap="none" spc="0" normalizeH="0" baseline="0" noProof="0" dirty="0">
                <a:ln>
                  <a:noFill/>
                </a:ln>
                <a:solidFill>
                  <a:srgbClr val="3D97B4"/>
                </a:solidFill>
                <a:effectLst/>
                <a:uLnTx/>
                <a:uFillTx/>
                <a:cs typeface="+mj-cs"/>
              </a:rPr>
              <a:t>Proposal Types</a:t>
            </a:r>
            <a:endParaRPr lang="en-US" sz="5400" dirty="0"/>
          </a:p>
        </p:txBody>
      </p:sp>
      <p:sp>
        <p:nvSpPr>
          <p:cNvPr id="11" name="Content Placeholder 2">
            <a:extLst>
              <a:ext uri="{FF2B5EF4-FFF2-40B4-BE49-F238E27FC236}">
                <a16:creationId xmlns:a16="http://schemas.microsoft.com/office/drawing/2014/main" id="{219740D4-E638-4E8F-9A09-C72678A4A7FA}"/>
              </a:ext>
            </a:extLst>
          </p:cNvPr>
          <p:cNvSpPr>
            <a:spLocks noGrp="1"/>
          </p:cNvSpPr>
          <p:nvPr>
            <p:ph sz="quarter" idx="4294967295"/>
          </p:nvPr>
        </p:nvSpPr>
        <p:spPr>
          <a:xfrm>
            <a:off x="1199456" y="1268760"/>
            <a:ext cx="2707507" cy="5157832"/>
          </a:xfrm>
        </p:spPr>
        <p:txBody>
          <a:bodyPr/>
          <a:lstStyle/>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Internal or external.</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Solicited or unsolicited.</a:t>
            </a:r>
          </a:p>
          <a:p>
            <a:pPr marL="68263" lvl="0" defTabSz="457200">
              <a:spcBef>
                <a:spcPts val="4800"/>
              </a:spcBef>
              <a:buClr>
                <a:srgbClr val="693494"/>
              </a:buClr>
            </a:pPr>
            <a:r>
              <a:rPr lang="en-US" sz="2800" b="1" dirty="0">
                <a:solidFill>
                  <a:prstClr val="black"/>
                </a:solidFill>
                <a:ea typeface="ＭＳ Ｐゴシック" pitchFamily="34" charset="-128"/>
                <a:cs typeface="+mn-cs"/>
              </a:rPr>
              <a:t>Which kind of proposal most resembles a sales message? </a:t>
            </a:r>
          </a:p>
        </p:txBody>
      </p:sp>
      <p:pic>
        <p:nvPicPr>
          <p:cNvPr id="9" name="Picture 3">
            <a:extLst>
              <a:ext uri="{FF2B5EF4-FFF2-40B4-BE49-F238E27FC236}">
                <a16:creationId xmlns:a16="http://schemas.microsoft.com/office/drawing/2014/main" id="{CCB91DE9-9165-4D0E-9DA3-1B0E15E17CFC}"/>
              </a:ext>
              <a:ext uri="{C183D7F6-B498-43B3-948B-1728B52AA6E4}">
                <adec:decorative xmlns:adec="http://schemas.microsoft.com/office/drawing/2017/decorative" val="1"/>
              </a:ext>
            </a:extLst>
          </p:cNvPr>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tretch>
            <a:fillRect/>
          </a:stretch>
        </p:blipFill>
        <p:spPr bwMode="auto">
          <a:xfrm>
            <a:off x="4984632" y="1340768"/>
            <a:ext cx="5575864" cy="3888432"/>
          </a:xfrm>
          <a:prstGeom prst="rect">
            <a:avLst/>
          </a:prstGeom>
          <a:noFill/>
          <a:ln w="9525">
            <a:noFill/>
            <a:miter lim="800000"/>
            <a:headEnd/>
            <a:tailEnd/>
          </a:ln>
        </p:spPr>
      </p:pic>
      <p:sp>
        <p:nvSpPr>
          <p:cNvPr id="6" name="Text Placeholder 4"/>
          <p:cNvSpPr>
            <a:spLocks noGrp="1"/>
          </p:cNvSpPr>
          <p:nvPr>
            <p:ph type="body" sz="quarter" idx="4294967295"/>
          </p:nvPr>
        </p:nvSpPr>
        <p:spPr>
          <a:xfrm>
            <a:off x="9408368" y="6648445"/>
            <a:ext cx="2047912" cy="211568"/>
          </a:xfrm>
        </p:spPr>
        <p:txBody>
          <a:bodyPr>
            <a:noAutofit/>
          </a:bodyPr>
          <a:lstStyle/>
          <a:p>
            <a:pPr lvl="0" algn="r" defTabSz="457200">
              <a:spcBef>
                <a:spcPct val="20000"/>
              </a:spcBef>
              <a:spcAft>
                <a:spcPts val="0"/>
              </a:spcAft>
            </a:pPr>
            <a:r>
              <a:rPr lang="en-US" sz="900" dirty="0">
                <a:solidFill>
                  <a:schemeClr val="tx1"/>
                </a:solidFill>
                <a:cs typeface="+mn-cs"/>
              </a:rPr>
              <a:t>Image: © Hero Images/Getty Images RF</a:t>
            </a:r>
          </a:p>
        </p:txBody>
      </p:sp>
      <p:sp>
        <p:nvSpPr>
          <p:cNvPr id="7" name="Slide Number Placeholder 5"/>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36251264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446102" y="256478"/>
            <a:ext cx="5299795" cy="604816"/>
          </a:xfrm>
        </p:spPr>
        <p:txBody>
          <a:bodyPr/>
          <a:lstStyle/>
          <a:p>
            <a:r>
              <a:rPr lang="en-US" sz="5400" dirty="0">
                <a:solidFill>
                  <a:srgbClr val="3D97B4"/>
                </a:solidFill>
                <a:cs typeface="+mj-cs"/>
              </a:rPr>
              <a:t>Proposal Content</a:t>
            </a:r>
            <a:endParaRPr lang="en-US" sz="5400" dirty="0"/>
          </a:p>
        </p:txBody>
      </p:sp>
      <p:sp>
        <p:nvSpPr>
          <p:cNvPr id="5" name="Content Placeholder 2">
            <a:extLst>
              <a:ext uri="{FF2B5EF4-FFF2-40B4-BE49-F238E27FC236}">
                <a16:creationId xmlns:a16="http://schemas.microsoft.com/office/drawing/2014/main" id="{CAC19EA6-2361-49C2-A350-6BE7F7C03A65}"/>
              </a:ext>
            </a:extLst>
          </p:cNvPr>
          <p:cNvSpPr>
            <a:spLocks noGrp="1"/>
          </p:cNvSpPr>
          <p:nvPr>
            <p:ph sz="quarter" idx="4294967295"/>
          </p:nvPr>
        </p:nvSpPr>
        <p:spPr>
          <a:xfrm>
            <a:off x="2135560" y="1261613"/>
            <a:ext cx="3960440" cy="5037501"/>
          </a:xfrm>
        </p:spPr>
        <p:txBody>
          <a:bodyPr>
            <a:normAutofit/>
          </a:bodyPr>
          <a:lstStyle/>
          <a:p>
            <a:pPr marL="457200" lvl="0" indent="-457200" defTabSz="457200">
              <a:spcBef>
                <a:spcPct val="20000"/>
              </a:spcBef>
              <a:buFont typeface="Arial" panose="020B0604020202020204" pitchFamily="34" charset="0"/>
              <a:buChar char="•"/>
            </a:pPr>
            <a:r>
              <a:rPr lang="en-US" sz="2600" dirty="0">
                <a:solidFill>
                  <a:prstClr val="black"/>
                </a:solidFill>
                <a:ea typeface="ＭＳ Ｐゴシック" pitchFamily="34" charset="-128"/>
                <a:cs typeface="+mn-cs"/>
              </a:rPr>
              <a:t>Purpose and identified need.</a:t>
            </a:r>
            <a:endParaRPr lang="en-US" altLang="ja-JP" sz="2600" dirty="0">
              <a:solidFill>
                <a:prstClr val="black"/>
              </a:solidFill>
              <a:ea typeface="MS Gothic" pitchFamily="49" charset="-128"/>
              <a:cs typeface="+mn-cs"/>
            </a:endParaRPr>
          </a:p>
          <a:p>
            <a:pPr marL="457200" lvl="0" indent="-457200" defTabSz="457200">
              <a:spcBef>
                <a:spcPct val="20000"/>
              </a:spcBef>
              <a:buFont typeface="Arial" panose="020B0604020202020204" pitchFamily="34" charset="0"/>
              <a:buChar char="•"/>
            </a:pPr>
            <a:r>
              <a:rPr lang="en-US" sz="2600" dirty="0">
                <a:solidFill>
                  <a:prstClr val="black"/>
                </a:solidFill>
                <a:ea typeface="ＭＳ Ｐゴシック" pitchFamily="34" charset="-128"/>
                <a:cs typeface="+mn-cs"/>
              </a:rPr>
              <a:t>Background.</a:t>
            </a:r>
          </a:p>
          <a:p>
            <a:pPr marL="457200" lvl="0" indent="-457200" defTabSz="457200">
              <a:spcBef>
                <a:spcPct val="20000"/>
              </a:spcBef>
              <a:buFont typeface="Arial" panose="020B0604020202020204" pitchFamily="34" charset="0"/>
              <a:buChar char="•"/>
            </a:pPr>
            <a:r>
              <a:rPr lang="en-US" sz="2600" dirty="0">
                <a:solidFill>
                  <a:prstClr val="black"/>
                </a:solidFill>
                <a:ea typeface="ＭＳ Ｐゴシック" pitchFamily="34" charset="-128"/>
                <a:cs typeface="+mn-cs"/>
              </a:rPr>
              <a:t>Description and benefits of the plan.</a:t>
            </a:r>
          </a:p>
          <a:p>
            <a:pPr marL="457200" lvl="0" indent="-457200" defTabSz="457200">
              <a:spcBef>
                <a:spcPct val="20000"/>
              </a:spcBef>
              <a:buFont typeface="Arial" panose="020B0604020202020204" pitchFamily="34" charset="0"/>
              <a:buChar char="•"/>
            </a:pPr>
            <a:r>
              <a:rPr lang="en-US" sz="2600" dirty="0">
                <a:solidFill>
                  <a:prstClr val="black"/>
                </a:solidFill>
                <a:ea typeface="ＭＳ Ｐゴシック" pitchFamily="34" charset="-128"/>
                <a:cs typeface="+mn-cs"/>
              </a:rPr>
              <a:t>Cost and details.</a:t>
            </a:r>
          </a:p>
          <a:p>
            <a:pPr marL="457200" lvl="0" indent="-457200" defTabSz="457200">
              <a:spcBef>
                <a:spcPct val="20000"/>
              </a:spcBef>
              <a:buFont typeface="Arial" panose="020B0604020202020204" pitchFamily="34" charset="0"/>
              <a:buChar char="•"/>
            </a:pPr>
            <a:r>
              <a:rPr lang="en-US" sz="2600" dirty="0">
                <a:solidFill>
                  <a:prstClr val="black"/>
                </a:solidFill>
                <a:ea typeface="ＭＳ Ｐゴシック" pitchFamily="34" charset="-128"/>
                <a:cs typeface="+mn-cs"/>
              </a:rPr>
              <a:t>Evidence of ability to deliver (credentials).</a:t>
            </a:r>
          </a:p>
          <a:p>
            <a:pPr marL="457200" lvl="0" indent="-457200" defTabSz="457200">
              <a:spcBef>
                <a:spcPct val="20000"/>
              </a:spcBef>
              <a:buFont typeface="Arial" panose="020B0604020202020204" pitchFamily="34" charset="0"/>
              <a:buChar char="•"/>
            </a:pPr>
            <a:r>
              <a:rPr lang="en-US" sz="2600" dirty="0">
                <a:solidFill>
                  <a:prstClr val="black"/>
                </a:solidFill>
                <a:ea typeface="ＭＳ Ｐゴシック" pitchFamily="34" charset="-128"/>
                <a:cs typeface="+mn-cs"/>
              </a:rPr>
              <a:t>Concluding comments.</a:t>
            </a:r>
          </a:p>
        </p:txBody>
      </p:sp>
      <p:pic>
        <p:nvPicPr>
          <p:cNvPr id="8" name="Picture 3" descr="A scale with &quot;Possible objections&quot; in one pan and &quot;Possible details&quot; in the other. ">
            <a:extLst>
              <a:ext uri="{FF2B5EF4-FFF2-40B4-BE49-F238E27FC236}">
                <a16:creationId xmlns:a16="http://schemas.microsoft.com/office/drawing/2014/main" id="{476EB9CC-BC14-4ABF-BD55-5DFD6592F232}"/>
              </a:ext>
            </a:extLst>
          </p:cNvPr>
          <p:cNvPicPr>
            <a:picLocks noGrp="1" noChangeAspect="1" noChangeArrowheads="1"/>
          </p:cNvPicPr>
          <p:nvPr>
            <p:ph sz="quarter" idx="4294967295"/>
          </p:nvPr>
        </p:nvPicPr>
        <p:blipFill>
          <a:blip r:embed="rId3" cstate="print">
            <a:extLst>
              <a:ext uri="{28A0092B-C50C-407E-A947-70E740481C1C}">
                <a14:useLocalDpi xmlns:a14="http://schemas.microsoft.com/office/drawing/2010/main" val="0"/>
              </a:ext>
            </a:extLst>
          </a:blip>
          <a:stretch>
            <a:fillRect/>
          </a:stretch>
        </p:blipFill>
        <p:spPr bwMode="auto">
          <a:xfrm>
            <a:off x="6950797" y="1261613"/>
            <a:ext cx="3456384" cy="4032448"/>
          </a:xfrm>
          <a:prstGeom prst="rect">
            <a:avLst/>
          </a:prstGeom>
          <a:noFill/>
          <a:ln w="9525">
            <a:solidFill>
              <a:schemeClr val="tx1"/>
            </a:solidFill>
            <a:miter lim="800000"/>
            <a:headEnd/>
            <a:tailEnd/>
          </a:ln>
          <a:effectLst>
            <a:outerShdw dist="38100" dir="2700000" algn="tl" rotWithShape="0">
              <a:srgbClr val="808080">
                <a:alpha val="39998"/>
              </a:srgbClr>
            </a:outerShdw>
          </a:effectLst>
        </p:spPr>
      </p:pic>
      <p:sp>
        <p:nvSpPr>
          <p:cNvPr id="7" name="Slide Number Placeholder 4"/>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324272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860983" y="396037"/>
            <a:ext cx="8731770" cy="460800"/>
          </a:xfrm>
        </p:spPr>
        <p:txBody>
          <a:bodyPr/>
          <a:lstStyle/>
          <a:p>
            <a:r>
              <a:rPr lang="en-US" altLang="en-US" sz="3600" dirty="0">
                <a:solidFill>
                  <a:srgbClr val="3D97B4"/>
                </a:solidFill>
                <a:ea typeface="ＭＳ Ｐゴシック" pitchFamily="34" charset="-128"/>
                <a:cs typeface="+mj-cs"/>
              </a:rPr>
              <a:t>Statement of Purpose: Solicited Proposal </a:t>
            </a:r>
            <a:endParaRPr lang="en-US" sz="5400" dirty="0"/>
          </a:p>
        </p:txBody>
      </p:sp>
      <p:sp>
        <p:nvSpPr>
          <p:cNvPr id="3" name="Content Placeholder 2"/>
          <p:cNvSpPr>
            <a:spLocks noGrp="1"/>
          </p:cNvSpPr>
          <p:nvPr>
            <p:ph sz="quarter" idx="4294967295"/>
          </p:nvPr>
        </p:nvSpPr>
        <p:spPr>
          <a:xfrm>
            <a:off x="1847528" y="1268759"/>
            <a:ext cx="2160240" cy="3096345"/>
          </a:xfrm>
          <a:solidFill>
            <a:srgbClr val="595959"/>
          </a:solidFill>
        </p:spPr>
        <p:txBody>
          <a:bodyPr>
            <a:normAutofit/>
          </a:bodyPr>
          <a:lstStyle/>
          <a:p>
            <a:pPr lvl="0" defTabSz="457200">
              <a:spcBef>
                <a:spcPct val="20000"/>
              </a:spcBef>
            </a:pPr>
            <a:r>
              <a:rPr lang="en-US" i="1" dirty="0">
                <a:solidFill>
                  <a:srgbClr val="FFFFFF"/>
                </a:solidFill>
                <a:cs typeface="Century Gothic"/>
              </a:rPr>
              <a:t>Identifies the context of the invitation and proposal.</a:t>
            </a:r>
          </a:p>
        </p:txBody>
      </p:sp>
      <p:sp>
        <p:nvSpPr>
          <p:cNvPr id="5" name="Content Placeholder 3">
            <a:extLst>
              <a:ext uri="{FF2B5EF4-FFF2-40B4-BE49-F238E27FC236}">
                <a16:creationId xmlns:a16="http://schemas.microsoft.com/office/drawing/2014/main" id="{64EE22B2-12C9-463B-AB6D-84D175741D18}"/>
              </a:ext>
            </a:extLst>
          </p:cNvPr>
          <p:cNvSpPr>
            <a:spLocks noGrp="1"/>
          </p:cNvSpPr>
          <p:nvPr>
            <p:ph sz="quarter" idx="4294967295"/>
          </p:nvPr>
        </p:nvSpPr>
        <p:spPr>
          <a:xfrm>
            <a:off x="4151784" y="1268759"/>
            <a:ext cx="6192688" cy="5193204"/>
          </a:xfrm>
        </p:spPr>
        <p:txBody>
          <a:bodyPr>
            <a:normAutofit/>
          </a:bodyPr>
          <a:lstStyle/>
          <a:p>
            <a:pPr lvl="0" defTabSz="457200" eaLnBrk="0" hangingPunct="0">
              <a:spcBef>
                <a:spcPct val="20000"/>
              </a:spcBef>
              <a:buClr>
                <a:srgbClr val="77933C"/>
              </a:buClr>
            </a:pPr>
            <a:r>
              <a:rPr lang="en-US" sz="2600" dirty="0">
                <a:solidFill>
                  <a:prstClr val="black"/>
                </a:solidFill>
                <a:cs typeface="+mn-cs"/>
              </a:rPr>
              <a:t>As requested at the July 10 meeting with Alice Burton, Thomas </a:t>
            </a:r>
            <a:r>
              <a:rPr lang="en-US" sz="2600" dirty="0" err="1">
                <a:solidFill>
                  <a:prstClr val="black"/>
                </a:solidFill>
                <a:cs typeface="+mn-cs"/>
              </a:rPr>
              <a:t>Cheny</a:t>
            </a:r>
            <a:r>
              <a:rPr lang="en-US" sz="2600" dirty="0">
                <a:solidFill>
                  <a:prstClr val="black"/>
                </a:solidFill>
                <a:cs typeface="+mn-cs"/>
              </a:rPr>
              <a:t>, and Victor </a:t>
            </a:r>
            <a:r>
              <a:rPr lang="en-US" sz="2600" dirty="0" err="1">
                <a:solidFill>
                  <a:prstClr val="black"/>
                </a:solidFill>
                <a:cs typeface="+mn-cs"/>
              </a:rPr>
              <a:t>Petrui</a:t>
            </a:r>
            <a:r>
              <a:rPr lang="en-US" sz="2600" dirty="0">
                <a:solidFill>
                  <a:prstClr val="black"/>
                </a:solidFill>
                <a:cs typeface="+mn-cs"/>
              </a:rPr>
              <a:t> in your Calgary office, Murchison and Associates present the following proposal for studying the high rate of turnover among your field representatives. We will assess the job satisfaction of the current sales force, analyze exit interview records, and compare company compensation and human resource practices with industry norms to identify the causes of this drain on your resources.</a:t>
            </a:r>
          </a:p>
        </p:txBody>
      </p:sp>
      <p:sp>
        <p:nvSpPr>
          <p:cNvPr id="7" name="Slide Number Placeholder 4"/>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1721809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730023" y="396037"/>
            <a:ext cx="8684172" cy="576960"/>
          </a:xfrm>
        </p:spPr>
        <p:txBody>
          <a:bodyPr/>
          <a:lstStyle/>
          <a:p>
            <a:r>
              <a:rPr lang="en-US" altLang="en-US" sz="3600" dirty="0">
                <a:solidFill>
                  <a:srgbClr val="3D97B4"/>
                </a:solidFill>
                <a:ea typeface="ＭＳ Ｐゴシック" pitchFamily="34" charset="-128"/>
                <a:cs typeface="+mj-cs"/>
              </a:rPr>
              <a:t>Statement of Purpose: Unsolicited Proposal </a:t>
            </a:r>
            <a:endParaRPr lang="en-US" sz="5400" dirty="0"/>
          </a:p>
        </p:txBody>
      </p:sp>
      <p:sp>
        <p:nvSpPr>
          <p:cNvPr id="3" name="Content Placeholder 2"/>
          <p:cNvSpPr>
            <a:spLocks noGrp="1"/>
          </p:cNvSpPr>
          <p:nvPr>
            <p:ph sz="quarter" idx="4294967295"/>
          </p:nvPr>
        </p:nvSpPr>
        <p:spPr>
          <a:xfrm>
            <a:off x="2063552" y="1268759"/>
            <a:ext cx="2160240" cy="3096345"/>
          </a:xfrm>
          <a:solidFill>
            <a:srgbClr val="595959"/>
          </a:solidFill>
        </p:spPr>
        <p:txBody>
          <a:bodyPr>
            <a:normAutofit/>
          </a:bodyPr>
          <a:lstStyle/>
          <a:p>
            <a:pPr lvl="0" defTabSz="457200">
              <a:spcBef>
                <a:spcPct val="20000"/>
              </a:spcBef>
            </a:pPr>
            <a:r>
              <a:rPr lang="en-US" i="1" dirty="0">
                <a:solidFill>
                  <a:srgbClr val="FFFFFF"/>
                </a:solidFill>
                <a:cs typeface="Century Gothic"/>
              </a:rPr>
              <a:t>Gains attention of the reader  by highlighting proposal and emphasizing benefits.</a:t>
            </a:r>
          </a:p>
        </p:txBody>
      </p:sp>
      <p:sp>
        <p:nvSpPr>
          <p:cNvPr id="5" name="Content Placeholder 3">
            <a:extLst>
              <a:ext uri="{FF2B5EF4-FFF2-40B4-BE49-F238E27FC236}">
                <a16:creationId xmlns:a16="http://schemas.microsoft.com/office/drawing/2014/main" id="{64EE22B2-12C9-463B-AB6D-84D175741D18}"/>
              </a:ext>
            </a:extLst>
          </p:cNvPr>
          <p:cNvSpPr>
            <a:spLocks noGrp="1"/>
          </p:cNvSpPr>
          <p:nvPr>
            <p:ph sz="quarter" idx="4294967295"/>
          </p:nvPr>
        </p:nvSpPr>
        <p:spPr>
          <a:xfrm>
            <a:off x="4439816" y="1268759"/>
            <a:ext cx="5904656" cy="5193204"/>
          </a:xfrm>
        </p:spPr>
        <p:txBody>
          <a:bodyPr>
            <a:normAutofit/>
          </a:bodyPr>
          <a:lstStyle/>
          <a:p>
            <a:pPr lvl="0" defTabSz="457200" eaLnBrk="0" hangingPunct="0">
              <a:spcBef>
                <a:spcPct val="20000"/>
              </a:spcBef>
              <a:buClr>
                <a:srgbClr val="77933C"/>
              </a:buClr>
            </a:pPr>
            <a:r>
              <a:rPr lang="en-US" sz="2600" dirty="0">
                <a:solidFill>
                  <a:prstClr val="black"/>
                </a:solidFill>
                <a:cs typeface="+mn-cs"/>
              </a:rPr>
              <a:t>Is your social marketing strategy working? Twitter, blogs, Facebook, LinkedIn—such tools have become essential to building your brand. Are you making the best use of them? Using a three-step social media audit, Mattox and Associates can find out. With access to your media and just one day of onsite interviews, our experts will tell you…[the rest of the proposal follows].</a:t>
            </a:r>
          </a:p>
        </p:txBody>
      </p:sp>
      <p:sp>
        <p:nvSpPr>
          <p:cNvPr id="7" name="Slide Number Placeholder 4"/>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40526578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3287688" y="171929"/>
            <a:ext cx="5314733" cy="850885"/>
          </a:xfrm>
        </p:spPr>
        <p:txBody>
          <a:bodyPr/>
          <a:lstStyle/>
          <a:p>
            <a:r>
              <a:rPr lang="en-US" altLang="en-US" sz="5400" dirty="0">
                <a:solidFill>
                  <a:srgbClr val="3D97B4"/>
                </a:solidFill>
                <a:ea typeface="ＭＳ Ｐゴシック" pitchFamily="34" charset="-128"/>
                <a:cs typeface="+mj-cs"/>
              </a:rPr>
              <a:t>Proposal Format</a:t>
            </a:r>
            <a:endParaRPr lang="en-US" sz="5400" dirty="0"/>
          </a:p>
        </p:txBody>
      </p:sp>
      <p:sp>
        <p:nvSpPr>
          <p:cNvPr id="14" name="Content Placeholder 2"/>
          <p:cNvSpPr>
            <a:spLocks noGrp="1"/>
          </p:cNvSpPr>
          <p:nvPr>
            <p:ph sz="quarter" idx="20"/>
          </p:nvPr>
        </p:nvSpPr>
        <p:spPr>
          <a:xfrm>
            <a:off x="1188701" y="1161269"/>
            <a:ext cx="9515811" cy="5099359"/>
          </a:xfrm>
        </p:spPr>
        <p:txBody>
          <a:bodyPr>
            <a:normAutofit/>
          </a:bodyPr>
          <a:lstStyle/>
          <a:p>
            <a:pPr lvl="0" defTabSz="457200">
              <a:spcBef>
                <a:spcPct val="20000"/>
              </a:spcBef>
              <a:buClr>
                <a:srgbClr val="77933C"/>
              </a:buClr>
            </a:pPr>
            <a:r>
              <a:rPr lang="en-US" sz="2800" b="1" dirty="0">
                <a:solidFill>
                  <a:prstClr val="black"/>
                </a:solidFill>
                <a:ea typeface="ＭＳ Ｐゴシック" pitchFamily="34" charset="-128"/>
                <a:cs typeface="+mn-cs"/>
              </a:rPr>
              <a:t>What might be the major sections in the rest of this proposal?</a:t>
            </a:r>
          </a:p>
          <a:p>
            <a:pPr marL="457200" lvl="2" indent="-457200" defTabSz="457200">
              <a:spcBef>
                <a:spcPct val="20000"/>
              </a:spcBef>
            </a:pPr>
            <a:r>
              <a:rPr lang="en-US" sz="2800" dirty="0">
                <a:solidFill>
                  <a:prstClr val="black"/>
                </a:solidFill>
                <a:ea typeface="ＭＳ Ｐゴシック" pitchFamily="34" charset="-128"/>
                <a:cs typeface="+mn-cs"/>
              </a:rPr>
              <a:t>The Need for a Social Media Audit.</a:t>
            </a:r>
          </a:p>
          <a:p>
            <a:pPr marL="457200" lvl="2" indent="-457200" defTabSz="457200">
              <a:spcBef>
                <a:spcPct val="20000"/>
              </a:spcBef>
            </a:pPr>
            <a:r>
              <a:rPr lang="en-US" sz="2800" dirty="0">
                <a:solidFill>
                  <a:prstClr val="black"/>
                </a:solidFill>
                <a:ea typeface="ＭＳ Ｐゴシック" pitchFamily="34" charset="-128"/>
                <a:cs typeface="+mn-cs"/>
              </a:rPr>
              <a:t>The Capabilities of Social Media.</a:t>
            </a:r>
          </a:p>
          <a:p>
            <a:pPr marL="457200" lvl="2" indent="-457200" defTabSz="457200">
              <a:spcBef>
                <a:spcPct val="20000"/>
              </a:spcBef>
            </a:pPr>
            <a:r>
              <a:rPr lang="en-US" sz="2800" dirty="0">
                <a:solidFill>
                  <a:prstClr val="black"/>
                </a:solidFill>
                <a:ea typeface="ＭＳ Ｐゴシック" pitchFamily="34" charset="-128"/>
                <a:cs typeface="+mn-cs"/>
              </a:rPr>
              <a:t>The Benefits of e-Customer for Maddox and Associates.</a:t>
            </a:r>
          </a:p>
          <a:p>
            <a:pPr marL="457200" lvl="2" indent="-457200" defTabSz="457200">
              <a:spcBef>
                <a:spcPct val="20000"/>
              </a:spcBef>
            </a:pPr>
            <a:r>
              <a:rPr lang="en-US" sz="2800" dirty="0">
                <a:solidFill>
                  <a:prstClr val="black"/>
                </a:solidFill>
                <a:ea typeface="ＭＳ Ｐゴシック" pitchFamily="34" charset="-128"/>
                <a:cs typeface="+mn-cs"/>
              </a:rPr>
              <a:t>The Cost.</a:t>
            </a:r>
          </a:p>
          <a:p>
            <a:pPr marL="457200" lvl="2" indent="-457200" defTabSz="457200">
              <a:spcBef>
                <a:spcPct val="20000"/>
              </a:spcBef>
            </a:pPr>
            <a:r>
              <a:rPr lang="en-US" sz="2800" dirty="0">
                <a:solidFill>
                  <a:prstClr val="black"/>
                </a:solidFill>
                <a:ea typeface="ＭＳ Ｐゴシック" pitchFamily="34" charset="-128"/>
                <a:cs typeface="+mn-cs"/>
              </a:rPr>
              <a:t>Implementation Plan.</a:t>
            </a:r>
          </a:p>
          <a:p>
            <a:pPr marL="457200" lvl="2" indent="-457200" defTabSz="457200">
              <a:spcBef>
                <a:spcPct val="20000"/>
              </a:spcBef>
            </a:pPr>
            <a:r>
              <a:rPr lang="en-US" sz="2800" dirty="0">
                <a:solidFill>
                  <a:prstClr val="black"/>
                </a:solidFill>
                <a:ea typeface="ＭＳ Ｐゴシック" pitchFamily="34" charset="-128"/>
                <a:cs typeface="+mn-cs"/>
              </a:rPr>
              <a:t>Request for Approval (conclusion).</a:t>
            </a:r>
          </a:p>
        </p:txBody>
      </p:sp>
      <p:sp>
        <p:nvSpPr>
          <p:cNvPr id="12" name="Slide Number Placeholder 3"/>
          <p:cNvSpPr>
            <a:spLocks noGrp="1"/>
          </p:cNvSpPr>
          <p:nvPr>
            <p:ph type="sldNum" sz="quarter" idx="10"/>
          </p:nvPr>
        </p:nvSpPr>
        <p:spPr/>
        <p:txBody>
          <a:bodyPr/>
          <a:lstStyle/>
          <a:p>
            <a:fld id="{68151E55-6873-49E2-B8D5-2F265E6F1973}" type="slidenum">
              <a:rPr lang="en-US" smtClean="0"/>
              <a:pPr/>
              <a:t>39</a:t>
            </a:fld>
            <a:endParaRPr lang="en-US" dirty="0"/>
          </a:p>
        </p:txBody>
      </p:sp>
    </p:spTree>
    <p:extLst>
      <p:ext uri="{BB962C8B-B14F-4D97-AF65-F5344CB8AC3E}">
        <p14:creationId xmlns:p14="http://schemas.microsoft.com/office/powerpoint/2010/main" val="2155935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0324" y="442772"/>
            <a:ext cx="10311559" cy="609964"/>
          </a:xfrm>
        </p:spPr>
        <p:txBody>
          <a:bodyPr/>
          <a:lstStyle/>
          <a:p>
            <a:r>
              <a:rPr lang="en-US" sz="4800" dirty="0">
                <a:solidFill>
                  <a:prstClr val="black"/>
                </a:solidFill>
                <a:cs typeface="+mj-cs"/>
              </a:rPr>
              <a:t>Learning Objectives </a:t>
            </a:r>
            <a:r>
              <a:rPr lang="en-US" sz="1600" dirty="0">
                <a:solidFill>
                  <a:prstClr val="black"/>
                </a:solidFill>
                <a:cs typeface="+mj-cs"/>
              </a:rPr>
              <a:t>2</a:t>
            </a:r>
            <a:r>
              <a:rPr lang="en-US" sz="4800" dirty="0">
                <a:solidFill>
                  <a:prstClr val="black"/>
                </a:solidFill>
                <a:cs typeface="+mj-cs"/>
              </a:rPr>
              <a:t> </a:t>
            </a:r>
            <a:endParaRPr lang="en-US" sz="1600" dirty="0"/>
          </a:p>
        </p:txBody>
      </p:sp>
      <p:sp>
        <p:nvSpPr>
          <p:cNvPr id="3" name="Content Placeholder 2"/>
          <p:cNvSpPr>
            <a:spLocks noGrp="1"/>
          </p:cNvSpPr>
          <p:nvPr>
            <p:ph sz="quarter" idx="20"/>
          </p:nvPr>
        </p:nvSpPr>
        <p:spPr>
          <a:xfrm>
            <a:off x="2135560" y="1340768"/>
            <a:ext cx="8712968" cy="4824537"/>
          </a:xfrm>
        </p:spPr>
        <p:txBody>
          <a:bodyPr>
            <a:noAutofit/>
          </a:bodyPr>
          <a:lstStyle/>
          <a:p>
            <a:pPr marL="68263" lvl="0" defTabSz="457200">
              <a:spcBef>
                <a:spcPct val="20000"/>
              </a:spcBef>
              <a:buClr>
                <a:srgbClr val="693494"/>
              </a:buClr>
            </a:pPr>
            <a:r>
              <a:rPr lang="en-US" sz="2800" dirty="0">
                <a:solidFill>
                  <a:srgbClr val="3D97B4"/>
                </a:solidFill>
                <a:cs typeface="Calibri" panose="020F0502020204030204" pitchFamily="34" charset="0"/>
              </a:rPr>
              <a:t>LO9-5</a:t>
            </a:r>
            <a:r>
              <a:rPr lang="en-US" sz="2800" b="1" dirty="0">
                <a:solidFill>
                  <a:srgbClr val="3D97B4"/>
                </a:solidFill>
                <a:cs typeface="Calibri" panose="020F0502020204030204" pitchFamily="34" charset="0"/>
              </a:rPr>
              <a:t> </a:t>
            </a:r>
            <a:r>
              <a:rPr lang="en-US" sz="2800" dirty="0">
                <a:solidFill>
                  <a:prstClr val="black"/>
                </a:solidFill>
                <a:ea typeface="ＭＳ Ｐゴシック" pitchFamily="34" charset="-128"/>
                <a:cs typeface="+mn-cs"/>
              </a:rPr>
              <a:t>Compose sales messages that gain attention, present persuasive appeals, use</a:t>
            </a:r>
            <a:r>
              <a:rPr lang="en-US" sz="2800" baseline="0" dirty="0">
                <a:solidFill>
                  <a:prstClr val="black"/>
                </a:solidFill>
                <a:ea typeface="ＭＳ Ｐゴシック" pitchFamily="34" charset="-128"/>
                <a:cs typeface="+mn-cs"/>
              </a:rPr>
              <a:t> </a:t>
            </a:r>
            <a:r>
              <a:rPr lang="en-US" sz="2800" dirty="0">
                <a:solidFill>
                  <a:prstClr val="black"/>
                </a:solidFill>
                <a:ea typeface="ＭＳ Ｐゴシック" pitchFamily="34" charset="-128"/>
                <a:cs typeface="+mn-cs"/>
              </a:rPr>
              <a:t>appropriate visual elements, and effectively call for action.</a:t>
            </a:r>
          </a:p>
          <a:p>
            <a:pPr marL="68263" lvl="0" defTabSz="457200">
              <a:spcBef>
                <a:spcPct val="20000"/>
              </a:spcBef>
              <a:buClr>
                <a:srgbClr val="693494"/>
              </a:buClr>
            </a:pPr>
            <a:r>
              <a:rPr lang="en-US" sz="2800" dirty="0">
                <a:solidFill>
                  <a:srgbClr val="3D97B4"/>
                </a:solidFill>
                <a:cs typeface="Calibri" panose="020F0502020204030204" pitchFamily="34" charset="0"/>
              </a:rPr>
              <a:t>LO9-6</a:t>
            </a:r>
            <a:r>
              <a:rPr lang="en-US" sz="2800" b="1" dirty="0">
                <a:solidFill>
                  <a:srgbClr val="3D97B4"/>
                </a:solidFill>
                <a:cs typeface="Calibri" panose="020F0502020204030204" pitchFamily="34" charset="0"/>
              </a:rPr>
              <a:t> </a:t>
            </a:r>
            <a:r>
              <a:rPr lang="en-US" sz="2800" dirty="0">
                <a:solidFill>
                  <a:prstClr val="black"/>
                </a:solidFill>
                <a:ea typeface="ＭＳ Ｐゴシック" pitchFamily="34" charset="-128"/>
                <a:cs typeface="+mn-cs"/>
              </a:rPr>
              <a:t>Integrate the internet and social media into your sales efforts.</a:t>
            </a:r>
          </a:p>
          <a:p>
            <a:pPr marL="68263" lvl="0" defTabSz="457200">
              <a:spcBef>
                <a:spcPct val="20000"/>
              </a:spcBef>
              <a:buClr>
                <a:srgbClr val="693494"/>
              </a:buClr>
            </a:pPr>
            <a:r>
              <a:rPr lang="en-US" sz="2800" dirty="0">
                <a:solidFill>
                  <a:srgbClr val="3D97B4"/>
                </a:solidFill>
                <a:cs typeface="Calibri" panose="020F0502020204030204" pitchFamily="34" charset="0"/>
              </a:rPr>
              <a:t>LO9-7</a:t>
            </a:r>
            <a:r>
              <a:rPr lang="en-US" sz="2800" b="1" dirty="0">
                <a:solidFill>
                  <a:srgbClr val="3D97B4"/>
                </a:solidFill>
                <a:cs typeface="Calibri" panose="020F0502020204030204" pitchFamily="34" charset="0"/>
              </a:rPr>
              <a:t> </a:t>
            </a:r>
            <a:r>
              <a:rPr lang="en-US" sz="2800" dirty="0">
                <a:solidFill>
                  <a:prstClr val="black"/>
                </a:solidFill>
                <a:ea typeface="ＭＳ Ｐゴシック" pitchFamily="34" charset="-128"/>
                <a:cs typeface="+mn-cs"/>
              </a:rPr>
              <a:t>Write well-organized and persuasive proposals.</a:t>
            </a:r>
          </a:p>
        </p:txBody>
      </p:sp>
      <p:sp>
        <p:nvSpPr>
          <p:cNvPr id="6" name="Slide Number Placeholder 3"/>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22182158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E9746EE-CC65-41FB-8006-4C6A69CC53E4}"/>
              </a:ext>
            </a:extLst>
          </p:cNvPr>
          <p:cNvSpPr>
            <a:spLocks noGrp="1"/>
          </p:cNvSpPr>
          <p:nvPr>
            <p:ph sz="quarter" idx="20"/>
          </p:nvPr>
        </p:nvSpPr>
        <p:spPr>
          <a:xfrm>
            <a:off x="1775520" y="1124744"/>
            <a:ext cx="8640961" cy="4464496"/>
          </a:xfrm>
          <a:solidFill>
            <a:srgbClr val="F4CD52"/>
          </a:solidFill>
        </p:spPr>
        <p:txBody>
          <a:bodyPr/>
          <a:lstStyle/>
          <a:p>
            <a:pPr marL="0" marR="0" lvl="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altLang="en-US" sz="4400" b="1" i="0" u="none" strike="noStrike" kern="1200" cap="none" spc="0" normalizeH="0" baseline="0" noProof="0" dirty="0">
                <a:ln>
                  <a:noFill/>
                </a:ln>
                <a:solidFill>
                  <a:srgbClr val="2D599C"/>
                </a:solidFill>
                <a:effectLst/>
                <a:uLnTx/>
                <a:uFillTx/>
                <a:latin typeface="Sanserif"/>
                <a:ea typeface="ＭＳ Ｐゴシック" pitchFamily="34" charset="-128"/>
                <a:cs typeface="Times New Roman" panose="02020603050405020304" pitchFamily="18" charset="0"/>
              </a:rPr>
              <a:t>“A proposal . . . is the beginning of a  relationship.”</a:t>
            </a:r>
            <a:br>
              <a:rPr kumimoji="0" lang="en-US" altLang="en-US" sz="4400" b="1" i="0" u="none" strike="noStrike" kern="1200" cap="none" spc="0" normalizeH="0" baseline="0" noProof="0" dirty="0">
                <a:ln>
                  <a:noFill/>
                </a:ln>
                <a:solidFill>
                  <a:srgbClr val="2D599C"/>
                </a:solidFill>
                <a:effectLst/>
                <a:uLnTx/>
                <a:uFillTx/>
                <a:latin typeface="Sanserif"/>
                <a:ea typeface="ＭＳ Ｐゴシック" pitchFamily="34" charset="-128"/>
                <a:cs typeface="Times New Roman" panose="02020603050405020304" pitchFamily="18" charset="0"/>
              </a:rPr>
            </a:br>
            <a:r>
              <a:rPr kumimoji="0" lang="en-US" altLang="en-US" sz="2000" b="1" i="0" u="none" strike="noStrike" kern="1200" cap="none" spc="0" normalizeH="0" baseline="0" noProof="0" dirty="0">
                <a:ln>
                  <a:noFill/>
                </a:ln>
                <a:solidFill>
                  <a:srgbClr val="2D599C"/>
                </a:solidFill>
                <a:effectLst/>
                <a:uLnTx/>
                <a:uFillTx/>
                <a:latin typeface="Sanserif"/>
                <a:ea typeface="ＭＳ Ｐゴシック" pitchFamily="34" charset="-128"/>
                <a:cs typeface="Times New Roman" panose="02020603050405020304" pitchFamily="18" charset="0"/>
              </a:rPr>
              <a:t>Richard Johnson-Sheehan, </a:t>
            </a:r>
            <a:br>
              <a:rPr kumimoji="0" lang="en-US" altLang="en-US" sz="2000" b="1" i="0" u="none" strike="noStrike" kern="1200" cap="none" spc="0" normalizeH="0" baseline="0" noProof="0" dirty="0">
                <a:ln>
                  <a:noFill/>
                </a:ln>
                <a:solidFill>
                  <a:srgbClr val="2D599C"/>
                </a:solidFill>
                <a:effectLst/>
                <a:uLnTx/>
                <a:uFillTx/>
                <a:latin typeface="Sanserif"/>
                <a:ea typeface="ＭＳ Ｐゴシック" pitchFamily="34" charset="-128"/>
                <a:cs typeface="Times New Roman" panose="02020603050405020304" pitchFamily="18" charset="0"/>
              </a:rPr>
            </a:br>
            <a:r>
              <a:rPr kumimoji="0" lang="en-US" altLang="en-US" sz="2000" b="1" i="1" u="none" strike="noStrike" kern="1200" cap="none" spc="0" normalizeH="0" baseline="0" noProof="0" dirty="0">
                <a:ln>
                  <a:noFill/>
                </a:ln>
                <a:solidFill>
                  <a:srgbClr val="2D599C"/>
                </a:solidFill>
                <a:effectLst/>
                <a:uLnTx/>
                <a:uFillTx/>
                <a:latin typeface="Sanserif"/>
                <a:ea typeface="ＭＳ Ｐゴシック" pitchFamily="34" charset="-128"/>
                <a:cs typeface="Times New Roman" panose="02020603050405020304" pitchFamily="18" charset="0"/>
              </a:rPr>
              <a:t>Writing Proposals</a:t>
            </a:r>
            <a:endParaRPr kumimoji="0" lang="en-IN" sz="2000" b="0" i="0" u="none" strike="noStrike" kern="1200" cap="none" spc="0" normalizeH="0" baseline="0" noProof="0" dirty="0">
              <a:ln>
                <a:noFill/>
              </a:ln>
              <a:solidFill>
                <a:srgbClr val="2D599C"/>
              </a:solidFill>
              <a:effectLst/>
              <a:uLnTx/>
              <a:uFillTx/>
              <a:latin typeface="Sanserif"/>
              <a:cs typeface="Times New Roman" panose="02020603050405020304" pitchFamily="18" charset="0"/>
            </a:endParaRPr>
          </a:p>
        </p:txBody>
      </p:sp>
      <p:sp>
        <p:nvSpPr>
          <p:cNvPr id="12" name="Slide Number Placeholder 3"/>
          <p:cNvSpPr>
            <a:spLocks noGrp="1"/>
          </p:cNvSpPr>
          <p:nvPr>
            <p:ph type="sldNum" sz="quarter" idx="10"/>
          </p:nvPr>
        </p:nvSpPr>
        <p:spPr/>
        <p:txBody>
          <a:bodyPr/>
          <a:lstStyle/>
          <a:p>
            <a:fld id="{68151E55-6873-49E2-B8D5-2F265E6F1973}" type="slidenum">
              <a:rPr lang="en-US" smtClean="0"/>
              <a:pPr/>
              <a:t>40</a:t>
            </a:fld>
            <a:endParaRPr lang="en-US" dirty="0"/>
          </a:p>
        </p:txBody>
      </p:sp>
    </p:spTree>
    <p:extLst>
      <p:ext uri="{BB962C8B-B14F-4D97-AF65-F5344CB8AC3E}">
        <p14:creationId xmlns:p14="http://schemas.microsoft.com/office/powerpoint/2010/main" val="21248968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hidden="1">
            <a:extLst>
              <a:ext uri="{FF2B5EF4-FFF2-40B4-BE49-F238E27FC236}">
                <a16:creationId xmlns:a16="http://schemas.microsoft.com/office/drawing/2014/main" id="{5CAC6A38-AA5F-4353-B02E-9D28673FB29C}"/>
              </a:ext>
            </a:extLst>
          </p:cNvPr>
          <p:cNvSpPr>
            <a:spLocks noGrp="1"/>
          </p:cNvSpPr>
          <p:nvPr>
            <p:ph type="title"/>
          </p:nvPr>
        </p:nvSpPr>
        <p:spPr/>
        <p:txBody>
          <a:bodyPr/>
          <a:lstStyle/>
          <a:p>
            <a:r>
              <a:rPr lang="en-US" dirty="0">
                <a:solidFill>
                  <a:srgbClr val="000000"/>
                </a:solidFill>
              </a:rPr>
              <a:t>End of Main Content</a:t>
            </a:r>
            <a:endParaRPr lang="en-IN" dirty="0"/>
          </a:p>
        </p:txBody>
      </p:sp>
      <p:sp>
        <p:nvSpPr>
          <p:cNvPr id="5" name="Text Placeholder 2">
            <a:extLst>
              <a:ext uri="{FF2B5EF4-FFF2-40B4-BE49-F238E27FC236}">
                <a16:creationId xmlns:a16="http://schemas.microsoft.com/office/drawing/2014/main" id="{C3E82967-D383-462F-8FDB-132A4799B96D}"/>
              </a:ext>
            </a:extLst>
          </p:cNvPr>
          <p:cNvSpPr txBox="1">
            <a:spLocks/>
          </p:cNvSpPr>
          <p:nvPr/>
        </p:nvSpPr>
        <p:spPr>
          <a:xfrm>
            <a:off x="0" y="6477000"/>
            <a:ext cx="12192000" cy="38417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0" dirty="0">
                <a:latin typeface="Sanserif"/>
              </a:rPr>
              <a:t>Copyright 2021 © McGraw Hill LLC. All rights reserved. No reproduction or distribution without the prior written consent of McGraw Hill LLC.</a:t>
            </a:r>
            <a:endParaRPr lang="en-US" sz="900" b="0" dirty="0">
              <a:solidFill>
                <a:srgbClr val="000000"/>
              </a:solidFill>
              <a:latin typeface="Sanserif"/>
            </a:endParaRPr>
          </a:p>
        </p:txBody>
      </p:sp>
    </p:spTree>
    <p:extLst>
      <p:ext uri="{BB962C8B-B14F-4D97-AF65-F5344CB8AC3E}">
        <p14:creationId xmlns:p14="http://schemas.microsoft.com/office/powerpoint/2010/main" val="18749665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Accessibility Content: Text Alternatives for Images</a:t>
            </a:r>
          </a:p>
        </p:txBody>
      </p:sp>
      <p:sp>
        <p:nvSpPr>
          <p:cNvPr id="2" name="Slide Number Placeholder 2"/>
          <p:cNvSpPr>
            <a:spLocks noGrp="1"/>
          </p:cNvSpPr>
          <p:nvPr>
            <p:ph type="sldNum" sz="quarter" idx="10"/>
          </p:nvPr>
        </p:nvSpPr>
        <p:spPr/>
        <p:txBody>
          <a:bodyPr/>
          <a:lstStyle/>
          <a:p>
            <a:fld id="{68151E55-6873-49E2-B8D5-2F265E6F1973}" type="slidenum">
              <a:rPr lang="en-US" smtClean="0"/>
              <a:pPr/>
              <a:t>42</a:t>
            </a:fld>
            <a:endParaRPr lang="en-US" dirty="0"/>
          </a:p>
        </p:txBody>
      </p:sp>
    </p:spTree>
    <p:extLst>
      <p:ext uri="{BB962C8B-B14F-4D97-AF65-F5344CB8AC3E}">
        <p14:creationId xmlns:p14="http://schemas.microsoft.com/office/powerpoint/2010/main" val="3262749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a:xfrm>
            <a:off x="1660494" y="314715"/>
            <a:ext cx="8856984" cy="678611"/>
          </a:xfrm>
        </p:spPr>
        <p:txBody>
          <a:bodyPr/>
          <a:lstStyle/>
          <a:p>
            <a:r>
              <a:rPr lang="en-US" sz="2400" dirty="0"/>
              <a:t>You Make the Call </a:t>
            </a:r>
            <a:r>
              <a:rPr lang="en-US" sz="1600" dirty="0"/>
              <a:t>1</a:t>
            </a:r>
            <a:r>
              <a:rPr lang="en-US" sz="2400" dirty="0"/>
              <a:t> - Text Alternative</a:t>
            </a:r>
          </a:p>
        </p:txBody>
      </p:sp>
      <p:sp>
        <p:nvSpPr>
          <p:cNvPr id="6" name="Text Placeholder 2"/>
          <p:cNvSpPr>
            <a:spLocks noGrp="1"/>
          </p:cNvSpPr>
          <p:nvPr>
            <p:ph type="body" sz="quarter" idx="14"/>
          </p:nvPr>
        </p:nvSpPr>
        <p:spPr>
          <a:xfrm>
            <a:off x="4108784" y="935167"/>
            <a:ext cx="3960404" cy="358494"/>
          </a:xfrm>
        </p:spPr>
        <p:txBody>
          <a:bodyPr/>
          <a:lstStyle/>
          <a:p>
            <a:r>
              <a:rPr lang="en-US" dirty="0">
                <a:hlinkClick r:id="rId2" action="ppaction://hlinksldjump"/>
              </a:rPr>
              <a:t>Return to parent-slide containing images.</a:t>
            </a:r>
            <a:endParaRPr lang="en-US" dirty="0"/>
          </a:p>
        </p:txBody>
      </p:sp>
      <p:sp>
        <p:nvSpPr>
          <p:cNvPr id="7" name="Content Placeholder 3"/>
          <p:cNvSpPr>
            <a:spLocks noGrp="1"/>
          </p:cNvSpPr>
          <p:nvPr>
            <p:ph sz="quarter" idx="16"/>
          </p:nvPr>
        </p:nvSpPr>
        <p:spPr/>
        <p:txBody>
          <a:bodyPr/>
          <a:lstStyle/>
          <a:p>
            <a:r>
              <a:rPr lang="en-US" sz="1100" dirty="0"/>
              <a:t>February 27, 2020</a:t>
            </a:r>
          </a:p>
          <a:p>
            <a:r>
              <a:rPr lang="en-US" sz="1100" dirty="0"/>
              <a:t>Did you help save Brad Meyer’s life? (Annotated as: 'Opens with an attention-getting, you-focused question').</a:t>
            </a:r>
          </a:p>
          <a:p>
            <a:r>
              <a:rPr lang="en-US" sz="1100" dirty="0"/>
              <a:t>A few years ago, an employee of Amberly was driving to a friend’s wedding when an oncoming car, operated by a drunk driver, swerved across the center line. Brad doesn’t remember the crash. But he does remember 2 months spent in the hospital, 2 months of</a:t>
            </a:r>
            <a:r>
              <a:rPr lang="en-US" sz="1100" baseline="0" dirty="0"/>
              <a:t> </a:t>
            </a:r>
            <a:r>
              <a:rPr lang="en-US" sz="1100" dirty="0"/>
              <a:t>surgery and therapy. (Annotated as: 'Tells an engaging story with specific details').</a:t>
            </a:r>
          </a:p>
          <a:p>
            <a:r>
              <a:rPr lang="en-US" sz="1100" dirty="0"/>
              <a:t>Without the help of people like us, Brad would not have lived. Some Amberly employees save lives regularly. We’re blood donors. Please be a lifesaver and join us on Friday, March 19, for Amberly’s annual blood drive. (Annotated as: 'Uses a character-based appeal, invites the</a:t>
            </a:r>
            <a:r>
              <a:rPr lang="en-US" sz="1100" baseline="0" dirty="0"/>
              <a:t> </a:t>
            </a:r>
            <a:r>
              <a:rPr lang="en-US" sz="1100" dirty="0"/>
              <a:t>reader to identify these "lifesavers"').</a:t>
            </a:r>
          </a:p>
          <a:p>
            <a:r>
              <a:rPr lang="en-US" sz="1100" dirty="0"/>
              <a:t>Your help is needed for a successful drive.</a:t>
            </a:r>
          </a:p>
          <a:p>
            <a:r>
              <a:rPr lang="en-US" sz="1100" dirty="0"/>
              <a:t>Giving blood is simple. The entire process will take less than 45 minutes.</a:t>
            </a:r>
          </a:p>
          <a:p>
            <a:r>
              <a:rPr lang="en-US" sz="1100" dirty="0"/>
              <a:t>Giving blood is safe. Experienced health professionals from the Steinmetz Blood Center will be on site to conduct the procedure exactly as they would in a clinical setting.</a:t>
            </a:r>
          </a:p>
          <a:p>
            <a:r>
              <a:rPr lang="en-US" sz="1100" dirty="0"/>
              <a:t>Giving blood is convenient. The Steinmetz staff will be in Room 401, Building B, between 9:00 a.m. and 3:00 p.m. To save time, make an appointment to donate. Call the Steinmetz Blood Center at 569-1170.</a:t>
            </a:r>
          </a:p>
          <a:p>
            <a:r>
              <a:rPr lang="en-US" sz="1100" dirty="0"/>
              <a:t>Giving blood is important. Nobody knows who will need blood next, but one thing is certain—it will be available only if healthy, caring people take time to give it. Brad’s accident required 110 units—more than 12 gallons—of blood. Because 110 people set aside 45 minutes, Brad Meyer has a lifetime of minutes to be grateful. (From giving blood is simple to this point annotated as: 'Addresses likely reader objections and avoid words such as "draw blood" or "needle" that-would bring unpleasant thoughts to mind').</a:t>
            </a:r>
          </a:p>
          <a:p>
            <a:r>
              <a:rPr lang="en-US" sz="1100" dirty="0"/>
              <a:t>Take a few moments now to make your pledge on the reverse side of this letter. Then return it to the Community Relations department, Mail Location 12, by March 15. (Annotated as: 'Makes the requested action clear and easy')</a:t>
            </a:r>
          </a:p>
          <a:p>
            <a:r>
              <a:rPr lang="en-US" sz="1100" dirty="0"/>
              <a:t>From Brad and from other families—like yours and mine—who might need it in the days to come, (annotated as: 'Recalls the emotion-based opening and links it to a logical appeal. You or someone in your family might benefit')</a:t>
            </a:r>
          </a:p>
          <a:p>
            <a:r>
              <a:rPr lang="en-US" sz="1100" dirty="0"/>
              <a:t>Thank you,</a:t>
            </a:r>
          </a:p>
          <a:p>
            <a:r>
              <a:rPr lang="en-US" sz="1100" dirty="0"/>
              <a:t>John M. Piper</a:t>
            </a:r>
          </a:p>
          <a:p>
            <a:r>
              <a:rPr lang="en-US" sz="1100" dirty="0"/>
              <a:t>President, Community Relations</a:t>
            </a:r>
          </a:p>
        </p:txBody>
      </p:sp>
      <p:sp>
        <p:nvSpPr>
          <p:cNvPr id="8" name="Text Placeholder 4"/>
          <p:cNvSpPr>
            <a:spLocks noGrp="1"/>
          </p:cNvSpPr>
          <p:nvPr>
            <p:ph type="body" sz="quarter" idx="17"/>
          </p:nvPr>
        </p:nvSpPr>
        <p:spPr>
          <a:xfrm>
            <a:off x="4094594" y="6453336"/>
            <a:ext cx="4233654" cy="180205"/>
          </a:xfrm>
        </p:spPr>
        <p:txBody>
          <a:bodyPr/>
          <a:lstStyle/>
          <a:p>
            <a:r>
              <a:rPr lang="en-US" dirty="0">
                <a:hlinkClick r:id="rId2" action="ppaction://hlinksldjump"/>
              </a:rPr>
              <a:t>Return to parent-slide containing images.</a:t>
            </a:r>
            <a:endParaRPr lang="en-US" dirty="0"/>
          </a:p>
        </p:txBody>
      </p:sp>
      <p:sp>
        <p:nvSpPr>
          <p:cNvPr id="2" name="Slide Number Placeholder 5"/>
          <p:cNvSpPr>
            <a:spLocks noGrp="1"/>
          </p:cNvSpPr>
          <p:nvPr>
            <p:ph type="sldNum" sz="quarter" idx="4"/>
          </p:nvPr>
        </p:nvSpPr>
        <p:spPr/>
        <p:txBody>
          <a:bodyPr/>
          <a:lstStyle/>
          <a:p>
            <a:fld id="{68151E55-6873-49E2-B8D5-2F265E6F1973}" type="slidenum">
              <a:rPr lang="en-US" smtClean="0"/>
              <a:pPr/>
              <a:t>43</a:t>
            </a:fld>
            <a:endParaRPr lang="en-US" dirty="0"/>
          </a:p>
        </p:txBody>
      </p:sp>
    </p:spTree>
    <p:extLst>
      <p:ext uri="{BB962C8B-B14F-4D97-AF65-F5344CB8AC3E}">
        <p14:creationId xmlns:p14="http://schemas.microsoft.com/office/powerpoint/2010/main" val="5431462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a:xfrm>
            <a:off x="551384" y="304801"/>
            <a:ext cx="11111408" cy="678611"/>
          </a:xfrm>
        </p:spPr>
        <p:txBody>
          <a:bodyPr/>
          <a:lstStyle/>
          <a:p>
            <a:r>
              <a:rPr lang="en-US" sz="2400" dirty="0">
                <a:ea typeface="Adobe Ming Std L" panose="02020300000000000000" pitchFamily="18" charset="-128"/>
                <a:cs typeface="Arial" panose="020B0604020202020204" pitchFamily="34" charset="0"/>
                <a:sym typeface="Calibri"/>
              </a:rPr>
              <a:t>Multimedia Selling - Text Alternative</a:t>
            </a:r>
            <a:endParaRPr lang="en-US" sz="2400" dirty="0"/>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12" name="Content Placeholder 3"/>
          <p:cNvSpPr>
            <a:spLocks noGrp="1"/>
          </p:cNvSpPr>
          <p:nvPr>
            <p:ph sz="quarter" idx="16"/>
          </p:nvPr>
        </p:nvSpPr>
        <p:spPr>
          <a:xfrm>
            <a:off x="457200" y="1371601"/>
            <a:ext cx="11327432" cy="2849487"/>
          </a:xfrm>
        </p:spPr>
        <p:txBody>
          <a:bodyPr/>
          <a:lstStyle/>
          <a:p>
            <a:r>
              <a:rPr lang="en-US" dirty="0"/>
              <a:t>The links are of offers: </a:t>
            </a:r>
          </a:p>
          <a:p>
            <a:r>
              <a:rPr lang="en-US" dirty="0"/>
              <a:t>Family fun breakfast plus wi-fi in Orlando, make more time for travel, stop clicking around and start saving more and 2X points or miles at every hotel. The offers have a button for learn more. One can view more offers by clicking view more offers. </a:t>
            </a:r>
          </a:p>
          <a:p>
            <a:r>
              <a:rPr lang="en-US" dirty="0"/>
              <a:t>The bottom reads: </a:t>
            </a:r>
          </a:p>
          <a:p>
            <a:r>
              <a:rPr lang="en-US" dirty="0"/>
              <a:t>'Stop clicking around start saving (introducing the lowest price anywhere online, for members only)'.</a:t>
            </a:r>
          </a:p>
        </p:txBody>
      </p:sp>
      <p:sp>
        <p:nvSpPr>
          <p:cNvPr id="13" name="Text Placeholder 4"/>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9" name="Slide Number Placeholder 5"/>
          <p:cNvSpPr>
            <a:spLocks noGrp="1"/>
          </p:cNvSpPr>
          <p:nvPr>
            <p:ph type="sldNum" sz="quarter" idx="4"/>
          </p:nvPr>
        </p:nvSpPr>
        <p:spPr/>
        <p:txBody>
          <a:bodyPr/>
          <a:lstStyle/>
          <a:p>
            <a:fld id="{68151E55-6873-49E2-B8D5-2F265E6F1973}" type="slidenum">
              <a:rPr lang="en-US" smtClean="0"/>
              <a:pPr/>
              <a:t>44</a:t>
            </a:fld>
            <a:endParaRPr lang="en-US" dirty="0"/>
          </a:p>
        </p:txBody>
      </p:sp>
    </p:spTree>
    <p:extLst>
      <p:ext uri="{BB962C8B-B14F-4D97-AF65-F5344CB8AC3E}">
        <p14:creationId xmlns:p14="http://schemas.microsoft.com/office/powerpoint/2010/main" val="1704229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2F75BD7-7FAF-425D-BFDB-2DBDF92292ED}"/>
              </a:ext>
            </a:extLst>
          </p:cNvPr>
          <p:cNvSpPr>
            <a:spLocks noGrp="1"/>
          </p:cNvSpPr>
          <p:nvPr>
            <p:ph type="title"/>
          </p:nvPr>
        </p:nvSpPr>
        <p:spPr>
          <a:xfrm>
            <a:off x="2495600" y="404664"/>
            <a:ext cx="6862936" cy="747937"/>
          </a:xfrm>
        </p:spPr>
        <p:txBody>
          <a:bodyPr/>
          <a:lstStyle/>
          <a:p>
            <a:r>
              <a:rPr lang="en-US" sz="3600" dirty="0">
                <a:solidFill>
                  <a:srgbClr val="AC802E"/>
                </a:solidFill>
                <a:ea typeface="Adobe Ming Std L" panose="02020300000000000000" pitchFamily="18" charset="-128"/>
                <a:cs typeface="Arial" panose="020B0604020202020204" pitchFamily="34" charset="0"/>
                <a:sym typeface="Calibri"/>
              </a:rPr>
              <a:t>General Advice about Persuasion</a:t>
            </a:r>
            <a:endParaRPr lang="en-IN" dirty="0"/>
          </a:p>
        </p:txBody>
      </p:sp>
      <p:sp>
        <p:nvSpPr>
          <p:cNvPr id="9" name="Content Placeholder 2">
            <a:extLst>
              <a:ext uri="{FF2B5EF4-FFF2-40B4-BE49-F238E27FC236}">
                <a16:creationId xmlns:a16="http://schemas.microsoft.com/office/drawing/2014/main" id="{D7F4F6E8-138D-4E20-B867-0AD933EEF442}"/>
              </a:ext>
            </a:extLst>
          </p:cNvPr>
          <p:cNvSpPr>
            <a:spLocks noGrp="1"/>
          </p:cNvSpPr>
          <p:nvPr>
            <p:ph sz="quarter" idx="11"/>
          </p:nvPr>
        </p:nvSpPr>
        <p:spPr>
          <a:xfrm>
            <a:off x="1559496" y="1424228"/>
            <a:ext cx="4104456" cy="4824172"/>
          </a:xfrm>
        </p:spPr>
        <p:txBody>
          <a:bodyPr/>
          <a:lstStyle/>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Know your readers.</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Choose and develop targeted reader benefits.</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Make good use of appeals.</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Make it easy for readers to comply.</a:t>
            </a:r>
          </a:p>
        </p:txBody>
      </p:sp>
      <p:pic>
        <p:nvPicPr>
          <p:cNvPr id="13" name="Picture 3">
            <a:extLst>
              <a:ext uri="{FF2B5EF4-FFF2-40B4-BE49-F238E27FC236}">
                <a16:creationId xmlns:a16="http://schemas.microsoft.com/office/drawing/2014/main" id="{56514161-6EE4-42D7-81C7-6295CC49F869}"/>
              </a:ext>
              <a:ext uri="{C183D7F6-B498-43B3-948B-1728B52AA6E4}">
                <adec:decorative xmlns:adec="http://schemas.microsoft.com/office/drawing/2017/decorative" val="1"/>
              </a:ext>
            </a:extLst>
          </p:cNvPr>
          <p:cNvPicPr>
            <a:picLocks noGrp="1" noChangeAspect="1" noChangeArrowheads="1"/>
          </p:cNvPicPr>
          <p:nvPr>
            <p:ph sz="quarter" idx="14"/>
          </p:nvPr>
        </p:nvPicPr>
        <p:blipFill>
          <a:blip r:embed="rId3" cstate="print"/>
          <a:srcRect/>
          <a:stretch>
            <a:fillRect/>
          </a:stretch>
        </p:blipFill>
        <p:spPr bwMode="auto">
          <a:xfrm>
            <a:off x="6271442" y="1761604"/>
            <a:ext cx="3290342" cy="3035548"/>
          </a:xfrm>
          <a:prstGeom prst="rect">
            <a:avLst/>
          </a:prstGeom>
          <a:noFill/>
          <a:ln w="9525">
            <a:noFill/>
            <a:miter lim="800000"/>
            <a:headEnd/>
            <a:tailEnd/>
          </a:ln>
        </p:spPr>
      </p:pic>
      <p:sp>
        <p:nvSpPr>
          <p:cNvPr id="12" name="Text Placeholder 4">
            <a:extLst>
              <a:ext uri="{FF2B5EF4-FFF2-40B4-BE49-F238E27FC236}">
                <a16:creationId xmlns:a16="http://schemas.microsoft.com/office/drawing/2014/main" id="{CB89EF90-EC2A-431E-8AE9-FF1A540EF183}"/>
              </a:ext>
            </a:extLst>
          </p:cNvPr>
          <p:cNvSpPr>
            <a:spLocks noGrp="1"/>
          </p:cNvSpPr>
          <p:nvPr>
            <p:ph sz="quarter" idx="15"/>
          </p:nvPr>
        </p:nvSpPr>
        <p:spPr>
          <a:xfrm>
            <a:off x="9561784" y="6663054"/>
            <a:ext cx="1967607" cy="171873"/>
          </a:xfrm>
        </p:spPr>
        <p:txBody>
          <a:bodyPr/>
          <a:lstStyle/>
          <a:p>
            <a:pPr lvl="0" algn="r" defTabSz="457200">
              <a:spcBef>
                <a:spcPct val="20000"/>
              </a:spcBef>
              <a:spcAft>
                <a:spcPts val="0"/>
              </a:spcAft>
            </a:pPr>
            <a:r>
              <a:rPr lang="en-US" sz="800" b="0" dirty="0">
                <a:solidFill>
                  <a:schemeClr val="tx1"/>
                </a:solidFill>
                <a:cs typeface="+mn-cs"/>
              </a:rPr>
              <a:t>Image: Pictures/</a:t>
            </a:r>
            <a:r>
              <a:rPr lang="en-US" sz="800" b="0" dirty="0" err="1">
                <a:solidFill>
                  <a:schemeClr val="tx1"/>
                </a:solidFill>
                <a:cs typeface="+mn-cs"/>
              </a:rPr>
              <a:t>Stockbyte</a:t>
            </a:r>
            <a:r>
              <a:rPr lang="en-US" sz="800" b="0" dirty="0">
                <a:solidFill>
                  <a:schemeClr val="tx1"/>
                </a:solidFill>
                <a:cs typeface="+mn-cs"/>
              </a:rPr>
              <a:t>/Getty Images </a:t>
            </a:r>
          </a:p>
        </p:txBody>
      </p:sp>
      <p:sp>
        <p:nvSpPr>
          <p:cNvPr id="7" name="Slide Number Placeholder 5">
            <a:extLst>
              <a:ext uri="{FF2B5EF4-FFF2-40B4-BE49-F238E27FC236}">
                <a16:creationId xmlns:a16="http://schemas.microsoft.com/office/drawing/2014/main" id="{65D6CE57-7153-49D3-A157-4404F738FE95}"/>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3862872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888662" y="332656"/>
            <a:ext cx="10414675" cy="460800"/>
          </a:xfrm>
        </p:spPr>
        <p:txBody>
          <a:bodyPr/>
          <a:lstStyle/>
          <a:p>
            <a:r>
              <a:rPr lang="en-US" altLang="en-US" sz="5400" dirty="0">
                <a:solidFill>
                  <a:srgbClr val="3D97B4"/>
                </a:solidFill>
                <a:ea typeface="ＭＳ Ｐゴシック" pitchFamily="34" charset="-128"/>
                <a:cs typeface="+mj-cs"/>
              </a:rPr>
              <a:t>Get to Know Your Readers</a:t>
            </a:r>
            <a:endParaRPr lang="en-US" sz="5400" dirty="0"/>
          </a:p>
        </p:txBody>
      </p:sp>
      <p:sp>
        <p:nvSpPr>
          <p:cNvPr id="8" name="Content Placeholder 2"/>
          <p:cNvSpPr>
            <a:spLocks noGrp="1"/>
          </p:cNvSpPr>
          <p:nvPr>
            <p:ph sz="quarter" idx="11"/>
          </p:nvPr>
        </p:nvSpPr>
        <p:spPr>
          <a:xfrm>
            <a:off x="1991545" y="1196752"/>
            <a:ext cx="7992887" cy="3960440"/>
          </a:xfrm>
        </p:spPr>
        <p:txBody>
          <a:bodyPr>
            <a:normAutofit/>
          </a:bodyPr>
          <a:lstStyle/>
          <a:p>
            <a:pPr marL="525463" lvl="0" indent="-457200" defTabSz="457200">
              <a:spcBef>
                <a:spcPct val="20000"/>
              </a:spcBef>
              <a:spcAft>
                <a:spcPts val="800"/>
              </a:spcAft>
              <a:buClr>
                <a:srgbClr val="3D97B4"/>
              </a:buClr>
              <a:buFont typeface="Arial" panose="020B0604020202020204" pitchFamily="34" charset="0"/>
              <a:buChar char="•"/>
            </a:pPr>
            <a:r>
              <a:rPr lang="en-US" sz="2800" dirty="0">
                <a:solidFill>
                  <a:prstClr val="black"/>
                </a:solidFill>
                <a:ea typeface="ＭＳ Ｐゴシック" pitchFamily="34" charset="-128"/>
                <a:cs typeface="+mn-cs"/>
              </a:rPr>
              <a:t>Formally gathered demographic and psychographic information.</a:t>
            </a:r>
          </a:p>
          <a:p>
            <a:pPr marL="525463" lvl="0" indent="-457200" defTabSz="457200">
              <a:spcBef>
                <a:spcPts val="4800"/>
              </a:spcBef>
              <a:spcAft>
                <a:spcPts val="800"/>
              </a:spcAft>
              <a:buClr>
                <a:srgbClr val="3D97B4"/>
              </a:buClr>
              <a:buFont typeface="Arial" panose="020B0604020202020204" pitchFamily="34" charset="0"/>
              <a:buChar char="•"/>
            </a:pPr>
            <a:r>
              <a:rPr lang="en-US" sz="2800" dirty="0">
                <a:solidFill>
                  <a:prstClr val="black"/>
                </a:solidFill>
                <a:ea typeface="ＭＳ Ｐゴシック" pitchFamily="34" charset="-128"/>
                <a:cs typeface="+mn-cs"/>
              </a:rPr>
              <a:t>Informally gathered information: customer notes, info from service personnel and other employees, study of other</a:t>
            </a:r>
            <a:r>
              <a:rPr lang="en-US" sz="2800" baseline="0" dirty="0">
                <a:solidFill>
                  <a:prstClr val="black"/>
                </a:solidFill>
                <a:ea typeface="ＭＳ Ｐゴシック" pitchFamily="34" charset="-128"/>
                <a:cs typeface="+mn-cs"/>
              </a:rPr>
              <a:t> </a:t>
            </a:r>
            <a:r>
              <a:rPr lang="en-US" sz="2800" dirty="0">
                <a:solidFill>
                  <a:prstClr val="black"/>
                </a:solidFill>
                <a:ea typeface="ＭＳ Ｐゴシック" pitchFamily="34" charset="-128"/>
                <a:cs typeface="+mn-cs"/>
              </a:rPr>
              <a:t>successful messages.</a:t>
            </a:r>
          </a:p>
        </p:txBody>
      </p:sp>
      <p:sp>
        <p:nvSpPr>
          <p:cNvPr id="6" name="Slide Number Placeholder 3"/>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1411693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888662" y="260648"/>
            <a:ext cx="10414675" cy="460800"/>
          </a:xfrm>
        </p:spPr>
        <p:txBody>
          <a:bodyPr/>
          <a:lstStyle/>
          <a:p>
            <a:r>
              <a:rPr lang="en-US" sz="4000" dirty="0">
                <a:solidFill>
                  <a:srgbClr val="3D97B4"/>
                </a:solidFill>
                <a:cs typeface="+mj-cs"/>
              </a:rPr>
              <a:t>Choose and Develop Targeted Reader Benefits</a:t>
            </a:r>
            <a:endParaRPr lang="en-US" sz="5400" dirty="0"/>
          </a:p>
        </p:txBody>
      </p:sp>
      <p:sp>
        <p:nvSpPr>
          <p:cNvPr id="8" name="Content Placeholder 2"/>
          <p:cNvSpPr>
            <a:spLocks noGrp="1"/>
          </p:cNvSpPr>
          <p:nvPr>
            <p:ph sz="quarter" idx="11"/>
          </p:nvPr>
        </p:nvSpPr>
        <p:spPr>
          <a:xfrm>
            <a:off x="2423592" y="980728"/>
            <a:ext cx="8552553" cy="4608512"/>
          </a:xfrm>
        </p:spPr>
        <p:txBody>
          <a:bodyPr>
            <a:normAutofit/>
          </a:bodyPr>
          <a:lstStyle/>
          <a:p>
            <a:pPr lvl="0" defTabSz="457200">
              <a:spcBef>
                <a:spcPct val="20000"/>
              </a:spcBef>
              <a:spcAft>
                <a:spcPts val="800"/>
              </a:spcAft>
              <a:buClr>
                <a:srgbClr val="3D97B4"/>
              </a:buClr>
            </a:pPr>
            <a:r>
              <a:rPr lang="en-US" sz="3200" dirty="0">
                <a:solidFill>
                  <a:prstClr val="black"/>
                </a:solidFill>
                <a:ea typeface="ＭＳ Ｐゴシック" pitchFamily="34" charset="-128"/>
                <a:cs typeface="+mn-cs"/>
              </a:rPr>
              <a:t>Winning reader benefits can be</a:t>
            </a:r>
          </a:p>
          <a:p>
            <a:pPr marL="457200" lvl="1" indent="-457200" defTabSz="457200">
              <a:spcBef>
                <a:spcPct val="20000"/>
              </a:spcBef>
              <a:buClr>
                <a:srgbClr val="3D97B4"/>
              </a:buClr>
              <a:buFont typeface="Arial" panose="020B0604020202020204" pitchFamily="34" charset="0"/>
              <a:buChar char="•"/>
            </a:pPr>
            <a:r>
              <a:rPr lang="en-US" sz="2800" b="0" dirty="0">
                <a:solidFill>
                  <a:prstClr val="black"/>
                </a:solidFill>
                <a:latin typeface="Sanserif"/>
                <a:ea typeface="ＭＳ Ｐゴシック" pitchFamily="34" charset="-128"/>
                <a:cs typeface="+mn-cs"/>
              </a:rPr>
              <a:t>tangible.</a:t>
            </a:r>
          </a:p>
          <a:p>
            <a:pPr marL="457200" lvl="1" indent="-457200" defTabSz="457200">
              <a:spcBef>
                <a:spcPct val="20000"/>
              </a:spcBef>
              <a:buClr>
                <a:srgbClr val="3D97B4"/>
              </a:buClr>
              <a:buFont typeface="Arial" panose="020B0604020202020204" pitchFamily="34" charset="0"/>
              <a:buChar char="•"/>
            </a:pPr>
            <a:r>
              <a:rPr lang="en-US" sz="2800" b="0" dirty="0">
                <a:solidFill>
                  <a:prstClr val="black"/>
                </a:solidFill>
                <a:latin typeface="Sanserif"/>
                <a:ea typeface="ＭＳ Ｐゴシック" pitchFamily="34" charset="-128"/>
                <a:cs typeface="+mn-cs"/>
              </a:rPr>
              <a:t>intangible.</a:t>
            </a:r>
            <a:endParaRPr lang="en-US" sz="2400" b="0" dirty="0">
              <a:solidFill>
                <a:prstClr val="black"/>
              </a:solidFill>
              <a:latin typeface="Sanserif"/>
              <a:ea typeface="ＭＳ Ｐゴシック" pitchFamily="34" charset="-128"/>
              <a:cs typeface="+mn-cs"/>
            </a:endParaRPr>
          </a:p>
          <a:p>
            <a:pPr lvl="0" defTabSz="457200">
              <a:spcAft>
                <a:spcPts val="800"/>
              </a:spcAft>
              <a:buClr>
                <a:srgbClr val="3D97B4"/>
              </a:buClr>
            </a:pPr>
            <a:r>
              <a:rPr lang="en-US" sz="3200" dirty="0">
                <a:solidFill>
                  <a:prstClr val="black"/>
                </a:solidFill>
                <a:ea typeface="ＭＳ Ｐゴシック" pitchFamily="34" charset="-128"/>
                <a:cs typeface="+mn-cs"/>
              </a:rPr>
              <a:t>They can also be</a:t>
            </a:r>
          </a:p>
          <a:p>
            <a:pPr marL="457200" lvl="1" indent="-457200" defTabSz="457200">
              <a:spcBef>
                <a:spcPct val="20000"/>
              </a:spcBef>
              <a:buClr>
                <a:srgbClr val="3D97B4"/>
              </a:buClr>
              <a:buFont typeface="Arial" panose="020B0604020202020204" pitchFamily="34" charset="0"/>
              <a:buChar char="•"/>
            </a:pPr>
            <a:r>
              <a:rPr lang="en-US" sz="2800" b="0" dirty="0">
                <a:solidFill>
                  <a:prstClr val="black"/>
                </a:solidFill>
                <a:latin typeface="Sanserif"/>
                <a:ea typeface="ＭＳ Ｐゴシック" pitchFamily="34" charset="-128"/>
                <a:cs typeface="+mn-cs"/>
              </a:rPr>
              <a:t>based on produce benefits.</a:t>
            </a:r>
          </a:p>
          <a:p>
            <a:pPr marL="457200" lvl="1" indent="-457200" defTabSz="457200">
              <a:spcBef>
                <a:spcPct val="20000"/>
              </a:spcBef>
              <a:buClr>
                <a:srgbClr val="3D97B4"/>
              </a:buClr>
              <a:buFont typeface="Arial" panose="020B0604020202020204" pitchFamily="34" charset="0"/>
              <a:buChar char="•"/>
            </a:pPr>
            <a:r>
              <a:rPr lang="en-US" sz="2800" b="0" dirty="0">
                <a:solidFill>
                  <a:prstClr val="black"/>
                </a:solidFill>
                <a:latin typeface="Sanserif"/>
                <a:ea typeface="ＭＳ Ｐゴシック" pitchFamily="34" charset="-128"/>
                <a:cs typeface="+mn-cs"/>
              </a:rPr>
              <a:t>based on added-on benefits.</a:t>
            </a:r>
          </a:p>
        </p:txBody>
      </p:sp>
      <p:sp>
        <p:nvSpPr>
          <p:cNvPr id="6" name="Slide Number Placeholder 3"/>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4649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343472" y="252101"/>
            <a:ext cx="9242493" cy="714997"/>
          </a:xfrm>
        </p:spPr>
        <p:txBody>
          <a:bodyPr/>
          <a:lstStyle/>
          <a:p>
            <a:r>
              <a:rPr lang="en-US" sz="5400" dirty="0">
                <a:solidFill>
                  <a:srgbClr val="3D97B4"/>
                </a:solidFill>
                <a:cs typeface="+mj-cs"/>
              </a:rPr>
              <a:t>Paint a Scenario</a:t>
            </a:r>
            <a:endParaRPr lang="en-US" sz="5400" b="0" dirty="0"/>
          </a:p>
        </p:txBody>
      </p:sp>
      <p:sp>
        <p:nvSpPr>
          <p:cNvPr id="8" name="Content Placeholder 2"/>
          <p:cNvSpPr>
            <a:spLocks noGrp="1"/>
          </p:cNvSpPr>
          <p:nvPr>
            <p:ph sz="quarter" idx="11"/>
          </p:nvPr>
        </p:nvSpPr>
        <p:spPr>
          <a:xfrm>
            <a:off x="1991544" y="1124744"/>
            <a:ext cx="7632848" cy="5123656"/>
          </a:xfrm>
          <a:solidFill>
            <a:schemeClr val="tx1">
              <a:lumMod val="50000"/>
              <a:lumOff val="50000"/>
            </a:schemeClr>
          </a:solidFill>
        </p:spPr>
        <p:txBody>
          <a:bodyPr>
            <a:normAutofit/>
          </a:bodyPr>
          <a:lstStyle/>
          <a:p>
            <a:pPr marL="182880" lvl="0" defTabSz="457200">
              <a:spcBef>
                <a:spcPct val="20000"/>
              </a:spcBef>
            </a:pPr>
            <a:r>
              <a:rPr lang="en-US" sz="4000" b="1" dirty="0">
                <a:solidFill>
                  <a:prstClr val="white"/>
                </a:solidFill>
                <a:cs typeface="+mn-cs"/>
              </a:rPr>
              <a:t>Use scenario painting to persuade someone to enroll in this course.</a:t>
            </a:r>
          </a:p>
          <a:p>
            <a:pPr marL="182880" lvl="0" defTabSz="457200">
              <a:spcBef>
                <a:spcPct val="20000"/>
              </a:spcBef>
            </a:pPr>
            <a:r>
              <a:rPr lang="en-US" sz="4000" b="1" dirty="0">
                <a:solidFill>
                  <a:prstClr val="white"/>
                </a:solidFill>
                <a:cs typeface="+mn-cs"/>
              </a:rPr>
              <a:t>Help the reader envision being a part of this class.</a:t>
            </a:r>
          </a:p>
        </p:txBody>
      </p:sp>
      <p:pic>
        <p:nvPicPr>
          <p:cNvPr id="9" name="Picture 3">
            <a:extLst>
              <a:ext uri="{FF2B5EF4-FFF2-40B4-BE49-F238E27FC236}">
                <a16:creationId xmlns:a16="http://schemas.microsoft.com/office/drawing/2014/main" id="{90F45F4F-748E-4ACC-B5D5-68BB8DD5012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723225" y="4167944"/>
            <a:ext cx="3901167" cy="2080456"/>
          </a:xfrm>
          <a:prstGeom prst="rect">
            <a:avLst/>
          </a:prstGeom>
        </p:spPr>
      </p:pic>
      <p:sp>
        <p:nvSpPr>
          <p:cNvPr id="10" name="Text Placeholder 4"/>
          <p:cNvSpPr>
            <a:spLocks noGrp="1"/>
          </p:cNvSpPr>
          <p:nvPr>
            <p:ph type="body" sz="quarter" idx="13"/>
          </p:nvPr>
        </p:nvSpPr>
        <p:spPr>
          <a:xfrm>
            <a:off x="9840416" y="6678326"/>
            <a:ext cx="1644519" cy="161396"/>
          </a:xfrm>
        </p:spPr>
        <p:txBody>
          <a:bodyPr/>
          <a:lstStyle/>
          <a:p>
            <a:pPr lvl="0" fontAlgn="base">
              <a:spcBef>
                <a:spcPct val="0"/>
              </a:spcBef>
              <a:spcAft>
                <a:spcPct val="0"/>
              </a:spcAft>
            </a:pPr>
            <a:r>
              <a:rPr lang="en-US" dirty="0">
                <a:ea typeface="ＭＳ Ｐゴシック" pitchFamily="34" charset="-128"/>
                <a:cs typeface="+mn-cs"/>
              </a:rPr>
              <a:t>Image: Alex </a:t>
            </a:r>
            <a:r>
              <a:rPr lang="en-US" dirty="0" err="1">
                <a:ea typeface="ＭＳ Ｐゴシック" pitchFamily="34" charset="-128"/>
                <a:cs typeface="+mn-cs"/>
              </a:rPr>
              <a:t>Kravtsov</a:t>
            </a:r>
            <a:r>
              <a:rPr lang="en-US" dirty="0">
                <a:ea typeface="ＭＳ Ｐゴシック" pitchFamily="34" charset="-128"/>
                <a:cs typeface="+mn-cs"/>
              </a:rPr>
              <a:t>/Shutterstock</a:t>
            </a:r>
          </a:p>
        </p:txBody>
      </p:sp>
      <p:sp>
        <p:nvSpPr>
          <p:cNvPr id="6" name="Slide Number Placeholder 5"/>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3497497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31000">
              <a:schemeClr val="bg1"/>
            </a:gs>
            <a:gs pos="97000">
              <a:srgbClr val="3D97B4"/>
            </a:gs>
            <a:gs pos="100000">
              <a:srgbClr val="3D97B4"/>
            </a:gs>
            <a:gs pos="100000">
              <a:srgbClr val="3D97B4"/>
            </a:gs>
          </a:gsLst>
          <a:lin ang="5400000" scaled="1"/>
        </a:grad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1559496" y="364605"/>
            <a:ext cx="9383800" cy="676824"/>
          </a:xfrm>
        </p:spPr>
        <p:txBody>
          <a:bodyPr/>
          <a:lstStyle/>
          <a:p>
            <a:r>
              <a:rPr lang="en-US" sz="5400" dirty="0">
                <a:solidFill>
                  <a:srgbClr val="3D97B4"/>
                </a:solidFill>
                <a:cs typeface="+mj-cs"/>
              </a:rPr>
              <a:t>Use the Three Kinds of Appeals</a:t>
            </a:r>
            <a:endParaRPr lang="en-US" sz="5400" dirty="0"/>
          </a:p>
        </p:txBody>
      </p:sp>
      <p:sp>
        <p:nvSpPr>
          <p:cNvPr id="8" name="Content Placeholder 2"/>
          <p:cNvSpPr>
            <a:spLocks noGrp="1"/>
          </p:cNvSpPr>
          <p:nvPr>
            <p:ph sz="quarter" idx="11"/>
          </p:nvPr>
        </p:nvSpPr>
        <p:spPr>
          <a:xfrm>
            <a:off x="2699895" y="1412776"/>
            <a:ext cx="7068513" cy="3528392"/>
          </a:xfrm>
        </p:spPr>
        <p:txBody>
          <a:bodyPr>
            <a:normAutofit/>
          </a:bodyPr>
          <a:lstStyle/>
          <a:p>
            <a:pPr marL="525463" lvl="0" indent="-457200" defTabSz="457200">
              <a:spcBef>
                <a:spcPct val="20000"/>
              </a:spcBef>
              <a:spcAft>
                <a:spcPts val="800"/>
              </a:spcAft>
              <a:buFont typeface="Arial" panose="020B0604020202020204" pitchFamily="34" charset="0"/>
              <a:buChar char="•"/>
            </a:pPr>
            <a:r>
              <a:rPr lang="en-US" sz="3200" dirty="0">
                <a:solidFill>
                  <a:prstClr val="black"/>
                </a:solidFill>
                <a:ea typeface="ＭＳ Ｐゴシック" pitchFamily="34" charset="-128"/>
                <a:cs typeface="+mn-cs"/>
              </a:rPr>
              <a:t>Logic-based (</a:t>
            </a:r>
            <a:r>
              <a:rPr lang="en-US" sz="3200" i="1" dirty="0">
                <a:solidFill>
                  <a:prstClr val="black"/>
                </a:solidFill>
                <a:ea typeface="ＭＳ Ｐゴシック" pitchFamily="34" charset="-128"/>
                <a:cs typeface="+mn-cs"/>
              </a:rPr>
              <a:t>logos</a:t>
            </a:r>
            <a:r>
              <a:rPr lang="en-US" sz="3200" dirty="0">
                <a:solidFill>
                  <a:prstClr val="black"/>
                </a:solidFill>
                <a:ea typeface="ＭＳ Ｐゴシック" pitchFamily="34" charset="-128"/>
                <a:cs typeface="+mn-cs"/>
              </a:rPr>
              <a:t>).</a:t>
            </a:r>
          </a:p>
          <a:p>
            <a:pPr marL="525463" lvl="0" indent="-457200" defTabSz="457200">
              <a:spcBef>
                <a:spcPct val="20000"/>
              </a:spcBef>
              <a:spcAft>
                <a:spcPts val="800"/>
              </a:spcAft>
              <a:buFont typeface="Arial" panose="020B0604020202020204" pitchFamily="34" charset="0"/>
              <a:buChar char="•"/>
            </a:pPr>
            <a:r>
              <a:rPr lang="en-US" sz="3200" dirty="0">
                <a:solidFill>
                  <a:prstClr val="black"/>
                </a:solidFill>
                <a:ea typeface="ＭＳ Ｐゴシック" pitchFamily="34" charset="-128"/>
                <a:cs typeface="+mn-cs"/>
              </a:rPr>
              <a:t>Emotion-based (</a:t>
            </a:r>
            <a:r>
              <a:rPr lang="en-US" sz="3200" i="1" dirty="0">
                <a:solidFill>
                  <a:prstClr val="black"/>
                </a:solidFill>
                <a:ea typeface="ＭＳ Ｐゴシック" pitchFamily="34" charset="-128"/>
                <a:cs typeface="+mn-cs"/>
              </a:rPr>
              <a:t>pathos</a:t>
            </a:r>
            <a:r>
              <a:rPr lang="en-US" sz="3200" dirty="0">
                <a:solidFill>
                  <a:prstClr val="black"/>
                </a:solidFill>
                <a:ea typeface="ＭＳ Ｐゴシック" pitchFamily="34" charset="-128"/>
                <a:cs typeface="+mn-cs"/>
              </a:rPr>
              <a:t>).</a:t>
            </a:r>
          </a:p>
          <a:p>
            <a:pPr marL="525463" lvl="0" indent="-457200" defTabSz="457200">
              <a:spcBef>
                <a:spcPct val="20000"/>
              </a:spcBef>
              <a:spcAft>
                <a:spcPts val="800"/>
              </a:spcAft>
              <a:buFont typeface="Arial" panose="020B0604020202020204" pitchFamily="34" charset="0"/>
              <a:buChar char="•"/>
            </a:pPr>
            <a:r>
              <a:rPr lang="en-US" sz="3200" dirty="0">
                <a:solidFill>
                  <a:prstClr val="black"/>
                </a:solidFill>
                <a:ea typeface="ＭＳ Ｐゴシック" pitchFamily="34" charset="-128"/>
                <a:cs typeface="+mn-cs"/>
              </a:rPr>
              <a:t>Character-based (</a:t>
            </a:r>
            <a:r>
              <a:rPr lang="en-US" sz="3200" i="1" dirty="0">
                <a:solidFill>
                  <a:prstClr val="black"/>
                </a:solidFill>
                <a:ea typeface="ＭＳ Ｐゴシック" pitchFamily="34" charset="-128"/>
                <a:cs typeface="+mn-cs"/>
              </a:rPr>
              <a:t>ethos</a:t>
            </a:r>
            <a:r>
              <a:rPr lang="en-US" sz="3200" dirty="0">
                <a:solidFill>
                  <a:prstClr val="black"/>
                </a:solidFill>
                <a:ea typeface="ＭＳ Ｐゴシック" pitchFamily="34" charset="-128"/>
                <a:cs typeface="+mn-cs"/>
              </a:rPr>
              <a:t>).</a:t>
            </a:r>
          </a:p>
          <a:p>
            <a:pPr marL="68263" lvl="0" algn="ctr" defTabSz="457200">
              <a:spcAft>
                <a:spcPts val="800"/>
              </a:spcAft>
            </a:pPr>
            <a:r>
              <a:rPr lang="en-US" sz="2800" b="1" dirty="0">
                <a:solidFill>
                  <a:prstClr val="black"/>
                </a:solidFill>
                <a:ea typeface="ＭＳ Ｐゴシック" pitchFamily="34" charset="-128"/>
                <a:cs typeface="+mn-cs"/>
              </a:rPr>
              <a:t>      Can you think of one example of each kind of appeal? </a:t>
            </a:r>
          </a:p>
        </p:txBody>
      </p:sp>
      <p:sp>
        <p:nvSpPr>
          <p:cNvPr id="6" name="Slide Number Placeholder 3"/>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32800354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15468</TotalTime>
  <Words>3470</Words>
  <Application>Microsoft Office PowerPoint</Application>
  <PresentationFormat>Widescreen</PresentationFormat>
  <Paragraphs>355</Paragraphs>
  <Slides>44</Slides>
  <Notes>40</Notes>
  <HiddenSlides>3</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44</vt:i4>
      </vt:variant>
    </vt:vector>
  </HeadingPairs>
  <TitlesOfParts>
    <vt:vector size="56" baseType="lpstr">
      <vt:lpstr>Arial</vt:lpstr>
      <vt:lpstr>ArumSans Bold</vt:lpstr>
      <vt:lpstr>Calibri</vt:lpstr>
      <vt:lpstr>Calibri (Body)</vt:lpstr>
      <vt:lpstr>Sanserif</vt:lpstr>
      <vt:lpstr>Times New Roman</vt:lpstr>
      <vt:lpstr>Title Slides Master</vt:lpstr>
      <vt:lpstr>MainContentSlideMaster</vt:lpstr>
      <vt:lpstr>1_ClosingMaster</vt:lpstr>
      <vt:lpstr>DividerSlideMaster</vt:lpstr>
      <vt:lpstr>ImageDescriptionAppendixSlideMaster</vt:lpstr>
      <vt:lpstr>1_Default Design</vt:lpstr>
      <vt:lpstr>Chapter Nine </vt:lpstr>
      <vt:lpstr>“We’re all in sales now.”</vt:lpstr>
      <vt:lpstr>Learning Objectives 1</vt:lpstr>
      <vt:lpstr>Learning Objectives 2 </vt:lpstr>
      <vt:lpstr>General Advice about Persuasion</vt:lpstr>
      <vt:lpstr>Get to Know Your Readers</vt:lpstr>
      <vt:lpstr>Choose and Develop Targeted Reader Benefits</vt:lpstr>
      <vt:lpstr>Paint a Scenario</vt:lpstr>
      <vt:lpstr>Use the Three Kinds of Appeals</vt:lpstr>
      <vt:lpstr>Make It Easy for Readers to Comply </vt:lpstr>
      <vt:lpstr>Persuasive Requests</vt:lpstr>
      <vt:lpstr>Writing Persuasive Requests</vt:lpstr>
      <vt:lpstr>You Make the Call 1</vt:lpstr>
      <vt:lpstr> Persuasive Strategy 1</vt:lpstr>
      <vt:lpstr>Persuasive Strategy 2</vt:lpstr>
      <vt:lpstr>Persuasive Strategy 3</vt:lpstr>
      <vt:lpstr>Persuasive Strategy 4</vt:lpstr>
      <vt:lpstr>Persuasive Strategy 5</vt:lpstr>
      <vt:lpstr>Sales Messages </vt:lpstr>
      <vt:lpstr>Questioning the Ethics of Sales Messages</vt:lpstr>
      <vt:lpstr>You Make the Call 2</vt:lpstr>
      <vt:lpstr> Sales Writing Steps</vt:lpstr>
      <vt:lpstr>Determine the Central Appeal</vt:lpstr>
      <vt:lpstr>Determine the Makeup of the Mailing</vt:lpstr>
      <vt:lpstr>The Basic Plan for a Sales Message</vt:lpstr>
      <vt:lpstr>Bad Example: Sales Message </vt:lpstr>
      <vt:lpstr>Good Example: Sales Message 1 </vt:lpstr>
      <vt:lpstr>Good Example: Sales Message 2 </vt:lpstr>
      <vt:lpstr>Multimedia Selling</vt:lpstr>
      <vt:lpstr>Importance of Integrated Marketing</vt:lpstr>
      <vt:lpstr>Link Your Communications </vt:lpstr>
      <vt:lpstr>Content Marketing Benefits</vt:lpstr>
      <vt:lpstr>You Make the Call 3</vt:lpstr>
      <vt:lpstr>Proposals</vt:lpstr>
      <vt:lpstr>Proposal Types</vt:lpstr>
      <vt:lpstr>Proposal Content</vt:lpstr>
      <vt:lpstr>Statement of Purpose: Solicited Proposal </vt:lpstr>
      <vt:lpstr>Statement of Purpose: Unsolicited Proposal </vt:lpstr>
      <vt:lpstr>Proposal Format</vt:lpstr>
      <vt:lpstr>PowerPoint Presentation</vt:lpstr>
      <vt:lpstr>End of Main Content</vt:lpstr>
      <vt:lpstr>Accessibility Content: Text Alternatives for Images</vt:lpstr>
      <vt:lpstr>You Make the Call 1 - Text Alternative</vt:lpstr>
      <vt:lpstr>Multimedia Selling - Text Alternative</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 Writing Persuasive Messages and Proposals</dc:title>
  <dc:subject>General, Organic, &amp; Biological Chemistry</dc:subject>
  <dc:creator>Bernstein;Fran</dc:creator>
  <dc:description/>
  <cp:lastModifiedBy>Ritik Singh</cp:lastModifiedBy>
  <cp:revision>2421</cp:revision>
  <dcterms:created xsi:type="dcterms:W3CDTF">2017-04-27T00:32:37Z</dcterms:created>
  <dcterms:modified xsi:type="dcterms:W3CDTF">2021-02-08T14:25:17Z</dcterms:modified>
</cp:coreProperties>
</file>