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46"/>
  </p:notesMasterIdLst>
  <p:handoutMasterIdLst>
    <p:handoutMasterId r:id="rId47"/>
  </p:handoutMasterIdLst>
  <p:sldIdLst>
    <p:sldId id="278" r:id="rId7"/>
    <p:sldId id="257" r:id="rId8"/>
    <p:sldId id="263" r:id="rId9"/>
    <p:sldId id="350" r:id="rId10"/>
    <p:sldId id="351" r:id="rId11"/>
    <p:sldId id="392" r:id="rId12"/>
    <p:sldId id="353" r:id="rId13"/>
    <p:sldId id="354" r:id="rId14"/>
    <p:sldId id="355" r:id="rId15"/>
    <p:sldId id="356" r:id="rId16"/>
    <p:sldId id="357" r:id="rId17"/>
    <p:sldId id="358" r:id="rId18"/>
    <p:sldId id="359" r:id="rId19"/>
    <p:sldId id="360" r:id="rId20"/>
    <p:sldId id="361" r:id="rId21"/>
    <p:sldId id="362" r:id="rId22"/>
    <p:sldId id="363" r:id="rId23"/>
    <p:sldId id="364" r:id="rId24"/>
    <p:sldId id="385" r:id="rId25"/>
    <p:sldId id="386" r:id="rId26"/>
    <p:sldId id="367" r:id="rId27"/>
    <p:sldId id="368" r:id="rId28"/>
    <p:sldId id="369" r:id="rId29"/>
    <p:sldId id="370" r:id="rId30"/>
    <p:sldId id="371" r:id="rId31"/>
    <p:sldId id="372" r:id="rId32"/>
    <p:sldId id="373" r:id="rId33"/>
    <p:sldId id="374" r:id="rId34"/>
    <p:sldId id="375" r:id="rId35"/>
    <p:sldId id="387" r:id="rId36"/>
    <p:sldId id="388" r:id="rId37"/>
    <p:sldId id="378" r:id="rId38"/>
    <p:sldId id="389" r:id="rId39"/>
    <p:sldId id="380" r:id="rId40"/>
    <p:sldId id="381" r:id="rId41"/>
    <p:sldId id="390" r:id="rId42"/>
    <p:sldId id="391" r:id="rId43"/>
    <p:sldId id="384" r:id="rId44"/>
    <p:sldId id="279" r:id="rId45"/>
  </p:sldIdLst>
  <p:sldSz cx="12192000" cy="6858000"/>
  <p:notesSz cx="6858000" cy="9144000"/>
  <p:custDataLst>
    <p:tags r:id="rId48"/>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278"/>
            <p14:sldId id="257"/>
            <p14:sldId id="263"/>
            <p14:sldId id="350"/>
            <p14:sldId id="351"/>
            <p14:sldId id="392"/>
            <p14:sldId id="353"/>
            <p14:sldId id="354"/>
            <p14:sldId id="355"/>
            <p14:sldId id="356"/>
            <p14:sldId id="357"/>
            <p14:sldId id="358"/>
            <p14:sldId id="359"/>
            <p14:sldId id="360"/>
            <p14:sldId id="361"/>
            <p14:sldId id="362"/>
            <p14:sldId id="363"/>
            <p14:sldId id="364"/>
            <p14:sldId id="385"/>
            <p14:sldId id="386"/>
            <p14:sldId id="367"/>
            <p14:sldId id="368"/>
            <p14:sldId id="369"/>
            <p14:sldId id="370"/>
            <p14:sldId id="371"/>
            <p14:sldId id="372"/>
            <p14:sldId id="373"/>
            <p14:sldId id="374"/>
            <p14:sldId id="375"/>
            <p14:sldId id="387"/>
            <p14:sldId id="388"/>
            <p14:sldId id="378"/>
            <p14:sldId id="389"/>
            <p14:sldId id="380"/>
            <p14:sldId id="381"/>
            <p14:sldId id="390"/>
            <p14:sldId id="391"/>
            <p14:sldId id="384"/>
            <p14:sldId id="279"/>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595959"/>
    <a:srgbClr val="610610"/>
    <a:srgbClr val="D8D5AF"/>
    <a:srgbClr val="D8D53E"/>
    <a:srgbClr val="8A813E"/>
    <a:srgbClr val="8B451C"/>
    <a:srgbClr val="C3C3C3"/>
    <a:srgbClr val="959595"/>
    <a:srgbClr val="7F7F7F"/>
    <a:srgbClr val="4A46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20" autoAdjust="0"/>
    <p:restoredTop sz="86410" autoAdjust="0"/>
  </p:normalViewPr>
  <p:slideViewPr>
    <p:cSldViewPr>
      <p:cViewPr varScale="1">
        <p:scale>
          <a:sx n="95" d="100"/>
          <a:sy n="95" d="100"/>
        </p:scale>
        <p:origin x="1326" y="84"/>
      </p:cViewPr>
      <p:guideLst>
        <p:guide orient="horz" pos="4156"/>
        <p:guide pos="997"/>
      </p:guideLst>
    </p:cSldViewPr>
  </p:slideViewPr>
  <p:outlineViewPr>
    <p:cViewPr>
      <p:scale>
        <a:sx n="33" d="100"/>
        <a:sy n="33" d="100"/>
      </p:scale>
      <p:origin x="0" y="-29136"/>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81" d="100"/>
          <a:sy n="81" d="100"/>
        </p:scale>
        <p:origin x="205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ags" Target="tags/tag1.xml"/><Relationship Id="rId8" Type="http://schemas.openxmlformats.org/officeDocument/2006/relationships/slide" Target="slides/slide2.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6-1</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1600989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6-10</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 </a:t>
            </a:r>
            <a:endParaRPr lang="en-US" dirty="0">
              <a:latin typeface="Sanserif"/>
              <a:ea typeface="ＭＳ Ｐゴシック" pitchFamily="34" charset="-128"/>
            </a:endParaRPr>
          </a:p>
          <a:p>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3679363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6-11</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pPr eaLnBrk="1" hangingPunct="1">
              <a:spcBef>
                <a:spcPct val="0"/>
              </a:spcBef>
            </a:pPr>
            <a:r>
              <a:rPr lang="en-US" dirty="0">
                <a:ea typeface="ＭＳ Ｐゴシック" pitchFamily="34" charset="-128"/>
              </a:rPr>
              <a:t>.</a:t>
            </a:r>
          </a:p>
          <a:p>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207243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6-12</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2664684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6-13</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768085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6-14</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pPr marL="0" indent="0">
              <a:buFont typeface="Arial" panose="020B0604020202020204" pitchFamily="34" charset="0"/>
              <a:buNone/>
            </a:pPr>
            <a:endParaRPr lang="en-US" dirty="0">
              <a:solidFill>
                <a:srgbClr val="000000"/>
              </a:solidFill>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2424378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6-15</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pPr marL="0" indent="0">
              <a:buFont typeface="Arial" panose="020B0604020202020204" pitchFamily="34" charset="0"/>
              <a:buNone/>
            </a:pPr>
            <a:endParaRPr lang="en-US" dirty="0">
              <a:solidFill>
                <a:srgbClr val="000000"/>
              </a:solidFill>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2848441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sz="1200" dirty="0">
                <a:latin typeface="Sanserif"/>
                <a:ea typeface="ＭＳ Ｐゴシック" pitchFamily="34" charset="-128"/>
              </a:rPr>
              <a:t>6-16</a:t>
            </a:r>
            <a:r>
              <a:rPr lang="en-US" sz="1200"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sz="1200" dirty="0">
              <a:latin typeface="Sanserif"/>
              <a:ea typeface="ＭＳ Ｐゴシック" pitchFamily="34" charset="-128"/>
            </a:endParaRPr>
          </a:p>
          <a:p>
            <a:pPr eaLnBrk="1" hangingPunct="1">
              <a:lnSpc>
                <a:spcPct val="80000"/>
              </a:lnSpc>
              <a:spcBef>
                <a:spcPct val="0"/>
              </a:spcBef>
            </a:pPr>
            <a:endParaRPr lang="en-US" sz="1200"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40585056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6-17</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3237984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6-18</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2412847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6-19</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3225238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6-2</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16758174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6-20</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4293886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6-21</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23720348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6-22</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2727307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6-23</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41068108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6-24</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r>
              <a:rPr lang="en-IN" dirty="0"/>
              <a:t>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7203024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6-25</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960679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6-26</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pPr eaLnBrk="1" hangingPunct="1">
              <a:spcBef>
                <a:spcPct val="0"/>
              </a:spcBef>
            </a:pPr>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26</a:t>
            </a:fld>
            <a:endParaRPr lang="en-US" altLang="en-US" dirty="0"/>
          </a:p>
        </p:txBody>
      </p:sp>
    </p:spTree>
    <p:extLst>
      <p:ext uri="{BB962C8B-B14F-4D97-AF65-F5344CB8AC3E}">
        <p14:creationId xmlns:p14="http://schemas.microsoft.com/office/powerpoint/2010/main" val="31466622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6-27</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554417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6-28</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28</a:t>
            </a:fld>
            <a:endParaRPr lang="en-US" altLang="en-US" dirty="0"/>
          </a:p>
        </p:txBody>
      </p:sp>
    </p:spTree>
    <p:extLst>
      <p:ext uri="{BB962C8B-B14F-4D97-AF65-F5344CB8AC3E}">
        <p14:creationId xmlns:p14="http://schemas.microsoft.com/office/powerpoint/2010/main" val="5416098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6-29</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29</a:t>
            </a:fld>
            <a:endParaRPr lang="en-US" altLang="en-US" dirty="0"/>
          </a:p>
        </p:txBody>
      </p:sp>
    </p:spTree>
    <p:extLst>
      <p:ext uri="{BB962C8B-B14F-4D97-AF65-F5344CB8AC3E}">
        <p14:creationId xmlns:p14="http://schemas.microsoft.com/office/powerpoint/2010/main" val="3237693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6-3</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1559561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6-30</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pPr eaLnBrk="1" hangingPunct="1">
              <a:spcBef>
                <a:spcPct val="0"/>
              </a:spcBef>
            </a:pPr>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30</a:t>
            </a:fld>
            <a:endParaRPr lang="en-US" altLang="en-US" dirty="0"/>
          </a:p>
        </p:txBody>
      </p:sp>
    </p:spTree>
    <p:extLst>
      <p:ext uri="{BB962C8B-B14F-4D97-AF65-F5344CB8AC3E}">
        <p14:creationId xmlns:p14="http://schemas.microsoft.com/office/powerpoint/2010/main" val="4255981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6-31</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31</a:t>
            </a:fld>
            <a:endParaRPr lang="en-US" altLang="en-US" dirty="0"/>
          </a:p>
        </p:txBody>
      </p:sp>
    </p:spTree>
    <p:extLst>
      <p:ext uri="{BB962C8B-B14F-4D97-AF65-F5344CB8AC3E}">
        <p14:creationId xmlns:p14="http://schemas.microsoft.com/office/powerpoint/2010/main" val="9418125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6-32</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32</a:t>
            </a:fld>
            <a:endParaRPr lang="en-US" altLang="en-US" dirty="0"/>
          </a:p>
        </p:txBody>
      </p:sp>
    </p:spTree>
    <p:extLst>
      <p:ext uri="{BB962C8B-B14F-4D97-AF65-F5344CB8AC3E}">
        <p14:creationId xmlns:p14="http://schemas.microsoft.com/office/powerpoint/2010/main" val="41578868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6-33</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pPr eaLnBrk="1" hangingPunct="1">
              <a:spcBef>
                <a:spcPct val="0"/>
              </a:spcBef>
            </a:pPr>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33</a:t>
            </a:fld>
            <a:endParaRPr lang="en-US" altLang="en-US" dirty="0"/>
          </a:p>
        </p:txBody>
      </p:sp>
    </p:spTree>
    <p:extLst>
      <p:ext uri="{BB962C8B-B14F-4D97-AF65-F5344CB8AC3E}">
        <p14:creationId xmlns:p14="http://schemas.microsoft.com/office/powerpoint/2010/main" val="8846619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6-34</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34</a:t>
            </a:fld>
            <a:endParaRPr lang="en-US" altLang="en-US" dirty="0"/>
          </a:p>
        </p:txBody>
      </p:sp>
    </p:spTree>
    <p:extLst>
      <p:ext uri="{BB962C8B-B14F-4D97-AF65-F5344CB8AC3E}">
        <p14:creationId xmlns:p14="http://schemas.microsoft.com/office/powerpoint/2010/main" val="23152462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6-35</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pPr eaLnBrk="1" hangingPunct="1">
              <a:spcBef>
                <a:spcPct val="0"/>
              </a:spcBef>
            </a:pPr>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35</a:t>
            </a:fld>
            <a:endParaRPr lang="en-US" altLang="en-US" dirty="0"/>
          </a:p>
        </p:txBody>
      </p:sp>
    </p:spTree>
    <p:extLst>
      <p:ext uri="{BB962C8B-B14F-4D97-AF65-F5344CB8AC3E}">
        <p14:creationId xmlns:p14="http://schemas.microsoft.com/office/powerpoint/2010/main" val="37737134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6-36</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 </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36</a:t>
            </a:fld>
            <a:endParaRPr lang="en-US" altLang="en-US" dirty="0"/>
          </a:p>
        </p:txBody>
      </p:sp>
    </p:spTree>
    <p:extLst>
      <p:ext uri="{BB962C8B-B14F-4D97-AF65-F5344CB8AC3E}">
        <p14:creationId xmlns:p14="http://schemas.microsoft.com/office/powerpoint/2010/main" val="76872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6-37</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37</a:t>
            </a:fld>
            <a:endParaRPr lang="en-US" altLang="en-US" dirty="0"/>
          </a:p>
        </p:txBody>
      </p:sp>
    </p:spTree>
    <p:extLst>
      <p:ext uri="{BB962C8B-B14F-4D97-AF65-F5344CB8AC3E}">
        <p14:creationId xmlns:p14="http://schemas.microsoft.com/office/powerpoint/2010/main" val="11809875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6-38</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US" baseline="0" dirty="0"/>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38</a:t>
            </a:fld>
            <a:endParaRPr lang="en-US" altLang="en-US" dirty="0"/>
          </a:p>
        </p:txBody>
      </p:sp>
    </p:spTree>
    <p:extLst>
      <p:ext uri="{BB962C8B-B14F-4D97-AF65-F5344CB8AC3E}">
        <p14:creationId xmlns:p14="http://schemas.microsoft.com/office/powerpoint/2010/main" val="41096998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39</a:t>
            </a:fld>
            <a:endParaRPr lang="en-US" altLang="en-US" dirty="0"/>
          </a:p>
        </p:txBody>
      </p:sp>
    </p:spTree>
    <p:extLst>
      <p:ext uri="{BB962C8B-B14F-4D97-AF65-F5344CB8AC3E}">
        <p14:creationId xmlns:p14="http://schemas.microsoft.com/office/powerpoint/2010/main" val="3321747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6-4</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3495698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6-5</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pPr eaLnBrk="1" hangingPunct="1">
              <a:spcBef>
                <a:spcPct val="0"/>
              </a:spcBef>
            </a:pPr>
            <a:endParaRPr lang="en-US" sz="1000" dirty="0">
              <a:ea typeface="ＭＳ Ｐゴシック" pitchFamily="34" charset="-128"/>
            </a:endParaRPr>
          </a:p>
          <a:p>
            <a:pPr eaLnBrk="1" hangingPunct="1">
              <a:spcBef>
                <a:spcPct val="0"/>
              </a:spcBef>
            </a:pPr>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962473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6-6</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2968030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6-7</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1324734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ea typeface="ＭＳ Ｐゴシック" pitchFamily="34" charset="-128"/>
              </a:rPr>
              <a:t>6-8</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1795545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Sanserif"/>
                <a:ea typeface="ＭＳ Ｐゴシック" pitchFamily="34" charset="-128"/>
              </a:rPr>
              <a:t>6-9</a:t>
            </a:r>
            <a:r>
              <a:rPr lang="en-US" baseline="0" dirty="0">
                <a:latin typeface="Sanserif"/>
                <a:ea typeface="ＭＳ Ｐゴシック" pitchFamily="34" charset="-128"/>
              </a:rPr>
              <a:t> </a:t>
            </a:r>
            <a:r>
              <a:rPr lang="en-US" sz="1200" dirty="0">
                <a:latin typeface="Sanserif"/>
              </a:rPr>
              <a:t>Se</a:t>
            </a:r>
            <a:r>
              <a:rPr lang="en-US" sz="1200" baseline="0" dirty="0">
                <a:latin typeface="Sanserif"/>
              </a:rPr>
              <a:t>e Chapter 6 Instructor’s Manual for teaching notes</a:t>
            </a:r>
            <a:endParaRPr lang="en-US" dirty="0">
              <a:latin typeface="Sanserif"/>
              <a:ea typeface="ＭＳ Ｐゴシック" pitchFamily="34" charset="-128"/>
            </a:endParaRPr>
          </a:p>
          <a:p>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3795801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a:extLst>
              <a:ext uri="{FF2B5EF4-FFF2-40B4-BE49-F238E27FC236}">
                <a16:creationId xmlns:a16="http://schemas.microsoft.com/office/drawing/2014/main" id="{73C10502-2E3E-4058-9738-846512A71057}"/>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_1">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3" name="Text Placeholder 2">
            <a:extLst>
              <a:ext uri="{FF2B5EF4-FFF2-40B4-BE49-F238E27FC236}">
                <a16:creationId xmlns:a16="http://schemas.microsoft.com/office/drawing/2014/main" id="{BCE47770-4D6B-42CE-A1E2-16DE5869A136}"/>
              </a:ext>
            </a:extLst>
          </p:cNvPr>
          <p:cNvSpPr>
            <a:spLocks noGrp="1"/>
          </p:cNvSpPr>
          <p:nvPr>
            <p:ph type="body" sz="quarter" idx="20"/>
          </p:nvPr>
        </p:nvSpPr>
        <p:spPr>
          <a:xfrm>
            <a:off x="9191625" y="6477000"/>
            <a:ext cx="2014152" cy="381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Content_1">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20047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905900" y="3900263"/>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5" name="Content Placeholder 4">
            <a:extLst>
              <a:ext uri="{FF2B5EF4-FFF2-40B4-BE49-F238E27FC236}">
                <a16:creationId xmlns:a16="http://schemas.microsoft.com/office/drawing/2014/main" id="{53113368-6439-4BC5-81D2-685741BC3FEE}"/>
              </a:ext>
            </a:extLst>
          </p:cNvPr>
          <p:cNvSpPr>
            <a:spLocks noGrp="1"/>
          </p:cNvSpPr>
          <p:nvPr>
            <p:ph sz="quarter" idx="16"/>
          </p:nvPr>
        </p:nvSpPr>
        <p:spPr>
          <a:xfrm>
            <a:off x="6311900" y="1423988"/>
            <a:ext cx="4608513" cy="4381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 Placeholder 6">
            <a:extLst>
              <a:ext uri="{FF2B5EF4-FFF2-40B4-BE49-F238E27FC236}">
                <a16:creationId xmlns:a16="http://schemas.microsoft.com/office/drawing/2014/main" id="{336906E2-D5C3-42EE-A988-B5D7D877A209}"/>
              </a:ext>
            </a:extLst>
          </p:cNvPr>
          <p:cNvSpPr>
            <a:spLocks noGrp="1"/>
          </p:cNvSpPr>
          <p:nvPr>
            <p:ph type="body" sz="quarter" idx="17"/>
          </p:nvPr>
        </p:nvSpPr>
        <p:spPr>
          <a:xfrm>
            <a:off x="3071813" y="3429000"/>
            <a:ext cx="2736850" cy="37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BD120DA-AC44-4417-8E07-9FB1883B217B}"/>
              </a:ext>
            </a:extLst>
          </p:cNvPr>
          <p:cNvSpPr>
            <a:spLocks noGrp="1"/>
          </p:cNvSpPr>
          <p:nvPr>
            <p:ph type="ftr" sz="quarter" idx="10"/>
          </p:nvPr>
        </p:nvSpPr>
        <p:spPr/>
        <p:txBody>
          <a:bodyPr/>
          <a:lstStyle/>
          <a:p>
            <a:endParaRPr lang="en-US" dirty="0"/>
          </a:p>
        </p:txBody>
      </p:sp>
      <p:sp>
        <p:nvSpPr>
          <p:cNvPr id="4" name="Title 1">
            <a:extLst>
              <a:ext uri="{FF2B5EF4-FFF2-40B4-BE49-F238E27FC236}">
                <a16:creationId xmlns:a16="http://schemas.microsoft.com/office/drawing/2014/main" id="{F10054F2-7E0C-4CA5-A2F0-208F104AB14C}"/>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47600016-19D7-47A5-AF41-7E8C383A1840}"/>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B0DD9788-6160-4C2E-9AEA-213FCF6F65B9}"/>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732F3BE8-08B2-4EA7-8182-A3D6C06CB07B}"/>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Tree>
    <p:extLst>
      <p:ext uri="{BB962C8B-B14F-4D97-AF65-F5344CB8AC3E}">
        <p14:creationId xmlns:p14="http://schemas.microsoft.com/office/powerpoint/2010/main" val="32814041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1277056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ntents_1">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5"/>
            <a:ext cx="10311559" cy="1336248"/>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2441578"/>
            <a:ext cx="4867747" cy="3806824"/>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3" name="Content Placeholder 2">
            <a:extLst>
              <a:ext uri="{FF2B5EF4-FFF2-40B4-BE49-F238E27FC236}">
                <a16:creationId xmlns:a16="http://schemas.microsoft.com/office/drawing/2014/main" id="{390B4DD5-B6D8-4E84-B2CD-DC09D7C5A6AD}"/>
              </a:ext>
            </a:extLst>
          </p:cNvPr>
          <p:cNvSpPr>
            <a:spLocks noGrp="1"/>
          </p:cNvSpPr>
          <p:nvPr>
            <p:ph sz="quarter" idx="15" hasCustomPrompt="1"/>
          </p:nvPr>
        </p:nvSpPr>
        <p:spPr>
          <a:xfrm>
            <a:off x="6023992" y="2450518"/>
            <a:ext cx="4867746" cy="3704218"/>
          </a:xfrm>
        </p:spPr>
        <p:txBody>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Text Placeholder 4">
            <a:extLst>
              <a:ext uri="{FF2B5EF4-FFF2-40B4-BE49-F238E27FC236}">
                <a16:creationId xmlns:a16="http://schemas.microsoft.com/office/drawing/2014/main" id="{A6CB5397-9D63-4471-9DDB-A33DE83BB753}"/>
              </a:ext>
            </a:extLst>
          </p:cNvPr>
          <p:cNvSpPr>
            <a:spLocks noGrp="1"/>
          </p:cNvSpPr>
          <p:nvPr>
            <p:ph type="body" sz="quarter" idx="16"/>
          </p:nvPr>
        </p:nvSpPr>
        <p:spPr>
          <a:xfrm>
            <a:off x="5808663" y="6673850"/>
            <a:ext cx="4867275" cy="1841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3" name="Text Placeholder 2">
            <a:extLst>
              <a:ext uri="{FF2B5EF4-FFF2-40B4-BE49-F238E27FC236}">
                <a16:creationId xmlns:a16="http://schemas.microsoft.com/office/drawing/2014/main" id="{0CDD85E9-E0D2-436B-9CA9-853401194969}"/>
              </a:ext>
            </a:extLst>
          </p:cNvPr>
          <p:cNvSpPr>
            <a:spLocks noGrp="1"/>
          </p:cNvSpPr>
          <p:nvPr>
            <p:ph type="body" sz="quarter" idx="15"/>
          </p:nvPr>
        </p:nvSpPr>
        <p:spPr>
          <a:xfrm>
            <a:off x="7967663" y="6515100"/>
            <a:ext cx="3206750" cy="342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image" Target="../media/image2.png"/><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theme" Target="../theme/theme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0.xml"/><Relationship Id="rId7" Type="http://schemas.openxmlformats.org/officeDocument/2006/relationships/image" Target="../media/image2.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theme" Target="../theme/theme5.xml"/><Relationship Id="rId5" Type="http://schemas.openxmlformats.org/officeDocument/2006/relationships/slideLayout" Target="../slideLayouts/slideLayout32.xml"/><Relationship Id="rId4" Type="http://schemas.openxmlformats.org/officeDocument/2006/relationships/slideLayout" Target="../slideLayouts/slideLayout3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5.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6.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pic>
        <p:nvPicPr>
          <p:cNvPr id="9" name="Picture 8">
            <a:extLst>
              <a:ext uri="{FF2B5EF4-FFF2-40B4-BE49-F238E27FC236}">
                <a16:creationId xmlns:a16="http://schemas.microsoft.com/office/drawing/2014/main" id="{31F2671B-1369-4F0F-BC95-8D413EEE883A}"/>
              </a:ext>
            </a:extLst>
          </p:cNvPr>
          <p:cNvPicPr>
            <a:picLocks noChangeAspect="1"/>
          </p:cNvPicPr>
          <p:nvPr userDrawn="1"/>
        </p:nvPicPr>
        <p:blipFill>
          <a:blip r:embed="rId5"/>
          <a:stretch>
            <a:fillRect/>
          </a:stretch>
        </p:blipFill>
        <p:spPr>
          <a:xfrm>
            <a:off x="1" y="1"/>
            <a:ext cx="838199" cy="920368"/>
          </a:xfrm>
          <a:prstGeom prst="rect">
            <a:avLst/>
          </a:prstGeom>
        </p:spPr>
      </p:pic>
      <p:sp>
        <p:nvSpPr>
          <p:cNvPr id="10" name="MGH Tagline">
            <a:extLst>
              <a:ext uri="{FF2B5EF4-FFF2-40B4-BE49-F238E27FC236}">
                <a16:creationId xmlns:a16="http://schemas.microsoft.com/office/drawing/2014/main" id="{B693F32B-8F1A-4CE9-9E25-8AE60E730865}"/>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5"/>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732" r:id="rId3"/>
    <p:sldLayoutId id="2147483686" r:id="rId4"/>
    <p:sldLayoutId id="2147483709" r:id="rId5"/>
    <p:sldLayoutId id="2147483687" r:id="rId6"/>
    <p:sldLayoutId id="2147483688" r:id="rId7"/>
    <p:sldLayoutId id="2147483730" r:id="rId8"/>
    <p:sldLayoutId id="2147483689" r:id="rId9"/>
    <p:sldLayoutId id="2147483726" r:id="rId10"/>
    <p:sldLayoutId id="2147483721" r:id="rId11"/>
    <p:sldLayoutId id="2147483690" r:id="rId12"/>
    <p:sldLayoutId id="2147483691" r:id="rId13"/>
    <p:sldLayoutId id="2147483716" r:id="rId14"/>
    <p:sldLayoutId id="2147483722" r:id="rId15"/>
    <p:sldLayoutId id="2147483710" r:id="rId16"/>
    <p:sldLayoutId id="2147483725" r:id="rId17"/>
    <p:sldLayoutId id="2147483717" r:id="rId18"/>
    <p:sldLayoutId id="2147483718" r:id="rId19"/>
    <p:sldLayoutId id="2147483724" r:id="rId20"/>
    <p:sldLayoutId id="2147483723" r:id="rId21"/>
    <p:sldLayoutId id="2147483719" r:id="rId22"/>
    <p:sldLayoutId id="2147483720" r:id="rId23"/>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965400718"/>
      </p:ext>
    </p:extLst>
  </p:cSld>
  <p:clrMap bg1="lt1" tx1="dk1" bg2="lt2" tx2="dk2" accent1="accent1" accent2="accent2" accent3="accent3" accent4="accent4" accent5="accent5" accent6="accent6" hlink="hlink" folHlink="folHlink"/>
  <p:sldLayoutIdLst>
    <p:sldLayoutId id="2147483735"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31.xml"/><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4A348-5ADC-47CC-8FAB-ECF5914E4817}"/>
              </a:ext>
            </a:extLst>
          </p:cNvPr>
          <p:cNvSpPr>
            <a:spLocks noGrp="1"/>
          </p:cNvSpPr>
          <p:nvPr>
            <p:ph type="ctrTitle"/>
          </p:nvPr>
        </p:nvSpPr>
        <p:spPr>
          <a:xfrm>
            <a:off x="4855833" y="3068960"/>
            <a:ext cx="6766732" cy="547698"/>
          </a:xfrm>
        </p:spPr>
        <p:txBody>
          <a:bodyPr/>
          <a:lstStyle/>
          <a:p>
            <a:r>
              <a:rPr kumimoji="0" lang="en-US" sz="3600" b="0" i="0" u="none" strike="noStrike" kern="1200" cap="none" spc="0" normalizeH="0" baseline="0" noProof="0" dirty="0">
                <a:ln>
                  <a:noFill/>
                </a:ln>
                <a:solidFill>
                  <a:prstClr val="white"/>
                </a:solidFill>
                <a:effectLst/>
                <a:uLnTx/>
                <a:uFillTx/>
                <a:latin typeface="Sanserif"/>
              </a:rPr>
              <a:t>Chapter Six</a:t>
            </a:r>
            <a:endParaRPr lang="en-IN" dirty="0">
              <a:latin typeface="Sanserif"/>
            </a:endParaRPr>
          </a:p>
        </p:txBody>
      </p:sp>
      <p:sp>
        <p:nvSpPr>
          <p:cNvPr id="3" name="Subtitle 2">
            <a:extLst>
              <a:ext uri="{FF2B5EF4-FFF2-40B4-BE49-F238E27FC236}">
                <a16:creationId xmlns:a16="http://schemas.microsoft.com/office/drawing/2014/main" id="{0F79E291-3F83-48AF-8EC2-73889CB35698}"/>
              </a:ext>
            </a:extLst>
          </p:cNvPr>
          <p:cNvSpPr>
            <a:spLocks noGrp="1"/>
          </p:cNvSpPr>
          <p:nvPr>
            <p:ph type="body" sz="quarter" idx="10"/>
          </p:nvPr>
        </p:nvSpPr>
        <p:spPr>
          <a:xfrm>
            <a:off x="4855833" y="3703350"/>
            <a:ext cx="6766732" cy="680114"/>
          </a:xfrm>
        </p:spPr>
        <p:txBody>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latin typeface="Sanserif"/>
              </a:rPr>
              <a:t>Crafting Effective Sentences and Paragraphs</a:t>
            </a:r>
          </a:p>
        </p:txBody>
      </p:sp>
      <p:sp>
        <p:nvSpPr>
          <p:cNvPr id="7" name="Text Placeholder 3">
            <a:extLst>
              <a:ext uri="{FF2B5EF4-FFF2-40B4-BE49-F238E27FC236}">
                <a16:creationId xmlns:a16="http://schemas.microsoft.com/office/drawing/2014/main" id="{BF727F5F-ACA1-422B-8ABA-D8AA42510C92}"/>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3395864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87D74EC-2624-4F61-882B-BD3F1A813F02}"/>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What Do These Mean?</a:t>
            </a:r>
            <a:endParaRPr lang="en-IN" dirty="0"/>
          </a:p>
        </p:txBody>
      </p:sp>
      <p:sp>
        <p:nvSpPr>
          <p:cNvPr id="16" name="Content Placeholder 2">
            <a:extLst>
              <a:ext uri="{FF2B5EF4-FFF2-40B4-BE49-F238E27FC236}">
                <a16:creationId xmlns:a16="http://schemas.microsoft.com/office/drawing/2014/main" id="{A2C631F9-7D99-4312-94ED-CA4496DFDF06}"/>
              </a:ext>
            </a:extLst>
          </p:cNvPr>
          <p:cNvSpPr>
            <a:spLocks noGrp="1"/>
          </p:cNvSpPr>
          <p:nvPr>
            <p:ph sz="quarter" idx="20"/>
          </p:nvPr>
        </p:nvSpPr>
        <p:spPr>
          <a:xfrm>
            <a:off x="1876325" y="1370806"/>
            <a:ext cx="4291683" cy="4192139"/>
          </a:xfrm>
        </p:spPr>
        <p:txBody>
          <a:bodyPr/>
          <a:lstStyle/>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mn-cs"/>
              </a:rPr>
              <a:t>ROI</a:t>
            </a:r>
          </a:p>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mn-cs"/>
              </a:rPr>
              <a:t>FTC</a:t>
            </a:r>
          </a:p>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mn-cs"/>
              </a:rPr>
              <a:t>CFO</a:t>
            </a:r>
          </a:p>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mn-cs"/>
              </a:rPr>
              <a:t>IPO</a:t>
            </a:r>
          </a:p>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mn-cs"/>
              </a:rPr>
              <a:t>IT</a:t>
            </a:r>
          </a:p>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mn-cs"/>
              </a:rPr>
              <a:t>RFP</a:t>
            </a:r>
          </a:p>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mn-cs"/>
              </a:rPr>
              <a:t>EOD</a:t>
            </a:r>
          </a:p>
        </p:txBody>
      </p:sp>
      <p:pic>
        <p:nvPicPr>
          <p:cNvPr id="20" name="Picture 3">
            <a:extLst>
              <a:ext uri="{FF2B5EF4-FFF2-40B4-BE49-F238E27FC236}">
                <a16:creationId xmlns:a16="http://schemas.microsoft.com/office/drawing/2014/main" id="{EF4E9E46-2667-44D8-9340-43BF7AE2DD40}"/>
              </a:ext>
              <a:ext uri="{C183D7F6-B498-43B3-948B-1728B52AA6E4}">
                <adec:decorative xmlns:adec="http://schemas.microsoft.com/office/drawing/2017/decorative" val="1"/>
              </a:ext>
            </a:extLst>
          </p:cNvPr>
          <p:cNvPicPr>
            <a:picLocks noGrp="1" noChangeAspect="1"/>
          </p:cNvPicPr>
          <p:nvPr>
            <p:ph sz="quarter" idx="21"/>
          </p:nvPr>
        </p:nvPicPr>
        <p:blipFill>
          <a:blip r:embed="rId3"/>
          <a:stretch>
            <a:fillRect/>
          </a:stretch>
        </p:blipFill>
        <p:spPr>
          <a:xfrm>
            <a:off x="6168008" y="1340768"/>
            <a:ext cx="2808312" cy="4146426"/>
          </a:xfrm>
          <a:prstGeom prst="rect">
            <a:avLst/>
          </a:prstGeom>
        </p:spPr>
      </p:pic>
      <p:sp>
        <p:nvSpPr>
          <p:cNvPr id="19" name="Text Placeholder 4">
            <a:extLst>
              <a:ext uri="{FF2B5EF4-FFF2-40B4-BE49-F238E27FC236}">
                <a16:creationId xmlns:a16="http://schemas.microsoft.com/office/drawing/2014/main" id="{039BEDFD-3FE3-4787-A47D-18A15831A9AD}"/>
              </a:ext>
            </a:extLst>
          </p:cNvPr>
          <p:cNvSpPr>
            <a:spLocks noGrp="1"/>
          </p:cNvSpPr>
          <p:nvPr>
            <p:ph type="body" sz="quarter" idx="27"/>
          </p:nvPr>
        </p:nvSpPr>
        <p:spPr>
          <a:xfrm>
            <a:off x="9264352" y="6622876"/>
            <a:ext cx="2142101" cy="190500"/>
          </a:xfr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ea typeface="ＭＳ Ｐゴシック" pitchFamily="34" charset="-128"/>
                <a:cs typeface="+mn-cs"/>
              </a:rPr>
              <a:t>Image: © Sam </a:t>
            </a:r>
            <a:r>
              <a:rPr kumimoji="0" lang="en-US" sz="1000" b="0" i="0" u="none" strike="noStrike" kern="1200" cap="none" spc="0" normalizeH="0" baseline="0" noProof="0" dirty="0" err="1">
                <a:ln>
                  <a:noFill/>
                </a:ln>
                <a:solidFill>
                  <a:prstClr val="black"/>
                </a:solidFill>
                <a:effectLst/>
                <a:uLnTx/>
                <a:uFillTx/>
                <a:ea typeface="ＭＳ Ｐゴシック" pitchFamily="34" charset="-128"/>
                <a:cs typeface="+mn-cs"/>
              </a:rPr>
              <a:t>Diephuis</a:t>
            </a:r>
            <a:r>
              <a:rPr kumimoji="0" lang="en-US" sz="1000" b="0" i="0" u="none" strike="noStrike" kern="1200" cap="none" spc="0" normalizeH="0" baseline="0" noProof="0" dirty="0">
                <a:ln>
                  <a:noFill/>
                </a:ln>
                <a:solidFill>
                  <a:prstClr val="black"/>
                </a:solidFill>
                <a:effectLst/>
                <a:uLnTx/>
                <a:uFillTx/>
                <a:ea typeface="ＭＳ Ｐゴシック" pitchFamily="34" charset="-128"/>
                <a:cs typeface="+mn-cs"/>
              </a:rPr>
              <a:t>/Getty Images</a:t>
            </a:r>
          </a:p>
        </p:txBody>
      </p:sp>
      <p:sp>
        <p:nvSpPr>
          <p:cNvPr id="7" name="Slide Number Placeholder 5">
            <a:extLst>
              <a:ext uri="{FF2B5EF4-FFF2-40B4-BE49-F238E27FC236}">
                <a16:creationId xmlns:a16="http://schemas.microsoft.com/office/drawing/2014/main" id="{514D4CA7-0801-4908-84FD-364A4253D3A6}"/>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1633579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9B0AB-75B1-45D9-BA15-8BD089AE1E85}"/>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entury Gothic" charset="0"/>
              </a:rPr>
              <a:t>Use Precise Language</a:t>
            </a:r>
            <a:endParaRPr lang="en-IN" dirty="0"/>
          </a:p>
        </p:txBody>
      </p:sp>
      <p:sp>
        <p:nvSpPr>
          <p:cNvPr id="3" name="Content Placeholder 2">
            <a:extLst>
              <a:ext uri="{FF2B5EF4-FFF2-40B4-BE49-F238E27FC236}">
                <a16:creationId xmlns:a16="http://schemas.microsoft.com/office/drawing/2014/main" id="{A2DA4599-7FF0-47F9-B3AA-27BF1DA75E8E}"/>
              </a:ext>
            </a:extLst>
          </p:cNvPr>
          <p:cNvSpPr>
            <a:spLocks noGrp="1"/>
          </p:cNvSpPr>
          <p:nvPr>
            <p:ph sz="quarter" idx="20"/>
          </p:nvPr>
        </p:nvSpPr>
        <p:spPr>
          <a:xfrm>
            <a:off x="1991544" y="1403999"/>
            <a:ext cx="4435699" cy="3937601"/>
          </a:xfrm>
        </p:spPr>
        <p:txBody>
          <a:bodyPr/>
          <a:lstStyle/>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Abstract</a:t>
            </a:r>
          </a:p>
          <a:p>
            <a:pPr marL="342900" marR="0" lvl="0" indent="-342900" algn="l" defTabSz="457200" rtl="0" eaLnBrk="1" fontAlgn="auto" latinLnBrk="0" hangingPunct="1">
              <a:lnSpc>
                <a:spcPct val="100000"/>
              </a:lnSpc>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We have found that this technique is very successful.</a:t>
            </a:r>
          </a:p>
          <a:p>
            <a:pPr marL="342900" marR="0" lvl="0" indent="-342900" algn="l" defTabSz="457200" rtl="0" eaLnBrk="1" fontAlgn="auto" latinLnBrk="0" hangingPunct="1">
              <a:lnSpc>
                <a:spcPct val="100000"/>
              </a:lnSpc>
              <a:spcBef>
                <a:spcPts val="24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Your department may hire some new employees in the future.</a:t>
            </a:r>
          </a:p>
          <a:p>
            <a:pPr marL="342900" marR="0" lvl="0" indent="-342900" algn="l" defTabSz="457200" rtl="0" eaLnBrk="1" fontAlgn="auto" latinLnBrk="0" hangingPunct="1">
              <a:lnSpc>
                <a:spcPct val="100000"/>
              </a:lnSpc>
              <a:spcBef>
                <a:spcPts val="24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We will ship your order directly.</a:t>
            </a:r>
            <a:endParaRPr lang="en-IN" dirty="0"/>
          </a:p>
        </p:txBody>
      </p:sp>
      <p:sp>
        <p:nvSpPr>
          <p:cNvPr id="4" name="Content Placeholder 3">
            <a:extLst>
              <a:ext uri="{FF2B5EF4-FFF2-40B4-BE49-F238E27FC236}">
                <a16:creationId xmlns:a16="http://schemas.microsoft.com/office/drawing/2014/main" id="{58411809-9B7A-4C57-B3F5-1B1E67CF45B7}"/>
              </a:ext>
            </a:extLst>
          </p:cNvPr>
          <p:cNvSpPr>
            <a:spLocks noGrp="1"/>
          </p:cNvSpPr>
          <p:nvPr>
            <p:ph sz="quarter" idx="21"/>
          </p:nvPr>
        </p:nvSpPr>
        <p:spPr>
          <a:xfrm>
            <a:off x="6240017" y="1403999"/>
            <a:ext cx="4104455" cy="4761849"/>
          </a:xfrm>
        </p:spPr>
        <p:txBody>
          <a:bodyPr/>
          <a:lstStyle/>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Concrete</a:t>
            </a:r>
          </a:p>
          <a:p>
            <a:pPr marL="342900" marR="0" lvl="0" indent="-342900" algn="l" defTabSz="457200" rtl="0" eaLnBrk="1" fontAlgn="auto" latinLnBrk="0" hangingPunct="1">
              <a:lnSpc>
                <a:spcPct val="100000"/>
              </a:lnSpc>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Our research shows that 87% of those using this technique are successful.</a:t>
            </a:r>
          </a:p>
          <a:p>
            <a:pPr marL="342900" marR="0" lvl="0" indent="-342900" algn="l" defTabSz="457200" rtl="0" eaLnBrk="1" fontAlgn="auto" latinLnBrk="0" hangingPunct="1">
              <a:lnSpc>
                <a:spcPct val="100000"/>
              </a:lnSpc>
              <a:spcBef>
                <a:spcPts val="24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Your department may hire three new stock clerks after December 1. </a:t>
            </a:r>
          </a:p>
          <a:p>
            <a:pPr marL="342900" marR="0" lvl="0" indent="-342900" algn="l" defTabSz="457200" rtl="0" eaLnBrk="1" fontAlgn="auto" latinLnBrk="0" hangingPunct="1">
              <a:lnSpc>
                <a:spcPct val="100000"/>
              </a:lnSpc>
              <a:spcBef>
                <a:spcPts val="24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 We will ship the Moss No. 41 desk sets you ordered by Arrow Freight on October 15. </a:t>
            </a:r>
          </a:p>
        </p:txBody>
      </p:sp>
      <p:sp>
        <p:nvSpPr>
          <p:cNvPr id="7" name="Slide Number Placeholder 4">
            <a:extLst>
              <a:ext uri="{FF2B5EF4-FFF2-40B4-BE49-F238E27FC236}">
                <a16:creationId xmlns:a16="http://schemas.microsoft.com/office/drawing/2014/main" id="{C0D4559B-6FC6-4ABB-8CEC-A00011A654B7}"/>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2628543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10CC0-978F-47FD-855D-D7A6DE2686F9}"/>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entury Gothic" charset="0"/>
              </a:rPr>
              <a:t>You Try It</a:t>
            </a:r>
            <a:endParaRPr lang="en-IN" dirty="0"/>
          </a:p>
        </p:txBody>
      </p:sp>
      <p:sp>
        <p:nvSpPr>
          <p:cNvPr id="3" name="Content Placeholder 2">
            <a:extLst>
              <a:ext uri="{FF2B5EF4-FFF2-40B4-BE49-F238E27FC236}">
                <a16:creationId xmlns:a16="http://schemas.microsoft.com/office/drawing/2014/main" id="{143915EB-D521-4B85-B4ED-2B3A28D6E0B8}"/>
              </a:ext>
            </a:extLst>
          </p:cNvPr>
          <p:cNvSpPr>
            <a:spLocks noGrp="1"/>
          </p:cNvSpPr>
          <p:nvPr>
            <p:ph sz="quarter" idx="20"/>
          </p:nvPr>
        </p:nvSpPr>
        <p:spPr>
          <a:xfrm>
            <a:off x="1631504" y="1449000"/>
            <a:ext cx="4219675" cy="4473272"/>
          </a:xfrm>
        </p:spPr>
        <p:txBody>
          <a:bodyPr/>
          <a:lstStyle/>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3600" b="1" i="0" u="none" strike="noStrike" kern="1200" cap="none" spc="0" normalizeH="0" baseline="0" noProof="0" dirty="0">
                <a:ln>
                  <a:noFill/>
                </a:ln>
                <a:solidFill>
                  <a:prstClr val="black"/>
                </a:solidFill>
                <a:effectLst/>
                <a:uLnTx/>
                <a:uFillTx/>
                <a:cs typeface="+mn-cs"/>
              </a:rPr>
              <a:t>Abstract</a:t>
            </a:r>
          </a:p>
          <a:p>
            <a:pPr marL="342900" marR="0" lvl="0" indent="-342900" algn="l" defTabSz="4572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The branch managers will receive a substantial pay raise. </a:t>
            </a:r>
          </a:p>
          <a:p>
            <a:pPr marL="342900" marR="0" lvl="0" indent="-342900" algn="l" defTabSz="457200" rtl="0" eaLnBrk="1" fontAlgn="auto" latinLnBrk="0" hangingPunct="1">
              <a:lnSpc>
                <a:spcPct val="100000"/>
              </a:lnSpc>
              <a:spcBef>
                <a:spcPts val="24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This procedure is best when done at a low temperature.</a:t>
            </a:r>
          </a:p>
        </p:txBody>
      </p:sp>
      <p:sp>
        <p:nvSpPr>
          <p:cNvPr id="4" name="Content Placeholder 3">
            <a:extLst>
              <a:ext uri="{FF2B5EF4-FFF2-40B4-BE49-F238E27FC236}">
                <a16:creationId xmlns:a16="http://schemas.microsoft.com/office/drawing/2014/main" id="{7E244E30-40FA-440A-9FD1-397AE4D4F08A}"/>
              </a:ext>
            </a:extLst>
          </p:cNvPr>
          <p:cNvSpPr>
            <a:spLocks noGrp="1"/>
          </p:cNvSpPr>
          <p:nvPr>
            <p:ph sz="quarter" idx="21"/>
          </p:nvPr>
        </p:nvSpPr>
        <p:spPr>
          <a:xfrm>
            <a:off x="6023993" y="1449000"/>
            <a:ext cx="3816424" cy="4473272"/>
          </a:xfrm>
        </p:spPr>
        <p:txBody>
          <a:bodyPr/>
          <a:lstStyle/>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3600" b="1" i="0" u="none" strike="noStrike" kern="1200" cap="none" spc="0" normalizeH="0" baseline="0" noProof="0" dirty="0">
                <a:ln>
                  <a:noFill/>
                </a:ln>
                <a:solidFill>
                  <a:prstClr val="black"/>
                </a:solidFill>
                <a:effectLst/>
                <a:uLnTx/>
                <a:uFillTx/>
                <a:cs typeface="+mn-cs"/>
              </a:rPr>
              <a:t>Concrete</a:t>
            </a:r>
          </a:p>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How could you make these statements more concrete and specific? </a:t>
            </a:r>
          </a:p>
        </p:txBody>
      </p:sp>
      <p:sp>
        <p:nvSpPr>
          <p:cNvPr id="7" name="Slide Number Placeholder 4">
            <a:extLst>
              <a:ext uri="{FF2B5EF4-FFF2-40B4-BE49-F238E27FC236}">
                <a16:creationId xmlns:a16="http://schemas.microsoft.com/office/drawing/2014/main" id="{04689E6F-7335-4911-A889-A1DB8BE4AB8F}"/>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41453381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AF36F15-FECF-4CBD-9BDD-CA67702DC812}"/>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Be Precise</a:t>
            </a:r>
            <a:endParaRPr lang="en-IN" dirty="0"/>
          </a:p>
        </p:txBody>
      </p:sp>
      <p:sp>
        <p:nvSpPr>
          <p:cNvPr id="9" name="Content Placeholder 2">
            <a:extLst>
              <a:ext uri="{FF2B5EF4-FFF2-40B4-BE49-F238E27FC236}">
                <a16:creationId xmlns:a16="http://schemas.microsoft.com/office/drawing/2014/main" id="{A1134609-675A-489B-81CD-B68C8A6911E9}"/>
              </a:ext>
            </a:extLst>
          </p:cNvPr>
          <p:cNvSpPr>
            <a:spLocks noGrp="1"/>
          </p:cNvSpPr>
          <p:nvPr>
            <p:ph sz="quarter" idx="20"/>
          </p:nvPr>
        </p:nvSpPr>
        <p:spPr>
          <a:xfrm>
            <a:off x="1897930" y="1268760"/>
            <a:ext cx="8396140" cy="4806950"/>
          </a:xfrm>
        </p:spPr>
        <p:txBody>
          <a:bodyPr>
            <a:normAutofit lnSpcReduction="10000"/>
          </a:bodyPr>
          <a:lstStyle/>
          <a:p>
            <a:pPr marL="582613" marR="0" lvl="0" indent="-51435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The committee’s decision will not </a:t>
            </a:r>
            <a:r>
              <a:rPr kumimoji="0" lang="en-US" sz="2800" b="1" i="0" u="none" strike="noStrike" kern="1200" cap="none" spc="0" normalizeH="0" baseline="0" noProof="0" dirty="0">
                <a:ln>
                  <a:noFill/>
                </a:ln>
                <a:solidFill>
                  <a:prstClr val="black"/>
                </a:solidFill>
                <a:effectLst/>
                <a:uLnTx/>
                <a:uFillTx/>
                <a:ea typeface="ＭＳ Ｐゴシック" pitchFamily="34" charset="-128"/>
                <a:cs typeface="+mn-cs"/>
              </a:rPr>
              <a:t>(affect) (effect) </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our work on the project.</a:t>
            </a:r>
          </a:p>
          <a:p>
            <a:pPr marL="582613" marR="0" lvl="0" indent="-51435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She was </a:t>
            </a:r>
            <a:r>
              <a:rPr kumimoji="0" lang="en-US" sz="2800" b="1" i="0" u="none" strike="noStrike" kern="1200" cap="none" spc="0" normalizeH="0" baseline="0" noProof="0" dirty="0">
                <a:ln>
                  <a:noFill/>
                </a:ln>
                <a:solidFill>
                  <a:prstClr val="black"/>
                </a:solidFill>
                <a:effectLst/>
                <a:uLnTx/>
                <a:uFillTx/>
                <a:ea typeface="ＭＳ Ｐゴシック" pitchFamily="34" charset="-128"/>
                <a:cs typeface="+mn-cs"/>
              </a:rPr>
              <a:t>(notorious) (noted) </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for her concern for the poor.</a:t>
            </a:r>
          </a:p>
          <a:p>
            <a:pPr marL="582613" marR="0" lvl="0" indent="-51435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We found no evidence that would </a:t>
            </a:r>
            <a:r>
              <a:rPr kumimoji="0" lang="en-US" sz="2800" b="1" i="0" u="none" strike="noStrike" kern="1200" cap="none" spc="0" normalizeH="0" baseline="0" noProof="0" dirty="0">
                <a:ln>
                  <a:noFill/>
                </a:ln>
                <a:solidFill>
                  <a:prstClr val="black"/>
                </a:solidFill>
                <a:effectLst/>
                <a:uLnTx/>
                <a:uFillTx/>
                <a:ea typeface="ＭＳ Ｐゴシック" pitchFamily="34" charset="-128"/>
                <a:cs typeface="+mn-cs"/>
              </a:rPr>
              <a:t>(cause) (enable) </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us to support him.</a:t>
            </a:r>
          </a:p>
          <a:p>
            <a:pPr marL="582613" marR="0" lvl="0" indent="-51435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The management of this store is independent </a:t>
            </a:r>
            <a:r>
              <a:rPr kumimoji="0" lang="en-US" sz="2800" b="1" i="0" u="none" strike="noStrike" kern="1200" cap="none" spc="0" normalizeH="0" baseline="0" noProof="0" dirty="0">
                <a:ln>
                  <a:noFill/>
                </a:ln>
                <a:solidFill>
                  <a:prstClr val="black"/>
                </a:solidFill>
                <a:effectLst/>
                <a:uLnTx/>
                <a:uFillTx/>
                <a:ea typeface="ＭＳ Ｐゴシック" pitchFamily="34" charset="-128"/>
                <a:cs typeface="+mn-cs"/>
              </a:rPr>
              <a:t>(of) (from) </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the main office.</a:t>
            </a:r>
          </a:p>
          <a:p>
            <a:pPr marL="582613" marR="0" lvl="0" indent="-51435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The new data will </a:t>
            </a:r>
            <a:r>
              <a:rPr kumimoji="0" lang="en-US" sz="2800" b="1" i="0" u="none" strike="noStrike" kern="1200" cap="none" spc="0" normalizeH="0" baseline="0" noProof="0" dirty="0">
                <a:ln>
                  <a:noFill/>
                </a:ln>
                <a:solidFill>
                  <a:prstClr val="black"/>
                </a:solidFill>
                <a:effectLst/>
                <a:uLnTx/>
                <a:uFillTx/>
                <a:ea typeface="ＭＳ Ｐゴシック" pitchFamily="34" charset="-128"/>
                <a:cs typeface="+mn-cs"/>
              </a:rPr>
              <a:t>(compliment) (complement) </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our previous research. </a:t>
            </a:r>
          </a:p>
        </p:txBody>
      </p:sp>
      <p:sp>
        <p:nvSpPr>
          <p:cNvPr id="7" name="Slide Number Placeholder 3">
            <a:extLst>
              <a:ext uri="{FF2B5EF4-FFF2-40B4-BE49-F238E27FC236}">
                <a16:creationId xmlns:a16="http://schemas.microsoft.com/office/drawing/2014/main" id="{5F649262-5E2C-491D-9DB6-86F5A8B03EBF}"/>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161523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F966E73-6D59-4F9E-B88E-B0C9299BE108}"/>
              </a:ext>
            </a:extLst>
          </p:cNvPr>
          <p:cNvSpPr>
            <a:spLocks noGrp="1"/>
          </p:cNvSpPr>
          <p:nvPr>
            <p:ph type="title"/>
          </p:nvPr>
        </p:nvSpPr>
        <p:spPr/>
        <p:txBody>
          <a:bodyPr/>
          <a:lstStyle/>
          <a:p>
            <a:r>
              <a:rPr kumimoji="0" lang="en-US" sz="4000" b="1" i="0" u="none" strike="noStrike" kern="1200" cap="none" spc="0" normalizeH="0" baseline="0" noProof="0" dirty="0">
                <a:ln>
                  <a:noFill/>
                </a:ln>
                <a:solidFill>
                  <a:srgbClr val="3D97B4"/>
                </a:solidFill>
                <a:effectLst/>
                <a:uLnTx/>
                <a:uFillTx/>
                <a:cs typeface="+mj-cs"/>
              </a:rPr>
              <a:t>Use Words with Right Shades of Meaning </a:t>
            </a:r>
            <a:endParaRPr lang="en-IN" dirty="0"/>
          </a:p>
        </p:txBody>
      </p:sp>
      <p:sp>
        <p:nvSpPr>
          <p:cNvPr id="8" name="Content Placeholder 2">
            <a:extLst>
              <a:ext uri="{FF2B5EF4-FFF2-40B4-BE49-F238E27FC236}">
                <a16:creationId xmlns:a16="http://schemas.microsoft.com/office/drawing/2014/main" id="{B209A89C-CFA3-476E-A893-2E26DD2C09C9}"/>
              </a:ext>
            </a:extLst>
          </p:cNvPr>
          <p:cNvSpPr>
            <a:spLocks noGrp="1"/>
          </p:cNvSpPr>
          <p:nvPr>
            <p:ph sz="quarter" idx="11"/>
          </p:nvPr>
        </p:nvSpPr>
        <p:spPr>
          <a:xfrm>
            <a:off x="1891452" y="1269124"/>
            <a:ext cx="4348563" cy="4824172"/>
          </a:xfrm>
        </p:spPr>
        <p:txBody>
          <a:bodyPr>
            <a:normAutofit/>
          </a:bodyPr>
          <a:lstStyle/>
          <a:p>
            <a:pPr marL="0" marR="0" lvl="0" indent="0" algn="l" defTabSz="457200" rtl="0" eaLnBrk="1" fontAlgn="auto" latinLnBrk="0" hangingPunct="1">
              <a:lnSpc>
                <a:spcPct val="100000"/>
              </a:lnSpc>
              <a:spcBef>
                <a:spcPts val="0"/>
              </a:spcBef>
              <a:spcAft>
                <a:spcPts val="2400"/>
              </a:spcAft>
              <a:buClrTx/>
              <a:buSzTx/>
              <a:buFontTx/>
              <a:buNone/>
              <a:tabLst/>
              <a:defRPr/>
            </a:pPr>
            <a:r>
              <a:rPr kumimoji="0" lang="en-US" sz="2400" b="0" i="0" u="none" strike="noStrike" kern="1200" cap="none" spc="0" normalizeH="0" baseline="0" noProof="0" dirty="0">
                <a:ln>
                  <a:noFill/>
                </a:ln>
                <a:solidFill>
                  <a:prstClr val="black"/>
                </a:solidFill>
                <a:effectLst/>
                <a:uLnTx/>
                <a:uFillTx/>
                <a:cs typeface="+mn-cs"/>
              </a:rPr>
              <a:t>What are the differences between each of these series of words?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sell, market, advertise, promote.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money, funds, cash, finances.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improve, enhance, fix, correct.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concern, issue, problem, incident.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secretary, administrative assistant, support staff, coordinator.</a:t>
            </a:r>
          </a:p>
        </p:txBody>
      </p:sp>
      <p:pic>
        <p:nvPicPr>
          <p:cNvPr id="12" name="Picture 3">
            <a:extLst>
              <a:ext uri="{FF2B5EF4-FFF2-40B4-BE49-F238E27FC236}">
                <a16:creationId xmlns:a16="http://schemas.microsoft.com/office/drawing/2014/main" id="{50E813E7-199B-4BD7-A7A7-CE2606FFA734}"/>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6456040" y="1240377"/>
            <a:ext cx="3334514" cy="4845050"/>
          </a:xfrm>
          <a:prstGeom prst="rect">
            <a:avLst/>
          </a:prstGeom>
        </p:spPr>
      </p:pic>
      <p:sp>
        <p:nvSpPr>
          <p:cNvPr id="10" name="Text Placeholder 4">
            <a:extLst>
              <a:ext uri="{FF2B5EF4-FFF2-40B4-BE49-F238E27FC236}">
                <a16:creationId xmlns:a16="http://schemas.microsoft.com/office/drawing/2014/main" id="{DDB56DE0-747B-4801-8C9F-2FA1FF2CCEFF}"/>
              </a:ext>
            </a:extLst>
          </p:cNvPr>
          <p:cNvSpPr>
            <a:spLocks noGrp="1"/>
          </p:cNvSpPr>
          <p:nvPr>
            <p:ph type="body" sz="quarter" idx="4294967295"/>
          </p:nvPr>
        </p:nvSpPr>
        <p:spPr>
          <a:xfrm>
            <a:off x="9232154" y="6649822"/>
            <a:ext cx="2269729" cy="553601"/>
          </a:xfrm>
        </p:spPr>
        <p:txBody>
          <a:bodyPr>
            <a:normAutofit/>
          </a:bodyPr>
          <a:lstStyle/>
          <a:p>
            <a:r>
              <a:rPr lang="en-US" sz="800" dirty="0"/>
              <a:t>Image: © ONOKY - Eric </a:t>
            </a:r>
            <a:r>
              <a:rPr lang="en-US" sz="800" dirty="0" err="1"/>
              <a:t>Herchaft</a:t>
            </a:r>
            <a:r>
              <a:rPr lang="en-US" sz="800" dirty="0"/>
              <a:t>/Getty Images</a:t>
            </a:r>
            <a:endParaRPr lang="en-IN" dirty="0"/>
          </a:p>
        </p:txBody>
      </p:sp>
      <p:sp>
        <p:nvSpPr>
          <p:cNvPr id="6" name="Slide Number Placeholder 5">
            <a:extLst>
              <a:ext uri="{FF2B5EF4-FFF2-40B4-BE49-F238E27FC236}">
                <a16:creationId xmlns:a16="http://schemas.microsoft.com/office/drawing/2014/main" id="{DA878A8B-A3F4-4CC3-9AAF-762F1AB7C7DB}"/>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097524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0390420-F058-417F-8BFC-118DD5BBD730}"/>
              </a:ext>
            </a:extLst>
          </p:cNvPr>
          <p:cNvSpPr>
            <a:spLocks noGrp="1"/>
          </p:cNvSpPr>
          <p:nvPr>
            <p:ph type="title"/>
          </p:nvPr>
        </p:nvSpPr>
        <p:spPr/>
        <p:txBody>
          <a:bodyPr>
            <a:normAutofit fontScale="90000"/>
          </a:bodyPr>
          <a:lstStyle/>
          <a:p>
            <a:r>
              <a:rPr kumimoji="0" lang="en-US" sz="5400" b="1" i="0" u="none" strike="noStrike" kern="1200" cap="none" spc="0" normalizeH="0" baseline="0" noProof="0" dirty="0">
                <a:ln>
                  <a:noFill/>
                </a:ln>
                <a:solidFill>
                  <a:srgbClr val="3D97B4"/>
                </a:solidFill>
                <a:effectLst/>
                <a:uLnTx/>
                <a:uFillTx/>
                <a:cs typeface="+mj-cs"/>
              </a:rPr>
              <a:t>Choose the Right Word</a:t>
            </a:r>
            <a:endParaRPr lang="en-IN" dirty="0"/>
          </a:p>
        </p:txBody>
      </p:sp>
      <p:sp>
        <p:nvSpPr>
          <p:cNvPr id="9" name="Content Placeholder 2">
            <a:extLst>
              <a:ext uri="{FF2B5EF4-FFF2-40B4-BE49-F238E27FC236}">
                <a16:creationId xmlns:a16="http://schemas.microsoft.com/office/drawing/2014/main" id="{23DD3866-F117-4EB6-9894-2E715F5F2CBE}"/>
              </a:ext>
            </a:extLst>
          </p:cNvPr>
          <p:cNvSpPr>
            <a:spLocks noGrp="1"/>
          </p:cNvSpPr>
          <p:nvPr>
            <p:ph sz="quarter" idx="11"/>
          </p:nvPr>
        </p:nvSpPr>
        <p:spPr>
          <a:xfrm>
            <a:off x="2113384" y="1312462"/>
            <a:ext cx="8447112" cy="4971691"/>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srgbClr val="000000"/>
                </a:solidFill>
                <a:effectLst/>
                <a:uLnTx/>
                <a:uFillTx/>
                <a:ea typeface="ＭＳ Ｐゴシック" pitchFamily="34" charset="-128"/>
                <a:cs typeface="+mn-cs"/>
              </a:rPr>
              <a:t>Point out the inappropriate usage in these sentences: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ea typeface="ＭＳ Ｐゴシック" pitchFamily="34" charset="-128"/>
                <a:cs typeface="+mn-cs"/>
              </a:rPr>
              <a:t>The retailer needs to change it’</a:t>
            </a:r>
            <a:r>
              <a:rPr kumimoji="0" lang="en-US" altLang="ja-JP" sz="2800" b="0" i="0" u="none" strike="noStrike" kern="1200" cap="none" spc="0" normalizeH="0" baseline="0" noProof="0" dirty="0">
                <a:ln>
                  <a:noFill/>
                </a:ln>
                <a:solidFill>
                  <a:srgbClr val="000000"/>
                </a:solidFill>
                <a:effectLst/>
                <a:uLnTx/>
                <a:uFillTx/>
                <a:ea typeface="ＭＳ Ｐゴシック" pitchFamily="34" charset="-128"/>
                <a:cs typeface="+mn-cs"/>
              </a:rPr>
              <a:t>s marketing plan.</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ea typeface="ＭＳ Ｐゴシック" pitchFamily="34" charset="-128"/>
                <a:cs typeface="+mn-cs"/>
              </a:rPr>
              <a:t>We have contacted our ad agency about they’</a:t>
            </a:r>
            <a:r>
              <a:rPr kumimoji="0" lang="en-US" altLang="ja-JP" sz="2800" b="0" i="0" u="none" strike="noStrike" kern="1200" cap="none" spc="0" normalizeH="0" baseline="0" noProof="0" dirty="0">
                <a:ln>
                  <a:noFill/>
                </a:ln>
                <a:solidFill>
                  <a:srgbClr val="000000"/>
                </a:solidFill>
                <a:effectLst/>
                <a:uLnTx/>
                <a:uFillTx/>
                <a:ea typeface="ＭＳ Ｐゴシック" pitchFamily="34" charset="-128"/>
                <a:cs typeface="+mn-cs"/>
              </a:rPr>
              <a:t>re billing.</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ea typeface="ＭＳ Ｐゴシック" pitchFamily="34" charset="-128"/>
                <a:cs typeface="+mn-cs"/>
              </a:rPr>
              <a:t>I could use some advise on how to handle this client issue.</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ea typeface="ＭＳ Ｐゴシック" pitchFamily="34" charset="-128"/>
                <a:cs typeface="+mn-cs"/>
              </a:rPr>
              <a:t>That was a nice complement—thank-you.</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ea typeface="ＭＳ Ｐゴシック" pitchFamily="34" charset="-128"/>
                <a:cs typeface="+mn-cs"/>
              </a:rPr>
              <a:t>You will be the authority about business writing.</a:t>
            </a:r>
          </a:p>
        </p:txBody>
      </p:sp>
      <p:sp>
        <p:nvSpPr>
          <p:cNvPr id="7" name="Slide Number Placeholder 3">
            <a:extLst>
              <a:ext uri="{FF2B5EF4-FFF2-40B4-BE49-F238E27FC236}">
                <a16:creationId xmlns:a16="http://schemas.microsoft.com/office/drawing/2014/main" id="{25A08801-A957-45CB-AF4D-FD75F27585C2}"/>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123201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6B1C540-5FAD-4CE3-B4E9-C886FB569683}"/>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Prefer Action Verbs</a:t>
            </a:r>
            <a:endParaRPr lang="en-IN" dirty="0"/>
          </a:p>
        </p:txBody>
      </p:sp>
      <p:sp>
        <p:nvSpPr>
          <p:cNvPr id="10" name="Content Placeholder 2">
            <a:extLst>
              <a:ext uri="{FF2B5EF4-FFF2-40B4-BE49-F238E27FC236}">
                <a16:creationId xmlns:a16="http://schemas.microsoft.com/office/drawing/2014/main" id="{A742E19D-E485-4E7B-A35B-8A1A7940D093}"/>
              </a:ext>
            </a:extLst>
          </p:cNvPr>
          <p:cNvSpPr>
            <a:spLocks noGrp="1"/>
          </p:cNvSpPr>
          <p:nvPr>
            <p:ph sz="quarter" idx="20"/>
          </p:nvPr>
        </p:nvSpPr>
        <p:spPr>
          <a:xfrm>
            <a:off x="1825923" y="1340768"/>
            <a:ext cx="8374534" cy="4806950"/>
          </a:xfrm>
        </p:spPr>
        <p:txBody>
          <a:bodyPr>
            <a:normAutofit lnSpcReduction="10000"/>
          </a:bodyPr>
          <a:lstStyle/>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There was a decrease in accidents of 25 percent last year. </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It is necessary for reports to be received by January 30. </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This policy will be enforced through managerial support. </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Overheating is considered to be the main cause of the generator problem. </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The copiers will be repaired by the maintenance team. </a:t>
            </a:r>
          </a:p>
        </p:txBody>
      </p:sp>
      <p:sp>
        <p:nvSpPr>
          <p:cNvPr id="2" name="Slide Number Placeholder 3">
            <a:extLst>
              <a:ext uri="{FF2B5EF4-FFF2-40B4-BE49-F238E27FC236}">
                <a16:creationId xmlns:a16="http://schemas.microsoft.com/office/drawing/2014/main" id="{11EC7C3B-FDB2-4750-A936-022E72318E17}"/>
              </a:ext>
            </a:extLst>
          </p:cNvPr>
          <p:cNvSpPr>
            <a:spLocks noGrp="1"/>
          </p:cNvSpPr>
          <p:nvPr>
            <p:ph type="sldNum" sz="quarter" idx="10"/>
          </p:nvPr>
        </p:nvSpPr>
        <p:spPr/>
        <p:txBody>
          <a:bodyPr/>
          <a:lstStyle/>
          <a:p>
            <a:fld id="{68151E55-6873-49E2-B8D5-2F265E6F1973}" type="slidenum">
              <a:rPr lang="en-US" smtClean="0"/>
              <a:pPr/>
              <a:t>16</a:t>
            </a:fld>
            <a:endParaRPr lang="en-US" dirty="0"/>
          </a:p>
        </p:txBody>
      </p:sp>
    </p:spTree>
    <p:extLst>
      <p:ext uri="{BB962C8B-B14F-4D97-AF65-F5344CB8AC3E}">
        <p14:creationId xmlns:p14="http://schemas.microsoft.com/office/powerpoint/2010/main" val="4238410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C0CB2D1-1A8E-41A9-8EDB-35596543A6F6}"/>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You Make the Call </a:t>
            </a:r>
            <a:r>
              <a:rPr kumimoji="0" lang="en-US" sz="1600" b="1" i="0" u="none" strike="noStrike" kern="1200" cap="none" spc="0" normalizeH="0" baseline="0" noProof="0" dirty="0">
                <a:ln>
                  <a:noFill/>
                </a:ln>
                <a:solidFill>
                  <a:srgbClr val="3D97B4"/>
                </a:solidFill>
                <a:effectLst/>
                <a:uLnTx/>
                <a:uFillTx/>
                <a:cs typeface="+mj-cs"/>
              </a:rPr>
              <a:t>1</a:t>
            </a:r>
            <a:endParaRPr lang="en-IN" sz="1600" dirty="0"/>
          </a:p>
        </p:txBody>
      </p:sp>
      <p:pic>
        <p:nvPicPr>
          <p:cNvPr id="14" name="Picture 2">
            <a:extLst>
              <a:ext uri="{FF2B5EF4-FFF2-40B4-BE49-F238E27FC236}">
                <a16:creationId xmlns:a16="http://schemas.microsoft.com/office/drawing/2014/main" id="{6F814551-4A3E-470B-AA68-F6F07A599252}"/>
              </a:ext>
              <a:ext uri="{C183D7F6-B498-43B3-948B-1728B52AA6E4}">
                <adec:decorative xmlns:adec="http://schemas.microsoft.com/office/drawing/2017/decorative" val="1"/>
              </a:ext>
            </a:extLst>
          </p:cNvPr>
          <p:cNvPicPr>
            <a:picLocks noGrp="1" noChangeAspect="1"/>
          </p:cNvPicPr>
          <p:nvPr>
            <p:ph sz="quarter" idx="14"/>
          </p:nvPr>
        </p:nvPicPr>
        <p:blipFill rotWithShape="1">
          <a:blip r:embed="rId3">
            <a:extLst>
              <a:ext uri="{28A0092B-C50C-407E-A947-70E740481C1C}">
                <a14:useLocalDpi xmlns:a14="http://schemas.microsoft.com/office/drawing/2010/main" val="0"/>
              </a:ext>
            </a:extLst>
          </a:blip>
          <a:srcRect t="20710"/>
          <a:stretch/>
        </p:blipFill>
        <p:spPr>
          <a:xfrm>
            <a:off x="1991544" y="802387"/>
            <a:ext cx="1518619" cy="1105952"/>
          </a:xfrm>
        </p:spPr>
      </p:pic>
      <p:sp>
        <p:nvSpPr>
          <p:cNvPr id="8" name="Content Placeholder 3">
            <a:extLst>
              <a:ext uri="{FF2B5EF4-FFF2-40B4-BE49-F238E27FC236}">
                <a16:creationId xmlns:a16="http://schemas.microsoft.com/office/drawing/2014/main" id="{C6B0AD70-6F02-49A9-BDDA-121F537B8160}"/>
              </a:ext>
            </a:extLst>
          </p:cNvPr>
          <p:cNvSpPr>
            <a:spLocks noGrp="1"/>
          </p:cNvSpPr>
          <p:nvPr>
            <p:ph sz="quarter" idx="11"/>
          </p:nvPr>
        </p:nvSpPr>
        <p:spPr>
          <a:xfrm>
            <a:off x="2986584" y="1595678"/>
            <a:ext cx="7488832" cy="4824172"/>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mn-cs"/>
              </a:rPr>
              <a:t>Consider this sentence: </a:t>
            </a:r>
          </a:p>
          <a:p>
            <a:pPr marL="0" marR="0" lvl="0" indent="0" algn="l" defTabSz="457200" rtl="0" eaLnBrk="1" fontAlgn="auto" latinLnBrk="0" hangingPunct="1">
              <a:lnSpc>
                <a:spcPct val="100000"/>
              </a:lnSpc>
              <a:spcBef>
                <a:spcPct val="20000"/>
              </a:spcBef>
              <a:spcAft>
                <a:spcPts val="12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mn-cs"/>
              </a:rPr>
              <a:t>There is no reason to wait until next year to find a replacement. </a:t>
            </a:r>
          </a:p>
          <a:p>
            <a:pPr marL="457200" marR="0" lvl="0" indent="-457200" algn="l" defTabSz="457200" rtl="0" eaLnBrk="1" fontAlgn="auto" latinLnBrk="0" hangingPunct="1">
              <a:lnSpc>
                <a:spcPct val="100000"/>
              </a:lnSpc>
              <a:spcBef>
                <a:spcPts val="4000"/>
              </a:spcBef>
              <a:spcAft>
                <a:spcPts val="8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cs typeface="+mn-cs"/>
              </a:rPr>
              <a:t>How would you rewrite this sentence to eliminate “there is” as the subject?</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cs typeface="+mn-cs"/>
              </a:rPr>
              <a:t>Would that revision be productive? Explain.</a:t>
            </a:r>
          </a:p>
        </p:txBody>
      </p:sp>
      <p:sp>
        <p:nvSpPr>
          <p:cNvPr id="6" name="Slide Number Placeholder 4">
            <a:extLst>
              <a:ext uri="{FF2B5EF4-FFF2-40B4-BE49-F238E27FC236}">
                <a16:creationId xmlns:a16="http://schemas.microsoft.com/office/drawing/2014/main" id="{EEB58838-611B-43F7-9B64-A493C496FBA5}"/>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358359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A813E"/>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6DD491C-AF7E-4311-A34A-1FCA2191E833}"/>
              </a:ext>
            </a:extLst>
          </p:cNvPr>
          <p:cNvSpPr>
            <a:spLocks noGrp="1"/>
          </p:cNvSpPr>
          <p:nvPr>
            <p:ph type="title"/>
          </p:nvPr>
        </p:nvSpPr>
        <p:spPr/>
        <p:txBody>
          <a:bodyPr/>
          <a:lstStyle/>
          <a:p>
            <a:r>
              <a:rPr kumimoji="0" lang="en-US" sz="5400" b="1" i="0" u="none" strike="noStrike" kern="1200" cap="none" spc="0" normalizeH="0" baseline="0" noProof="0" dirty="0">
                <a:ln>
                  <a:noFill/>
                </a:ln>
                <a:solidFill>
                  <a:prstClr val="black"/>
                </a:solidFill>
                <a:effectLst/>
                <a:uLnTx/>
                <a:uFillTx/>
                <a:cs typeface="+mj-cs"/>
              </a:rPr>
              <a:t>Spot the Camouflaged Verbs</a:t>
            </a:r>
            <a:endParaRPr lang="en-IN" dirty="0"/>
          </a:p>
        </p:txBody>
      </p:sp>
      <p:sp>
        <p:nvSpPr>
          <p:cNvPr id="9" name="Content Placeholder 2">
            <a:extLst>
              <a:ext uri="{FF2B5EF4-FFF2-40B4-BE49-F238E27FC236}">
                <a16:creationId xmlns:a16="http://schemas.microsoft.com/office/drawing/2014/main" id="{681FCD6D-55F2-46A1-967C-923B88F53AB1}"/>
              </a:ext>
            </a:extLst>
          </p:cNvPr>
          <p:cNvSpPr>
            <a:spLocks noGrp="1"/>
          </p:cNvSpPr>
          <p:nvPr>
            <p:ph sz="quarter" idx="20"/>
          </p:nvPr>
        </p:nvSpPr>
        <p:spPr>
          <a:xfrm>
            <a:off x="2639616" y="1413593"/>
            <a:ext cx="6759027" cy="4806950"/>
          </a:xfrm>
          <a:solidFill>
            <a:srgbClr val="D8D5AF"/>
          </a:solidFill>
        </p:spPr>
        <p:txBody>
          <a:bodyPr/>
          <a:lstStyle/>
          <a:p>
            <a:pPr marL="1028700" marR="0" lvl="1" indent="-571500" algn="l" defTabSz="457200" rtl="0" eaLnBrk="1" fontAlgn="auto" latinLnBrk="0" hangingPunct="1">
              <a:lnSpc>
                <a:spcPct val="100000"/>
              </a:lnSpc>
              <a:spcBef>
                <a:spcPct val="20000"/>
              </a:spcBef>
              <a:spcAft>
                <a:spcPts val="800"/>
              </a:spcAft>
              <a:buClrTx/>
              <a:buSzTx/>
              <a:tabLst/>
              <a:defRPr/>
            </a:pPr>
            <a:r>
              <a:rPr kumimoji="0" lang="en-US" sz="4000" b="0" i="0" u="none" strike="noStrike" kern="1200" cap="none" spc="0" normalizeH="0" baseline="0" noProof="0" dirty="0">
                <a:ln>
                  <a:noFill/>
                </a:ln>
                <a:solidFill>
                  <a:prstClr val="black"/>
                </a:solidFill>
                <a:effectLst/>
                <a:uLnTx/>
                <a:uFillTx/>
                <a:cs typeface="+mn-cs"/>
              </a:rPr>
              <a:t>Make a classification.</a:t>
            </a:r>
          </a:p>
          <a:p>
            <a:pPr marL="1028700" marR="0" lvl="1" indent="-571500" algn="l" defTabSz="457200" rtl="0" eaLnBrk="1" fontAlgn="auto" latinLnBrk="0" hangingPunct="1">
              <a:lnSpc>
                <a:spcPct val="100000"/>
              </a:lnSpc>
              <a:spcBef>
                <a:spcPct val="20000"/>
              </a:spcBef>
              <a:spcAft>
                <a:spcPts val="800"/>
              </a:spcAft>
              <a:buClrTx/>
              <a:buSzTx/>
              <a:tabLst/>
              <a:defRPr/>
            </a:pPr>
            <a:r>
              <a:rPr kumimoji="0" lang="en-US" sz="4000" b="0" i="0" u="none" strike="noStrike" kern="1200" cap="none" spc="0" normalizeH="0" baseline="0" noProof="0" dirty="0">
                <a:ln>
                  <a:noFill/>
                </a:ln>
                <a:solidFill>
                  <a:prstClr val="black"/>
                </a:solidFill>
                <a:effectLst/>
                <a:uLnTx/>
                <a:uFillTx/>
                <a:cs typeface="+mn-cs"/>
              </a:rPr>
              <a:t>Make a computation.</a:t>
            </a:r>
          </a:p>
          <a:p>
            <a:pPr marL="1028700" marR="0" lvl="1" indent="-571500" algn="l" defTabSz="457200" rtl="0" eaLnBrk="1" fontAlgn="auto" latinLnBrk="0" hangingPunct="1">
              <a:lnSpc>
                <a:spcPct val="100000"/>
              </a:lnSpc>
              <a:spcBef>
                <a:spcPct val="20000"/>
              </a:spcBef>
              <a:spcAft>
                <a:spcPts val="800"/>
              </a:spcAft>
              <a:buClrTx/>
              <a:buSzTx/>
              <a:tabLst/>
              <a:defRPr/>
            </a:pPr>
            <a:r>
              <a:rPr kumimoji="0" lang="en-US" sz="4000" b="0" i="0" u="none" strike="noStrike" kern="1200" cap="none" spc="0" normalizeH="0" baseline="0" noProof="0" dirty="0">
                <a:ln>
                  <a:noFill/>
                </a:ln>
                <a:solidFill>
                  <a:prstClr val="black"/>
                </a:solidFill>
                <a:effectLst/>
                <a:uLnTx/>
                <a:uFillTx/>
                <a:cs typeface="+mn-cs"/>
              </a:rPr>
              <a:t>Conduct an exploration.</a:t>
            </a:r>
          </a:p>
          <a:p>
            <a:pPr marL="1028700" marR="0" lvl="1" indent="-571500" algn="l" defTabSz="457200" rtl="0" eaLnBrk="1" fontAlgn="auto" latinLnBrk="0" hangingPunct="1">
              <a:lnSpc>
                <a:spcPct val="100000"/>
              </a:lnSpc>
              <a:spcBef>
                <a:spcPct val="20000"/>
              </a:spcBef>
              <a:spcAft>
                <a:spcPts val="800"/>
              </a:spcAft>
              <a:buClrTx/>
              <a:buSzTx/>
              <a:tabLst/>
              <a:defRPr/>
            </a:pPr>
            <a:r>
              <a:rPr kumimoji="0" lang="en-US" sz="4000" b="0" i="0" u="none" strike="noStrike" kern="1200" cap="none" spc="0" normalizeH="0" baseline="0" noProof="0" dirty="0">
                <a:ln>
                  <a:noFill/>
                </a:ln>
                <a:solidFill>
                  <a:prstClr val="black"/>
                </a:solidFill>
                <a:effectLst/>
                <a:uLnTx/>
                <a:uFillTx/>
                <a:cs typeface="+mn-cs"/>
              </a:rPr>
              <a:t>Provide information.</a:t>
            </a:r>
          </a:p>
          <a:p>
            <a:pPr marL="1028700" marR="0" lvl="1" indent="-571500" algn="l" defTabSz="457200" rtl="0" eaLnBrk="1" fontAlgn="auto" latinLnBrk="0" hangingPunct="1">
              <a:lnSpc>
                <a:spcPct val="100000"/>
              </a:lnSpc>
              <a:spcBef>
                <a:spcPct val="20000"/>
              </a:spcBef>
              <a:spcAft>
                <a:spcPts val="800"/>
              </a:spcAft>
              <a:buClrTx/>
              <a:buSzTx/>
              <a:tabLst/>
              <a:defRPr/>
            </a:pPr>
            <a:r>
              <a:rPr kumimoji="0" lang="en-US" sz="4000" b="0" i="0" u="none" strike="noStrike" kern="1200" cap="none" spc="0" normalizeH="0" baseline="0" noProof="0" dirty="0">
                <a:ln>
                  <a:noFill/>
                </a:ln>
                <a:solidFill>
                  <a:prstClr val="black"/>
                </a:solidFill>
                <a:effectLst/>
                <a:uLnTx/>
                <a:uFillTx/>
                <a:cs typeface="+mn-cs"/>
              </a:rPr>
              <a:t>Engage in negotiation.</a:t>
            </a:r>
          </a:p>
        </p:txBody>
      </p:sp>
      <p:sp>
        <p:nvSpPr>
          <p:cNvPr id="7" name="Slide Number Placeholder 3">
            <a:extLst>
              <a:ext uri="{FF2B5EF4-FFF2-40B4-BE49-F238E27FC236}">
                <a16:creationId xmlns:a16="http://schemas.microsoft.com/office/drawing/2014/main" id="{DD15825C-8A70-4E01-99D5-2FF32D578C5C}"/>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2560283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A5004-A714-4279-81C0-2FA9EDFBD291}"/>
              </a:ext>
            </a:extLst>
          </p:cNvPr>
          <p:cNvSpPr>
            <a:spLocks noGrp="1"/>
          </p:cNvSpPr>
          <p:nvPr>
            <p:ph type="title"/>
          </p:nvPr>
        </p:nvSpPr>
        <p:spPr/>
        <p:txBody>
          <a:bodyPr/>
          <a:lstStyle/>
          <a:p>
            <a:r>
              <a:rPr kumimoji="0" lang="en-US" sz="4400" b="1" i="0" u="none" strike="noStrike" kern="1200" cap="none" spc="0" normalizeH="0" baseline="0" noProof="0" dirty="0">
                <a:ln>
                  <a:noFill/>
                </a:ln>
                <a:solidFill>
                  <a:srgbClr val="AC802E"/>
                </a:solidFill>
                <a:effectLst/>
                <a:uLnTx/>
                <a:uFillTx/>
                <a:cs typeface="Arial" panose="020B0604020202020204" pitchFamily="34" charset="0"/>
              </a:rPr>
              <a:t>Writing Clear Sentences</a:t>
            </a:r>
            <a:endParaRPr lang="en-IN" dirty="0"/>
          </a:p>
        </p:txBody>
      </p:sp>
      <p:sp>
        <p:nvSpPr>
          <p:cNvPr id="4" name="Content Placeholder 2">
            <a:extLst>
              <a:ext uri="{FF2B5EF4-FFF2-40B4-BE49-F238E27FC236}">
                <a16:creationId xmlns:a16="http://schemas.microsoft.com/office/drawing/2014/main" id="{890B1836-3BD8-41D5-8E2F-D83ECBABBDA0}"/>
              </a:ext>
            </a:extLst>
          </p:cNvPr>
          <p:cNvSpPr>
            <a:spLocks noGrp="1"/>
          </p:cNvSpPr>
          <p:nvPr>
            <p:ph sz="quarter" idx="14"/>
          </p:nvPr>
        </p:nvSpPr>
        <p:spPr>
          <a:xfrm>
            <a:off x="1703512" y="1425487"/>
            <a:ext cx="4291212" cy="4873403"/>
          </a:xfrm>
        </p:spPr>
        <p:txBody>
          <a:bodyPr>
            <a:normAutofit lnSpcReduction="10000"/>
          </a:bodyPr>
          <a:lstStyle/>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Limit sentence content.</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Economize on words.</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Manage emphasis with sentence structure.</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Give the sentences unity.</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Word sentences logically.</a:t>
            </a:r>
          </a:p>
        </p:txBody>
      </p:sp>
      <p:graphicFrame>
        <p:nvGraphicFramePr>
          <p:cNvPr id="15" name="Rectangle 3">
            <a:extLst>
              <a:ext uri="{FF2B5EF4-FFF2-40B4-BE49-F238E27FC236}">
                <a16:creationId xmlns:a16="http://schemas.microsoft.com/office/drawing/2014/main" id="{8C091C48-D412-4CCB-81E6-0414F9AE30C8}"/>
              </a:ext>
            </a:extLst>
          </p:cNvPr>
          <p:cNvGraphicFramePr>
            <a:graphicFrameLocks noGrp="1"/>
          </p:cNvGraphicFramePr>
          <p:nvPr>
            <p:ph sz="quarter" idx="15"/>
            <p:extLst>
              <p:ext uri="{D42A27DB-BD31-4B8C-83A1-F6EECF244321}">
                <p14:modId xmlns:p14="http://schemas.microsoft.com/office/powerpoint/2010/main" val="1305077710"/>
              </p:ext>
            </p:extLst>
          </p:nvPr>
        </p:nvGraphicFramePr>
        <p:xfrm>
          <a:off x="6096001" y="1412776"/>
          <a:ext cx="4176464" cy="1193140"/>
        </p:xfrm>
        <a:graphic>
          <a:graphicData uri="http://schemas.openxmlformats.org/drawingml/2006/table">
            <a:tbl>
              <a:tblPr firstRow="1" bandRow="1">
                <a:tableStyleId>{5C22544A-7EE6-4342-B048-85BDC9FD1C3A}</a:tableStyleId>
              </a:tblPr>
              <a:tblGrid>
                <a:gridCol w="4176464">
                  <a:extLst>
                    <a:ext uri="{9D8B030D-6E8A-4147-A177-3AD203B41FA5}">
                      <a16:colId xmlns:a16="http://schemas.microsoft.com/office/drawing/2014/main" val="3795927451"/>
                    </a:ext>
                  </a:extLst>
                </a:gridCol>
              </a:tblGrid>
              <a:tr h="1193140">
                <a:tc>
                  <a:txBody>
                    <a:bodyPr/>
                    <a:lstStyle/>
                    <a:p>
                      <a:endParaRPr lang="en-IN" dirty="0"/>
                    </a:p>
                  </a:txBody>
                  <a:tcPr>
                    <a:solidFill>
                      <a:srgbClr val="610610"/>
                    </a:solidFill>
                  </a:tcPr>
                </a:tc>
                <a:extLst>
                  <a:ext uri="{0D108BD9-81ED-4DB2-BD59-A6C34878D82A}">
                    <a16:rowId xmlns:a16="http://schemas.microsoft.com/office/drawing/2014/main" val="1867094865"/>
                  </a:ext>
                </a:extLst>
              </a:tr>
            </a:tbl>
          </a:graphicData>
        </a:graphic>
      </p:graphicFrame>
      <p:pic>
        <p:nvPicPr>
          <p:cNvPr id="12" name="Picture 4">
            <a:extLst>
              <a:ext uri="{FF2B5EF4-FFF2-40B4-BE49-F238E27FC236}">
                <a16:creationId xmlns:a16="http://schemas.microsoft.com/office/drawing/2014/main" id="{69BC248E-97FB-4CB5-AF6D-FBBED7920F7A}"/>
              </a:ext>
              <a:ext uri="{C183D7F6-B498-43B3-948B-1728B52AA6E4}">
                <adec:decorative xmlns:adec="http://schemas.microsoft.com/office/drawing/2017/decorative" val="1"/>
              </a:ext>
            </a:extLst>
          </p:cNvPr>
          <p:cNvPicPr>
            <a:picLocks noGrp="1" noChangeAspect="1"/>
          </p:cNvPicPr>
          <p:nvPr>
            <p:ph sz="quarter" idx="11"/>
          </p:nvPr>
        </p:nvPicPr>
        <p:blipFill>
          <a:blip r:embed="rId3"/>
          <a:stretch>
            <a:fillRect/>
          </a:stretch>
        </p:blipFill>
        <p:spPr>
          <a:xfrm>
            <a:off x="6672065" y="1773240"/>
            <a:ext cx="4061718" cy="4291211"/>
          </a:xfrm>
          <a:prstGeom prst="rect">
            <a:avLst/>
          </a:prstGeom>
        </p:spPr>
      </p:pic>
      <p:sp>
        <p:nvSpPr>
          <p:cNvPr id="16" name="Text Placeholder 5">
            <a:extLst>
              <a:ext uri="{FF2B5EF4-FFF2-40B4-BE49-F238E27FC236}">
                <a16:creationId xmlns:a16="http://schemas.microsoft.com/office/drawing/2014/main" id="{C7D339F6-52CD-4E9B-AB18-D1EE0286CDCA}"/>
              </a:ext>
            </a:extLst>
          </p:cNvPr>
          <p:cNvSpPr>
            <a:spLocks noGrp="1"/>
          </p:cNvSpPr>
          <p:nvPr>
            <p:ph type="body" sz="quarter" idx="16"/>
          </p:nvPr>
        </p:nvSpPr>
        <p:spPr>
          <a:xfrm>
            <a:off x="9696400" y="6647809"/>
            <a:ext cx="1656184" cy="237575"/>
          </a:xfrm>
        </p:spPr>
        <p:txBody>
          <a:bodyPr>
            <a:noAutofit/>
          </a:bodyPr>
          <a:lstStyle/>
          <a:p>
            <a:r>
              <a:rPr lang="en-US" sz="800" dirty="0"/>
              <a:t>Image: © </a:t>
            </a:r>
            <a:r>
              <a:rPr lang="en-US" sz="800" dirty="0" err="1"/>
              <a:t>PhotoDisc</a:t>
            </a:r>
            <a:r>
              <a:rPr lang="en-US" sz="800" dirty="0"/>
              <a:t>/Getty Images</a:t>
            </a:r>
          </a:p>
        </p:txBody>
      </p:sp>
      <p:sp>
        <p:nvSpPr>
          <p:cNvPr id="7" name="Slide Number Placeholder 6">
            <a:extLst>
              <a:ext uri="{FF2B5EF4-FFF2-40B4-BE49-F238E27FC236}">
                <a16:creationId xmlns:a16="http://schemas.microsoft.com/office/drawing/2014/main" id="{AFDE3AA1-6ABE-48DE-9EB5-2FD98FFC7FA2}"/>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3316248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911424" y="332656"/>
            <a:ext cx="10369152" cy="648072"/>
          </a:xfrm>
        </p:spPr>
        <p:txBody>
          <a:bodyPr/>
          <a:lstStyle/>
          <a:p>
            <a:r>
              <a:rPr lang="en-US" sz="4800" dirty="0">
                <a:cs typeface="Calibri" panose="020F0502020204030204" pitchFamily="34" charset="0"/>
              </a:rPr>
              <a:t>Learning Objectives </a:t>
            </a:r>
            <a:r>
              <a:rPr lang="en-US" sz="1600" dirty="0">
                <a:cs typeface="Calibri" panose="020F0502020204030204" pitchFamily="34" charset="0"/>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1271464" y="1340768"/>
            <a:ext cx="8280920" cy="4979641"/>
          </a:xfrm>
        </p:spPr>
        <p:txBody>
          <a:bodyPr>
            <a:normAutofit/>
          </a:bodyPr>
          <a:lstStyle/>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LO6-1</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Simplify your writing by selecting familiar and short words.</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LO6-2</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Use slang and popular clichés with caution.</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LO6-3</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Use technical words and acronyms appropriately.</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LO6-4</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Use concrete, specific words with the right shades of meaning.</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LO6-5</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Avoid misusing similar words and two-word expressions.</a:t>
            </a:r>
          </a:p>
        </p:txBody>
      </p:sp>
      <p:sp>
        <p:nvSpPr>
          <p:cNvPr id="2" name="Slide Number Placeholder 3"/>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1A9D6-E971-4E7A-9E1D-62532881C34B}"/>
              </a:ext>
            </a:extLst>
          </p:cNvPr>
          <p:cNvSpPr>
            <a:spLocks noGrp="1"/>
          </p:cNvSpPr>
          <p:nvPr>
            <p:ph type="title"/>
          </p:nvPr>
        </p:nvSpPr>
        <p:spPr>
          <a:xfrm>
            <a:off x="1055440" y="304801"/>
            <a:ext cx="10095535" cy="689342"/>
          </a:xfrm>
        </p:spPr>
        <p:txBody>
          <a:bodyPr/>
          <a:lstStyle/>
          <a:p>
            <a:r>
              <a:rPr kumimoji="0" lang="en-US" sz="5400" b="1" i="0" u="none" strike="noStrike" kern="1200" cap="none" spc="0" normalizeH="0" baseline="0" noProof="0" dirty="0">
                <a:ln>
                  <a:noFill/>
                </a:ln>
                <a:solidFill>
                  <a:srgbClr val="3D97B4"/>
                </a:solidFill>
                <a:effectLst/>
                <a:uLnTx/>
                <a:uFillTx/>
                <a:cs typeface="Century Gothic" charset="0"/>
              </a:rPr>
              <a:t>Limit Sentence Content </a:t>
            </a:r>
            <a:r>
              <a:rPr kumimoji="0" lang="en-US" sz="1600" b="1" i="0" u="none" strike="noStrike" kern="1200" cap="none" spc="0" normalizeH="0" baseline="0" noProof="0" dirty="0">
                <a:ln>
                  <a:noFill/>
                </a:ln>
                <a:solidFill>
                  <a:srgbClr val="3D97B4"/>
                </a:solidFill>
                <a:effectLst/>
                <a:uLnTx/>
                <a:uFillTx/>
                <a:cs typeface="Century Gothic" charset="0"/>
              </a:rPr>
              <a:t>1</a:t>
            </a:r>
            <a:endParaRPr lang="en-IN" dirty="0"/>
          </a:p>
        </p:txBody>
      </p:sp>
      <p:sp>
        <p:nvSpPr>
          <p:cNvPr id="3" name="Content Placeholder 2">
            <a:extLst>
              <a:ext uri="{FF2B5EF4-FFF2-40B4-BE49-F238E27FC236}">
                <a16:creationId xmlns:a16="http://schemas.microsoft.com/office/drawing/2014/main" id="{20DDFC8D-0C4D-4FFD-9B27-19091C192559}"/>
              </a:ext>
            </a:extLst>
          </p:cNvPr>
          <p:cNvSpPr>
            <a:spLocks noGrp="1"/>
          </p:cNvSpPr>
          <p:nvPr>
            <p:ph sz="quarter" idx="20"/>
          </p:nvPr>
        </p:nvSpPr>
        <p:spPr>
          <a:xfrm>
            <a:off x="2380381" y="1517650"/>
            <a:ext cx="8180115" cy="4806950"/>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srgbClr val="FF0000"/>
                </a:solidFill>
                <a:effectLst>
                  <a:outerShdw blurRad="38100" dist="38100" dir="2700000" algn="tl">
                    <a:srgbClr val="C0C0C0"/>
                  </a:outerShdw>
                </a:effectLst>
                <a:uLnTx/>
                <a:uFillTx/>
              </a:rPr>
              <a:t>DON’</a:t>
            </a:r>
            <a:r>
              <a:rPr kumimoji="0" lang="en-US" altLang="ja-JP" sz="2400" b="1" i="0" u="none" strike="noStrike" kern="1200" cap="none" spc="0" normalizeH="0" baseline="0" noProof="0" dirty="0">
                <a:ln>
                  <a:noFill/>
                </a:ln>
                <a:solidFill>
                  <a:srgbClr val="FF0000"/>
                </a:solidFill>
                <a:effectLst>
                  <a:outerShdw blurRad="38100" dist="38100" dir="2700000" algn="tl">
                    <a:srgbClr val="C0C0C0"/>
                  </a:outerShdw>
                </a:effectLst>
                <a:uLnTx/>
                <a:uFillTx/>
                <a:ea typeface="ＭＳ Ｐゴシック" panose="020B0600070205080204" pitchFamily="34" charset="-128"/>
              </a:rPr>
              <a:t>T</a:t>
            </a:r>
            <a:endParaRPr kumimoji="0" lang="en-US" altLang="ja-JP" sz="2400" b="0" i="0" u="none" strike="noStrike" kern="1200" cap="none" spc="0" normalizeH="0" baseline="0" noProof="0" dirty="0">
              <a:ln>
                <a:noFill/>
              </a:ln>
              <a:solidFill>
                <a:srgbClr val="FF0000"/>
              </a:solidFill>
              <a:effectLst/>
              <a:uLnTx/>
              <a:uFillTx/>
              <a:ea typeface="ＭＳ Ｐゴシック" panose="020B0600070205080204" pitchFamily="34" charset="-128"/>
            </a:endParaRPr>
          </a:p>
          <a:p>
            <a:pPr marL="34290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rPr>
              <a:t>Many consumers have expressed dissatisfaction with the relatively high prices of the new Japanese cars, but this has not prevented large number of people from purchasing these cars and pushing sales higher than many automotive experts had forecast, thus firmly entrenching the Japanese cars in a large segment of the automobile market.</a:t>
            </a:r>
            <a:endParaRPr lang="en-IN" dirty="0"/>
          </a:p>
        </p:txBody>
      </p:sp>
      <p:sp>
        <p:nvSpPr>
          <p:cNvPr id="6" name="Slide Number Placeholder 3">
            <a:extLst>
              <a:ext uri="{FF2B5EF4-FFF2-40B4-BE49-F238E27FC236}">
                <a16:creationId xmlns:a16="http://schemas.microsoft.com/office/drawing/2014/main" id="{89EE9171-1998-439C-B5E4-8A0F9FF9917D}"/>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563999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0F9B1-DDB3-4599-8E44-950C7D8F7665}"/>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entury Gothic" charset="0"/>
              </a:rPr>
              <a:t>Limit Sentence Content </a:t>
            </a:r>
            <a:r>
              <a:rPr kumimoji="0" lang="en-US" sz="1600" b="1" i="0" u="none" strike="noStrike" kern="1200" cap="none" spc="0" normalizeH="0" baseline="0" noProof="0" dirty="0">
                <a:ln>
                  <a:noFill/>
                </a:ln>
                <a:solidFill>
                  <a:srgbClr val="3D97B4"/>
                </a:solidFill>
                <a:effectLst/>
                <a:uLnTx/>
                <a:uFillTx/>
                <a:cs typeface="Century Gothic" charset="0"/>
              </a:rPr>
              <a:t>2</a:t>
            </a:r>
            <a:endParaRPr lang="en-IN" sz="1600" dirty="0"/>
          </a:p>
        </p:txBody>
      </p:sp>
      <p:sp>
        <p:nvSpPr>
          <p:cNvPr id="3" name="Content Placeholder 2">
            <a:extLst>
              <a:ext uri="{FF2B5EF4-FFF2-40B4-BE49-F238E27FC236}">
                <a16:creationId xmlns:a16="http://schemas.microsoft.com/office/drawing/2014/main" id="{1BFE6D23-450E-404D-B683-290AEAE3F200}"/>
              </a:ext>
            </a:extLst>
          </p:cNvPr>
          <p:cNvSpPr>
            <a:spLocks noGrp="1"/>
          </p:cNvSpPr>
          <p:nvPr>
            <p:ph sz="quarter" idx="20"/>
          </p:nvPr>
        </p:nvSpPr>
        <p:spPr>
          <a:xfrm>
            <a:off x="2423592" y="1556792"/>
            <a:ext cx="8180115" cy="4806950"/>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srgbClr val="00B050"/>
                </a:solidFill>
                <a:effectLst>
                  <a:outerShdw blurRad="38100" dist="38100" dir="2700000" algn="tl">
                    <a:srgbClr val="C0C0C0"/>
                  </a:outerShdw>
                </a:effectLst>
                <a:uLnTx/>
                <a:uFillTx/>
                <a:cs typeface="+mn-cs"/>
              </a:rPr>
              <a:t>DO</a:t>
            </a:r>
          </a:p>
          <a:p>
            <a:pPr marL="34290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Many consumers have expressed dissatisfaction with the relatively high prices of the new Japanese cars. However, this has not prevented large numbers of people from purchasing these cars and pushing sales higher than many automotive experts had forecast. The Japanese cars have thus become entrenched in a large segment of the automobile market.</a:t>
            </a:r>
            <a:endParaRPr lang="en-IN" dirty="0"/>
          </a:p>
        </p:txBody>
      </p:sp>
      <p:sp>
        <p:nvSpPr>
          <p:cNvPr id="6" name="Slide Number Placeholder 3">
            <a:extLst>
              <a:ext uri="{FF2B5EF4-FFF2-40B4-BE49-F238E27FC236}">
                <a16:creationId xmlns:a16="http://schemas.microsoft.com/office/drawing/2014/main" id="{23E447C4-FD09-4508-A932-ED012473084C}"/>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34045376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A019F-541F-4059-B3F1-15A90BB4FB84}"/>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Economize: Eliminate Surplus</a:t>
            </a:r>
            <a:endParaRPr lang="en-IN" dirty="0"/>
          </a:p>
        </p:txBody>
      </p:sp>
      <p:sp>
        <p:nvSpPr>
          <p:cNvPr id="3" name="Content Placeholder 2">
            <a:extLst>
              <a:ext uri="{FF2B5EF4-FFF2-40B4-BE49-F238E27FC236}">
                <a16:creationId xmlns:a16="http://schemas.microsoft.com/office/drawing/2014/main" id="{4ECEFB7E-A64E-4E61-A4EB-3616E611BC23}"/>
              </a:ext>
            </a:extLst>
          </p:cNvPr>
          <p:cNvSpPr>
            <a:spLocks noGrp="1"/>
          </p:cNvSpPr>
          <p:nvPr>
            <p:ph sz="quarter" idx="20"/>
          </p:nvPr>
        </p:nvSpPr>
        <p:spPr>
          <a:xfrm>
            <a:off x="2097134" y="1255896"/>
            <a:ext cx="7388027" cy="4806950"/>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200" b="0" i="0" u="sng" strike="noStrike" kern="1200" cap="none" spc="0" normalizeH="0" baseline="0" noProof="0" dirty="0">
                <a:ln>
                  <a:noFill/>
                </a:ln>
                <a:solidFill>
                  <a:prstClr val="black"/>
                </a:solidFill>
                <a:effectLst/>
                <a:uLnTx/>
                <a:uFillTx/>
                <a:latin typeface="Calibri"/>
                <a:ea typeface="+mn-ea"/>
                <a:cs typeface="+mn-cs"/>
              </a:rPr>
              <a:t>Regardless of the fact</a:t>
            </a:r>
            <a:r>
              <a:rPr kumimoji="0" lang="en-US" sz="2200" b="0" i="0" u="none" strike="noStrike" kern="1200" cap="none" spc="0" normalizeH="0" baseline="0" noProof="0" dirty="0">
                <a:ln>
                  <a:noFill/>
                </a:ln>
                <a:solidFill>
                  <a:prstClr val="black"/>
                </a:solidFill>
                <a:effectLst/>
                <a:uLnTx/>
                <a:uFillTx/>
                <a:latin typeface="Calibri"/>
                <a:ea typeface="+mn-ea"/>
                <a:cs typeface="+mn-cs"/>
              </a:rPr>
              <a:t> that sales increased, profits continue to decline. </a:t>
            </a:r>
            <a:br>
              <a:rPr kumimoji="0" lang="en-US" sz="2200" b="0" i="0" u="none" strike="noStrike" kern="1200" cap="none" spc="0" normalizeH="0" baseline="0" noProof="0" dirty="0">
                <a:ln>
                  <a:noFill/>
                </a:ln>
                <a:solidFill>
                  <a:prstClr val="black"/>
                </a:solidFill>
                <a:effectLst/>
                <a:uLnTx/>
                <a:uFillTx/>
                <a:latin typeface="Calibri"/>
                <a:ea typeface="+mn-ea"/>
                <a:cs typeface="+mn-cs"/>
              </a:rPr>
            </a:br>
            <a:r>
              <a:rPr kumimoji="0" lang="en-US" sz="2200" b="0" i="0" u="sng" strike="noStrike" kern="1200" cap="none" spc="0" normalizeH="0" baseline="0" noProof="0" dirty="0">
                <a:ln>
                  <a:noFill/>
                </a:ln>
                <a:solidFill>
                  <a:prstClr val="black"/>
                </a:solidFill>
                <a:effectLst/>
                <a:uLnTx/>
                <a:uFillTx/>
                <a:latin typeface="Calibri"/>
                <a:ea typeface="+mn-ea"/>
                <a:cs typeface="+mn-cs"/>
              </a:rPr>
              <a:t>Even though</a:t>
            </a:r>
            <a:r>
              <a:rPr kumimoji="0" lang="en-US" sz="2200" b="0" i="0" u="none" strike="noStrike" kern="1200" cap="none" spc="0" normalizeH="0" baseline="0" noProof="0" dirty="0">
                <a:ln>
                  <a:noFill/>
                </a:ln>
                <a:solidFill>
                  <a:prstClr val="black"/>
                </a:solidFill>
                <a:effectLst/>
                <a:uLnTx/>
                <a:uFillTx/>
                <a:latin typeface="Calibri"/>
                <a:ea typeface="+mn-ea"/>
                <a:cs typeface="+mn-cs"/>
              </a:rPr>
              <a:t> sales increased, profits continue to decline.</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Production will decrease next month </a:t>
            </a:r>
            <a:r>
              <a:rPr kumimoji="0" lang="en-US" sz="2200" b="0" i="0" u="sng" strike="noStrike" kern="1200" cap="none" spc="0" normalizeH="0" baseline="0" noProof="0" dirty="0">
                <a:ln>
                  <a:noFill/>
                </a:ln>
                <a:solidFill>
                  <a:prstClr val="black"/>
                </a:solidFill>
                <a:effectLst/>
                <a:uLnTx/>
                <a:uFillTx/>
                <a:latin typeface="Calibri"/>
                <a:ea typeface="+mn-ea"/>
                <a:cs typeface="+mn-cs"/>
              </a:rPr>
              <a:t>due to the fact that</a:t>
            </a:r>
            <a:r>
              <a:rPr kumimoji="0" lang="en-US" sz="2200" b="0" i="0" u="none" strike="noStrike" kern="1200" cap="none" spc="0" normalizeH="0" baseline="0" noProof="0" dirty="0">
                <a:ln>
                  <a:noFill/>
                </a:ln>
                <a:solidFill>
                  <a:prstClr val="black"/>
                </a:solidFill>
                <a:effectLst/>
                <a:uLnTx/>
                <a:uFillTx/>
                <a:latin typeface="Calibri"/>
                <a:ea typeface="+mn-ea"/>
                <a:cs typeface="+mn-cs"/>
              </a:rPr>
              <a:t> we must retool for the next model.</a:t>
            </a:r>
            <a:br>
              <a:rPr kumimoji="0" lang="en-US" sz="2200" b="0" i="0" u="none" strike="noStrike" kern="1200" cap="none" spc="0" normalizeH="0" baseline="0" noProof="0" dirty="0">
                <a:ln>
                  <a:noFill/>
                </a:ln>
                <a:solidFill>
                  <a:prstClr val="black"/>
                </a:solidFill>
                <a:effectLst/>
                <a:uLnTx/>
                <a:uFillTx/>
                <a:latin typeface="Calibri"/>
                <a:ea typeface="+mn-ea"/>
                <a:cs typeface="+mn-cs"/>
              </a:rPr>
            </a:br>
            <a:r>
              <a:rPr kumimoji="0" lang="en-US" sz="2200" b="0" i="0" u="none" strike="noStrike" kern="1200" cap="none" spc="0" normalizeH="0" baseline="0" noProof="0" dirty="0">
                <a:ln>
                  <a:noFill/>
                </a:ln>
                <a:solidFill>
                  <a:prstClr val="black"/>
                </a:solidFill>
                <a:effectLst/>
                <a:uLnTx/>
                <a:uFillTx/>
                <a:latin typeface="Calibri"/>
                <a:ea typeface="+mn-ea"/>
                <a:cs typeface="+mn-cs"/>
              </a:rPr>
              <a:t>Production will decrease next month </a:t>
            </a:r>
            <a:r>
              <a:rPr kumimoji="0" lang="en-US" sz="2200" b="0" i="0" u="sng" strike="noStrike" kern="1200" cap="none" spc="0" normalizeH="0" baseline="0" noProof="0" dirty="0">
                <a:ln>
                  <a:noFill/>
                </a:ln>
                <a:solidFill>
                  <a:prstClr val="black"/>
                </a:solidFill>
                <a:effectLst/>
                <a:uLnTx/>
                <a:uFillTx/>
                <a:latin typeface="Calibri"/>
                <a:ea typeface="+mn-ea"/>
                <a:cs typeface="+mn-cs"/>
              </a:rPr>
              <a:t>because</a:t>
            </a:r>
            <a:r>
              <a:rPr kumimoji="0" lang="en-US" sz="2200" b="0" i="0" u="none" strike="noStrike" kern="1200" cap="none" spc="0" normalizeH="0" baseline="0" noProof="0" dirty="0">
                <a:ln>
                  <a:noFill/>
                </a:ln>
                <a:solidFill>
                  <a:prstClr val="black"/>
                </a:solidFill>
                <a:effectLst/>
                <a:uLnTx/>
                <a:uFillTx/>
                <a:latin typeface="Calibri"/>
                <a:ea typeface="+mn-ea"/>
                <a:cs typeface="+mn-cs"/>
              </a:rPr>
              <a:t> we must retool for the next model.</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200" b="0" i="0" u="sng" strike="noStrike" kern="1200" cap="none" spc="0" normalizeH="0" baseline="0" noProof="0" dirty="0">
                <a:ln>
                  <a:noFill/>
                </a:ln>
                <a:solidFill>
                  <a:prstClr val="black"/>
                </a:solidFill>
                <a:effectLst/>
                <a:uLnTx/>
                <a:uFillTx/>
                <a:latin typeface="Calibri"/>
                <a:ea typeface="+mn-ea"/>
                <a:cs typeface="+mn-cs"/>
              </a:rPr>
              <a:t>In very few instances</a:t>
            </a:r>
            <a:r>
              <a:rPr kumimoji="0" lang="en-US" sz="2200" b="0" i="0" u="none" strike="noStrike" kern="1200" cap="none" spc="0" normalizeH="0" baseline="0" noProof="0" dirty="0">
                <a:ln>
                  <a:noFill/>
                </a:ln>
                <a:solidFill>
                  <a:prstClr val="black"/>
                </a:solidFill>
                <a:effectLst/>
                <a:uLnTx/>
                <a:uFillTx/>
                <a:latin typeface="Calibri"/>
                <a:ea typeface="+mn-ea"/>
                <a:cs typeface="+mn-cs"/>
              </a:rPr>
              <a:t> do the salespeople receive bonuses </a:t>
            </a:r>
            <a:r>
              <a:rPr kumimoji="0" lang="en-US" sz="2200" b="0" i="0" u="sng" strike="noStrike" kern="1200" cap="none" spc="0" normalizeH="0" baseline="0" noProof="0" dirty="0">
                <a:ln>
                  <a:noFill/>
                </a:ln>
                <a:solidFill>
                  <a:prstClr val="black"/>
                </a:solidFill>
                <a:effectLst/>
                <a:uLnTx/>
                <a:uFillTx/>
                <a:latin typeface="Calibri"/>
                <a:ea typeface="+mn-ea"/>
                <a:cs typeface="+mn-cs"/>
              </a:rPr>
              <a:t>over the amount</a:t>
            </a:r>
            <a:r>
              <a:rPr kumimoji="0" lang="en-US" sz="2200" b="0" i="0" u="none" strike="noStrike" kern="1200" cap="none" spc="0" normalizeH="0" baseline="0" noProof="0" dirty="0">
                <a:ln>
                  <a:noFill/>
                </a:ln>
                <a:solidFill>
                  <a:prstClr val="black"/>
                </a:solidFill>
                <a:effectLst/>
                <a:uLnTx/>
                <a:uFillTx/>
                <a:latin typeface="Calibri"/>
                <a:ea typeface="+mn-ea"/>
                <a:cs typeface="+mn-cs"/>
              </a:rPr>
              <a:t> of $100.</a:t>
            </a:r>
            <a:br>
              <a:rPr kumimoji="0" lang="en-US" sz="2200" b="0" i="0" u="none" strike="noStrike" kern="1200" cap="none" spc="0" normalizeH="0" baseline="0" noProof="0" dirty="0">
                <a:ln>
                  <a:noFill/>
                </a:ln>
                <a:solidFill>
                  <a:prstClr val="black"/>
                </a:solidFill>
                <a:effectLst/>
                <a:uLnTx/>
                <a:uFillTx/>
                <a:latin typeface="Calibri"/>
                <a:ea typeface="+mn-ea"/>
                <a:cs typeface="+mn-cs"/>
              </a:rPr>
            </a:br>
            <a:r>
              <a:rPr kumimoji="0" lang="en-US" sz="2200" b="0" i="0" u="none" strike="noStrike" kern="1200" cap="none" spc="0" normalizeH="0" baseline="0" noProof="0" dirty="0">
                <a:ln>
                  <a:noFill/>
                </a:ln>
                <a:solidFill>
                  <a:prstClr val="black"/>
                </a:solidFill>
                <a:effectLst/>
                <a:uLnTx/>
                <a:uFillTx/>
                <a:latin typeface="Calibri"/>
                <a:ea typeface="+mn-ea"/>
                <a:cs typeface="+mn-cs"/>
              </a:rPr>
              <a:t>The salespeople </a:t>
            </a:r>
            <a:r>
              <a:rPr kumimoji="0" lang="en-US" sz="2200" b="0" i="0" u="sng" strike="noStrike" kern="1200" cap="none" spc="0" normalizeH="0" baseline="0" noProof="0" dirty="0">
                <a:ln>
                  <a:noFill/>
                </a:ln>
                <a:solidFill>
                  <a:prstClr val="black"/>
                </a:solidFill>
                <a:effectLst/>
                <a:uLnTx/>
                <a:uFillTx/>
                <a:latin typeface="Calibri"/>
                <a:ea typeface="+mn-ea"/>
                <a:cs typeface="+mn-cs"/>
              </a:rPr>
              <a:t>seldom</a:t>
            </a:r>
            <a:r>
              <a:rPr kumimoji="0" lang="en-US" sz="2200" b="0" i="0" u="none" strike="noStrike" kern="1200" cap="none" spc="0" normalizeH="0" baseline="0" noProof="0" dirty="0">
                <a:ln>
                  <a:noFill/>
                </a:ln>
                <a:solidFill>
                  <a:prstClr val="black"/>
                </a:solidFill>
                <a:effectLst/>
                <a:uLnTx/>
                <a:uFillTx/>
                <a:latin typeface="Calibri"/>
                <a:ea typeface="+mn-ea"/>
                <a:cs typeface="+mn-cs"/>
              </a:rPr>
              <a:t> receive bonuses </a:t>
            </a:r>
            <a:r>
              <a:rPr kumimoji="0" lang="en-US" sz="2200" b="0" i="0" u="sng" strike="noStrike" kern="1200" cap="none" spc="0" normalizeH="0" baseline="0" noProof="0" dirty="0">
                <a:ln>
                  <a:noFill/>
                </a:ln>
                <a:solidFill>
                  <a:prstClr val="black"/>
                </a:solidFill>
                <a:effectLst/>
                <a:uLnTx/>
                <a:uFillTx/>
                <a:latin typeface="Calibri"/>
                <a:ea typeface="+mn-ea"/>
                <a:cs typeface="+mn-cs"/>
              </a:rPr>
              <a:t>over</a:t>
            </a:r>
            <a:r>
              <a:rPr kumimoji="0" lang="en-US" sz="2200" b="0" i="0" u="none" strike="noStrike" kern="1200" cap="none" spc="0" normalizeH="0" baseline="0" noProof="0" dirty="0">
                <a:ln>
                  <a:noFill/>
                </a:ln>
                <a:solidFill>
                  <a:prstClr val="black"/>
                </a:solidFill>
                <a:effectLst/>
                <a:uLnTx/>
                <a:uFillTx/>
                <a:latin typeface="Calibri"/>
                <a:ea typeface="+mn-ea"/>
                <a:cs typeface="+mn-cs"/>
              </a:rPr>
              <a:t> $100.</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200" b="0" i="0" u="sng" strike="noStrike" kern="1200" cap="none" spc="0" normalizeH="0" baseline="0" noProof="0" dirty="0">
                <a:ln>
                  <a:noFill/>
                </a:ln>
                <a:solidFill>
                  <a:prstClr val="black"/>
                </a:solidFill>
                <a:effectLst/>
                <a:uLnTx/>
                <a:uFillTx/>
                <a:latin typeface="Calibri"/>
                <a:ea typeface="+mn-ea"/>
                <a:cs typeface="+mn-cs"/>
              </a:rPr>
              <a:t>At all times</a:t>
            </a:r>
            <a:r>
              <a:rPr kumimoji="0" lang="en-US" sz="2200" b="0" i="0" u="none" strike="noStrike" kern="1200" cap="none" spc="0" normalizeH="0" baseline="0" noProof="0" dirty="0">
                <a:ln>
                  <a:noFill/>
                </a:ln>
                <a:solidFill>
                  <a:prstClr val="black"/>
                </a:solidFill>
                <a:effectLst/>
                <a:uLnTx/>
                <a:uFillTx/>
                <a:latin typeface="Calibri"/>
                <a:ea typeface="+mn-ea"/>
                <a:cs typeface="+mn-cs"/>
              </a:rPr>
              <a:t> the cash box is kept locked.</a:t>
            </a:r>
            <a:br>
              <a:rPr kumimoji="0" lang="en-US" sz="2200" b="0" i="0" u="none" strike="noStrike" kern="1200" cap="none" spc="0" normalizeH="0" baseline="0" noProof="0" dirty="0">
                <a:ln>
                  <a:noFill/>
                </a:ln>
                <a:solidFill>
                  <a:prstClr val="black"/>
                </a:solidFill>
                <a:effectLst/>
                <a:uLnTx/>
                <a:uFillTx/>
                <a:latin typeface="Calibri"/>
                <a:ea typeface="+mn-ea"/>
                <a:cs typeface="+mn-cs"/>
              </a:rPr>
            </a:br>
            <a:r>
              <a:rPr kumimoji="0" lang="en-US" sz="2200" b="0" i="0" u="none" strike="noStrike" kern="1200" cap="none" spc="0" normalizeH="0" baseline="0" noProof="0" dirty="0">
                <a:ln>
                  <a:noFill/>
                </a:ln>
                <a:solidFill>
                  <a:prstClr val="black"/>
                </a:solidFill>
                <a:effectLst/>
                <a:uLnTx/>
                <a:uFillTx/>
                <a:latin typeface="Calibri"/>
                <a:ea typeface="+mn-ea"/>
                <a:cs typeface="+mn-cs"/>
              </a:rPr>
              <a:t>The cash box is </a:t>
            </a:r>
            <a:r>
              <a:rPr kumimoji="0" lang="en-US" sz="2200" b="0" i="0" u="sng" strike="noStrike" kern="1200" cap="none" spc="0" normalizeH="0" baseline="0" noProof="0" dirty="0">
                <a:ln>
                  <a:noFill/>
                </a:ln>
                <a:solidFill>
                  <a:prstClr val="black"/>
                </a:solidFill>
                <a:effectLst/>
                <a:uLnTx/>
                <a:uFillTx/>
                <a:latin typeface="Calibri"/>
                <a:ea typeface="+mn-ea"/>
                <a:cs typeface="+mn-cs"/>
              </a:rPr>
              <a:t>always</a:t>
            </a:r>
            <a:r>
              <a:rPr kumimoji="0" lang="en-US" sz="2200" b="0" i="0" u="none" strike="noStrike" kern="1200" cap="none" spc="0" normalizeH="0" baseline="0" noProof="0" dirty="0">
                <a:ln>
                  <a:noFill/>
                </a:ln>
                <a:solidFill>
                  <a:prstClr val="black"/>
                </a:solidFill>
                <a:effectLst/>
                <a:uLnTx/>
                <a:uFillTx/>
                <a:latin typeface="Calibri"/>
                <a:ea typeface="+mn-ea"/>
                <a:cs typeface="+mn-cs"/>
              </a:rPr>
              <a:t> kept locked.</a:t>
            </a:r>
          </a:p>
        </p:txBody>
      </p:sp>
      <p:sp>
        <p:nvSpPr>
          <p:cNvPr id="6" name="Slide Number Placeholder 3">
            <a:extLst>
              <a:ext uri="{FF2B5EF4-FFF2-40B4-BE49-F238E27FC236}">
                <a16:creationId xmlns:a16="http://schemas.microsoft.com/office/drawing/2014/main" id="{DE095E6D-B6E8-43FB-8AB5-F256E88CCF0C}"/>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22665731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69F24-F966-408A-8577-665081B3ACFD}"/>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Economize: Your Turn</a:t>
            </a:r>
            <a:endParaRPr lang="en-IN" dirty="0"/>
          </a:p>
        </p:txBody>
      </p:sp>
      <p:sp>
        <p:nvSpPr>
          <p:cNvPr id="3" name="Content Placeholder 2">
            <a:extLst>
              <a:ext uri="{FF2B5EF4-FFF2-40B4-BE49-F238E27FC236}">
                <a16:creationId xmlns:a16="http://schemas.microsoft.com/office/drawing/2014/main" id="{2CEB23EB-D1AC-4F35-8F30-4C4AE0E8C139}"/>
              </a:ext>
            </a:extLst>
          </p:cNvPr>
          <p:cNvSpPr>
            <a:spLocks noGrp="1"/>
          </p:cNvSpPr>
          <p:nvPr>
            <p:ph sz="quarter" idx="20"/>
          </p:nvPr>
        </p:nvSpPr>
        <p:spPr>
          <a:xfrm>
            <a:off x="1847528" y="1436078"/>
            <a:ext cx="8900195" cy="4806950"/>
          </a:xfrm>
        </p:spPr>
        <p:txBody>
          <a:bodyPr/>
          <a:lstStyle/>
          <a:p>
            <a:pPr marL="457200" marR="0" lvl="0" indent="-457200" algn="l" defTabSz="457200" rtl="0" eaLnBrk="1" fontAlgn="auto" latinLnBrk="0" hangingPunct="1">
              <a:lnSpc>
                <a:spcPct val="100000"/>
              </a:lnSpc>
              <a:spcBef>
                <a:spcPts val="0"/>
              </a:spcBef>
              <a:spcAft>
                <a:spcPts val="1200"/>
              </a:spcAft>
              <a:buClrTx/>
              <a:buSzTx/>
              <a:buFont typeface="+mj-lt"/>
              <a:buAutoNum type="arabicPeriod"/>
              <a:tabLst/>
              <a:defRPr/>
            </a:pPr>
            <a:r>
              <a:rPr kumimoji="0" lang="en-US" sz="2400" b="0" i="0" u="none" strike="noStrike" kern="1200" cap="none" spc="0" normalizeH="0" baseline="0" noProof="0" dirty="0">
                <a:ln>
                  <a:noFill/>
                </a:ln>
                <a:solidFill>
                  <a:srgbClr val="000000"/>
                </a:solidFill>
                <a:effectLst/>
                <a:uLnTx/>
                <a:uFillTx/>
                <a:cs typeface="+mn-cs"/>
              </a:rPr>
              <a:t>All the books are in readiness for the annual audit.</a:t>
            </a:r>
          </a:p>
          <a:p>
            <a:pPr marL="457200" marR="0" lvl="0" indent="-457200" algn="l" defTabSz="457200" rtl="0" eaLnBrk="1" fontAlgn="auto" latinLnBrk="0" hangingPunct="1">
              <a:lnSpc>
                <a:spcPct val="100000"/>
              </a:lnSpc>
              <a:spcBef>
                <a:spcPts val="0"/>
              </a:spcBef>
              <a:spcAft>
                <a:spcPts val="1200"/>
              </a:spcAft>
              <a:buClrTx/>
              <a:buSzTx/>
              <a:buFont typeface="+mj-lt"/>
              <a:buAutoNum type="arabicPeriod"/>
              <a:tabLst/>
              <a:defRPr/>
            </a:pPr>
            <a:r>
              <a:rPr kumimoji="0" lang="en-US" sz="2400" b="0" i="0" u="none" strike="noStrike" kern="1200" cap="none" spc="0" normalizeH="0" baseline="0" noProof="0" dirty="0">
                <a:ln>
                  <a:noFill/>
                </a:ln>
                <a:solidFill>
                  <a:srgbClr val="000000"/>
                </a:solidFill>
                <a:effectLst/>
                <a:uLnTx/>
                <a:uFillTx/>
                <a:cs typeface="+mn-cs"/>
              </a:rPr>
              <a:t>The charge of negligence has been denied by all four of the officers.</a:t>
            </a:r>
          </a:p>
          <a:p>
            <a:pPr marL="457200" marR="0" lvl="0" indent="-457200" algn="l" defTabSz="457200" rtl="0" eaLnBrk="1" fontAlgn="auto" latinLnBrk="0" hangingPunct="1">
              <a:lnSpc>
                <a:spcPct val="100000"/>
              </a:lnSpc>
              <a:spcBef>
                <a:spcPts val="0"/>
              </a:spcBef>
              <a:spcAft>
                <a:spcPts val="1200"/>
              </a:spcAft>
              <a:buClrTx/>
              <a:buSzTx/>
              <a:buFont typeface="+mj-lt"/>
              <a:buAutoNum type="arabicPeriod"/>
              <a:tabLst/>
              <a:defRPr/>
            </a:pPr>
            <a:r>
              <a:rPr kumimoji="0" lang="en-US" sz="2400" b="0" i="0" u="none" strike="noStrike" kern="1200" cap="none" spc="0" normalizeH="0" baseline="0" noProof="0" dirty="0">
                <a:ln>
                  <a:noFill/>
                </a:ln>
                <a:solidFill>
                  <a:srgbClr val="000000"/>
                </a:solidFill>
                <a:effectLst/>
                <a:uLnTx/>
                <a:uFillTx/>
                <a:cs typeface="+mn-cs"/>
              </a:rPr>
              <a:t>It is our expectation that this plan will be successful.</a:t>
            </a:r>
          </a:p>
          <a:p>
            <a:pPr marL="457200" marR="0" lvl="0" indent="-457200" algn="l" defTabSz="457200" rtl="0" eaLnBrk="1" fontAlgn="auto" latinLnBrk="0" hangingPunct="1">
              <a:lnSpc>
                <a:spcPct val="100000"/>
              </a:lnSpc>
              <a:spcBef>
                <a:spcPts val="0"/>
              </a:spcBef>
              <a:spcAft>
                <a:spcPts val="1200"/>
              </a:spcAft>
              <a:buClrTx/>
              <a:buSzTx/>
              <a:buFont typeface="+mj-lt"/>
              <a:buAutoNum type="arabicPeriod"/>
              <a:tabLst/>
              <a:defRPr/>
            </a:pPr>
            <a:r>
              <a:rPr kumimoji="0" lang="en-US" sz="2400" b="0" i="0" u="none" strike="noStrike" kern="1200" cap="none" spc="0" normalizeH="0" baseline="0" noProof="0" dirty="0">
                <a:ln>
                  <a:noFill/>
                </a:ln>
                <a:solidFill>
                  <a:srgbClr val="000000"/>
                </a:solidFill>
                <a:effectLst/>
                <a:uLnTx/>
                <a:uFillTx/>
                <a:cs typeface="+mn-cs"/>
              </a:rPr>
              <a:t>It is our conclusion that production should stop.</a:t>
            </a:r>
          </a:p>
          <a:p>
            <a:pPr marL="0" marR="0" lvl="0" indent="0" algn="l" defTabSz="457200" rtl="0" eaLnBrk="1" fontAlgn="auto" latinLnBrk="0" hangingPunct="1">
              <a:lnSpc>
                <a:spcPct val="100000"/>
              </a:lnSpc>
              <a:spcBef>
                <a:spcPts val="1200"/>
              </a:spcBef>
              <a:spcAft>
                <a:spcPts val="1200"/>
              </a:spcAft>
              <a:buClrTx/>
              <a:buSzTx/>
              <a:buFont typeface="Arial"/>
              <a:buNone/>
              <a:tabLst/>
              <a:defRPr/>
            </a:pPr>
            <a:r>
              <a:rPr kumimoji="0" lang="en-US" sz="2400" b="1" i="0" u="none" strike="noStrike" kern="1200" cap="none" spc="0" normalizeH="0" baseline="0" noProof="0" dirty="0">
                <a:ln>
                  <a:noFill/>
                </a:ln>
                <a:solidFill>
                  <a:srgbClr val="000000"/>
                </a:solidFill>
                <a:effectLst/>
                <a:uLnTx/>
                <a:uFillTx/>
                <a:cs typeface="+mn-cs"/>
              </a:rPr>
              <a:t>What surplus words would you eliminate in these sentences?</a:t>
            </a:r>
            <a:endParaRPr lang="en-IN" dirty="0"/>
          </a:p>
        </p:txBody>
      </p:sp>
      <p:sp>
        <p:nvSpPr>
          <p:cNvPr id="6" name="Slide Number Placeholder 3">
            <a:extLst>
              <a:ext uri="{FF2B5EF4-FFF2-40B4-BE49-F238E27FC236}">
                <a16:creationId xmlns:a16="http://schemas.microsoft.com/office/drawing/2014/main" id="{A8EAD30F-842A-4576-BFE4-D4B9A38A88BE}"/>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3284677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F0582-6D1D-4A6C-AA9E-E69FD0D4ECC9}"/>
              </a:ext>
            </a:extLst>
          </p:cNvPr>
          <p:cNvSpPr>
            <a:spLocks noGrp="1"/>
          </p:cNvSpPr>
          <p:nvPr>
            <p:ph type="title"/>
          </p:nvPr>
        </p:nvSpPr>
        <p:spPr/>
        <p:txBody>
          <a:bodyPr/>
          <a:lstStyle/>
          <a:p>
            <a:r>
              <a:rPr kumimoji="0" lang="en-US" sz="4800" b="1" i="0" u="none" strike="noStrike" kern="1200" cap="none" spc="0" normalizeH="0" baseline="0" noProof="0" dirty="0">
                <a:ln>
                  <a:noFill/>
                </a:ln>
                <a:solidFill>
                  <a:srgbClr val="3D97B4"/>
                </a:solidFill>
                <a:effectLst/>
                <a:uLnTx/>
                <a:uFillTx/>
                <a:cs typeface="+mj-cs"/>
              </a:rPr>
              <a:t>Economize: </a:t>
            </a:r>
            <a:r>
              <a:rPr kumimoji="0" lang="en-US" sz="4800" b="1" i="0" u="none" strike="noStrike" kern="1200" cap="none" spc="0" normalizeH="0" baseline="0" noProof="0" dirty="0">
                <a:ln>
                  <a:noFill/>
                </a:ln>
                <a:solidFill>
                  <a:srgbClr val="3D97B4"/>
                </a:solidFill>
                <a:effectLst/>
                <a:uLnTx/>
                <a:uFillTx/>
                <a:cs typeface="Century Gothic" charset="0"/>
              </a:rPr>
              <a:t>Remove Repetition</a:t>
            </a:r>
            <a:endParaRPr lang="en-IN" dirty="0"/>
          </a:p>
        </p:txBody>
      </p:sp>
      <p:sp>
        <p:nvSpPr>
          <p:cNvPr id="3" name="Content Placeholder 2">
            <a:extLst>
              <a:ext uri="{FF2B5EF4-FFF2-40B4-BE49-F238E27FC236}">
                <a16:creationId xmlns:a16="http://schemas.microsoft.com/office/drawing/2014/main" id="{DB9045A8-D2DA-49B5-8E5A-F9043BA823D9}"/>
              </a:ext>
            </a:extLst>
          </p:cNvPr>
          <p:cNvSpPr>
            <a:spLocks noGrp="1"/>
          </p:cNvSpPr>
          <p:nvPr>
            <p:ph sz="quarter" idx="20"/>
          </p:nvPr>
        </p:nvSpPr>
        <p:spPr>
          <a:xfrm>
            <a:off x="2135561" y="1412776"/>
            <a:ext cx="8208911" cy="4806950"/>
          </a:xfrm>
        </p:spPr>
        <p:txBody>
          <a:bodyPr/>
          <a:lstStyle/>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We have verified the charges to your account and find that </a:t>
            </a:r>
            <a:r>
              <a:rPr kumimoji="0" lang="en-US" sz="2400" b="0" i="0" u="sng" strike="noStrike" kern="1200" cap="none" spc="0" normalizeH="0" baseline="0" noProof="0" dirty="0">
                <a:ln>
                  <a:noFill/>
                </a:ln>
                <a:solidFill>
                  <a:prstClr val="black"/>
                </a:solidFill>
                <a:effectLst/>
                <a:uLnTx/>
                <a:uFillTx/>
                <a:cs typeface="+mn-cs"/>
              </a:rPr>
              <a:t>the account balances on our books agree with the account balances on your books</a:t>
            </a:r>
            <a:r>
              <a:rPr kumimoji="0" lang="en-US" sz="2400" b="0" i="0" u="none" strike="noStrike" kern="1200" cap="none" spc="0" normalizeH="0" baseline="0" noProof="0" dirty="0">
                <a:ln>
                  <a:noFill/>
                </a:ln>
                <a:solidFill>
                  <a:prstClr val="black"/>
                </a:solidFill>
                <a:effectLst/>
                <a:uLnTx/>
                <a:uFillTx/>
                <a:cs typeface="+mn-cs"/>
              </a:rPr>
              <a:t>.</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We have verified the charges to your account and find that </a:t>
            </a:r>
            <a:r>
              <a:rPr kumimoji="0" lang="en-US" sz="2400" b="0" i="0" u="sng" strike="noStrike" kern="1200" cap="none" spc="0" normalizeH="0" baseline="0" noProof="0" dirty="0">
                <a:ln>
                  <a:noFill/>
                </a:ln>
                <a:solidFill>
                  <a:prstClr val="black"/>
                </a:solidFill>
                <a:effectLst/>
                <a:uLnTx/>
                <a:uFillTx/>
                <a:cs typeface="+mn-cs"/>
              </a:rPr>
              <a:t>our records agree with yours.</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The manager </a:t>
            </a:r>
            <a:r>
              <a:rPr kumimoji="0" lang="en-US" sz="2400" b="0" i="0" u="sng" strike="noStrike" kern="1200" cap="none" spc="0" normalizeH="0" baseline="0" noProof="0" dirty="0">
                <a:ln>
                  <a:noFill/>
                </a:ln>
                <a:solidFill>
                  <a:prstClr val="black"/>
                </a:solidFill>
                <a:effectLst/>
                <a:uLnTx/>
                <a:uFillTx/>
                <a:cs typeface="+mn-cs"/>
              </a:rPr>
              <a:t>repeatedly kept telling me over and over again</a:t>
            </a:r>
            <a:r>
              <a:rPr kumimoji="0" lang="en-US" sz="2400" b="0" i="0" u="none" strike="noStrike" kern="1200" cap="none" spc="0" normalizeH="0" baseline="0" noProof="0" dirty="0">
                <a:ln>
                  <a:noFill/>
                </a:ln>
                <a:solidFill>
                  <a:prstClr val="black"/>
                </a:solidFill>
                <a:effectLst/>
                <a:uLnTx/>
                <a:uFillTx/>
                <a:cs typeface="+mn-cs"/>
              </a:rPr>
              <a:t>.</a:t>
            </a:r>
            <a:br>
              <a:rPr kumimoji="0" lang="en-US" sz="2400" b="0" i="0" u="none"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The manager </a:t>
            </a:r>
            <a:r>
              <a:rPr kumimoji="0" lang="en-US" sz="2400" b="0" i="0" u="sng" strike="noStrike" kern="1200" cap="none" spc="0" normalizeH="0" baseline="0" noProof="0" dirty="0">
                <a:ln>
                  <a:noFill/>
                </a:ln>
                <a:solidFill>
                  <a:prstClr val="black"/>
                </a:solidFill>
                <a:effectLst/>
                <a:uLnTx/>
                <a:uFillTx/>
                <a:cs typeface="+mn-cs"/>
              </a:rPr>
              <a:t>repeatedly reminded me</a:t>
            </a:r>
            <a:r>
              <a:rPr kumimoji="0" lang="en-US" sz="2400" b="0" i="0" u="none" strike="noStrike" kern="1200" cap="none" spc="0" normalizeH="0" baseline="0" noProof="0" dirty="0">
                <a:ln>
                  <a:noFill/>
                </a:ln>
                <a:solidFill>
                  <a:prstClr val="black"/>
                </a:solidFill>
                <a:effectLst/>
                <a:uLnTx/>
                <a:uFillTx/>
                <a:cs typeface="+mn-cs"/>
              </a:rPr>
              <a:t>.</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This change will enable us to get started sooner </a:t>
            </a:r>
            <a:r>
              <a:rPr kumimoji="0" lang="en-US" sz="2400" b="0" i="0" u="sng" strike="noStrike" kern="1200" cap="none" spc="0" normalizeH="0" baseline="0" noProof="0" dirty="0">
                <a:ln>
                  <a:noFill/>
                </a:ln>
                <a:solidFill>
                  <a:prstClr val="black"/>
                </a:solidFill>
                <a:effectLst/>
                <a:uLnTx/>
                <a:uFillTx/>
                <a:cs typeface="+mn-cs"/>
              </a:rPr>
              <a:t>than if we wait for a later date.</a:t>
            </a:r>
            <a:br>
              <a:rPr kumimoji="0" lang="en-US" sz="2400" b="0" i="0" u="sng" strike="noStrike" kern="1200" cap="none" spc="0" normalizeH="0" baseline="0" noProof="0" dirty="0">
                <a:ln>
                  <a:noFill/>
                </a:ln>
                <a:solidFill>
                  <a:prstClr val="black"/>
                </a:solidFill>
                <a:effectLst/>
                <a:uLnTx/>
                <a:uFillTx/>
                <a:cs typeface="+mn-cs"/>
              </a:rPr>
            </a:br>
            <a:r>
              <a:rPr kumimoji="0" lang="en-US" sz="2400" b="0" i="0" u="none" strike="noStrike" kern="1200" cap="none" spc="0" normalizeH="0" baseline="0" noProof="0" dirty="0">
                <a:ln>
                  <a:noFill/>
                </a:ln>
                <a:solidFill>
                  <a:prstClr val="black"/>
                </a:solidFill>
                <a:effectLst/>
                <a:uLnTx/>
                <a:uFillTx/>
                <a:cs typeface="+mn-cs"/>
              </a:rPr>
              <a:t>This change will enable us to get started sooner.</a:t>
            </a:r>
            <a:endParaRPr lang="en-IN" dirty="0"/>
          </a:p>
        </p:txBody>
      </p:sp>
      <p:sp>
        <p:nvSpPr>
          <p:cNvPr id="6" name="Slide Number Placeholder 3">
            <a:extLst>
              <a:ext uri="{FF2B5EF4-FFF2-40B4-BE49-F238E27FC236}">
                <a16:creationId xmlns:a16="http://schemas.microsoft.com/office/drawing/2014/main" id="{B02DA23F-799B-47B0-8C77-55895958EFAC}"/>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0704606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33D40-30AA-43FA-9957-BB063D76786D}"/>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entury Gothic" charset="0"/>
              </a:rPr>
              <a:t>Manage Emphasis</a:t>
            </a:r>
            <a:r>
              <a:rPr kumimoji="0" lang="en-US" sz="5400" b="1" i="0" u="none" strike="noStrike" kern="1200" cap="none" spc="0" normalizeH="0" baseline="0" noProof="0" dirty="0">
                <a:ln>
                  <a:noFill/>
                </a:ln>
                <a:solidFill>
                  <a:srgbClr val="3D97B4"/>
                </a:solidFill>
                <a:effectLst/>
                <a:uLnTx/>
                <a:uFillTx/>
                <a:cs typeface="+mj-cs"/>
              </a:rPr>
              <a:t>: </a:t>
            </a:r>
            <a:r>
              <a:rPr kumimoji="0" lang="en-US" sz="5400" b="1" i="0" u="none" strike="noStrike" kern="1200" cap="none" spc="0" normalizeH="0" baseline="0" noProof="0" dirty="0">
                <a:ln>
                  <a:noFill/>
                </a:ln>
                <a:solidFill>
                  <a:srgbClr val="3D97B4"/>
                </a:solidFill>
                <a:effectLst/>
                <a:uLnTx/>
                <a:uFillTx/>
                <a:cs typeface="Century Gothic" charset="0"/>
              </a:rPr>
              <a:t>Sentences</a:t>
            </a:r>
            <a:endParaRPr lang="en-IN" dirty="0"/>
          </a:p>
        </p:txBody>
      </p:sp>
      <p:sp>
        <p:nvSpPr>
          <p:cNvPr id="3" name="Content Placeholder 2">
            <a:extLst>
              <a:ext uri="{FF2B5EF4-FFF2-40B4-BE49-F238E27FC236}">
                <a16:creationId xmlns:a16="http://schemas.microsoft.com/office/drawing/2014/main" id="{CD24804C-239C-4E13-8A27-6A2D16399B1D}"/>
              </a:ext>
            </a:extLst>
          </p:cNvPr>
          <p:cNvSpPr>
            <a:spLocks noGrp="1"/>
          </p:cNvSpPr>
          <p:nvPr>
            <p:ph sz="quarter" idx="20"/>
          </p:nvPr>
        </p:nvSpPr>
        <p:spPr>
          <a:xfrm>
            <a:off x="1919536" y="1412776"/>
            <a:ext cx="8208912" cy="4806950"/>
          </a:xfrm>
        </p:spPr>
        <p:txBody>
          <a:bodyPr/>
          <a:lstStyle/>
          <a:p>
            <a:pPr marL="457200" marR="0" lvl="0" indent="-457200" algn="l" defTabSz="457200" rtl="0" eaLnBrk="1" fontAlgn="auto" latinLnBrk="0" hangingPunct="1">
              <a:lnSpc>
                <a:spcPct val="100000"/>
              </a:lnSpc>
              <a:spcBef>
                <a:spcPct val="20000"/>
              </a:spcBef>
              <a:spcAft>
                <a:spcPts val="0"/>
              </a:spcAft>
              <a:buClr>
                <a:srgbClr val="C30C20">
                  <a:lumMod val="50000"/>
                </a:srgbClr>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cs typeface="+mn-cs"/>
              </a:rPr>
              <a:t>Write sentences that give their contents proper emphasis.</a:t>
            </a:r>
          </a:p>
          <a:p>
            <a:pPr marL="457200" marR="0" lvl="0" indent="-457200" algn="l" defTabSz="457200" rtl="0" eaLnBrk="1" fontAlgn="auto" latinLnBrk="0" hangingPunct="1">
              <a:lnSpc>
                <a:spcPct val="100000"/>
              </a:lnSpc>
              <a:spcBef>
                <a:spcPct val="20000"/>
              </a:spcBef>
              <a:spcAft>
                <a:spcPts val="0"/>
              </a:spcAft>
              <a:buClr>
                <a:srgbClr val="C30C20">
                  <a:lumMod val="50000"/>
                </a:srgbClr>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cs typeface="+mn-cs"/>
              </a:rPr>
              <a:t>Put main ideas in main clauses.</a:t>
            </a:r>
          </a:p>
          <a:p>
            <a:pPr marL="457200" marR="0" lvl="0" indent="-457200" algn="l" defTabSz="457200" rtl="0" eaLnBrk="1" fontAlgn="auto" latinLnBrk="0" hangingPunct="1">
              <a:lnSpc>
                <a:spcPct val="100000"/>
              </a:lnSpc>
              <a:spcBef>
                <a:spcPct val="20000"/>
              </a:spcBef>
              <a:spcAft>
                <a:spcPts val="0"/>
              </a:spcAft>
              <a:buClr>
                <a:srgbClr val="C30C20">
                  <a:lumMod val="50000"/>
                </a:srgbClr>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cs typeface="+mn-cs"/>
              </a:rPr>
              <a:t>Use coordination and subordination intentionally—coordinate to suggest equality, subordinate to suggest less importance.</a:t>
            </a:r>
          </a:p>
          <a:p>
            <a:pPr marL="457200" marR="0" lvl="0" indent="-457200" algn="l" defTabSz="457200" rtl="0" eaLnBrk="1" fontAlgn="auto" latinLnBrk="0" hangingPunct="1">
              <a:lnSpc>
                <a:spcPct val="100000"/>
              </a:lnSpc>
              <a:spcBef>
                <a:spcPct val="20000"/>
              </a:spcBef>
              <a:spcAft>
                <a:spcPts val="0"/>
              </a:spcAft>
              <a:buClr>
                <a:srgbClr val="C30C20">
                  <a:lumMod val="50000"/>
                </a:srgbClr>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000000"/>
                </a:solidFill>
                <a:effectLst/>
                <a:uLnTx/>
                <a:uFillTx/>
                <a:cs typeface="+mn-cs"/>
              </a:rPr>
              <a:t>Remember that short sentences emphasize content; long sentences de-emphasize content (the two or more items share emphasis).</a:t>
            </a:r>
          </a:p>
        </p:txBody>
      </p:sp>
      <p:sp>
        <p:nvSpPr>
          <p:cNvPr id="6" name="Slide Number Placeholder 3">
            <a:extLst>
              <a:ext uri="{FF2B5EF4-FFF2-40B4-BE49-F238E27FC236}">
                <a16:creationId xmlns:a16="http://schemas.microsoft.com/office/drawing/2014/main" id="{CDFBFD18-8D37-4C2E-A69D-43404082F320}"/>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8969386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D6EBF-5A72-4CB2-89AA-365316382ABB}"/>
              </a:ext>
            </a:extLst>
          </p:cNvPr>
          <p:cNvSpPr>
            <a:spLocks noGrp="1"/>
          </p:cNvSpPr>
          <p:nvPr>
            <p:ph type="title"/>
          </p:nvPr>
        </p:nvSpPr>
        <p:spPr/>
        <p:txBody>
          <a:bodyPr/>
          <a:lstStyle/>
          <a:p>
            <a:r>
              <a:rPr kumimoji="0" lang="en-US" sz="4800" b="1" i="0" u="none" strike="noStrike" kern="1200" cap="none" spc="0" normalizeH="0" baseline="0" noProof="0" dirty="0">
                <a:ln>
                  <a:noFill/>
                </a:ln>
                <a:solidFill>
                  <a:srgbClr val="3D97B4"/>
                </a:solidFill>
                <a:effectLst/>
                <a:uLnTx/>
                <a:uFillTx/>
                <a:cs typeface="Century Gothic" charset="0"/>
              </a:rPr>
              <a:t>Manage Emphasis: Subordination</a:t>
            </a:r>
            <a:endParaRPr lang="en-IN" dirty="0"/>
          </a:p>
        </p:txBody>
      </p:sp>
      <p:sp>
        <p:nvSpPr>
          <p:cNvPr id="3" name="Content Placeholder 2">
            <a:extLst>
              <a:ext uri="{FF2B5EF4-FFF2-40B4-BE49-F238E27FC236}">
                <a16:creationId xmlns:a16="http://schemas.microsoft.com/office/drawing/2014/main" id="{0C792459-6715-4D8C-A1F3-CC89AC3493D0}"/>
              </a:ext>
            </a:extLst>
          </p:cNvPr>
          <p:cNvSpPr>
            <a:spLocks noGrp="1"/>
          </p:cNvSpPr>
          <p:nvPr>
            <p:ph sz="quarter" idx="20"/>
          </p:nvPr>
        </p:nvSpPr>
        <p:spPr>
          <a:xfrm>
            <a:off x="606797" y="1432718"/>
            <a:ext cx="10895086" cy="4806950"/>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Mr. George Wills, who inspected the main building on October 1, is a vice president of the company. His inspection, which supports the conclusion that the building is large enough for the proposed store, uncovered these facts. The building has 6,500 square feet of floor space and 2,400 square feet of storage space, which is more than the minimum requirements of 6,000 and 2,000 square feet, respectively, of floor and storage space.</a:t>
            </a:r>
          </a:p>
          <a:p>
            <a:pPr marL="0" marR="0" lvl="0" indent="0" algn="ctr" defTabSz="457200" rtl="0" eaLnBrk="1" fontAlgn="auto" latinLnBrk="0" hangingPunct="1">
              <a:lnSpc>
                <a:spcPct val="100000"/>
              </a:lnSpc>
              <a:spcBef>
                <a:spcPts val="4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How would you reorder and rewrite these words and sentences to make the most important information stand out? </a:t>
            </a:r>
          </a:p>
        </p:txBody>
      </p:sp>
      <p:sp>
        <p:nvSpPr>
          <p:cNvPr id="6" name="Slide Number Placeholder 3">
            <a:extLst>
              <a:ext uri="{FF2B5EF4-FFF2-40B4-BE49-F238E27FC236}">
                <a16:creationId xmlns:a16="http://schemas.microsoft.com/office/drawing/2014/main" id="{5DF02FE3-7074-4DA8-8DDD-3FE8704AD8B6}"/>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3492124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2231A-DAC5-4537-83BD-266D2A0A9867}"/>
              </a:ext>
            </a:extLst>
          </p:cNvPr>
          <p:cNvSpPr>
            <a:spLocks noGrp="1"/>
          </p:cNvSpPr>
          <p:nvPr>
            <p:ph type="title"/>
          </p:nvPr>
        </p:nvSpPr>
        <p:spPr/>
        <p:txBody>
          <a:bodyPr/>
          <a:lstStyle/>
          <a:p>
            <a:r>
              <a:rPr kumimoji="0" lang="en-US" sz="4400" b="1" i="0" u="none" strike="noStrike" kern="1200" cap="none" spc="0" normalizeH="0" baseline="0" noProof="0" dirty="0">
                <a:ln>
                  <a:noFill/>
                </a:ln>
                <a:solidFill>
                  <a:srgbClr val="3D97B4"/>
                </a:solidFill>
                <a:effectLst/>
                <a:uLnTx/>
                <a:uFillTx/>
                <a:cs typeface="Century Gothic" charset="0"/>
              </a:rPr>
              <a:t>Manage Emphasis: Short Sentences</a:t>
            </a:r>
            <a:endParaRPr lang="en-IN" dirty="0"/>
          </a:p>
        </p:txBody>
      </p:sp>
      <p:sp>
        <p:nvSpPr>
          <p:cNvPr id="3" name="Content Placeholder 2">
            <a:extLst>
              <a:ext uri="{FF2B5EF4-FFF2-40B4-BE49-F238E27FC236}">
                <a16:creationId xmlns:a16="http://schemas.microsoft.com/office/drawing/2014/main" id="{1871ED43-A4E2-4133-A6D3-381BB299D199}"/>
              </a:ext>
            </a:extLst>
          </p:cNvPr>
          <p:cNvSpPr>
            <a:spLocks noGrp="1"/>
          </p:cNvSpPr>
          <p:nvPr>
            <p:ph sz="quarter" idx="20"/>
          </p:nvPr>
        </p:nvSpPr>
        <p:spPr>
          <a:xfrm>
            <a:off x="1559496" y="1484784"/>
            <a:ext cx="8756179" cy="4806950"/>
          </a:xfrm>
        </p:spPr>
        <p:txBody>
          <a:bodyPr/>
          <a:lstStyle/>
          <a:p>
            <a:pPr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The main building was inspected on October 1. Mr. George Wills inspected the building. Mr. Wills is a vice president of the company. He found that the building has 6,500 square feet of floor space. He also found that it has 2,400 square feet of storage space. The new store must have a minimum of 6,000 sq. ft. of floor space. It must have 2,000 sq. ft. of storage space. Thus, the main building exceeds the space requirements for the new store. Therefore, Mr. Wills concluded that the main building is adequate for the company’</a:t>
            </a:r>
            <a:r>
              <a:rPr kumimoji="0" lang="en-US" altLang="ja-JP" sz="24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s needs.</a:t>
            </a:r>
            <a:endParaRPr kumimoji="0" lang="en-US" sz="2400" b="1" i="0" u="none" strike="noStrike" kern="1200" cap="none" spc="0" normalizeH="0" baseline="0" noProof="0" dirty="0">
              <a:ln>
                <a:noFill/>
              </a:ln>
              <a:solidFill>
                <a:srgbClr val="C30C20">
                  <a:lumMod val="50000"/>
                </a:srgbClr>
              </a:solidFill>
              <a:effectLst/>
              <a:uLnTx/>
              <a:uFillTx/>
              <a:cs typeface="Century Gothic" charset="0"/>
            </a:endParaRPr>
          </a:p>
        </p:txBody>
      </p:sp>
      <p:sp>
        <p:nvSpPr>
          <p:cNvPr id="6" name="Slide Number Placeholder 3">
            <a:extLst>
              <a:ext uri="{FF2B5EF4-FFF2-40B4-BE49-F238E27FC236}">
                <a16:creationId xmlns:a16="http://schemas.microsoft.com/office/drawing/2014/main" id="{83AD6226-35E7-4DEE-8C4E-3DEF56B24690}"/>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477871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7ECBD-32D1-40AF-8B8D-5BAD5BCE2580}"/>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entury Gothic" charset="0"/>
              </a:rPr>
              <a:t>Give Sentences Unity </a:t>
            </a:r>
            <a:r>
              <a:rPr kumimoji="0" lang="en-US" sz="1600" b="1" i="0" u="none" strike="noStrike" kern="1200" cap="none" spc="0" normalizeH="0" baseline="0" noProof="0" dirty="0">
                <a:ln>
                  <a:noFill/>
                </a:ln>
                <a:solidFill>
                  <a:srgbClr val="3D97B4"/>
                </a:solidFill>
                <a:effectLst/>
                <a:uLnTx/>
                <a:uFillTx/>
                <a:cs typeface="Century Gothic" charset="0"/>
              </a:rPr>
              <a:t>1</a:t>
            </a:r>
            <a:endParaRPr lang="en-IN" sz="1600" dirty="0"/>
          </a:p>
        </p:txBody>
      </p:sp>
      <p:sp>
        <p:nvSpPr>
          <p:cNvPr id="3" name="Content Placeholder 2">
            <a:extLst>
              <a:ext uri="{FF2B5EF4-FFF2-40B4-BE49-F238E27FC236}">
                <a16:creationId xmlns:a16="http://schemas.microsoft.com/office/drawing/2014/main" id="{A3574AB9-98BD-48D7-BC42-C81C9A40B69B}"/>
              </a:ext>
            </a:extLst>
          </p:cNvPr>
          <p:cNvSpPr>
            <a:spLocks noGrp="1"/>
          </p:cNvSpPr>
          <p:nvPr>
            <p:ph sz="quarter" idx="20"/>
          </p:nvPr>
        </p:nvSpPr>
        <p:spPr>
          <a:xfrm>
            <a:off x="2027548" y="1556792"/>
            <a:ext cx="8136904" cy="4806950"/>
          </a:xfrm>
        </p:spPr>
        <p:txBody>
          <a:bodyPr/>
          <a:lstStyle/>
          <a:p>
            <a:pPr marL="342900" marR="0" lvl="0" indent="-342900" algn="l" defTabSz="457200" rtl="0" eaLnBrk="1" fontAlgn="auto" latinLnBrk="0" hangingPunct="1">
              <a:lnSpc>
                <a:spcPct val="100000"/>
              </a:lnSpc>
              <a:spcBef>
                <a:spcPct val="20000"/>
              </a:spcBef>
              <a:spcAft>
                <a:spcPts val="0"/>
              </a:spcAft>
              <a:buClr>
                <a:srgbClr val="C30C20">
                  <a:lumMod val="50000"/>
                </a:srgbClr>
              </a:buClr>
              <a:buSzPct val="125000"/>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Relate ideas logically:</a:t>
            </a:r>
            <a:endParaRPr kumimoji="0" lang="en-US" sz="2400" b="0" i="0" u="none" strike="noStrike" kern="1200" cap="none" spc="0" normalizeH="0" baseline="0" noProof="0" dirty="0">
              <a:ln>
                <a:noFill/>
              </a:ln>
              <a:solidFill>
                <a:prstClr val="black"/>
              </a:solidFill>
              <a:effectLst/>
              <a:uLnTx/>
              <a:uFillTx/>
              <a:cs typeface="+mn-cs"/>
            </a:endParaRPr>
          </a:p>
          <a:p>
            <a:pPr marL="342900" marR="0" lvl="0" indent="-342900" algn="l" defTabSz="457200" rtl="0" eaLnBrk="1" fontAlgn="auto" latinLnBrk="0" hangingPunct="1">
              <a:lnSpc>
                <a:spcPct val="100000"/>
              </a:lnSpc>
              <a:spcBef>
                <a:spcPts val="1000"/>
              </a:spcBef>
              <a:spcAft>
                <a:spcPts val="0"/>
              </a:spcAft>
              <a:buClrTx/>
              <a:buSzPct val="125000"/>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cs typeface="+mn-cs"/>
              </a:rPr>
              <a:t>The </a:t>
            </a:r>
            <a:r>
              <a:rPr kumimoji="0" lang="en-US" sz="2400" b="0" i="0" u="none" strike="noStrike" kern="1200" cap="none" spc="0" normalizeH="0" baseline="0" noProof="0" dirty="0" err="1">
                <a:ln>
                  <a:noFill/>
                </a:ln>
                <a:solidFill>
                  <a:srgbClr val="000000"/>
                </a:solidFill>
                <a:effectLst/>
                <a:uLnTx/>
                <a:uFillTx/>
                <a:cs typeface="+mn-cs"/>
              </a:rPr>
              <a:t>Passman</a:t>
            </a:r>
            <a:r>
              <a:rPr kumimoji="0" lang="en-US" sz="2400" b="0" i="0" u="none" strike="noStrike" kern="1200" cap="none" spc="0" normalizeH="0" baseline="0" noProof="0" dirty="0">
                <a:ln>
                  <a:noFill/>
                </a:ln>
                <a:solidFill>
                  <a:srgbClr val="000000"/>
                </a:solidFill>
                <a:effectLst/>
                <a:uLnTx/>
                <a:uFillTx/>
                <a:cs typeface="+mn-cs"/>
              </a:rPr>
              <a:t> shredder was the first manufactured, and we have had a Timmons since 1996.</a:t>
            </a:r>
            <a:br>
              <a:rPr kumimoji="0" lang="en-US" sz="2400" b="0" i="0" u="none" strike="noStrike" kern="1200" cap="none" spc="0" normalizeH="0" baseline="0" noProof="0" dirty="0">
                <a:ln>
                  <a:noFill/>
                </a:ln>
                <a:solidFill>
                  <a:srgbClr val="000000"/>
                </a:solidFill>
                <a:effectLst/>
                <a:uLnTx/>
                <a:uFillTx/>
                <a:cs typeface="+mn-cs"/>
              </a:rPr>
            </a:br>
            <a:r>
              <a:rPr kumimoji="0" lang="en-US" sz="2400" b="0" i="0" u="none" strike="noStrike" kern="1200" cap="none" spc="0" normalizeH="0" baseline="0" noProof="0" dirty="0">
                <a:ln>
                  <a:noFill/>
                </a:ln>
                <a:solidFill>
                  <a:srgbClr val="000000"/>
                </a:solidFill>
                <a:effectLst/>
                <a:uLnTx/>
                <a:uFillTx/>
                <a:cs typeface="+mn-cs"/>
              </a:rPr>
              <a:t>The </a:t>
            </a:r>
            <a:r>
              <a:rPr kumimoji="0" lang="en-US" sz="2400" b="0" i="0" u="none" strike="noStrike" kern="1200" cap="none" spc="0" normalizeH="0" baseline="0" noProof="0" dirty="0" err="1">
                <a:ln>
                  <a:noFill/>
                </a:ln>
                <a:solidFill>
                  <a:srgbClr val="000000"/>
                </a:solidFill>
                <a:effectLst/>
                <a:uLnTx/>
                <a:uFillTx/>
                <a:cs typeface="+mn-cs"/>
              </a:rPr>
              <a:t>Passman</a:t>
            </a:r>
            <a:r>
              <a:rPr kumimoji="0" lang="en-US" sz="2400" b="0" i="0" u="none" strike="noStrike" kern="1200" cap="none" spc="0" normalizeH="0" baseline="0" noProof="0" dirty="0">
                <a:ln>
                  <a:noFill/>
                </a:ln>
                <a:solidFill>
                  <a:srgbClr val="000000"/>
                </a:solidFill>
                <a:effectLst/>
                <a:uLnTx/>
                <a:uFillTx/>
                <a:cs typeface="+mn-cs"/>
              </a:rPr>
              <a:t> shredder was the first manufactured. We have had a Timmons since 1996.</a:t>
            </a:r>
          </a:p>
          <a:p>
            <a:pPr marL="342900" marR="0" lvl="0" indent="-342900" algn="l" defTabSz="457200" rtl="0" eaLnBrk="1" fontAlgn="auto" latinLnBrk="0" hangingPunct="1">
              <a:lnSpc>
                <a:spcPct val="100000"/>
              </a:lnSpc>
              <a:spcBef>
                <a:spcPts val="3000"/>
              </a:spcBef>
              <a:spcAft>
                <a:spcPts val="0"/>
              </a:spcAft>
              <a:buClrTx/>
              <a:buSzPct val="125000"/>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cs typeface="+mn-cs"/>
              </a:rPr>
              <a:t>The weather was unusually bad last month, and sales of Drummond products increased 12 percent.</a:t>
            </a:r>
            <a:br>
              <a:rPr kumimoji="0" lang="en-US" sz="2400" b="0" i="0" u="none" strike="noStrike" kern="1200" cap="none" spc="0" normalizeH="0" baseline="0" noProof="0" dirty="0">
                <a:ln>
                  <a:noFill/>
                </a:ln>
                <a:solidFill>
                  <a:srgbClr val="000000"/>
                </a:solidFill>
                <a:effectLst/>
                <a:uLnTx/>
                <a:uFillTx/>
                <a:cs typeface="+mn-cs"/>
              </a:rPr>
            </a:br>
            <a:r>
              <a:rPr kumimoji="0" lang="en-US" sz="2400" b="0" i="0" u="none" strike="noStrike" kern="1200" cap="none" spc="0" normalizeH="0" baseline="0" noProof="0" dirty="0">
                <a:ln>
                  <a:noFill/>
                </a:ln>
                <a:solidFill>
                  <a:srgbClr val="000000"/>
                </a:solidFill>
                <a:effectLst/>
                <a:uLnTx/>
                <a:uFillTx/>
                <a:cs typeface="+mn-cs"/>
              </a:rPr>
              <a:t>Even though the weather was unusually bad last month, our sales of Drummond products increased 12 percent.</a:t>
            </a:r>
            <a:endParaRPr kumimoji="0" lang="en-US" sz="2800" b="0" i="0" u="none" strike="noStrike" kern="1200" cap="none" spc="0" normalizeH="0" baseline="0" noProof="0" dirty="0">
              <a:ln>
                <a:noFill/>
              </a:ln>
              <a:solidFill>
                <a:srgbClr val="000000"/>
              </a:solidFill>
              <a:effectLst/>
              <a:uLnTx/>
              <a:uFillTx/>
              <a:cs typeface="+mn-cs"/>
            </a:endParaRPr>
          </a:p>
        </p:txBody>
      </p:sp>
      <p:sp>
        <p:nvSpPr>
          <p:cNvPr id="6" name="Slide Number Placeholder 3">
            <a:extLst>
              <a:ext uri="{FF2B5EF4-FFF2-40B4-BE49-F238E27FC236}">
                <a16:creationId xmlns:a16="http://schemas.microsoft.com/office/drawing/2014/main" id="{432EC54B-1F68-400F-914B-AD7223E45DE0}"/>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22748384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FDD7C-767F-4013-9077-8C665B9D06D0}"/>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latin typeface="Sanserif"/>
                <a:ea typeface="+mj-ea"/>
                <a:cs typeface="Century Gothic" charset="0"/>
              </a:rPr>
              <a:t>Give Sentences Unity </a:t>
            </a:r>
            <a:r>
              <a:rPr kumimoji="0" lang="en-US" sz="1600" b="1" i="0" u="none" strike="noStrike" kern="1200" cap="none" spc="0" normalizeH="0" baseline="0" noProof="0" dirty="0">
                <a:ln>
                  <a:noFill/>
                </a:ln>
                <a:solidFill>
                  <a:srgbClr val="3D97B4"/>
                </a:solidFill>
                <a:effectLst/>
                <a:uLnTx/>
                <a:uFillTx/>
                <a:latin typeface="Sanserif"/>
                <a:ea typeface="+mj-ea"/>
                <a:cs typeface="Century Gothic" charset="0"/>
              </a:rPr>
              <a:t>2</a:t>
            </a:r>
            <a:endParaRPr lang="en-IN" sz="1600" dirty="0"/>
          </a:p>
        </p:txBody>
      </p:sp>
      <p:sp>
        <p:nvSpPr>
          <p:cNvPr id="3" name="Content Placeholder 2">
            <a:extLst>
              <a:ext uri="{FF2B5EF4-FFF2-40B4-BE49-F238E27FC236}">
                <a16:creationId xmlns:a16="http://schemas.microsoft.com/office/drawing/2014/main" id="{E0872C25-1635-4D2F-BB12-3AA13A5E7EA3}"/>
              </a:ext>
            </a:extLst>
          </p:cNvPr>
          <p:cNvSpPr>
            <a:spLocks noGrp="1"/>
          </p:cNvSpPr>
          <p:nvPr>
            <p:ph sz="quarter" idx="20"/>
          </p:nvPr>
        </p:nvSpPr>
        <p:spPr>
          <a:xfrm>
            <a:off x="2495600" y="1412776"/>
            <a:ext cx="8280920" cy="4806950"/>
          </a:xfrm>
        </p:spPr>
        <p:txBody>
          <a:bodyPr/>
          <a:lstStyle/>
          <a:p>
            <a:pPr marL="0" marR="0" lvl="0" indent="0" algn="l" defTabSz="457200" rtl="0" eaLnBrk="1" fontAlgn="auto" latinLnBrk="0" hangingPunct="1">
              <a:lnSpc>
                <a:spcPct val="100000"/>
              </a:lnSpc>
              <a:spcBef>
                <a:spcPct val="20000"/>
              </a:spcBef>
              <a:spcAft>
                <a:spcPts val="0"/>
              </a:spcAft>
              <a:buClrTx/>
              <a:buSzPct val="125000"/>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Limit the details:</a:t>
            </a:r>
            <a:endParaRPr kumimoji="0" lang="en-US" sz="2400" b="0" i="0" u="none" strike="noStrike" kern="1200" cap="none" spc="0" normalizeH="0" baseline="0" noProof="0" dirty="0">
              <a:ln>
                <a:noFill/>
              </a:ln>
              <a:solidFill>
                <a:prstClr val="black"/>
              </a:solidFill>
              <a:effectLst/>
              <a:uLnTx/>
              <a:uFillTx/>
              <a:cs typeface="+mn-cs"/>
            </a:endParaRPr>
          </a:p>
          <a:p>
            <a:pPr marL="342900" marR="0" lvl="0" indent="-342900" algn="l" defTabSz="457200" rtl="0" eaLnBrk="1" fontAlgn="auto" latinLnBrk="0" hangingPunct="1">
              <a:lnSpc>
                <a:spcPct val="100000"/>
              </a:lnSpc>
              <a:spcBef>
                <a:spcPct val="20000"/>
              </a:spcBef>
              <a:spcAft>
                <a:spcPts val="0"/>
              </a:spcAft>
              <a:buClrTx/>
              <a:buSzPct val="125000"/>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Both hotels can guarantee the 250 rooms we will require, although the Marriott is new (since 2002) and its rooms are more modern and therefore more appealing, but the 69-year-old Westgate is well preserved and comfortable.</a:t>
            </a:r>
          </a:p>
          <a:p>
            <a:pPr marL="342900" marR="0" lvl="0" indent="-342900" algn="l" defTabSz="457200" rtl="0" eaLnBrk="1" fontAlgn="auto" latinLnBrk="0" hangingPunct="1">
              <a:lnSpc>
                <a:spcPct val="100000"/>
              </a:lnSpc>
              <a:spcBef>
                <a:spcPts val="3000"/>
              </a:spcBef>
              <a:spcAft>
                <a:spcPts val="0"/>
              </a:spcAft>
              <a:buClrTx/>
              <a:buSzPct val="125000"/>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Both hotels can guarantee the 250 rooms we will require. The Marriott is new (since 2002)—its rooms are modern and more appealing. The 69-year-old Westgate, however, is well preserved and comfortable.</a:t>
            </a:r>
          </a:p>
        </p:txBody>
      </p:sp>
      <p:sp>
        <p:nvSpPr>
          <p:cNvPr id="6" name="Slide Number Placeholder 3">
            <a:extLst>
              <a:ext uri="{FF2B5EF4-FFF2-40B4-BE49-F238E27FC236}">
                <a16:creationId xmlns:a16="http://schemas.microsoft.com/office/drawing/2014/main" id="{ED2251AA-F228-4042-8A25-D5F905031C28}"/>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541679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cs typeface="Calibri" panose="020F0502020204030204" pitchFamily="34" charset="0"/>
              </a:rPr>
              <a:t>Learning Objectives </a:t>
            </a:r>
            <a:r>
              <a:rPr lang="en-US" sz="1600" dirty="0">
                <a:cs typeface="Calibri" panose="020F0502020204030204" pitchFamily="34" charset="0"/>
              </a:rPr>
              <a:t>2</a:t>
            </a:r>
            <a:endParaRPr lang="en-US" sz="1600" dirty="0"/>
          </a:p>
        </p:txBody>
      </p:sp>
      <p:sp>
        <p:nvSpPr>
          <p:cNvPr id="3" name="Content Placeholder 2"/>
          <p:cNvSpPr>
            <a:spLocks noGrp="1"/>
          </p:cNvSpPr>
          <p:nvPr>
            <p:ph sz="quarter" idx="20"/>
          </p:nvPr>
        </p:nvSpPr>
        <p:spPr>
          <a:xfrm>
            <a:off x="1301067" y="1340768"/>
            <a:ext cx="8467341" cy="4806950"/>
          </a:xfrm>
        </p:spPr>
        <p:txBody>
          <a:bodyPr>
            <a:normAutofit/>
          </a:bodyPr>
          <a:lstStyle/>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LO6-6</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Prefer action verbs.</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LO6-7</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Write short, clear sentences by limiting sentence content and economizing on words.</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LO6-8</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Manage emphasis with sentence structure. </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LO6-9</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Keep sentences unified by omitting irrelevant points and unnecessary detail.</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LO6-10</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Word sentences logically.</a:t>
            </a:r>
          </a:p>
        </p:txBody>
      </p:sp>
      <p:sp>
        <p:nvSpPr>
          <p:cNvPr id="6"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F7A0D-46CC-4EA4-BAA7-659ECF81B376}"/>
              </a:ext>
            </a:extLst>
          </p:cNvPr>
          <p:cNvSpPr>
            <a:spLocks noGrp="1"/>
          </p:cNvSpPr>
          <p:nvPr>
            <p:ph type="title"/>
          </p:nvPr>
        </p:nvSpPr>
        <p:spPr/>
        <p:txBody>
          <a:bodyPr/>
          <a:lstStyle/>
          <a:p>
            <a:r>
              <a:rPr kumimoji="0" lang="en-US" sz="4000" b="1" i="0" u="none" strike="noStrike" kern="1200" cap="none" spc="0" normalizeH="0" baseline="0" noProof="0" dirty="0">
                <a:ln>
                  <a:noFill/>
                </a:ln>
                <a:solidFill>
                  <a:srgbClr val="3D97B4"/>
                </a:solidFill>
                <a:effectLst/>
                <a:uLnTx/>
                <a:uFillTx/>
                <a:cs typeface="Century Gothic" charset="0"/>
              </a:rPr>
              <a:t>Write Sentences Logically: Your Turn</a:t>
            </a:r>
            <a:endParaRPr lang="en-IN" dirty="0"/>
          </a:p>
        </p:txBody>
      </p:sp>
      <p:sp>
        <p:nvSpPr>
          <p:cNvPr id="3" name="Content Placeholder 2">
            <a:extLst>
              <a:ext uri="{FF2B5EF4-FFF2-40B4-BE49-F238E27FC236}">
                <a16:creationId xmlns:a16="http://schemas.microsoft.com/office/drawing/2014/main" id="{8D714B0D-F1B4-4E5B-8D6F-0DC159DFE922}"/>
              </a:ext>
            </a:extLst>
          </p:cNvPr>
          <p:cNvSpPr>
            <a:spLocks noGrp="1"/>
          </p:cNvSpPr>
          <p:nvPr>
            <p:ph sz="quarter" idx="11"/>
          </p:nvPr>
        </p:nvSpPr>
        <p:spPr>
          <a:xfrm>
            <a:off x="2138867" y="1424228"/>
            <a:ext cx="4101150" cy="4824172"/>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I would give Ralph high marks as far as being a team player.</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Looking into the matter, the product appears to have been defective.</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I have experience resolving customer complaints, supplier delays, and sales team management.</a:t>
            </a:r>
            <a:endParaRPr lang="en-IN" dirty="0"/>
          </a:p>
        </p:txBody>
      </p:sp>
      <p:sp>
        <p:nvSpPr>
          <p:cNvPr id="4" name="Content Placeholder 3">
            <a:extLst>
              <a:ext uri="{FF2B5EF4-FFF2-40B4-BE49-F238E27FC236}">
                <a16:creationId xmlns:a16="http://schemas.microsoft.com/office/drawing/2014/main" id="{E85FC83F-3E1B-4369-AD5B-597F49E8A773}"/>
              </a:ext>
            </a:extLst>
          </p:cNvPr>
          <p:cNvSpPr>
            <a:spLocks noGrp="1"/>
          </p:cNvSpPr>
          <p:nvPr>
            <p:ph sz="quarter" idx="14"/>
          </p:nvPr>
        </p:nvSpPr>
        <p:spPr>
          <a:xfrm>
            <a:off x="6240017" y="1424228"/>
            <a:ext cx="3924222" cy="4844872"/>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prstClr val="black"/>
                </a:solidFill>
                <a:effectLst/>
                <a:uLnTx/>
                <a:uFillTx/>
              </a:rPr>
              <a:t>What are the types of faulty sentence logic that are demonstrated here? </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prstClr val="black"/>
                </a:solidFill>
                <a:effectLst/>
                <a:uLnTx/>
                <a:uFillTx/>
              </a:rPr>
              <a:t>How would you rewrite these sentences to word them more logically? </a:t>
            </a:r>
            <a:endParaRPr lang="en-IN" dirty="0"/>
          </a:p>
        </p:txBody>
      </p:sp>
      <p:sp>
        <p:nvSpPr>
          <p:cNvPr id="7" name="Slide Number Placeholder 4">
            <a:extLst>
              <a:ext uri="{FF2B5EF4-FFF2-40B4-BE49-F238E27FC236}">
                <a16:creationId xmlns:a16="http://schemas.microsoft.com/office/drawing/2014/main" id="{EBDB38D9-8EB7-46C6-8FDA-D7D95BCC11E8}"/>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4066347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57834-0AE5-4019-9845-6411227A0B50}"/>
              </a:ext>
            </a:extLst>
          </p:cNvPr>
          <p:cNvSpPr>
            <a:spLocks noGrp="1"/>
          </p:cNvSpPr>
          <p:nvPr>
            <p:ph type="title"/>
          </p:nvPr>
        </p:nvSpPr>
        <p:spPr/>
        <p:txBody>
          <a:bodyPr/>
          <a:lstStyle/>
          <a:p>
            <a:r>
              <a:rPr kumimoji="0" lang="en-US" sz="4800" b="1" i="0" u="none" strike="noStrike" kern="1200" cap="none" spc="0" normalizeH="0" baseline="0" noProof="0" dirty="0">
                <a:ln>
                  <a:noFill/>
                </a:ln>
                <a:solidFill>
                  <a:srgbClr val="AC802E"/>
                </a:solidFill>
                <a:effectLst/>
                <a:uLnTx/>
                <a:uFillTx/>
                <a:cs typeface="Arial" panose="020B0604020202020204" pitchFamily="34" charset="0"/>
              </a:rPr>
              <a:t>Writing Clear Paragraphs </a:t>
            </a:r>
            <a:endParaRPr lang="en-IN" dirty="0"/>
          </a:p>
        </p:txBody>
      </p:sp>
      <p:pic>
        <p:nvPicPr>
          <p:cNvPr id="11" name="Picture 2">
            <a:extLst>
              <a:ext uri="{FF2B5EF4-FFF2-40B4-BE49-F238E27FC236}">
                <a16:creationId xmlns:a16="http://schemas.microsoft.com/office/drawing/2014/main" id="{B93934C5-7F06-4911-8005-6ABD40436E1C}"/>
              </a:ext>
              <a:ext uri="{C183D7F6-B498-43B3-948B-1728B52AA6E4}">
                <adec:decorative xmlns:adec="http://schemas.microsoft.com/office/drawing/2017/decorative" val="1"/>
              </a:ext>
            </a:extLst>
          </p:cNvPr>
          <p:cNvPicPr>
            <a:picLocks noGrp="1" noChangeAspect="1"/>
          </p:cNvPicPr>
          <p:nvPr>
            <p:ph sz="quarter" idx="11"/>
          </p:nvPr>
        </p:nvPicPr>
        <p:blipFill>
          <a:blip r:embed="rId3"/>
          <a:stretch>
            <a:fillRect/>
          </a:stretch>
        </p:blipFill>
        <p:spPr>
          <a:xfrm>
            <a:off x="1908687" y="1423988"/>
            <a:ext cx="3226363" cy="4824412"/>
          </a:xfrm>
          <a:prstGeom prst="rect">
            <a:avLst/>
          </a:prstGeom>
        </p:spPr>
      </p:pic>
      <p:sp>
        <p:nvSpPr>
          <p:cNvPr id="4" name="Content Placeholder 3">
            <a:extLst>
              <a:ext uri="{FF2B5EF4-FFF2-40B4-BE49-F238E27FC236}">
                <a16:creationId xmlns:a16="http://schemas.microsoft.com/office/drawing/2014/main" id="{CC638AF1-BF66-4983-9E64-AAC7941C063E}"/>
              </a:ext>
            </a:extLst>
          </p:cNvPr>
          <p:cNvSpPr>
            <a:spLocks noGrp="1"/>
          </p:cNvSpPr>
          <p:nvPr>
            <p:ph sz="quarter" idx="14"/>
          </p:nvPr>
        </p:nvSpPr>
        <p:spPr>
          <a:xfrm>
            <a:off x="5519936" y="1556792"/>
            <a:ext cx="5004341" cy="4844872"/>
          </a:xfrm>
        </p:spPr>
        <p:txBody>
          <a:bodyPr/>
          <a:lstStyle/>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rPr>
              <a:t>Keep paragraphs concise.</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rPr>
              <a:t>Give paragraphs a clear focus.</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rPr>
              <a:t>Make paragraphs coherent.</a:t>
            </a:r>
          </a:p>
          <a:p>
            <a:pPr marL="45720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rPr>
              <a:t>Make each paragraph serve a strategic purpose.</a:t>
            </a:r>
          </a:p>
        </p:txBody>
      </p:sp>
      <p:sp>
        <p:nvSpPr>
          <p:cNvPr id="3" name="Text Placeholder 4">
            <a:extLst>
              <a:ext uri="{FF2B5EF4-FFF2-40B4-BE49-F238E27FC236}">
                <a16:creationId xmlns:a16="http://schemas.microsoft.com/office/drawing/2014/main" id="{885A6B6F-8B35-480B-A0B3-FF901E78A95C}"/>
              </a:ext>
            </a:extLst>
          </p:cNvPr>
          <p:cNvSpPr>
            <a:spLocks noGrp="1"/>
          </p:cNvSpPr>
          <p:nvPr>
            <p:ph type="body" sz="quarter" idx="15"/>
          </p:nvPr>
        </p:nvSpPr>
        <p:spPr>
          <a:xfrm>
            <a:off x="9640982" y="6663477"/>
            <a:ext cx="3206750" cy="342900"/>
          </a:xfrm>
        </p:spPr>
        <p:txBody>
          <a:bodyPr>
            <a:normAutofit/>
          </a:bodyPr>
          <a:lstStyle/>
          <a:p>
            <a:r>
              <a:rPr kumimoji="0" lang="en-US" sz="800" b="0" i="0" u="none" strike="noStrike" kern="1200" cap="none" spc="0" normalizeH="0" baseline="0" noProof="0" dirty="0">
                <a:ln>
                  <a:noFill/>
                </a:ln>
                <a:solidFill>
                  <a:prstClr val="black"/>
                </a:solidFill>
                <a:effectLst/>
                <a:uLnTx/>
                <a:uFillTx/>
                <a:ea typeface="ＭＳ Ｐゴシック" pitchFamily="34" charset="-128"/>
              </a:rPr>
              <a:t>Image: © Rich Reid/Getty Images</a:t>
            </a:r>
            <a:endParaRPr lang="en-IN" sz="800" dirty="0"/>
          </a:p>
        </p:txBody>
      </p:sp>
      <p:sp>
        <p:nvSpPr>
          <p:cNvPr id="7" name="Slide Number Placeholder 5">
            <a:extLst>
              <a:ext uri="{FF2B5EF4-FFF2-40B4-BE49-F238E27FC236}">
                <a16:creationId xmlns:a16="http://schemas.microsoft.com/office/drawing/2014/main" id="{742CA05A-74EC-4833-A152-96635EA25C09}"/>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25251083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B13675B-D2F3-4916-8719-114CFBB05B6E}"/>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latin typeface="Sanserif"/>
                <a:cs typeface="Century Gothic" charset="0"/>
              </a:rPr>
              <a:t>Keep Paragraphs Concise</a:t>
            </a:r>
            <a:endParaRPr lang="en-IN" dirty="0">
              <a:latin typeface="Sanserif"/>
            </a:endParaRPr>
          </a:p>
        </p:txBody>
      </p:sp>
      <p:pic>
        <p:nvPicPr>
          <p:cNvPr id="35" name="Picture 2" descr="A graphic shows a column containing a large square, a smaller rectangle situated beneath it.">
            <a:extLst>
              <a:ext uri="{FF2B5EF4-FFF2-40B4-BE49-F238E27FC236}">
                <a16:creationId xmlns:a16="http://schemas.microsoft.com/office/drawing/2014/main" id="{7A486C95-4E3A-47E7-B247-B7EA19875A7E}"/>
              </a:ext>
            </a:extLst>
          </p:cNvPr>
          <p:cNvPicPr>
            <a:picLocks noGrp="1" noChangeAspect="1"/>
          </p:cNvPicPr>
          <p:nvPr>
            <p:ph sz="quarter" idx="18"/>
          </p:nvPr>
        </p:nvPicPr>
        <p:blipFill>
          <a:blip r:embed="rId3"/>
          <a:stretch>
            <a:fillRect/>
          </a:stretch>
        </p:blipFill>
        <p:spPr>
          <a:xfrm>
            <a:off x="2999656" y="1377213"/>
            <a:ext cx="2549740" cy="3576638"/>
          </a:xfrm>
          <a:prstGeom prst="rect">
            <a:avLst/>
          </a:prstGeom>
        </p:spPr>
      </p:pic>
      <p:sp>
        <p:nvSpPr>
          <p:cNvPr id="17" name="Content Placeholder 3">
            <a:extLst>
              <a:ext uri="{FF2B5EF4-FFF2-40B4-BE49-F238E27FC236}">
                <a16:creationId xmlns:a16="http://schemas.microsoft.com/office/drawing/2014/main" id="{1942D4D9-5593-47F4-869B-D14AF7A4FB58}"/>
              </a:ext>
            </a:extLst>
          </p:cNvPr>
          <p:cNvSpPr>
            <a:spLocks noGrp="1"/>
          </p:cNvSpPr>
          <p:nvPr>
            <p:ph sz="quarter" idx="24"/>
          </p:nvPr>
        </p:nvSpPr>
        <p:spPr>
          <a:xfrm>
            <a:off x="2783632" y="5228908"/>
            <a:ext cx="3456384" cy="1324291"/>
          </a:xfrm>
        </p:spPr>
        <p:txBody>
          <a:bodyPr>
            <a:normAutofit/>
          </a:bodyPr>
          <a:lstStyle/>
          <a:p>
            <a:pPr marL="0" marR="0" lvl="0" indent="0" algn="l" defTabSz="457200" rtl="0" eaLnBrk="0" fontAlgn="auto" latinLnBrk="0" hangingPunct="0">
              <a:lnSpc>
                <a:spcPct val="100000"/>
              </a:lnSpc>
              <a:spcBef>
                <a:spcPct val="5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latin typeface="Sanserif"/>
                <a:cs typeface="+mn-cs"/>
              </a:rPr>
              <a:t>Heavy paragraphs make the writing appear dull and difficult.</a:t>
            </a:r>
          </a:p>
        </p:txBody>
      </p:sp>
      <p:pic>
        <p:nvPicPr>
          <p:cNvPr id="45" name="Picture 4" descr="A graphic shows a series of similarly-sized, evenly spaced rectangles in a column.">
            <a:extLst>
              <a:ext uri="{FF2B5EF4-FFF2-40B4-BE49-F238E27FC236}">
                <a16:creationId xmlns:a16="http://schemas.microsoft.com/office/drawing/2014/main" id="{41B24171-8A27-4A99-BCD0-1E127644F867}"/>
              </a:ext>
            </a:extLst>
          </p:cNvPr>
          <p:cNvPicPr>
            <a:picLocks noGrp="1" noChangeAspect="1"/>
          </p:cNvPicPr>
          <p:nvPr>
            <p:ph sz="quarter" idx="20"/>
          </p:nvPr>
        </p:nvPicPr>
        <p:blipFill>
          <a:blip r:embed="rId4"/>
          <a:stretch>
            <a:fillRect/>
          </a:stretch>
        </p:blipFill>
        <p:spPr>
          <a:xfrm>
            <a:off x="6631585" y="1378800"/>
            <a:ext cx="2317694" cy="3575051"/>
          </a:xfrm>
          <a:prstGeom prst="rect">
            <a:avLst/>
          </a:prstGeom>
        </p:spPr>
      </p:pic>
      <p:sp>
        <p:nvSpPr>
          <p:cNvPr id="18" name="Content Placeholder 5">
            <a:extLst>
              <a:ext uri="{FF2B5EF4-FFF2-40B4-BE49-F238E27FC236}">
                <a16:creationId xmlns:a16="http://schemas.microsoft.com/office/drawing/2014/main" id="{55C84836-C111-4D63-843C-9DF92A82079A}"/>
              </a:ext>
            </a:extLst>
          </p:cNvPr>
          <p:cNvSpPr>
            <a:spLocks noGrp="1"/>
          </p:cNvSpPr>
          <p:nvPr>
            <p:ph sz="quarter" idx="25"/>
          </p:nvPr>
        </p:nvSpPr>
        <p:spPr>
          <a:xfrm>
            <a:off x="6456040" y="5265331"/>
            <a:ext cx="3390961" cy="1324290"/>
          </a:xfrm>
        </p:spPr>
        <p:txBody>
          <a:bodyPr>
            <a:normAutofit fontScale="92500"/>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latin typeface="Sanserif"/>
                <a:cs typeface="+mn-cs"/>
              </a:rPr>
              <a:t>Short paragraphs give a well-organized effect—inviting the reader to read.</a:t>
            </a:r>
            <a:endParaRPr lang="en-IN" dirty="0">
              <a:latin typeface="Sanserif"/>
            </a:endParaRPr>
          </a:p>
        </p:txBody>
      </p:sp>
      <p:sp>
        <p:nvSpPr>
          <p:cNvPr id="7" name="Slide Number Placeholder 6">
            <a:extLst>
              <a:ext uri="{FF2B5EF4-FFF2-40B4-BE49-F238E27FC236}">
                <a16:creationId xmlns:a16="http://schemas.microsoft.com/office/drawing/2014/main" id="{C9B15EA5-A875-4863-9B1E-CB516526DBC4}"/>
              </a:ext>
            </a:extLst>
          </p:cNvPr>
          <p:cNvSpPr>
            <a:spLocks noGrp="1"/>
          </p:cNvSpPr>
          <p:nvPr>
            <p:ph type="sldNum" sz="quarter" idx="4"/>
          </p:nvPr>
        </p:nvSpPr>
        <p:spPr/>
        <p:txBody>
          <a:bodyPr/>
          <a:lstStyle/>
          <a:p>
            <a:fld id="{68151E55-6873-49E2-B8D5-2F265E6F1973}" type="slidenum">
              <a:rPr lang="en-US" smtClean="0">
                <a:latin typeface="Sanserif"/>
              </a:rPr>
              <a:t>32</a:t>
            </a:fld>
            <a:endParaRPr lang="en-US" dirty="0">
              <a:latin typeface="Sanserif"/>
            </a:endParaRPr>
          </a:p>
        </p:txBody>
      </p:sp>
    </p:spTree>
    <p:extLst>
      <p:ext uri="{BB962C8B-B14F-4D97-AF65-F5344CB8AC3E}">
        <p14:creationId xmlns:p14="http://schemas.microsoft.com/office/powerpoint/2010/main" val="14372892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40567-30C0-4A5A-B2B8-668AB5DDE1CF}"/>
              </a:ext>
            </a:extLst>
          </p:cNvPr>
          <p:cNvSpPr>
            <a:spLocks noGrp="1"/>
          </p:cNvSpPr>
          <p:nvPr>
            <p:ph type="title"/>
          </p:nvPr>
        </p:nvSpPr>
        <p:spPr/>
        <p:txBody>
          <a:bodyPr/>
          <a:lstStyle/>
          <a:p>
            <a:r>
              <a:rPr kumimoji="0" lang="en-US" sz="4400" b="1" i="0" u="none" strike="noStrike" kern="1200" cap="none" spc="0" normalizeH="0" baseline="0" noProof="0" dirty="0">
                <a:ln>
                  <a:noFill/>
                </a:ln>
                <a:solidFill>
                  <a:srgbClr val="3D97B4"/>
                </a:solidFill>
                <a:effectLst/>
                <a:uLnTx/>
                <a:uFillTx/>
                <a:cs typeface="Century Gothic" charset="0"/>
              </a:rPr>
              <a:t>What Does the Reader Need to Know?</a:t>
            </a:r>
            <a:endParaRPr lang="en-IN" dirty="0"/>
          </a:p>
        </p:txBody>
      </p:sp>
      <p:sp>
        <p:nvSpPr>
          <p:cNvPr id="3" name="Content Placeholder 2">
            <a:extLst>
              <a:ext uri="{FF2B5EF4-FFF2-40B4-BE49-F238E27FC236}">
                <a16:creationId xmlns:a16="http://schemas.microsoft.com/office/drawing/2014/main" id="{F9A184D6-0ED5-4B7B-8FA1-CA6BA03BA87B}"/>
              </a:ext>
            </a:extLst>
          </p:cNvPr>
          <p:cNvSpPr>
            <a:spLocks noGrp="1"/>
          </p:cNvSpPr>
          <p:nvPr>
            <p:ph sz="quarter" idx="20"/>
          </p:nvPr>
        </p:nvSpPr>
        <p:spPr>
          <a:xfrm>
            <a:off x="1775520" y="1256561"/>
            <a:ext cx="8496944" cy="4806950"/>
          </a:xfrm>
        </p:spPr>
        <p:txBody>
          <a:bodyPr/>
          <a:lstStyle/>
          <a:p>
            <a:pPr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rPr>
              <a:t>Consider this paragraph written by a human resources staff person to an employee: </a:t>
            </a:r>
          </a:p>
          <a:p>
            <a:pPr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rPr>
              <a:t>In reviewing the personnel records in our company database, I found that several items in your file were incomplete. The section titled “Work History” has blanks for three items of information. The first is for dates employed. The second is for company name. And the third is for type of work performed. On your record only company name was entered, leaving two items blank. Years employed or your duties were not indicated. This information is important. It is reviewed by your supervisors every time you are considered for promotion or for a pay increase. Therefore, it must be completed. I request that you log into the company portal and update your personnel record at your earliest convenience.</a:t>
            </a:r>
            <a:endParaRPr lang="en-IN" dirty="0"/>
          </a:p>
        </p:txBody>
      </p:sp>
      <p:sp>
        <p:nvSpPr>
          <p:cNvPr id="6" name="Slide Number Placeholder 3">
            <a:extLst>
              <a:ext uri="{FF2B5EF4-FFF2-40B4-BE49-F238E27FC236}">
                <a16:creationId xmlns:a16="http://schemas.microsoft.com/office/drawing/2014/main" id="{E650B9AC-6D7E-4BBF-B7E2-B095695FFE0A}"/>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7298359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02640-4C42-4263-BEA1-1FFF947AD06D}"/>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entury Gothic" charset="0"/>
              </a:rPr>
              <a:t>Give Paragraphs Unity</a:t>
            </a:r>
            <a:endParaRPr lang="en-IN" dirty="0"/>
          </a:p>
        </p:txBody>
      </p:sp>
      <p:sp>
        <p:nvSpPr>
          <p:cNvPr id="3" name="Content Placeholder 2">
            <a:extLst>
              <a:ext uri="{FF2B5EF4-FFF2-40B4-BE49-F238E27FC236}">
                <a16:creationId xmlns:a16="http://schemas.microsoft.com/office/drawing/2014/main" id="{59046F94-F56E-4A55-B238-B366F5798EAD}"/>
              </a:ext>
            </a:extLst>
          </p:cNvPr>
          <p:cNvSpPr>
            <a:spLocks noGrp="1"/>
          </p:cNvSpPr>
          <p:nvPr>
            <p:ph sz="quarter" idx="20"/>
          </p:nvPr>
        </p:nvSpPr>
        <p:spPr>
          <a:xfrm>
            <a:off x="623392" y="1430362"/>
            <a:ext cx="10844411" cy="4806950"/>
          </a:xfrm>
        </p:spPr>
        <p:txBody>
          <a:bodyPr/>
          <a:lstStyle/>
          <a:p>
            <a:pPr marR="0" lvl="0" indent="-342900" algn="ctr"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How would you give this paragraph better </a:t>
            </a:r>
            <a:r>
              <a:rPr kumimoji="0" lang="en-US" sz="2400" b="1" i="0" u="sng" strike="noStrike" kern="1200" cap="none" spc="0" normalizeH="0" baseline="0" noProof="0" dirty="0">
                <a:ln>
                  <a:noFill/>
                </a:ln>
                <a:solidFill>
                  <a:prstClr val="black"/>
                </a:solidFill>
                <a:effectLst/>
                <a:uLnTx/>
                <a:uFillTx/>
                <a:cs typeface="+mn-cs"/>
              </a:rPr>
              <a:t>unity</a:t>
            </a:r>
            <a:r>
              <a:rPr kumimoji="0" lang="en-US" sz="2400" b="1" i="0" u="none" strike="noStrike" kern="1200" cap="none" spc="0" normalizeH="0" baseline="0" noProof="0" dirty="0">
                <a:ln>
                  <a:noFill/>
                </a:ln>
                <a:solidFill>
                  <a:prstClr val="black"/>
                </a:solidFill>
                <a:effectLst/>
                <a:uLnTx/>
                <a:uFillTx/>
                <a:cs typeface="+mn-cs"/>
              </a:rPr>
              <a:t>?</a:t>
            </a:r>
            <a:endParaRPr kumimoji="0" lang="en-US" sz="2400" b="0" i="0" u="none" strike="noStrike" kern="1200" cap="none" spc="0" normalizeH="0" baseline="0" noProof="0" dirty="0">
              <a:ln>
                <a:noFill/>
              </a:ln>
              <a:solidFill>
                <a:prstClr val="black"/>
              </a:solidFill>
              <a:effectLst/>
              <a:uLnTx/>
              <a:uFillTx/>
              <a:cs typeface="+mn-cs"/>
            </a:endParaRPr>
          </a:p>
          <a:p>
            <a:pPr marR="0" lvl="0" indent="0" algn="l" defTabSz="457200" rtl="0" eaLnBrk="1" fontAlgn="auto" latinLnBrk="0" hangingPunct="1">
              <a:lnSpc>
                <a:spcPct val="100000"/>
              </a:lnSpc>
              <a:spcBef>
                <a:spcPts val="2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At the university I studied all the basic accounting courses as well as specialized courses in taxation, international accounting, and computer security. I also took specialized coursework in the behavioral areas, with emphasis on human relations. Realizing the value of human relations in business, I also actively participated in organizations, such as Sigma Nu (social fraternity), Alpha Kappa Psi (professional fraternity), intramural soccer, and A Cappella. I selected my elective coursework to round out my general business education. Among my electives were courses in investments, advanced business report writing, financial policy, and management information systems.</a:t>
            </a:r>
          </a:p>
        </p:txBody>
      </p:sp>
      <p:sp>
        <p:nvSpPr>
          <p:cNvPr id="6" name="Slide Number Placeholder 3">
            <a:extLst>
              <a:ext uri="{FF2B5EF4-FFF2-40B4-BE49-F238E27FC236}">
                <a16:creationId xmlns:a16="http://schemas.microsoft.com/office/drawing/2014/main" id="{9F5378FA-4767-4638-B58B-1BD653947F1A}"/>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35555026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5A06E-0741-4F76-B0F6-1751743F7FFF}"/>
              </a:ext>
            </a:extLst>
          </p:cNvPr>
          <p:cNvSpPr>
            <a:spLocks noGrp="1"/>
          </p:cNvSpPr>
          <p:nvPr>
            <p:ph type="title"/>
          </p:nvPr>
        </p:nvSpPr>
        <p:spPr/>
        <p:txBody>
          <a:bodyPr/>
          <a:lstStyle/>
          <a:p>
            <a:r>
              <a:rPr kumimoji="0" lang="en-US" sz="4800" b="1" i="0" u="none" strike="noStrike" kern="1200" cap="none" spc="0" normalizeH="0" baseline="0" noProof="0" dirty="0">
                <a:ln>
                  <a:noFill/>
                </a:ln>
                <a:solidFill>
                  <a:srgbClr val="3D97B4"/>
                </a:solidFill>
                <a:effectLst/>
                <a:uLnTx/>
                <a:uFillTx/>
                <a:cs typeface="Century Gothic" charset="0"/>
              </a:rPr>
              <a:t>Where Are the Topic Sentences?</a:t>
            </a:r>
            <a:endParaRPr lang="en-IN" dirty="0"/>
          </a:p>
        </p:txBody>
      </p:sp>
      <p:sp>
        <p:nvSpPr>
          <p:cNvPr id="3" name="Content Placeholder 2">
            <a:extLst>
              <a:ext uri="{FF2B5EF4-FFF2-40B4-BE49-F238E27FC236}">
                <a16:creationId xmlns:a16="http://schemas.microsoft.com/office/drawing/2014/main" id="{C6099645-20C7-47E0-B810-420AE516D381}"/>
              </a:ext>
            </a:extLst>
          </p:cNvPr>
          <p:cNvSpPr>
            <a:spLocks noGrp="1"/>
          </p:cNvSpPr>
          <p:nvPr>
            <p:ph sz="quarter" idx="20"/>
          </p:nvPr>
        </p:nvSpPr>
        <p:spPr>
          <a:xfrm>
            <a:off x="837082" y="1484784"/>
            <a:ext cx="10947550" cy="4806950"/>
          </a:xfrm>
        </p:spPr>
        <p:txBody>
          <a:bodyPr/>
          <a:lstStyle/>
          <a:p>
            <a:pPr marL="342900" marR="0" lvl="0" indent="-342900" algn="l" defTabSz="457200" rtl="0" eaLnBrk="0" fontAlgn="auto" latinLnBrk="0" hangingPunct="0">
              <a:lnSpc>
                <a:spcPct val="100000"/>
              </a:lnSpc>
              <a:spcBef>
                <a:spcPts val="1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In constructing a chart line, you should plot the item to be illustrated as a continuous line on a grid. On the grid, you should plot time on the horizontal axis (X-axis) and the value of the series on the vertical axis (Y-axis). You must create the scale values and time periods for the axis lines.</a:t>
            </a:r>
          </a:p>
          <a:p>
            <a:pPr marL="342900" marR="0" lvl="0" indent="-342900" algn="l" defTabSz="457200" rtl="0" eaLnBrk="0" fontAlgn="auto" latinLnBrk="0" hangingPunct="0">
              <a:lnSpc>
                <a:spcPct val="100000"/>
              </a:lnSpc>
              <a:spcBef>
                <a:spcPts val="1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You may also compare two or more series on the same line chart. In such a comparison, you should clearly distinguish the lines by color or form (dots, dashes, dots and dashes, and the like). You should clearly label them by a legend somewhere in the chart. But the number of series that you may compare on one chart is limited. As a practical rule, four or five series should be a maximum.</a:t>
            </a:r>
          </a:p>
        </p:txBody>
      </p:sp>
      <p:sp>
        <p:nvSpPr>
          <p:cNvPr id="6" name="Slide Number Placeholder 3">
            <a:extLst>
              <a:ext uri="{FF2B5EF4-FFF2-40B4-BE49-F238E27FC236}">
                <a16:creationId xmlns:a16="http://schemas.microsoft.com/office/drawing/2014/main" id="{04D5A64F-A0F4-42F3-B565-261E07634D15}"/>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4397062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95FD9C5-273E-4D6A-BCD5-A6EEE886BBF1}"/>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rPr>
              <a:t>You Make the Call </a:t>
            </a:r>
            <a:r>
              <a:rPr kumimoji="0" lang="en-US" sz="1600" b="1" i="0" u="none" strike="noStrike" kern="1200" cap="none" spc="0" normalizeH="0" baseline="0" noProof="0" dirty="0">
                <a:ln>
                  <a:noFill/>
                </a:ln>
                <a:solidFill>
                  <a:srgbClr val="3D97B4"/>
                </a:solidFill>
                <a:effectLst/>
                <a:uLnTx/>
                <a:uFillTx/>
              </a:rPr>
              <a:t>2</a:t>
            </a:r>
            <a:endParaRPr lang="en-IN" dirty="0"/>
          </a:p>
        </p:txBody>
      </p:sp>
      <p:pic>
        <p:nvPicPr>
          <p:cNvPr id="13" name="Picture 2">
            <a:extLst>
              <a:ext uri="{FF2B5EF4-FFF2-40B4-BE49-F238E27FC236}">
                <a16:creationId xmlns:a16="http://schemas.microsoft.com/office/drawing/2014/main" id="{5D70702E-810E-4BCE-A54B-BC1066F8EDB9}"/>
              </a:ext>
              <a:ext uri="{C183D7F6-B498-43B3-948B-1728B52AA6E4}">
                <adec:decorative xmlns:adec="http://schemas.microsoft.com/office/drawing/2017/decorative" val="1"/>
              </a:ext>
            </a:extLst>
          </p:cNvPr>
          <p:cNvPicPr>
            <a:picLocks noGrp="1" noChangeAspect="1"/>
          </p:cNvPicPr>
          <p:nvPr>
            <p:ph sz="quarter" idx="11"/>
          </p:nvPr>
        </p:nvPicPr>
        <p:blipFill>
          <a:blip r:embed="rId3"/>
          <a:stretch>
            <a:fillRect/>
          </a:stretch>
        </p:blipFill>
        <p:spPr>
          <a:xfrm>
            <a:off x="1199456" y="1340768"/>
            <a:ext cx="1572904" cy="1127858"/>
          </a:xfrm>
          <a:prstGeom prst="rect">
            <a:avLst/>
          </a:prstGeom>
        </p:spPr>
      </p:pic>
      <p:sp>
        <p:nvSpPr>
          <p:cNvPr id="11" name="Content Placeholder 3">
            <a:extLst>
              <a:ext uri="{FF2B5EF4-FFF2-40B4-BE49-F238E27FC236}">
                <a16:creationId xmlns:a16="http://schemas.microsoft.com/office/drawing/2014/main" id="{40F5D8A1-368F-4767-864E-D1110BE07B76}"/>
              </a:ext>
            </a:extLst>
          </p:cNvPr>
          <p:cNvSpPr>
            <a:spLocks noGrp="1"/>
          </p:cNvSpPr>
          <p:nvPr>
            <p:ph sz="quarter" idx="14"/>
          </p:nvPr>
        </p:nvSpPr>
        <p:spPr>
          <a:xfrm>
            <a:off x="3215680" y="1792040"/>
            <a:ext cx="6912768" cy="2573064"/>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rPr>
              <a:t>How might putting the topic sentence in the middle of the paragraph work in your favor if you need to acknowledge someone else’s idea but you also want to show that yours is better? </a:t>
            </a:r>
          </a:p>
        </p:txBody>
      </p:sp>
      <p:sp>
        <p:nvSpPr>
          <p:cNvPr id="6" name="Slide Number Placeholder 4">
            <a:extLst>
              <a:ext uri="{FF2B5EF4-FFF2-40B4-BE49-F238E27FC236}">
                <a16:creationId xmlns:a16="http://schemas.microsoft.com/office/drawing/2014/main" id="{CD420CB3-0F0F-404A-9780-986A810D3FF4}"/>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23319431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AA2165C-E211-4452-AA7A-0BFE1438DC98}"/>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Century Gothic" charset="0"/>
              </a:rPr>
              <a:t>Make Paragraphs Coherent</a:t>
            </a:r>
            <a:endParaRPr lang="en-IN" dirty="0"/>
          </a:p>
        </p:txBody>
      </p:sp>
      <p:sp>
        <p:nvSpPr>
          <p:cNvPr id="9" name="Content Placeholder 2">
            <a:extLst>
              <a:ext uri="{FF2B5EF4-FFF2-40B4-BE49-F238E27FC236}">
                <a16:creationId xmlns:a16="http://schemas.microsoft.com/office/drawing/2014/main" id="{BAB075D9-FDCE-4B2B-8401-D271077A6FB4}"/>
              </a:ext>
            </a:extLst>
          </p:cNvPr>
          <p:cNvSpPr>
            <a:spLocks noGrp="1"/>
          </p:cNvSpPr>
          <p:nvPr>
            <p:ph sz="quarter" idx="11"/>
          </p:nvPr>
        </p:nvSpPr>
        <p:spPr>
          <a:xfrm>
            <a:off x="1703512" y="1270532"/>
            <a:ext cx="8497575" cy="5312937"/>
          </a:xfrm>
        </p:spPr>
        <p:txBody>
          <a:bodyPr/>
          <a:lstStyle/>
          <a:p>
            <a:pPr marL="342900" marR="0" lvl="0" indent="-342900" algn="ctr" defTabSz="457200" rtl="0" eaLnBrk="1" fontAlgn="auto" latinLnBrk="0" hangingPunct="1">
              <a:lnSpc>
                <a:spcPct val="100000"/>
              </a:lnSpc>
              <a:spcBef>
                <a:spcPct val="20000"/>
              </a:spcBef>
              <a:spcAft>
                <a:spcPts val="0"/>
              </a:spcAft>
              <a:buClr>
                <a:srgbClr val="C30C20">
                  <a:lumMod val="50000"/>
                </a:srgbClr>
              </a:buClr>
              <a:buSzTx/>
              <a:buFont typeface="Arial"/>
              <a:buNone/>
              <a:tabLst/>
              <a:defRPr/>
            </a:pPr>
            <a:r>
              <a:rPr kumimoji="0" lang="en-US" sz="2400" b="1" i="0" u="none" strike="noStrike" kern="1200" cap="none" spc="0" normalizeH="0" baseline="0" noProof="0" dirty="0">
                <a:ln>
                  <a:noFill/>
                </a:ln>
                <a:solidFill>
                  <a:prstClr val="black"/>
                </a:solidFill>
                <a:effectLst/>
                <a:uLnTx/>
                <a:uFillTx/>
                <a:cs typeface="Century Gothic"/>
              </a:rPr>
              <a:t>What strategies for giving </a:t>
            </a:r>
            <a:r>
              <a:rPr kumimoji="0" lang="en-US" sz="2400" b="1" i="0" u="sng" strike="noStrike" kern="1200" cap="none" spc="0" normalizeH="0" baseline="0" noProof="0" dirty="0">
                <a:ln>
                  <a:noFill/>
                </a:ln>
                <a:solidFill>
                  <a:prstClr val="black"/>
                </a:solidFill>
                <a:effectLst/>
                <a:uLnTx/>
                <a:uFillTx/>
                <a:cs typeface="Century Gothic"/>
              </a:rPr>
              <a:t>coherence</a:t>
            </a:r>
            <a:r>
              <a:rPr kumimoji="0" lang="en-US" sz="2400" b="1" i="0" u="none" strike="noStrike" kern="1200" cap="none" spc="0" normalizeH="0" baseline="0" noProof="0" dirty="0">
                <a:ln>
                  <a:noFill/>
                </a:ln>
                <a:solidFill>
                  <a:prstClr val="black"/>
                </a:solidFill>
                <a:effectLst/>
                <a:uLnTx/>
                <a:uFillTx/>
                <a:cs typeface="Century Gothic"/>
              </a:rPr>
              <a:t> are being used here?</a:t>
            </a:r>
            <a:endParaRPr kumimoji="0" lang="en-US" sz="2400" b="0" i="0" u="none" strike="noStrike" kern="1200" cap="none" spc="0" normalizeH="0" baseline="0" noProof="0" dirty="0">
              <a:ln>
                <a:noFill/>
              </a:ln>
              <a:solidFill>
                <a:prstClr val="black"/>
              </a:solidFill>
              <a:effectLst/>
              <a:uLnTx/>
              <a:uFillTx/>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Before buying plants you should know which varieties are adapted to your area. Adapted varieties usually are sold by local nurseries.</a:t>
            </a:r>
          </a:p>
          <a:p>
            <a:pPr marL="342900"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Preferably you should state the problem in writing. Stating the problem this way is good for many reasons. For example, this statement allows you to track the problem better. </a:t>
            </a:r>
          </a:p>
          <a:p>
            <a:pPr marL="342900"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The order of your findings depends on the plan you followed in your research. This research plan probably was the product of the preliminary analysis you made of your problem.</a:t>
            </a:r>
          </a:p>
          <a:p>
            <a:pPr marL="342900"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Verbs contain the action in the sentence. As the action words, they give your writing energy and impact.</a:t>
            </a:r>
          </a:p>
        </p:txBody>
      </p:sp>
      <p:sp>
        <p:nvSpPr>
          <p:cNvPr id="7" name="Slide Number Placeholder 3">
            <a:extLst>
              <a:ext uri="{FF2B5EF4-FFF2-40B4-BE49-F238E27FC236}">
                <a16:creationId xmlns:a16="http://schemas.microsoft.com/office/drawing/2014/main" id="{2F01F6C8-FF87-4A80-B56F-B96D43D04A1D}"/>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9011900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8AE9F-AA02-4206-9B74-064D6B7E1977}"/>
              </a:ext>
            </a:extLst>
          </p:cNvPr>
          <p:cNvSpPr>
            <a:spLocks noGrp="1"/>
          </p:cNvSpPr>
          <p:nvPr>
            <p:ph type="title"/>
          </p:nvPr>
        </p:nvSpPr>
        <p:spPr/>
        <p:txBody>
          <a:bodyPr/>
          <a:lstStyle/>
          <a:p>
            <a:r>
              <a:rPr kumimoji="0" lang="en-US" sz="4000" b="1" i="0" u="none" strike="noStrike" kern="1200" cap="none" spc="0" normalizeH="0" baseline="0" noProof="0" dirty="0">
                <a:ln>
                  <a:noFill/>
                </a:ln>
                <a:solidFill>
                  <a:srgbClr val="3D97B4"/>
                </a:solidFill>
                <a:effectLst/>
                <a:uLnTx/>
                <a:uFillTx/>
                <a:cs typeface="+mj-cs"/>
              </a:rPr>
              <a:t>What’s the Purpose of Each Paragraph? </a:t>
            </a:r>
            <a:endParaRPr lang="en-IN" dirty="0"/>
          </a:p>
        </p:txBody>
      </p:sp>
      <p:sp>
        <p:nvSpPr>
          <p:cNvPr id="3" name="Content Placeholder 2">
            <a:extLst>
              <a:ext uri="{FF2B5EF4-FFF2-40B4-BE49-F238E27FC236}">
                <a16:creationId xmlns:a16="http://schemas.microsoft.com/office/drawing/2014/main" id="{5CE35F61-91D6-46A6-8412-77D5811B73EB}"/>
              </a:ext>
            </a:extLst>
          </p:cNvPr>
          <p:cNvSpPr>
            <a:spLocks noGrp="1"/>
          </p:cNvSpPr>
          <p:nvPr>
            <p:ph sz="quarter" idx="20"/>
          </p:nvPr>
        </p:nvSpPr>
        <p:spPr>
          <a:xfrm>
            <a:off x="2185962" y="1340768"/>
            <a:ext cx="8158510" cy="4806950"/>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Now that we’ve looked at several strategies for constructing clear paragraphs, it’s time for you to try them out. Your assignment for next week will be to write a brief essay arguing that using clear written communication is more important than including appropriate visuals in business messages.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This essay should be no more than 1,000 words and should include at least three paragraphs. Make sure each paragraph has a clear topic sentence, if needed, and that each paragraph has a purpose.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Please turn in your essay by Tuesday at 5 p.m. No late essays will be accepted. </a:t>
            </a:r>
          </a:p>
        </p:txBody>
      </p:sp>
      <p:sp>
        <p:nvSpPr>
          <p:cNvPr id="6" name="Slide Number Placeholder 3">
            <a:extLst>
              <a:ext uri="{FF2B5EF4-FFF2-40B4-BE49-F238E27FC236}">
                <a16:creationId xmlns:a16="http://schemas.microsoft.com/office/drawing/2014/main" id="{4234F1C8-C72D-4F6D-BC7B-992F589CE0B1}"/>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24681245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hidden="1">
            <a:extLst>
              <a:ext uri="{FF2B5EF4-FFF2-40B4-BE49-F238E27FC236}">
                <a16:creationId xmlns:a16="http://schemas.microsoft.com/office/drawing/2014/main" id="{B3B911EB-CE40-4001-BB9D-68DD5391F6EB}"/>
              </a:ext>
            </a:extLst>
          </p:cNvPr>
          <p:cNvSpPr>
            <a:spLocks noGrp="1"/>
          </p:cNvSpPr>
          <p:nvPr>
            <p:ph type="title"/>
          </p:nvPr>
        </p:nvSpPr>
        <p:spPr/>
        <p:txBody>
          <a:bodyPr/>
          <a:lstStyle/>
          <a:p>
            <a:r>
              <a:rPr lang="en-US" dirty="0">
                <a:solidFill>
                  <a:srgbClr val="000000"/>
                </a:solidFill>
                <a:latin typeface="Sanserif"/>
              </a:rPr>
              <a:t>End of Main Content</a:t>
            </a:r>
            <a:endParaRPr lang="en-IN" dirty="0">
              <a:latin typeface="Sanserif"/>
            </a:endParaRPr>
          </a:p>
        </p:txBody>
      </p:sp>
      <p:sp>
        <p:nvSpPr>
          <p:cNvPr id="4" name="Footer Placeholder 2">
            <a:extLst>
              <a:ext uri="{FF2B5EF4-FFF2-40B4-BE49-F238E27FC236}">
                <a16:creationId xmlns:a16="http://schemas.microsoft.com/office/drawing/2014/main" id="{FD9558A8-6B59-423D-95F8-F9C6F344E430}"/>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3779475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49143-0CF4-43D8-837B-40F1515B01C7}"/>
              </a:ext>
            </a:extLst>
          </p:cNvPr>
          <p:cNvSpPr>
            <a:spLocks noGrp="1"/>
          </p:cNvSpPr>
          <p:nvPr>
            <p:ph type="title"/>
          </p:nvPr>
        </p:nvSpPr>
        <p:spPr/>
        <p:txBody>
          <a:bodyPr/>
          <a:lstStyle/>
          <a:p>
            <a:r>
              <a:rPr kumimoji="0" lang="en-US" sz="4800" i="0" u="none" strike="noStrike" kern="1200" cap="none" spc="0" normalizeH="0" baseline="0" noProof="0" dirty="0">
                <a:ln>
                  <a:noFill/>
                </a:ln>
                <a:solidFill>
                  <a:prstClr val="black"/>
                </a:solidFill>
                <a:effectLst/>
                <a:uLnTx/>
                <a:uFillTx/>
                <a:cs typeface="Century Gothic" charset="0"/>
              </a:rPr>
              <a:t>Learning Objectives </a:t>
            </a:r>
            <a:r>
              <a:rPr kumimoji="0" lang="en-US" sz="1600" i="0" u="none" strike="noStrike" kern="1200" cap="none" spc="0" normalizeH="0" baseline="0" noProof="0" dirty="0">
                <a:ln>
                  <a:noFill/>
                </a:ln>
                <a:solidFill>
                  <a:prstClr val="black"/>
                </a:solidFill>
                <a:effectLst/>
                <a:uLnTx/>
                <a:uFillTx/>
                <a:cs typeface="Century Gothic" charset="0"/>
              </a:rPr>
              <a:t>3</a:t>
            </a:r>
            <a:endParaRPr lang="en-IN" sz="1600" dirty="0"/>
          </a:p>
        </p:txBody>
      </p:sp>
      <p:sp>
        <p:nvSpPr>
          <p:cNvPr id="3" name="Content Placeholder 2">
            <a:extLst>
              <a:ext uri="{FF2B5EF4-FFF2-40B4-BE49-F238E27FC236}">
                <a16:creationId xmlns:a16="http://schemas.microsoft.com/office/drawing/2014/main" id="{8F2FA615-425E-45C1-ACC1-60E65B266C19}"/>
              </a:ext>
            </a:extLst>
          </p:cNvPr>
          <p:cNvSpPr>
            <a:spLocks noGrp="1"/>
          </p:cNvSpPr>
          <p:nvPr>
            <p:ph sz="quarter" idx="20"/>
          </p:nvPr>
        </p:nvSpPr>
        <p:spPr/>
        <p:txBody>
          <a:bodyPr/>
          <a:lstStyle/>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LO6-11</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Keep paragraphs concise.</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LO6-12</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Make sure each paragraph has one main idea.</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LO6-13</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Make paragraphs coherent.</a:t>
            </a:r>
          </a:p>
          <a:p>
            <a:pPr marL="0"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LO6-14</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Give each paragraph a strategic job to do.  </a:t>
            </a:r>
          </a:p>
        </p:txBody>
      </p:sp>
      <p:sp>
        <p:nvSpPr>
          <p:cNvPr id="6" name="Slide Number Placeholder 3">
            <a:extLst>
              <a:ext uri="{FF2B5EF4-FFF2-40B4-BE49-F238E27FC236}">
                <a16:creationId xmlns:a16="http://schemas.microsoft.com/office/drawing/2014/main" id="{CBE3A8A5-7B15-4078-8E2C-23DAC105641A}"/>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228433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FDE0D6F-5D4A-49D1-8A3A-0BF47FE95A1B}"/>
              </a:ext>
            </a:extLst>
          </p:cNvPr>
          <p:cNvSpPr>
            <a:spLocks noGrp="1"/>
          </p:cNvSpPr>
          <p:nvPr>
            <p:ph type="title"/>
          </p:nvPr>
        </p:nvSpPr>
        <p:spPr/>
        <p:txBody>
          <a:bodyPr/>
          <a:lstStyle/>
          <a:p>
            <a:r>
              <a:rPr kumimoji="0" lang="en-US" sz="3600" b="1" i="0" u="none" strike="noStrike" kern="1200" cap="none" spc="0" normalizeH="0" baseline="0" noProof="0" dirty="0">
                <a:ln>
                  <a:noFill/>
                </a:ln>
                <a:solidFill>
                  <a:srgbClr val="AC802E"/>
                </a:solidFill>
                <a:effectLst/>
                <a:uLnTx/>
                <a:uFillTx/>
                <a:ea typeface="Adobe Ming Std L" panose="02020300000000000000" pitchFamily="18" charset="-128"/>
                <a:cs typeface="Arial" panose="020B0604020202020204" pitchFamily="34" charset="0"/>
                <a:sym typeface="Calibri"/>
              </a:rPr>
              <a:t>Adapting Your Style to Your Readers</a:t>
            </a:r>
            <a:endParaRPr lang="en-IN" dirty="0"/>
          </a:p>
        </p:txBody>
      </p:sp>
      <p:sp>
        <p:nvSpPr>
          <p:cNvPr id="8" name="Content Placeholder 2">
            <a:extLst>
              <a:ext uri="{FF2B5EF4-FFF2-40B4-BE49-F238E27FC236}">
                <a16:creationId xmlns:a16="http://schemas.microsoft.com/office/drawing/2014/main" id="{CDE6E339-A83A-43DD-BDDA-4B6E11F70F95}"/>
              </a:ext>
            </a:extLst>
          </p:cNvPr>
          <p:cNvSpPr>
            <a:spLocks noGrp="1"/>
          </p:cNvSpPr>
          <p:nvPr>
            <p:ph sz="quarter" idx="20"/>
          </p:nvPr>
        </p:nvSpPr>
        <p:spPr>
          <a:xfrm>
            <a:off x="2567608" y="1238348"/>
            <a:ext cx="8335800" cy="2769537"/>
          </a:xfrm>
        </p:spPr>
        <p:txBody>
          <a:bodyPr/>
          <a:lstStyle/>
          <a:p>
            <a:pPr marL="68263" marR="0" lvl="0" indent="0" algn="l"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When you write, consider everything about your readers:</a:t>
            </a:r>
          </a:p>
          <a:p>
            <a:pPr marL="342900" marR="0" lvl="1" algn="l" defTabSz="457200" rtl="0" eaLnBrk="1" fontAlgn="auto" latinLnBrk="0" hangingPunct="1">
              <a:lnSpc>
                <a:spcPct val="100000"/>
              </a:lnSpc>
              <a:spcBef>
                <a:spcPct val="20000"/>
              </a:spcBef>
              <a:spcAft>
                <a:spcPts val="600"/>
              </a:spcAft>
              <a:buClr>
                <a:srgbClr val="C30C20">
                  <a:lumMod val="50000"/>
                </a:srgbClr>
              </a:buClr>
              <a:buSzTx/>
              <a:tabLst/>
              <a:defRPr/>
            </a:pPr>
            <a:r>
              <a:rPr kumimoji="0" lang="en-US" sz="2400" b="0" i="0" u="none" strike="noStrike" kern="1200" cap="none" spc="0" normalizeH="0" baseline="0" noProof="0" dirty="0">
                <a:ln>
                  <a:noFill/>
                </a:ln>
                <a:solidFill>
                  <a:prstClr val="black"/>
                </a:solidFill>
                <a:effectLst/>
                <a:uLnTx/>
                <a:uFillTx/>
                <a:latin typeface="Sanserif"/>
                <a:cs typeface="+mn-cs"/>
              </a:rPr>
              <a:t>Their knowledge and vocabulary.</a:t>
            </a:r>
          </a:p>
          <a:p>
            <a:pPr marL="0" marR="0" lvl="1" indent="-342900" algn="l" defTabSz="457200" rtl="0" eaLnBrk="1" fontAlgn="auto" latinLnBrk="0" hangingPunct="1">
              <a:lnSpc>
                <a:spcPct val="100000"/>
              </a:lnSpc>
              <a:spcBef>
                <a:spcPct val="20000"/>
              </a:spcBef>
              <a:spcAft>
                <a:spcPts val="600"/>
              </a:spcAft>
              <a:buClr>
                <a:srgbClr val="C30C20">
                  <a:lumMod val="50000"/>
                </a:srgbClr>
              </a:buClr>
              <a:buSzTx/>
              <a:tabLst/>
              <a:defRPr/>
            </a:pPr>
            <a:r>
              <a:rPr kumimoji="0" lang="en-US" sz="2400" b="0" i="0" u="none" strike="noStrike" kern="1200" cap="none" spc="0" normalizeH="0" baseline="0" noProof="0" dirty="0">
                <a:ln>
                  <a:noFill/>
                </a:ln>
                <a:solidFill>
                  <a:prstClr val="black"/>
                </a:solidFill>
                <a:effectLst/>
                <a:uLnTx/>
                <a:uFillTx/>
                <a:latin typeface="Sanserif"/>
                <a:cs typeface="+mn-cs"/>
              </a:rPr>
              <a:t>Their values.</a:t>
            </a:r>
          </a:p>
          <a:p>
            <a:pPr marL="0" marR="0" lvl="1" indent="-342900" algn="l" defTabSz="457200" rtl="0" eaLnBrk="1" fontAlgn="auto" latinLnBrk="0" hangingPunct="1">
              <a:lnSpc>
                <a:spcPct val="100000"/>
              </a:lnSpc>
              <a:spcBef>
                <a:spcPct val="20000"/>
              </a:spcBef>
              <a:spcAft>
                <a:spcPts val="600"/>
              </a:spcAft>
              <a:buClr>
                <a:srgbClr val="C30C20">
                  <a:lumMod val="50000"/>
                </a:srgbClr>
              </a:buClr>
              <a:buSzTx/>
              <a:tabLst/>
              <a:defRPr/>
            </a:pPr>
            <a:r>
              <a:rPr kumimoji="0" lang="en-US" sz="2400" b="0" i="0" u="none" strike="noStrike" kern="1200" cap="none" spc="0" normalizeH="0" baseline="0" noProof="0" dirty="0">
                <a:ln>
                  <a:noFill/>
                </a:ln>
                <a:solidFill>
                  <a:prstClr val="black"/>
                </a:solidFill>
                <a:effectLst/>
                <a:uLnTx/>
                <a:uFillTx/>
                <a:latin typeface="Sanserif"/>
                <a:cs typeface="+mn-cs"/>
              </a:rPr>
              <a:t>Their culture.</a:t>
            </a:r>
          </a:p>
          <a:p>
            <a:pPr marL="0" marR="0" lvl="1" indent="-342900" algn="l" defTabSz="457200" rtl="0" eaLnBrk="1" fontAlgn="auto" latinLnBrk="0" hangingPunct="1">
              <a:lnSpc>
                <a:spcPct val="100000"/>
              </a:lnSpc>
              <a:spcBef>
                <a:spcPct val="20000"/>
              </a:spcBef>
              <a:spcAft>
                <a:spcPts val="600"/>
              </a:spcAft>
              <a:buClr>
                <a:srgbClr val="C30C20">
                  <a:lumMod val="50000"/>
                </a:srgbClr>
              </a:buClr>
              <a:buSzTx/>
              <a:tabLst/>
              <a:defRPr/>
            </a:pPr>
            <a:r>
              <a:rPr kumimoji="0" lang="en-US" sz="2400" b="0" i="0" u="none" strike="noStrike" kern="1200" cap="none" spc="0" normalizeH="0" baseline="0" noProof="0" dirty="0">
                <a:ln>
                  <a:noFill/>
                </a:ln>
                <a:solidFill>
                  <a:prstClr val="black"/>
                </a:solidFill>
                <a:effectLst/>
                <a:uLnTx/>
                <a:uFillTx/>
                <a:latin typeface="Sanserif"/>
                <a:cs typeface="+mn-cs"/>
              </a:rPr>
              <a:t>Your relationship with them.</a:t>
            </a:r>
          </a:p>
        </p:txBody>
      </p:sp>
      <p:graphicFrame>
        <p:nvGraphicFramePr>
          <p:cNvPr id="12" name="Rectangle 3">
            <a:extLst>
              <a:ext uri="{FF2B5EF4-FFF2-40B4-BE49-F238E27FC236}">
                <a16:creationId xmlns:a16="http://schemas.microsoft.com/office/drawing/2014/main" id="{9F5FFE75-A0B4-44C6-9C08-958A48307E85}"/>
              </a:ext>
            </a:extLst>
          </p:cNvPr>
          <p:cNvGraphicFramePr>
            <a:graphicFrameLocks noGrp="1"/>
          </p:cNvGraphicFramePr>
          <p:nvPr>
            <p:ph sz="quarter" idx="21"/>
            <p:extLst>
              <p:ext uri="{D42A27DB-BD31-4B8C-83A1-F6EECF244321}">
                <p14:modId xmlns:p14="http://schemas.microsoft.com/office/powerpoint/2010/main" val="1555562558"/>
              </p:ext>
            </p:extLst>
          </p:nvPr>
        </p:nvGraphicFramePr>
        <p:xfrm>
          <a:off x="2207568" y="4007885"/>
          <a:ext cx="8335799" cy="1728192"/>
        </p:xfrm>
        <a:graphic>
          <a:graphicData uri="http://schemas.openxmlformats.org/drawingml/2006/table">
            <a:tbl>
              <a:tblPr firstRow="1" bandRow="1">
                <a:tableStyleId>{5C22544A-7EE6-4342-B048-85BDC9FD1C3A}</a:tableStyleId>
              </a:tblPr>
              <a:tblGrid>
                <a:gridCol w="8335799">
                  <a:extLst>
                    <a:ext uri="{9D8B030D-6E8A-4147-A177-3AD203B41FA5}">
                      <a16:colId xmlns:a16="http://schemas.microsoft.com/office/drawing/2014/main" val="1655089042"/>
                    </a:ext>
                  </a:extLst>
                </a:gridCol>
              </a:tblGrid>
              <a:tr h="1728192">
                <a:tc>
                  <a:txBody>
                    <a:bodyPr/>
                    <a:lstStyle/>
                    <a:p>
                      <a:endParaRPr lang="en-IN" dirty="0"/>
                    </a:p>
                  </a:txBody>
                  <a:tcPr>
                    <a:solidFill>
                      <a:srgbClr val="610610"/>
                    </a:solidFill>
                  </a:tcPr>
                </a:tc>
                <a:extLst>
                  <a:ext uri="{0D108BD9-81ED-4DB2-BD59-A6C34878D82A}">
                    <a16:rowId xmlns:a16="http://schemas.microsoft.com/office/drawing/2014/main" val="1010903166"/>
                  </a:ext>
                </a:extLst>
              </a:tr>
            </a:tbl>
          </a:graphicData>
        </a:graphic>
      </p:graphicFrame>
      <p:sp>
        <p:nvSpPr>
          <p:cNvPr id="6" name="Slide Number Placeholder 4">
            <a:extLst>
              <a:ext uri="{FF2B5EF4-FFF2-40B4-BE49-F238E27FC236}">
                <a16:creationId xmlns:a16="http://schemas.microsoft.com/office/drawing/2014/main" id="{157E215A-6E97-4F76-BC58-F0BD3F9354CA}"/>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899365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9C61655-648D-4907-A2BE-CE7CF53723E6}"/>
              </a:ext>
            </a:extLst>
          </p:cNvPr>
          <p:cNvSpPr>
            <a:spLocks noGrp="1"/>
          </p:cNvSpPr>
          <p:nvPr>
            <p:ph type="title"/>
          </p:nvPr>
        </p:nvSpPr>
        <p:spPr/>
        <p:txBody>
          <a:bodyPr/>
          <a:lstStyle/>
          <a:p>
            <a:r>
              <a:rPr kumimoji="0" lang="en-US" sz="4200" b="1" i="0" u="none" strike="noStrike" kern="1200" cap="none" spc="0" normalizeH="0" baseline="0" noProof="0" dirty="0">
                <a:ln>
                  <a:noFill/>
                </a:ln>
                <a:solidFill>
                  <a:srgbClr val="3D97B4"/>
                </a:solidFill>
                <a:effectLst/>
                <a:uLnTx/>
                <a:uFillTx/>
                <a:cs typeface="Calibri" panose="020F0502020204030204" pitchFamily="34" charset="0"/>
              </a:rPr>
              <a:t>Take an Audience-Centered Approach</a:t>
            </a:r>
            <a:endParaRPr lang="en-IN" dirty="0"/>
          </a:p>
        </p:txBody>
      </p:sp>
      <p:pic>
        <p:nvPicPr>
          <p:cNvPr id="16" name="Picture 2">
            <a:extLst>
              <a:ext uri="{FF2B5EF4-FFF2-40B4-BE49-F238E27FC236}">
                <a16:creationId xmlns:a16="http://schemas.microsoft.com/office/drawing/2014/main" id="{96ABACB8-7442-4DE1-B39E-61A8C8E515D9}"/>
              </a:ext>
              <a:ext uri="{C183D7F6-B498-43B3-948B-1728B52AA6E4}">
                <adec:decorative xmlns:adec="http://schemas.microsoft.com/office/drawing/2017/decorative" val="1"/>
              </a:ext>
            </a:extLst>
          </p:cNvPr>
          <p:cNvPicPr>
            <a:picLocks noGrp="1" noChangeAspect="1"/>
          </p:cNvPicPr>
          <p:nvPr>
            <p:ph sz="quarter" idx="11"/>
          </p:nvPr>
        </p:nvPicPr>
        <p:blipFill>
          <a:blip r:embed="rId3"/>
          <a:stretch>
            <a:fillRect/>
          </a:stretch>
        </p:blipFill>
        <p:spPr>
          <a:xfrm>
            <a:off x="1334725" y="1209094"/>
            <a:ext cx="4473243" cy="2690812"/>
          </a:xfrm>
          <a:prstGeom prst="rect">
            <a:avLst/>
          </a:prstGeom>
        </p:spPr>
      </p:pic>
      <p:sp>
        <p:nvSpPr>
          <p:cNvPr id="13" name="Content Placeholder 3">
            <a:extLst>
              <a:ext uri="{FF2B5EF4-FFF2-40B4-BE49-F238E27FC236}">
                <a16:creationId xmlns:a16="http://schemas.microsoft.com/office/drawing/2014/main" id="{4BDA83AA-A730-4054-B927-A4E2F9D6B1D6}"/>
              </a:ext>
            </a:extLst>
          </p:cNvPr>
          <p:cNvSpPr>
            <a:spLocks noGrp="1"/>
          </p:cNvSpPr>
          <p:nvPr>
            <p:ph sz="quarter" idx="14"/>
          </p:nvPr>
        </p:nvSpPr>
        <p:spPr>
          <a:xfrm>
            <a:off x="1271464" y="4149080"/>
            <a:ext cx="4536504" cy="1832992"/>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1800" b="0" i="0" u="none" strike="noStrike" kern="1200" cap="none" spc="0" normalizeH="0" baseline="0" noProof="0" dirty="0">
                <a:ln>
                  <a:noFill/>
                </a:ln>
                <a:solidFill>
                  <a:prstClr val="black"/>
                </a:solidFill>
                <a:effectLst/>
                <a:uLnTx/>
                <a:uFillTx/>
              </a:rPr>
              <a:t>Laura Phillips, president and partner at </a:t>
            </a:r>
            <a:r>
              <a:rPr kumimoji="0" lang="en-US" sz="1800" b="0" i="0" u="none" strike="noStrike" kern="1200" cap="none" spc="0" normalizeH="0" baseline="0" noProof="0" dirty="0" err="1">
                <a:ln>
                  <a:noFill/>
                </a:ln>
                <a:solidFill>
                  <a:prstClr val="black"/>
                </a:solidFill>
                <a:effectLst/>
                <a:uLnTx/>
                <a:uFillTx/>
              </a:rPr>
              <a:t>Vehr</a:t>
            </a:r>
            <a:r>
              <a:rPr kumimoji="0" lang="en-US" sz="1800" b="0" i="0" u="none" strike="noStrike" kern="1200" cap="none" spc="0" normalizeH="0" baseline="0" noProof="0" dirty="0">
                <a:ln>
                  <a:noFill/>
                </a:ln>
                <a:solidFill>
                  <a:prstClr val="black"/>
                </a:solidFill>
                <a:effectLst/>
                <a:uLnTx/>
                <a:uFillTx/>
              </a:rPr>
              <a:t> Communications takes an audience-centered approach to communication.  Once she establishes her purpose (</a:t>
            </a:r>
            <a:r>
              <a:rPr kumimoji="0" lang="en-US" sz="1800" b="0" i="0" u="none" strike="noStrike" kern="1200" cap="none" spc="0" normalizeH="0" baseline="0" noProof="0" dirty="0" err="1">
                <a:ln>
                  <a:noFill/>
                </a:ln>
                <a:solidFill>
                  <a:prstClr val="black"/>
                </a:solidFill>
                <a:effectLst/>
                <a:uLnTx/>
                <a:uFillTx/>
              </a:rPr>
              <a:t>eg</a:t>
            </a:r>
            <a:r>
              <a:rPr kumimoji="0" lang="en-US" sz="1800" b="0" i="0" u="none" strike="noStrike" kern="1200" cap="none" spc="0" normalizeH="0" baseline="0" noProof="0" dirty="0">
                <a:ln>
                  <a:noFill/>
                </a:ln>
                <a:solidFill>
                  <a:prstClr val="black"/>
                </a:solidFill>
                <a:effectLst/>
                <a:uLnTx/>
                <a:uFillTx/>
              </a:rPr>
              <a:t>, inform, inspire, encourage), she follows four tips. </a:t>
            </a:r>
            <a:endParaRPr kumimoji="0" lang="en-IN" sz="1800" b="0" i="0" u="none" strike="noStrike" kern="1200" cap="none" spc="0" normalizeH="0" baseline="0" noProof="0" dirty="0">
              <a:ln>
                <a:noFill/>
              </a:ln>
              <a:solidFill>
                <a:srgbClr val="000000"/>
              </a:solidFill>
              <a:effectLst/>
              <a:uLnTx/>
              <a:uFillTx/>
            </a:endParaRPr>
          </a:p>
        </p:txBody>
      </p:sp>
      <p:sp>
        <p:nvSpPr>
          <p:cNvPr id="14" name="Content Placeholder 4">
            <a:extLst>
              <a:ext uri="{FF2B5EF4-FFF2-40B4-BE49-F238E27FC236}">
                <a16:creationId xmlns:a16="http://schemas.microsoft.com/office/drawing/2014/main" id="{F5ED9DE1-6CCB-493C-A736-F1C5DF93360C}"/>
              </a:ext>
            </a:extLst>
          </p:cNvPr>
          <p:cNvSpPr>
            <a:spLocks noGrp="1"/>
          </p:cNvSpPr>
          <p:nvPr>
            <p:ph sz="quarter" idx="15"/>
          </p:nvPr>
        </p:nvSpPr>
        <p:spPr>
          <a:xfrm>
            <a:off x="5807968" y="1212625"/>
            <a:ext cx="4752528" cy="4592639"/>
          </a:xfrm>
          <a:solidFill>
            <a:srgbClr val="595959"/>
          </a:solidFill>
        </p:spPr>
        <p:txBody>
          <a:bodyPr tIns="540000"/>
          <a:lstStyle/>
          <a:p>
            <a:pPr marL="271463"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3200" b="0" i="0" u="none" strike="noStrike" kern="1200" cap="none" spc="0" normalizeH="0" baseline="0" noProof="0" dirty="0">
                <a:ln>
                  <a:noFill/>
                </a:ln>
                <a:solidFill>
                  <a:prstClr val="white"/>
                </a:solidFill>
                <a:effectLst/>
                <a:uLnTx/>
                <a:uFillTx/>
              </a:rPr>
              <a:t>1. Draft a concise message.</a:t>
            </a:r>
          </a:p>
          <a:p>
            <a:pPr marL="271463"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3200" b="0" i="0" u="none" strike="noStrike" kern="1200" cap="none" spc="0" normalizeH="0" baseline="0" noProof="0" dirty="0">
                <a:ln>
                  <a:noFill/>
                </a:ln>
                <a:solidFill>
                  <a:prstClr val="white"/>
                </a:solidFill>
                <a:effectLst/>
                <a:uLnTx/>
                <a:uFillTx/>
              </a:rPr>
              <a:t>2. Speak their language.</a:t>
            </a:r>
          </a:p>
          <a:p>
            <a:pPr marL="271463"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3200" b="0" i="0" u="none" strike="noStrike" kern="1200" cap="none" spc="0" normalizeH="0" baseline="0" noProof="0" dirty="0">
                <a:ln>
                  <a:noFill/>
                </a:ln>
                <a:solidFill>
                  <a:prstClr val="white"/>
                </a:solidFill>
                <a:effectLst/>
                <a:uLnTx/>
                <a:uFillTx/>
              </a:rPr>
              <a:t>3. Set the tone.</a:t>
            </a:r>
          </a:p>
          <a:p>
            <a:pPr marL="271463"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3200" b="0" i="0" u="none" strike="noStrike" kern="1200" cap="none" spc="0" normalizeH="0" baseline="0" noProof="0" dirty="0">
                <a:ln>
                  <a:noFill/>
                </a:ln>
                <a:solidFill>
                  <a:prstClr val="white"/>
                </a:solidFill>
                <a:effectLst/>
                <a:uLnTx/>
                <a:uFillTx/>
              </a:rPr>
              <a:t>4. Be genuine and honest.</a:t>
            </a:r>
          </a:p>
        </p:txBody>
      </p:sp>
      <p:sp>
        <p:nvSpPr>
          <p:cNvPr id="10" name="Text Placeholder 5">
            <a:extLst>
              <a:ext uri="{FF2B5EF4-FFF2-40B4-BE49-F238E27FC236}">
                <a16:creationId xmlns:a16="http://schemas.microsoft.com/office/drawing/2014/main" id="{1563DB58-BD7F-4C65-B4DD-BA5BAF691BD3}"/>
              </a:ext>
            </a:extLst>
          </p:cNvPr>
          <p:cNvSpPr>
            <a:spLocks noGrp="1"/>
          </p:cNvSpPr>
          <p:nvPr>
            <p:ph type="body" sz="quarter" idx="20"/>
          </p:nvPr>
        </p:nvSpPr>
        <p:spPr>
          <a:xfrm>
            <a:off x="9624392" y="6644427"/>
            <a:ext cx="2014152" cy="381000"/>
          </a:xfrm>
        </p:spPr>
        <p:txBody>
          <a:bodyPr>
            <a:norm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ea typeface="ＭＳ Ｐゴシック" pitchFamily="34" charset="-128"/>
                <a:cs typeface="+mn-cs"/>
              </a:rPr>
              <a:t>Image: Courtesy of Laura Phillips</a:t>
            </a:r>
          </a:p>
        </p:txBody>
      </p:sp>
      <p:sp>
        <p:nvSpPr>
          <p:cNvPr id="6" name="Slide Number Placeholder 6">
            <a:extLst>
              <a:ext uri="{FF2B5EF4-FFF2-40B4-BE49-F238E27FC236}">
                <a16:creationId xmlns:a16="http://schemas.microsoft.com/office/drawing/2014/main" id="{431146E0-B8FB-46E6-92F0-36DD38ACA655}"/>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1845461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ABBEA71-A211-4A10-91AA-613D09D46E13}"/>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ea typeface="Adobe Ming Std L" panose="02020300000000000000" pitchFamily="18" charset="-128"/>
                <a:cs typeface="Arial" panose="020B0604020202020204" pitchFamily="34" charset="0"/>
                <a:sym typeface="Calibri"/>
              </a:rPr>
              <a:t>Use Short, Familiar Words</a:t>
            </a:r>
            <a:endParaRPr lang="en-IN" dirty="0"/>
          </a:p>
        </p:txBody>
      </p:sp>
      <p:sp>
        <p:nvSpPr>
          <p:cNvPr id="16" name="Content Placeholder 2">
            <a:extLst>
              <a:ext uri="{FF2B5EF4-FFF2-40B4-BE49-F238E27FC236}">
                <a16:creationId xmlns:a16="http://schemas.microsoft.com/office/drawing/2014/main" id="{FEEE3DD5-6BF2-4B8B-833F-5BB212315724}"/>
              </a:ext>
            </a:extLst>
          </p:cNvPr>
          <p:cNvSpPr>
            <a:spLocks noGrp="1"/>
          </p:cNvSpPr>
          <p:nvPr>
            <p:ph sz="quarter" idx="11"/>
          </p:nvPr>
        </p:nvSpPr>
        <p:spPr>
          <a:xfrm>
            <a:off x="1682486" y="1196752"/>
            <a:ext cx="4392487" cy="5029109"/>
          </a:xfrm>
          <a:solidFill>
            <a:srgbClr val="595959"/>
          </a:solidFill>
        </p:spPr>
        <p:txBody>
          <a:bodyPr tIns="252000" bIns="0"/>
          <a:lstStyle/>
          <a:p>
            <a:pPr marL="0" marR="0" lvl="0" indent="0" algn="ctr" defTabSz="457200" rtl="0" eaLnBrk="1" fontAlgn="auto" latinLnBrk="0" hangingPunct="1">
              <a:lnSpc>
                <a:spcPct val="100000"/>
              </a:lnSpc>
              <a:spcBef>
                <a:spcPts val="0"/>
              </a:spcBef>
              <a:spcAft>
                <a:spcPts val="600"/>
              </a:spcAft>
              <a:buClrTx/>
              <a:buSzTx/>
              <a:buFont typeface="Arial"/>
              <a:buNone/>
              <a:tabLst/>
              <a:defRPr/>
            </a:pPr>
            <a:r>
              <a:rPr kumimoji="0" lang="en-US" sz="2800" b="1" i="0" u="none" strike="noStrike" kern="1200" cap="none" spc="0" normalizeH="0" baseline="0" noProof="0" dirty="0">
                <a:ln>
                  <a:noFill/>
                </a:ln>
                <a:solidFill>
                  <a:prstClr val="white"/>
                </a:solidFill>
                <a:effectLst/>
                <a:uLnTx/>
                <a:uFillTx/>
                <a:cs typeface="+mn-cs"/>
              </a:rPr>
              <a:t>Long, Unfamiliar Words</a:t>
            </a:r>
          </a:p>
          <a:p>
            <a:pPr marL="0" marR="0" lvl="0" indent="0" algn="ctr" defTabSz="457200" rtl="0" eaLnBrk="1" fontAlgn="auto" latinLnBrk="0" hangingPunct="1">
              <a:lnSpc>
                <a:spcPct val="100000"/>
              </a:lnSpc>
              <a:spcBef>
                <a:spcPct val="20000"/>
              </a:spcBef>
              <a:spcAft>
                <a:spcPts val="60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cs typeface="+mn-cs"/>
              </a:rPr>
              <a:t>Abbreviate</a:t>
            </a:r>
          </a:p>
          <a:p>
            <a:pPr marL="0" marR="0" lvl="0" indent="0" algn="ctr" defTabSz="457200" rtl="0" eaLnBrk="1" fontAlgn="auto" latinLnBrk="0" hangingPunct="1">
              <a:lnSpc>
                <a:spcPct val="100000"/>
              </a:lnSpc>
              <a:spcBef>
                <a:spcPct val="20000"/>
              </a:spcBef>
              <a:spcAft>
                <a:spcPts val="60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cs typeface="+mn-cs"/>
              </a:rPr>
              <a:t>Accomplish</a:t>
            </a:r>
          </a:p>
          <a:p>
            <a:pPr marL="0" marR="0" lvl="0" indent="0" algn="ctr" defTabSz="457200" rtl="0" eaLnBrk="1" fontAlgn="auto" latinLnBrk="0" hangingPunct="1">
              <a:lnSpc>
                <a:spcPct val="100000"/>
              </a:lnSpc>
              <a:spcBef>
                <a:spcPct val="20000"/>
              </a:spcBef>
              <a:spcAft>
                <a:spcPts val="60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cs typeface="+mn-cs"/>
              </a:rPr>
              <a:t>Approximately	</a:t>
            </a:r>
          </a:p>
          <a:p>
            <a:pPr marL="0" marR="0" lvl="0" indent="0" algn="ctr" defTabSz="457200" rtl="0" eaLnBrk="1" fontAlgn="auto" latinLnBrk="0" hangingPunct="1">
              <a:lnSpc>
                <a:spcPct val="100000"/>
              </a:lnSpc>
              <a:spcBef>
                <a:spcPct val="20000"/>
              </a:spcBef>
              <a:spcAft>
                <a:spcPts val="60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cs typeface="+mn-cs"/>
              </a:rPr>
              <a:t>Ascertain</a:t>
            </a:r>
          </a:p>
          <a:p>
            <a:pPr marL="0" marR="0" lvl="0" indent="0" algn="ctr" defTabSz="457200" rtl="0" eaLnBrk="1" fontAlgn="auto" latinLnBrk="0" hangingPunct="1">
              <a:lnSpc>
                <a:spcPct val="100000"/>
              </a:lnSpc>
              <a:spcBef>
                <a:spcPct val="20000"/>
              </a:spcBef>
              <a:spcAft>
                <a:spcPts val="60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cs typeface="+mn-cs"/>
              </a:rPr>
              <a:t>Commence</a:t>
            </a:r>
          </a:p>
          <a:p>
            <a:pPr marL="0" marR="0" lvl="0" indent="0" algn="ctr" defTabSz="457200" rtl="0" eaLnBrk="1" fontAlgn="auto" latinLnBrk="0" hangingPunct="1">
              <a:lnSpc>
                <a:spcPct val="100000"/>
              </a:lnSpc>
              <a:spcBef>
                <a:spcPct val="20000"/>
              </a:spcBef>
              <a:spcAft>
                <a:spcPts val="60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cs typeface="+mn-cs"/>
              </a:rPr>
              <a:t>Considerable</a:t>
            </a:r>
          </a:p>
          <a:p>
            <a:pPr marL="0" marR="0" lvl="0" indent="0" algn="ctr" defTabSz="457200" rtl="0" eaLnBrk="1" fontAlgn="auto" latinLnBrk="0" hangingPunct="1">
              <a:lnSpc>
                <a:spcPct val="100000"/>
              </a:lnSpc>
              <a:spcBef>
                <a:spcPct val="20000"/>
              </a:spcBef>
              <a:spcAft>
                <a:spcPts val="60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cs typeface="+mn-cs"/>
              </a:rPr>
              <a:t>Determine</a:t>
            </a:r>
          </a:p>
          <a:p>
            <a:pPr marL="0" marR="0" lvl="0" indent="0" algn="ctr" defTabSz="457200" rtl="0" eaLnBrk="1" fontAlgn="auto" latinLnBrk="0" hangingPunct="1">
              <a:lnSpc>
                <a:spcPct val="100000"/>
              </a:lnSpc>
              <a:spcBef>
                <a:spcPct val="20000"/>
              </a:spcBef>
              <a:spcAft>
                <a:spcPts val="60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cs typeface="+mn-cs"/>
              </a:rPr>
              <a:t>Detrimental</a:t>
            </a:r>
          </a:p>
        </p:txBody>
      </p:sp>
      <p:sp>
        <p:nvSpPr>
          <p:cNvPr id="19" name="Content Placeholder 3">
            <a:extLst>
              <a:ext uri="{FF2B5EF4-FFF2-40B4-BE49-F238E27FC236}">
                <a16:creationId xmlns:a16="http://schemas.microsoft.com/office/drawing/2014/main" id="{27A284C4-AA90-4929-B39E-AAC109481B54}"/>
              </a:ext>
            </a:extLst>
          </p:cNvPr>
          <p:cNvSpPr>
            <a:spLocks noGrp="1"/>
          </p:cNvSpPr>
          <p:nvPr>
            <p:ph sz="quarter" idx="14"/>
          </p:nvPr>
        </p:nvSpPr>
        <p:spPr>
          <a:xfrm>
            <a:off x="6074973" y="1196752"/>
            <a:ext cx="4269499" cy="5029109"/>
          </a:xfrm>
          <a:solidFill>
            <a:srgbClr val="C3C3C3"/>
          </a:solidFill>
        </p:spPr>
        <p:txBody>
          <a:bodyPr tIns="1152000"/>
          <a:lstStyle/>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mn-cs"/>
              </a:rPr>
              <a:t>Can you come up with shorter, more familiar choices for these words? </a:t>
            </a:r>
          </a:p>
        </p:txBody>
      </p:sp>
      <p:sp>
        <p:nvSpPr>
          <p:cNvPr id="8" name="Slide Number Placeholder 4">
            <a:extLst>
              <a:ext uri="{FF2B5EF4-FFF2-40B4-BE49-F238E27FC236}">
                <a16:creationId xmlns:a16="http://schemas.microsoft.com/office/drawing/2014/main" id="{260A574F-1808-4124-8A52-AD6412C741C7}"/>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3867493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F387E-3EE6-4952-AD6B-6CEF64E4E9E0}"/>
              </a:ext>
            </a:extLst>
          </p:cNvPr>
          <p:cNvSpPr>
            <a:spLocks noGrp="1"/>
          </p:cNvSpPr>
          <p:nvPr>
            <p:ph type="title"/>
          </p:nvPr>
        </p:nvSpPr>
        <p:spPr/>
        <p:txBody>
          <a:bodyPr/>
          <a:lstStyle/>
          <a:p>
            <a:r>
              <a:rPr kumimoji="0" lang="en-US" sz="3600" b="1" i="0" u="none" strike="noStrike" kern="1200" cap="none" spc="0" normalizeH="0" baseline="0" noProof="0" dirty="0">
                <a:ln>
                  <a:noFill/>
                </a:ln>
                <a:solidFill>
                  <a:srgbClr val="3D97B4"/>
                </a:solidFill>
                <a:effectLst/>
                <a:uLnTx/>
                <a:uFillTx/>
                <a:cs typeface="+mj-cs"/>
              </a:rPr>
              <a:t>Use Slang and Popular Clichés with Caution</a:t>
            </a:r>
            <a:endParaRPr lang="en-IN" dirty="0"/>
          </a:p>
        </p:txBody>
      </p:sp>
      <p:sp>
        <p:nvSpPr>
          <p:cNvPr id="3" name="Content Placeholder 2">
            <a:extLst>
              <a:ext uri="{FF2B5EF4-FFF2-40B4-BE49-F238E27FC236}">
                <a16:creationId xmlns:a16="http://schemas.microsoft.com/office/drawing/2014/main" id="{B303679E-CBCC-42B5-B0EF-D7138D19A59A}"/>
              </a:ext>
            </a:extLst>
          </p:cNvPr>
          <p:cNvSpPr>
            <a:spLocks noGrp="1"/>
          </p:cNvSpPr>
          <p:nvPr>
            <p:ph sz="quarter" idx="20"/>
          </p:nvPr>
        </p:nvSpPr>
        <p:spPr>
          <a:xfrm>
            <a:off x="1645902" y="1340768"/>
            <a:ext cx="8900195" cy="4806950"/>
          </a:xfrm>
        </p:spPr>
        <p:txBody>
          <a:bodyPr/>
          <a:lstStyle/>
          <a:p>
            <a:pPr marL="525780" marR="0" lvl="0" indent="-457200" algn="l" defTabSz="457200" rtl="0" eaLnBrk="1" fontAlgn="auto" latinLnBrk="0" hangingPunct="1">
              <a:lnSpc>
                <a:spcPct val="90000"/>
              </a:lnSpc>
              <a:spcBef>
                <a:spcPct val="20000"/>
              </a:spcBef>
              <a:spcAft>
                <a:spcPts val="0"/>
              </a:spcAft>
              <a:buClr>
                <a:srgbClr val="3D97B4"/>
              </a:buClr>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She really </a:t>
            </a:r>
            <a:r>
              <a:rPr kumimoji="0" lang="en-US" sz="2800" b="1" i="0" u="sng" strike="noStrike" kern="1200" cap="none" spc="0" normalizeH="0" baseline="0" noProof="0" dirty="0">
                <a:ln>
                  <a:noFill/>
                </a:ln>
                <a:solidFill>
                  <a:srgbClr val="C30C20">
                    <a:lumMod val="50000"/>
                  </a:srgbClr>
                </a:solidFill>
                <a:effectLst/>
                <a:uLnTx/>
                <a:uFillTx/>
                <a:cs typeface="+mn-cs"/>
              </a:rPr>
              <a:t>threw me under the bus </a:t>
            </a:r>
            <a:r>
              <a:rPr kumimoji="0" lang="en-US" sz="2800" b="0" i="0" u="none" strike="noStrike" kern="1200" cap="none" spc="0" normalizeH="0" baseline="0" noProof="0" dirty="0">
                <a:ln>
                  <a:noFill/>
                </a:ln>
                <a:solidFill>
                  <a:prstClr val="black"/>
                </a:solidFill>
                <a:effectLst/>
                <a:uLnTx/>
                <a:uFillTx/>
                <a:cs typeface="+mn-cs"/>
              </a:rPr>
              <a:t>when she told the boss I was responsible for the missed deadline. </a:t>
            </a:r>
          </a:p>
          <a:p>
            <a:pPr marL="525780" marR="0" lvl="0" indent="-457200" algn="l" defTabSz="457200" rtl="0" eaLnBrk="1" fontAlgn="auto" latinLnBrk="0" hangingPunct="1">
              <a:lnSpc>
                <a:spcPct val="90000"/>
              </a:lnSpc>
              <a:spcBef>
                <a:spcPct val="20000"/>
              </a:spcBef>
              <a:spcAft>
                <a:spcPts val="0"/>
              </a:spcAft>
              <a:buClr>
                <a:srgbClr val="3D97B4"/>
              </a:buClr>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Our company experienced a </a:t>
            </a:r>
            <a:r>
              <a:rPr kumimoji="0" lang="en-US" sz="2800" b="1" i="0" u="sng" strike="noStrike" kern="1200" cap="none" spc="0" normalizeH="0" baseline="0" noProof="0" dirty="0">
                <a:ln>
                  <a:noFill/>
                </a:ln>
                <a:solidFill>
                  <a:srgbClr val="C30C20">
                    <a:lumMod val="50000"/>
                  </a:srgbClr>
                </a:solidFill>
                <a:effectLst/>
                <a:uLnTx/>
                <a:uFillTx/>
                <a:cs typeface="+mn-cs"/>
              </a:rPr>
              <a:t>paradigm shift</a:t>
            </a:r>
            <a:r>
              <a:rPr kumimoji="0" lang="en-US" sz="2800" b="0" i="0" u="sng" strike="noStrike" kern="1200" cap="none" spc="0" normalizeH="0" baseline="0" noProof="0" dirty="0">
                <a:ln>
                  <a:noFill/>
                </a:ln>
                <a:solidFill>
                  <a:srgbClr val="C30C20">
                    <a:lumMod val="50000"/>
                  </a:srgbClr>
                </a:solidFill>
                <a:effectLst/>
                <a:uLnTx/>
                <a:uFillTx/>
                <a:cs typeface="+mn-cs"/>
              </a:rPr>
              <a:t> </a:t>
            </a:r>
            <a:r>
              <a:rPr kumimoji="0" lang="en-US" sz="2800" b="0" i="0" u="none" strike="noStrike" kern="1200" cap="none" spc="0" normalizeH="0" baseline="0" noProof="0" dirty="0">
                <a:ln>
                  <a:noFill/>
                </a:ln>
                <a:solidFill>
                  <a:prstClr val="black"/>
                </a:solidFill>
                <a:effectLst/>
                <a:uLnTx/>
                <a:uFillTx/>
                <a:cs typeface="+mn-cs"/>
              </a:rPr>
              <a:t>after adopting Six Sigma. </a:t>
            </a:r>
          </a:p>
          <a:p>
            <a:pPr marL="525780" marR="0" lvl="0" indent="-457200" algn="l" defTabSz="457200" rtl="0" eaLnBrk="1" fontAlgn="auto" latinLnBrk="0" hangingPunct="1">
              <a:lnSpc>
                <a:spcPct val="90000"/>
              </a:lnSpc>
              <a:spcBef>
                <a:spcPct val="20000"/>
              </a:spcBef>
              <a:spcAft>
                <a:spcPts val="0"/>
              </a:spcAft>
              <a:buClr>
                <a:srgbClr val="3D97B4"/>
              </a:buClr>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The new marketing strategy </a:t>
            </a:r>
            <a:r>
              <a:rPr kumimoji="0" lang="en-US" sz="2800" b="1" i="0" u="sng" strike="noStrike" kern="1200" cap="none" spc="0" normalizeH="0" baseline="0" noProof="0" dirty="0">
                <a:ln>
                  <a:noFill/>
                </a:ln>
                <a:solidFill>
                  <a:srgbClr val="C30C20">
                    <a:lumMod val="50000"/>
                  </a:srgbClr>
                </a:solidFill>
                <a:effectLst/>
                <a:uLnTx/>
                <a:uFillTx/>
                <a:cs typeface="+mn-cs"/>
              </a:rPr>
              <a:t>elevates our brand</a:t>
            </a:r>
            <a:r>
              <a:rPr kumimoji="0" lang="en-US" sz="2800" b="0" i="0" u="none" strike="noStrike" kern="1200" cap="none" spc="0" normalizeH="0" baseline="0" noProof="0" dirty="0">
                <a:ln>
                  <a:noFill/>
                </a:ln>
                <a:solidFill>
                  <a:srgbClr val="C30C20">
                    <a:lumMod val="50000"/>
                  </a:srgbClr>
                </a:solidFill>
                <a:effectLst/>
                <a:uLnTx/>
                <a:uFillTx/>
                <a:cs typeface="+mn-cs"/>
              </a:rPr>
              <a:t>. </a:t>
            </a:r>
          </a:p>
          <a:p>
            <a:pPr marL="525780" marR="0" lvl="0" indent="-457200" algn="l" defTabSz="457200" rtl="0" eaLnBrk="1" fontAlgn="auto" latinLnBrk="0" hangingPunct="1">
              <a:lnSpc>
                <a:spcPct val="90000"/>
              </a:lnSpc>
              <a:spcBef>
                <a:spcPct val="20000"/>
              </a:spcBef>
              <a:spcAft>
                <a:spcPts val="0"/>
              </a:spcAft>
              <a:buClr>
                <a:srgbClr val="3D97B4"/>
              </a:buClr>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Our new writing consultant is a great </a:t>
            </a:r>
            <a:r>
              <a:rPr kumimoji="0" lang="en-US" sz="2800" b="1" i="0" u="sng" strike="noStrike" kern="1200" cap="none" spc="0" normalizeH="0" baseline="0" noProof="0" dirty="0">
                <a:ln>
                  <a:noFill/>
                </a:ln>
                <a:solidFill>
                  <a:srgbClr val="C30C20">
                    <a:lumMod val="50000"/>
                  </a:srgbClr>
                </a:solidFill>
                <a:effectLst/>
                <a:uLnTx/>
                <a:uFillTx/>
                <a:cs typeface="+mn-cs"/>
              </a:rPr>
              <a:t>resource</a:t>
            </a:r>
            <a:r>
              <a:rPr kumimoji="0" lang="en-US" sz="2800" b="0" i="0" u="none" strike="noStrike" kern="1200" cap="none" spc="0" normalizeH="0" baseline="0" noProof="0" dirty="0">
                <a:ln>
                  <a:noFill/>
                </a:ln>
                <a:solidFill>
                  <a:srgbClr val="C30C20">
                    <a:lumMod val="50000"/>
                  </a:srgbClr>
                </a:solidFill>
                <a:effectLst/>
                <a:uLnTx/>
                <a:uFillTx/>
                <a:cs typeface="+mn-cs"/>
              </a:rPr>
              <a:t> </a:t>
            </a:r>
            <a:r>
              <a:rPr kumimoji="0" lang="en-US" sz="2800" b="0" i="0" u="none" strike="noStrike" kern="1200" cap="none" spc="0" normalizeH="0" baseline="0" noProof="0" dirty="0">
                <a:ln>
                  <a:noFill/>
                </a:ln>
                <a:solidFill>
                  <a:prstClr val="black"/>
                </a:solidFill>
                <a:effectLst/>
                <a:uLnTx/>
                <a:uFillTx/>
                <a:cs typeface="+mn-cs"/>
              </a:rPr>
              <a:t>that we can </a:t>
            </a:r>
            <a:r>
              <a:rPr kumimoji="0" lang="en-US" sz="2800" b="1" i="0" u="sng" strike="noStrike" kern="1200" cap="none" spc="0" normalizeH="0" baseline="0" noProof="0" dirty="0">
                <a:ln>
                  <a:noFill/>
                </a:ln>
                <a:solidFill>
                  <a:srgbClr val="C30C20">
                    <a:lumMod val="50000"/>
                  </a:srgbClr>
                </a:solidFill>
                <a:effectLst/>
                <a:uLnTx/>
                <a:uFillTx/>
                <a:cs typeface="+mn-cs"/>
              </a:rPr>
              <a:t>leverage</a:t>
            </a:r>
            <a:r>
              <a:rPr kumimoji="0" lang="en-US" sz="2800" b="0" i="0" u="none" strike="noStrike" kern="1200" cap="none" spc="0" normalizeH="0" baseline="0" noProof="0" dirty="0">
                <a:ln>
                  <a:noFill/>
                </a:ln>
                <a:solidFill>
                  <a:srgbClr val="C30C20">
                    <a:lumMod val="50000"/>
                  </a:srgbClr>
                </a:solidFill>
                <a:effectLst/>
                <a:uLnTx/>
                <a:uFillTx/>
                <a:cs typeface="+mn-cs"/>
              </a:rPr>
              <a:t> </a:t>
            </a:r>
            <a:r>
              <a:rPr kumimoji="0" lang="en-US" sz="2800" b="0" i="0" u="none" strike="noStrike" kern="1200" cap="none" spc="0" normalizeH="0" baseline="0" noProof="0" dirty="0">
                <a:ln>
                  <a:noFill/>
                </a:ln>
                <a:solidFill>
                  <a:prstClr val="black"/>
                </a:solidFill>
                <a:effectLst/>
                <a:uLnTx/>
                <a:uFillTx/>
                <a:cs typeface="+mn-cs"/>
              </a:rPr>
              <a:t>on our next campaign.</a:t>
            </a:r>
            <a:endParaRPr kumimoji="0" lang="en-US" sz="2400" b="0" i="0" u="none" strike="noStrike" kern="1200" cap="none" spc="0" normalizeH="0" baseline="0" noProof="0" dirty="0">
              <a:ln>
                <a:noFill/>
              </a:ln>
              <a:solidFill>
                <a:prstClr val="black"/>
              </a:solidFill>
              <a:effectLst/>
              <a:uLnTx/>
              <a:uFillTx/>
              <a:cs typeface="+mn-cs"/>
            </a:endParaRPr>
          </a:p>
        </p:txBody>
      </p:sp>
      <p:sp>
        <p:nvSpPr>
          <p:cNvPr id="6" name="Slide Number Placeholder 3">
            <a:extLst>
              <a:ext uri="{FF2B5EF4-FFF2-40B4-BE49-F238E27FC236}">
                <a16:creationId xmlns:a16="http://schemas.microsoft.com/office/drawing/2014/main" id="{2572118E-E52D-47E7-AAB9-923FA2926383}"/>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304837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B602DEC-3B1E-4667-B681-110D54577E2B}"/>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 </a:t>
            </a:r>
            <a:r>
              <a:rPr kumimoji="0" lang="en-US" sz="3200" b="1" i="0" u="none" strike="noStrike" kern="1200" cap="none" spc="0" normalizeH="0" baseline="0" noProof="0" dirty="0">
                <a:ln>
                  <a:noFill/>
                </a:ln>
                <a:solidFill>
                  <a:srgbClr val="3D97B4"/>
                </a:solidFill>
                <a:effectLst/>
                <a:uLnTx/>
                <a:uFillTx/>
                <a:cs typeface="+mj-cs"/>
              </a:rPr>
              <a:t>Use Technical Words and Acronyms Appropriately</a:t>
            </a:r>
            <a:endParaRPr lang="en-IN" dirty="0"/>
          </a:p>
        </p:txBody>
      </p:sp>
      <p:sp>
        <p:nvSpPr>
          <p:cNvPr id="8" name="Content Placeholder 2">
            <a:extLst>
              <a:ext uri="{FF2B5EF4-FFF2-40B4-BE49-F238E27FC236}">
                <a16:creationId xmlns:a16="http://schemas.microsoft.com/office/drawing/2014/main" id="{10943905-A219-4585-A5F9-21B047658060}"/>
              </a:ext>
            </a:extLst>
          </p:cNvPr>
          <p:cNvSpPr>
            <a:spLocks noGrp="1"/>
          </p:cNvSpPr>
          <p:nvPr>
            <p:ph sz="quarter" idx="11"/>
          </p:nvPr>
        </p:nvSpPr>
        <p:spPr>
          <a:xfrm>
            <a:off x="1847528" y="1143848"/>
            <a:ext cx="9980316" cy="1336248"/>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1" u="none" strike="noStrike" kern="1200" cap="none" spc="0" normalizeH="0" baseline="0" noProof="0" dirty="0">
                <a:ln>
                  <a:noFill/>
                </a:ln>
                <a:solidFill>
                  <a:prstClr val="black"/>
                </a:solidFill>
                <a:effectLst/>
                <a:uLnTx/>
                <a:uFillTx/>
                <a:cs typeface="+mn-cs"/>
              </a:rPr>
              <a:t>Example: </a:t>
            </a:r>
            <a:r>
              <a:rPr kumimoji="0" lang="en-US" sz="2400" b="0" i="0" u="none" strike="noStrike" kern="1200" cap="none" spc="0" normalizeH="0" baseline="0" noProof="0" dirty="0">
                <a:ln>
                  <a:noFill/>
                </a:ln>
                <a:solidFill>
                  <a:prstClr val="black"/>
                </a:solidFill>
                <a:effectLst/>
                <a:uLnTx/>
                <a:uFillTx/>
                <a:cs typeface="+mn-cs"/>
              </a:rPr>
              <a:t>Social Security</a:t>
            </a:r>
            <a:r>
              <a:rPr kumimoji="0" lang="en-US" altLang="en-US" sz="2400" b="0" i="0" u="none" strike="noStrike" kern="1200" cap="none" spc="0" normalizeH="0" baseline="0" noProof="0" dirty="0">
                <a:ln>
                  <a:noFill/>
                </a:ln>
                <a:solidFill>
                  <a:prstClr val="black"/>
                </a:solidFill>
                <a:effectLst/>
                <a:uLnTx/>
                <a:uFillTx/>
                <a:cs typeface="+mn-cs"/>
              </a:rPr>
              <a:t>’</a:t>
            </a:r>
            <a:r>
              <a:rPr kumimoji="0" lang="en-US" altLang="ja-JP" sz="2400" b="0" i="0" u="none" strike="noStrike" kern="1200" cap="none" spc="0" normalizeH="0" baseline="0" noProof="0" dirty="0">
                <a:ln>
                  <a:noFill/>
                </a:ln>
                <a:solidFill>
                  <a:prstClr val="black"/>
                </a:solidFill>
                <a:effectLst/>
                <a:uLnTx/>
                <a:uFillTx/>
                <a:ea typeface="ＭＳ Ｐゴシック" panose="020B0600070205080204" pitchFamily="34" charset="-128"/>
                <a:cs typeface="+mn-cs"/>
              </a:rPr>
              <a:t>s technical language can be made more understandable for readers. </a:t>
            </a:r>
            <a:endParaRPr kumimoji="0" lang="en-US" sz="2400" b="0" i="0" u="none" strike="noStrike" kern="1200" cap="none" spc="0" normalizeH="0" baseline="0" noProof="0" dirty="0">
              <a:ln>
                <a:noFill/>
              </a:ln>
              <a:solidFill>
                <a:prstClr val="black"/>
              </a:solidFill>
              <a:effectLst/>
              <a:uLnTx/>
              <a:uFillTx/>
              <a:cs typeface="+mn-cs"/>
            </a:endParaRPr>
          </a:p>
        </p:txBody>
      </p:sp>
      <p:sp>
        <p:nvSpPr>
          <p:cNvPr id="19" name="Content Placeholder 3">
            <a:extLst>
              <a:ext uri="{FF2B5EF4-FFF2-40B4-BE49-F238E27FC236}">
                <a16:creationId xmlns:a16="http://schemas.microsoft.com/office/drawing/2014/main" id="{2A6BEBF3-B582-4554-B0D5-ED761EB3EE4B}"/>
              </a:ext>
            </a:extLst>
          </p:cNvPr>
          <p:cNvSpPr>
            <a:spLocks noGrp="1"/>
          </p:cNvSpPr>
          <p:nvPr>
            <p:ph sz="quarter" idx="14"/>
          </p:nvPr>
        </p:nvSpPr>
        <p:spPr>
          <a:xfrm>
            <a:off x="1834989" y="2107008"/>
            <a:ext cx="4261011" cy="4418336"/>
          </a:xfrm>
        </p:spPr>
        <p:txBody>
          <a:bodyPr>
            <a:normAutofit lnSpcReduction="10000"/>
          </a:bodyPr>
          <a:lstStyle/>
          <a:p>
            <a:pPr marL="0" marR="0" lvl="0" indent="0" algn="ctr" defTabSz="457200" rtl="0" eaLnBrk="1" fontAlgn="auto" latinLnBrk="0" hangingPunct="1">
              <a:lnSpc>
                <a:spcPct val="100000"/>
              </a:lnSpc>
              <a:spcBef>
                <a:spcPct val="20000"/>
              </a:spcBef>
              <a:spcAft>
                <a:spcPts val="800"/>
              </a:spcAft>
              <a:buClr>
                <a:srgbClr val="C30C20">
                  <a:lumMod val="50000"/>
                </a:srgbClr>
              </a:buClr>
              <a:buSzTx/>
              <a:buFont typeface="Arial"/>
              <a:buNone/>
              <a:tabLst/>
              <a:defRPr/>
            </a:pPr>
            <a:r>
              <a:rPr kumimoji="0" lang="en-US" sz="2400" b="1" i="0" u="none" strike="noStrike" kern="1200" cap="none" spc="0" normalizeH="0" baseline="0" noProof="0" dirty="0">
                <a:ln>
                  <a:noFill/>
                </a:ln>
                <a:solidFill>
                  <a:srgbClr val="C30C20">
                    <a:lumMod val="50000"/>
                  </a:srgbClr>
                </a:solidFill>
                <a:effectLst/>
                <a:uLnTx/>
                <a:uFillTx/>
                <a:cs typeface="+mn-cs"/>
              </a:rPr>
              <a:t>Original</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Has sufficient quarters of coverage to acquire an insured status.</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Survivors</a:t>
            </a:r>
            <a:r>
              <a:rPr kumimoji="0" lang="ja-JP" altLang="en-US" sz="2400" b="0" i="0" u="none" strike="noStrike" kern="1200" cap="none" spc="0" normalizeH="0" baseline="0" noProof="0" dirty="0">
                <a:ln>
                  <a:noFill/>
                </a:ln>
                <a:solidFill>
                  <a:srgbClr val="000000"/>
                </a:solidFill>
                <a:effectLst/>
                <a:uLnTx/>
                <a:uFillTx/>
                <a:ea typeface="ＭＳ Ｐゴシック" pitchFamily="34" charset="-128"/>
                <a:cs typeface="+mn-cs"/>
              </a:rPr>
              <a:t>’</a:t>
            </a:r>
            <a:r>
              <a:rPr kumimoji="0" lang="en-US" altLang="ja-JP" sz="2400" b="0" i="0" u="none" strike="noStrike" kern="1200" cap="none" spc="0" normalizeH="0" baseline="0" noProof="0" dirty="0">
                <a:ln>
                  <a:noFill/>
                </a:ln>
                <a:solidFill>
                  <a:srgbClr val="000000"/>
                </a:solidFill>
                <a:effectLst/>
                <a:uLnTx/>
                <a:uFillTx/>
                <a:ea typeface="ＭＳ Ｐゴシック" pitchFamily="34" charset="-128"/>
                <a:cs typeface="+mn-cs"/>
              </a:rPr>
              <a:t> benefits.</a:t>
            </a:r>
            <a:endPar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endParaRP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Covered employment.</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Deceased wage earner.</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To file a claim.</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Aged workers.</a:t>
            </a:r>
          </a:p>
        </p:txBody>
      </p:sp>
      <p:sp>
        <p:nvSpPr>
          <p:cNvPr id="20" name="Content Placeholder 4">
            <a:extLst>
              <a:ext uri="{FF2B5EF4-FFF2-40B4-BE49-F238E27FC236}">
                <a16:creationId xmlns:a16="http://schemas.microsoft.com/office/drawing/2014/main" id="{7C6BAACE-F820-4CC8-BC54-8A828CD2CD7E}"/>
              </a:ext>
            </a:extLst>
          </p:cNvPr>
          <p:cNvSpPr>
            <a:spLocks noGrp="1"/>
          </p:cNvSpPr>
          <p:nvPr>
            <p:ph sz="quarter" idx="15"/>
          </p:nvPr>
        </p:nvSpPr>
        <p:spPr>
          <a:xfrm>
            <a:off x="6191906" y="2107008"/>
            <a:ext cx="4867746" cy="4093888"/>
          </a:xfrm>
        </p:spPr>
        <p:txBody>
          <a:bodyPr>
            <a:normAutofit/>
          </a:bodyPr>
          <a:lstStyle/>
          <a:p>
            <a:pPr marL="0" marR="0" lvl="0" indent="0" algn="ctr"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srgbClr val="C30C20">
                    <a:lumMod val="50000"/>
                  </a:srgbClr>
                </a:solidFill>
                <a:effectLst/>
                <a:uLnTx/>
                <a:uFillTx/>
                <a:cs typeface="+mn-cs"/>
              </a:rPr>
              <a:t>Improved</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Has worked long enough (under Social Security) to become insured.</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Family insurance payments.</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A job covered by Social Security.</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Worker who has died.</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To apply for insurance payments.</a:t>
            </a:r>
          </a:p>
          <a:p>
            <a:pPr marL="342900" marR="0" lvl="0" indent="-342900" algn="l" defTabSz="457200" rtl="0" eaLnBrk="1" fontAlgn="auto" latinLnBrk="0" hangingPunct="1">
              <a:lnSpc>
                <a:spcPct val="100000"/>
              </a:lnSpc>
              <a:spcBef>
                <a:spcPct val="20000"/>
              </a:spcBef>
              <a:spcAft>
                <a:spcPts val="800"/>
              </a:spcAft>
              <a:buClr>
                <a:srgbClr val="C30C20">
                  <a:lumMod val="50000"/>
                </a:srgbClr>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ＭＳ Ｐゴシック" pitchFamily="34" charset="-128"/>
                <a:cs typeface="+mn-cs"/>
              </a:rPr>
              <a:t>Workers past 65.</a:t>
            </a:r>
            <a:endParaRPr lang="en-IN" dirty="0"/>
          </a:p>
        </p:txBody>
      </p:sp>
      <p:sp>
        <p:nvSpPr>
          <p:cNvPr id="6" name="Slide Number Placeholder 5">
            <a:extLst>
              <a:ext uri="{FF2B5EF4-FFF2-40B4-BE49-F238E27FC236}">
                <a16:creationId xmlns:a16="http://schemas.microsoft.com/office/drawing/2014/main" id="{233922BF-7A05-44A5-824A-8744ACEF8554}"/>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2259624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15264</TotalTime>
  <Words>3091</Words>
  <Application>Microsoft Office PowerPoint</Application>
  <PresentationFormat>Widescreen</PresentationFormat>
  <Paragraphs>328</Paragraphs>
  <Slides>39</Slides>
  <Notes>39</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39</vt:i4>
      </vt:variant>
    </vt:vector>
  </HeadingPairs>
  <TitlesOfParts>
    <vt:vector size="51" baseType="lpstr">
      <vt:lpstr>Arial</vt:lpstr>
      <vt:lpstr>ArumSans Bold</vt:lpstr>
      <vt:lpstr>Calibri</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Chapter Six</vt:lpstr>
      <vt:lpstr>Learning Objectives 1</vt:lpstr>
      <vt:lpstr>Learning Objectives 2</vt:lpstr>
      <vt:lpstr>Learning Objectives 3</vt:lpstr>
      <vt:lpstr>Adapting Your Style to Your Readers</vt:lpstr>
      <vt:lpstr>Take an Audience-Centered Approach</vt:lpstr>
      <vt:lpstr>Use Short, Familiar Words</vt:lpstr>
      <vt:lpstr>Use Slang and Popular Clichés with Caution</vt:lpstr>
      <vt:lpstr> Use Technical Words and Acronyms Appropriately</vt:lpstr>
      <vt:lpstr>What Do These Mean?</vt:lpstr>
      <vt:lpstr>Use Precise Language</vt:lpstr>
      <vt:lpstr>You Try It</vt:lpstr>
      <vt:lpstr>Be Precise</vt:lpstr>
      <vt:lpstr>Use Words with Right Shades of Meaning </vt:lpstr>
      <vt:lpstr>Choose the Right Word</vt:lpstr>
      <vt:lpstr>Prefer Action Verbs</vt:lpstr>
      <vt:lpstr>You Make the Call 1</vt:lpstr>
      <vt:lpstr>Spot the Camouflaged Verbs</vt:lpstr>
      <vt:lpstr>Writing Clear Sentences</vt:lpstr>
      <vt:lpstr>Limit Sentence Content 1</vt:lpstr>
      <vt:lpstr>Limit Sentence Content 2</vt:lpstr>
      <vt:lpstr>Economize: Eliminate Surplus</vt:lpstr>
      <vt:lpstr>Economize: Your Turn</vt:lpstr>
      <vt:lpstr>Economize: Remove Repetition</vt:lpstr>
      <vt:lpstr>Manage Emphasis: Sentences</vt:lpstr>
      <vt:lpstr>Manage Emphasis: Subordination</vt:lpstr>
      <vt:lpstr>Manage Emphasis: Short Sentences</vt:lpstr>
      <vt:lpstr>Give Sentences Unity 1</vt:lpstr>
      <vt:lpstr>Give Sentences Unity 2</vt:lpstr>
      <vt:lpstr>Write Sentences Logically: Your Turn</vt:lpstr>
      <vt:lpstr>Writing Clear Paragraphs </vt:lpstr>
      <vt:lpstr>Keep Paragraphs Concise</vt:lpstr>
      <vt:lpstr>What Does the Reader Need to Know?</vt:lpstr>
      <vt:lpstr>Give Paragraphs Unity</vt:lpstr>
      <vt:lpstr>Where Are the Topic Sentences?</vt:lpstr>
      <vt:lpstr>You Make the Call 2</vt:lpstr>
      <vt:lpstr>Make Paragraphs Coherent</vt:lpstr>
      <vt:lpstr>What’s the Purpose of Each Paragraph? </vt:lpstr>
      <vt:lpstr>End of Main Content</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Six: Crafting Effective Sentences and Paragraphs</dc:title>
  <dc:subject>General, Organic, &amp; Biological Chemistry</dc:subject>
  <dc:creator>Bernstein;Fran</dc:creator>
  <dc:description/>
  <cp:lastModifiedBy>Ritik Singh</cp:lastModifiedBy>
  <cp:revision>1716</cp:revision>
  <dcterms:created xsi:type="dcterms:W3CDTF">2017-04-27T00:32:37Z</dcterms:created>
  <dcterms:modified xsi:type="dcterms:W3CDTF">2021-02-08T14:24:17Z</dcterms:modified>
</cp:coreProperties>
</file>