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6.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738" r:id="rId4"/>
    <p:sldMasterId id="2147483694" r:id="rId5"/>
    <p:sldMasterId id="2147483697" r:id="rId6"/>
    <p:sldMasterId id="2147483660" r:id="rId7"/>
  </p:sldMasterIdLst>
  <p:notesMasterIdLst>
    <p:notesMasterId r:id="rId81"/>
  </p:notesMasterIdLst>
  <p:handoutMasterIdLst>
    <p:handoutMasterId r:id="rId82"/>
  </p:handoutMasterIdLst>
  <p:sldIdLst>
    <p:sldId id="278" r:id="rId8"/>
    <p:sldId id="257" r:id="rId9"/>
    <p:sldId id="263" r:id="rId10"/>
    <p:sldId id="264" r:id="rId11"/>
    <p:sldId id="426" r:id="rId12"/>
    <p:sldId id="351" r:id="rId13"/>
    <p:sldId id="265" r:id="rId14"/>
    <p:sldId id="352" r:id="rId15"/>
    <p:sldId id="353" r:id="rId16"/>
    <p:sldId id="409"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421" r:id="rId30"/>
    <p:sldId id="368" r:id="rId31"/>
    <p:sldId id="369" r:id="rId32"/>
    <p:sldId id="370" r:id="rId33"/>
    <p:sldId id="371" r:id="rId34"/>
    <p:sldId id="372" r:id="rId35"/>
    <p:sldId id="373" r:id="rId36"/>
    <p:sldId id="374" r:id="rId37"/>
    <p:sldId id="375" r:id="rId38"/>
    <p:sldId id="411" r:id="rId39"/>
    <p:sldId id="416" r:id="rId40"/>
    <p:sldId id="378" r:id="rId41"/>
    <p:sldId id="379" r:id="rId42"/>
    <p:sldId id="380" r:id="rId43"/>
    <p:sldId id="381" r:id="rId44"/>
    <p:sldId id="412" r:id="rId45"/>
    <p:sldId id="383" r:id="rId46"/>
    <p:sldId id="413" r:id="rId47"/>
    <p:sldId id="385" r:id="rId48"/>
    <p:sldId id="386" r:id="rId49"/>
    <p:sldId id="387" r:id="rId50"/>
    <p:sldId id="424" r:id="rId51"/>
    <p:sldId id="417" r:id="rId52"/>
    <p:sldId id="390" r:id="rId53"/>
    <p:sldId id="391" r:id="rId54"/>
    <p:sldId id="392" r:id="rId55"/>
    <p:sldId id="418" r:id="rId56"/>
    <p:sldId id="430" r:id="rId57"/>
    <p:sldId id="420" r:id="rId58"/>
    <p:sldId id="396" r:id="rId59"/>
    <p:sldId id="414" r:id="rId60"/>
    <p:sldId id="398" r:id="rId61"/>
    <p:sldId id="399" r:id="rId62"/>
    <p:sldId id="349" r:id="rId63"/>
    <p:sldId id="279" r:id="rId64"/>
    <p:sldId id="310" r:id="rId65"/>
    <p:sldId id="423" r:id="rId66"/>
    <p:sldId id="410" r:id="rId67"/>
    <p:sldId id="312" r:id="rId68"/>
    <p:sldId id="400" r:id="rId69"/>
    <p:sldId id="401" r:id="rId70"/>
    <p:sldId id="402" r:id="rId71"/>
    <p:sldId id="432" r:id="rId72"/>
    <p:sldId id="403" r:id="rId73"/>
    <p:sldId id="425" r:id="rId74"/>
    <p:sldId id="404" r:id="rId75"/>
    <p:sldId id="405" r:id="rId76"/>
    <p:sldId id="406" r:id="rId77"/>
    <p:sldId id="407" r:id="rId78"/>
    <p:sldId id="428" r:id="rId79"/>
    <p:sldId id="415" r:id="rId80"/>
  </p:sldIdLst>
  <p:sldSz cx="12192000" cy="6858000"/>
  <p:notesSz cx="6858000" cy="9144000"/>
  <p:custDataLst>
    <p:tags r:id="rId83"/>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278"/>
            <p14:sldId id="257"/>
            <p14:sldId id="263"/>
            <p14:sldId id="264"/>
            <p14:sldId id="426"/>
            <p14:sldId id="351"/>
            <p14:sldId id="265"/>
            <p14:sldId id="352"/>
            <p14:sldId id="353"/>
            <p14:sldId id="409"/>
            <p14:sldId id="355"/>
            <p14:sldId id="356"/>
            <p14:sldId id="357"/>
            <p14:sldId id="358"/>
            <p14:sldId id="359"/>
            <p14:sldId id="360"/>
            <p14:sldId id="361"/>
            <p14:sldId id="362"/>
            <p14:sldId id="363"/>
            <p14:sldId id="364"/>
            <p14:sldId id="365"/>
            <p14:sldId id="366"/>
            <p14:sldId id="421"/>
            <p14:sldId id="368"/>
            <p14:sldId id="369"/>
            <p14:sldId id="370"/>
            <p14:sldId id="371"/>
            <p14:sldId id="372"/>
            <p14:sldId id="373"/>
            <p14:sldId id="374"/>
            <p14:sldId id="375"/>
            <p14:sldId id="411"/>
            <p14:sldId id="416"/>
            <p14:sldId id="378"/>
            <p14:sldId id="379"/>
            <p14:sldId id="380"/>
            <p14:sldId id="381"/>
            <p14:sldId id="412"/>
            <p14:sldId id="383"/>
            <p14:sldId id="413"/>
            <p14:sldId id="385"/>
            <p14:sldId id="386"/>
            <p14:sldId id="387"/>
            <p14:sldId id="424"/>
            <p14:sldId id="417"/>
            <p14:sldId id="390"/>
            <p14:sldId id="391"/>
            <p14:sldId id="392"/>
            <p14:sldId id="418"/>
            <p14:sldId id="430"/>
            <p14:sldId id="420"/>
            <p14:sldId id="396"/>
            <p14:sldId id="414"/>
            <p14:sldId id="398"/>
            <p14:sldId id="399"/>
            <p14:sldId id="349"/>
            <p14:sldId id="279"/>
          </p14:sldIdLst>
        </p14:section>
        <p14:section name="Appendix: Image Descriptions for Unsighted Students" id="{278879F4-6939-47F5-895B-14EED8EF4709}">
          <p14:sldIdLst>
            <p14:sldId id="310"/>
            <p14:sldId id="423"/>
            <p14:sldId id="410"/>
            <p14:sldId id="312"/>
            <p14:sldId id="400"/>
            <p14:sldId id="401"/>
            <p14:sldId id="402"/>
            <p14:sldId id="432"/>
            <p14:sldId id="403"/>
            <p14:sldId id="425"/>
            <p14:sldId id="404"/>
            <p14:sldId id="405"/>
            <p14:sldId id="406"/>
            <p14:sldId id="407"/>
            <p14:sldId id="428"/>
            <p14:sldId id="415"/>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FE575"/>
    <a:srgbClr val="FFFF00"/>
    <a:srgbClr val="F1B791"/>
    <a:srgbClr val="FFF5CC"/>
    <a:srgbClr val="595959"/>
    <a:srgbClr val="404040"/>
    <a:srgbClr val="D3EAED"/>
    <a:srgbClr val="802754"/>
    <a:srgbClr val="2B646A"/>
    <a:srgbClr val="9595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39" autoAdjust="0"/>
    <p:restoredTop sz="94161" autoAdjust="0"/>
  </p:normalViewPr>
  <p:slideViewPr>
    <p:cSldViewPr>
      <p:cViewPr varScale="1">
        <p:scale>
          <a:sx n="104" d="100"/>
          <a:sy n="104" d="100"/>
        </p:scale>
        <p:origin x="1038" y="96"/>
      </p:cViewPr>
      <p:guideLst>
        <p:guide orient="horz" pos="4156"/>
        <p:guide pos="997"/>
      </p:guideLst>
    </p:cSldViewPr>
  </p:slideViewPr>
  <p:outlineViewPr>
    <p:cViewPr>
      <p:scale>
        <a:sx n="33" d="100"/>
        <a:sy n="33" d="100"/>
      </p:scale>
      <p:origin x="0" y="-39486"/>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presProps" Target="presProps.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5.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notesMaster" Target="notesMasters/notesMaster1.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tableStyles" Target="tableStyles.xml"/><Relationship Id="rId61" Type="http://schemas.openxmlformats.org/officeDocument/2006/relationships/slide" Target="slides/slide54.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5-1 Se</a:t>
            </a:r>
            <a:r>
              <a:rPr lang="en-US" baseline="0" dirty="0">
                <a:latin typeface="Sanserif"/>
              </a:rPr>
              <a:t>e Chapter 5 Instructor’s Manual for teaching notes. </a:t>
            </a:r>
            <a:endParaRPr lang="en-US" dirty="0">
              <a:latin typeface="Sanserif"/>
            </a:endParaRPr>
          </a:p>
          <a:p>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60098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Sanserif"/>
              </a:rPr>
              <a:t>5-10</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645818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5-11</a:t>
            </a:r>
            <a:r>
              <a:rPr lang="en-US" baseline="0" dirty="0">
                <a:latin typeface="Sanserif"/>
              </a:rPr>
              <a:t> </a:t>
            </a:r>
            <a:r>
              <a:rPr lang="en-US" dirty="0">
                <a:latin typeface="Sanserif"/>
              </a:rPr>
              <a:t>Se</a:t>
            </a:r>
            <a:r>
              <a:rPr lang="en-US" baseline="0" dirty="0">
                <a:latin typeface="Sanserif"/>
              </a:rPr>
              <a:t>e Chapter 5 Instructor’s Manual for teaching notes</a:t>
            </a: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114613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5-12</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027660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5-13</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baseline="0"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501556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Sanserif"/>
              </a:rPr>
              <a:t>5-14</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513332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5-15</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3309939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5-16</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baseline="0"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2532712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Sanserif"/>
              </a:rPr>
              <a:t>5-17</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3576631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5-18</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642924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5-19</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3077565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5-2 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1675817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5-20</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799363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5-21</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2516495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5-22</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294300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5-23</a:t>
            </a:r>
            <a:r>
              <a:rPr lang="en-US" baseline="0" dirty="0"/>
              <a:t> </a:t>
            </a:r>
            <a:r>
              <a:rPr lang="en-US" dirty="0"/>
              <a:t>Se</a:t>
            </a:r>
            <a:r>
              <a:rPr lang="en-US" baseline="0" dirty="0"/>
              <a:t>e Chapter 5 Instructor’s Manual for teaching notes.</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1441208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5-24</a:t>
            </a:r>
            <a:r>
              <a:rPr lang="en-US" baseline="0" dirty="0">
                <a:latin typeface="Sanserif"/>
              </a:rPr>
              <a:t> </a:t>
            </a:r>
            <a:r>
              <a:rPr lang="en-US" dirty="0">
                <a:latin typeface="Sanserif"/>
              </a:rPr>
              <a:t>Se</a:t>
            </a:r>
            <a:r>
              <a:rPr lang="en-US" baseline="0" dirty="0">
                <a:latin typeface="Sanserif"/>
              </a:rPr>
              <a:t>e Chapter 5 Instructor’s Manual for teaching notes</a:t>
            </a:r>
          </a:p>
          <a:p>
            <a:pPr marL="0" indent="0">
              <a:buFont typeface="Arial" panose="020B0604020202020204" pitchFamily="34" charset="0"/>
              <a:buNone/>
            </a:pPr>
            <a:endParaRPr lang="en-US" baseline="0" dirty="0">
              <a:latin typeface="Sanserif"/>
            </a:endParaRPr>
          </a:p>
          <a:p>
            <a:endParaRPr lang="en-US" baseline="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344892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5-25</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36800138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5-26</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30377286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5-27</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8664825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5-28</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599535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5-29</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726141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5-3 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55956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5-30</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382793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5-31</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2153525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5-32</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a:p>
            <a:endParaRPr lang="en-IN" dirty="0">
              <a:latin typeface="Sanserif"/>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24389656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5-33</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1814186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5-34</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1775378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5-35</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9334444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5-36</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17781797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5-37</a:t>
            </a:r>
            <a:r>
              <a:rPr lang="en-US" baseline="0" dirty="0">
                <a:latin typeface="Sanserif"/>
              </a:rPr>
              <a:t> </a:t>
            </a:r>
            <a:r>
              <a:rPr lang="en-US" dirty="0">
                <a:latin typeface="Sanserif"/>
              </a:rPr>
              <a:t>Se</a:t>
            </a:r>
            <a:r>
              <a:rPr lang="en-US" baseline="0" dirty="0">
                <a:latin typeface="Sanserif"/>
              </a:rPr>
              <a:t>e Chapter 5 Instructor’s Manual for teaching notes</a:t>
            </a: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19381108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5-38</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latin typeface="Sanserif"/>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36305496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5-39</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39</a:t>
            </a:fld>
            <a:endParaRPr lang="en-US" altLang="en-US" dirty="0"/>
          </a:p>
        </p:txBody>
      </p:sp>
    </p:spTree>
    <p:extLst>
      <p:ext uri="{BB962C8B-B14F-4D97-AF65-F5344CB8AC3E}">
        <p14:creationId xmlns:p14="http://schemas.microsoft.com/office/powerpoint/2010/main" val="3509639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5-4 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1598827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5-40</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40</a:t>
            </a:fld>
            <a:endParaRPr lang="en-US" altLang="en-US" dirty="0"/>
          </a:p>
        </p:txBody>
      </p:sp>
    </p:spTree>
    <p:extLst>
      <p:ext uri="{BB962C8B-B14F-4D97-AF65-F5344CB8AC3E}">
        <p14:creationId xmlns:p14="http://schemas.microsoft.com/office/powerpoint/2010/main" val="27089237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5-41</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41</a:t>
            </a:fld>
            <a:endParaRPr lang="en-US" altLang="en-US" dirty="0"/>
          </a:p>
        </p:txBody>
      </p:sp>
    </p:spTree>
    <p:extLst>
      <p:ext uri="{BB962C8B-B14F-4D97-AF65-F5344CB8AC3E}">
        <p14:creationId xmlns:p14="http://schemas.microsoft.com/office/powerpoint/2010/main" val="10008074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5-42</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42</a:t>
            </a:fld>
            <a:endParaRPr lang="en-US" altLang="en-US" dirty="0"/>
          </a:p>
        </p:txBody>
      </p:sp>
    </p:spTree>
    <p:extLst>
      <p:ext uri="{BB962C8B-B14F-4D97-AF65-F5344CB8AC3E}">
        <p14:creationId xmlns:p14="http://schemas.microsoft.com/office/powerpoint/2010/main" val="18213833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5-43</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43</a:t>
            </a:fld>
            <a:endParaRPr lang="en-US" altLang="en-US" dirty="0"/>
          </a:p>
        </p:txBody>
      </p:sp>
    </p:spTree>
    <p:extLst>
      <p:ext uri="{BB962C8B-B14F-4D97-AF65-F5344CB8AC3E}">
        <p14:creationId xmlns:p14="http://schemas.microsoft.com/office/powerpoint/2010/main" val="30227188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5-44</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b="1" baseline="0"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44</a:t>
            </a:fld>
            <a:endParaRPr lang="en-US" altLang="en-US" dirty="0"/>
          </a:p>
        </p:txBody>
      </p:sp>
    </p:spTree>
    <p:extLst>
      <p:ext uri="{BB962C8B-B14F-4D97-AF65-F5344CB8AC3E}">
        <p14:creationId xmlns:p14="http://schemas.microsoft.com/office/powerpoint/2010/main" val="19282228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5-45</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45</a:t>
            </a:fld>
            <a:endParaRPr lang="en-US" altLang="en-US" dirty="0"/>
          </a:p>
        </p:txBody>
      </p:sp>
    </p:spTree>
    <p:extLst>
      <p:ext uri="{BB962C8B-B14F-4D97-AF65-F5344CB8AC3E}">
        <p14:creationId xmlns:p14="http://schemas.microsoft.com/office/powerpoint/2010/main" val="25446191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5-46</a:t>
            </a:r>
            <a:r>
              <a:rPr lang="en-US" baseline="0" dirty="0">
                <a:latin typeface="Sanserif"/>
              </a:rPr>
              <a:t> </a:t>
            </a:r>
            <a:r>
              <a:rPr lang="en-US" dirty="0">
                <a:latin typeface="Sanserif"/>
              </a:rPr>
              <a:t>Se</a:t>
            </a:r>
            <a:r>
              <a:rPr lang="en-US" baseline="0" dirty="0">
                <a:latin typeface="Sanserif"/>
              </a:rPr>
              <a:t>e Chapter 5 Instructor’s Manual for teaching notes</a:t>
            </a:r>
            <a:r>
              <a:rPr lang="en-US" altLang="en-US" dirty="0">
                <a:latin typeface="Sanserif"/>
                <a:ea typeface="ＭＳ Ｐゴシック" panose="020B0600070205080204" pitchFamily="34" charset="-128"/>
              </a:rPr>
              <a:t>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46</a:t>
            </a:fld>
            <a:endParaRPr lang="en-US" altLang="en-US" dirty="0"/>
          </a:p>
        </p:txBody>
      </p:sp>
    </p:spTree>
    <p:extLst>
      <p:ext uri="{BB962C8B-B14F-4D97-AF65-F5344CB8AC3E}">
        <p14:creationId xmlns:p14="http://schemas.microsoft.com/office/powerpoint/2010/main" val="1953522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5-47</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47</a:t>
            </a:fld>
            <a:endParaRPr lang="en-US" altLang="en-US" dirty="0"/>
          </a:p>
        </p:txBody>
      </p:sp>
    </p:spTree>
    <p:extLst>
      <p:ext uri="{BB962C8B-B14F-4D97-AF65-F5344CB8AC3E}">
        <p14:creationId xmlns:p14="http://schemas.microsoft.com/office/powerpoint/2010/main" val="39489990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5-48</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baseline="0"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48</a:t>
            </a:fld>
            <a:endParaRPr lang="en-US" altLang="en-US" dirty="0"/>
          </a:p>
        </p:txBody>
      </p:sp>
    </p:spTree>
    <p:extLst>
      <p:ext uri="{BB962C8B-B14F-4D97-AF65-F5344CB8AC3E}">
        <p14:creationId xmlns:p14="http://schemas.microsoft.com/office/powerpoint/2010/main" val="8675507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5-49</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49</a:t>
            </a:fld>
            <a:endParaRPr lang="en-US" altLang="en-US" dirty="0"/>
          </a:p>
        </p:txBody>
      </p:sp>
    </p:spTree>
    <p:extLst>
      <p:ext uri="{BB962C8B-B14F-4D97-AF65-F5344CB8AC3E}">
        <p14:creationId xmlns:p14="http://schemas.microsoft.com/office/powerpoint/2010/main" val="757730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5-5 Se</a:t>
            </a:r>
            <a:r>
              <a:rPr lang="en-US" baseline="0" dirty="0">
                <a:latin typeface="Sanserif"/>
              </a:rPr>
              <a:t>e Chapter 5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2686024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5-51</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51</a:t>
            </a:fld>
            <a:endParaRPr lang="en-US" altLang="en-US" dirty="0"/>
          </a:p>
        </p:txBody>
      </p:sp>
    </p:spTree>
    <p:extLst>
      <p:ext uri="{BB962C8B-B14F-4D97-AF65-F5344CB8AC3E}">
        <p14:creationId xmlns:p14="http://schemas.microsoft.com/office/powerpoint/2010/main" val="15319298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latin typeface="Sanserif"/>
                <a:ea typeface="ＭＳ Ｐゴシック" panose="020B0600070205080204" pitchFamily="34" charset="-128"/>
              </a:rPr>
              <a:t>5-52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52</a:t>
            </a:fld>
            <a:endParaRPr lang="en-US" altLang="en-US" dirty="0"/>
          </a:p>
        </p:txBody>
      </p:sp>
    </p:spTree>
    <p:extLst>
      <p:ext uri="{BB962C8B-B14F-4D97-AF65-F5344CB8AC3E}">
        <p14:creationId xmlns:p14="http://schemas.microsoft.com/office/powerpoint/2010/main" val="36750421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5-53</a:t>
            </a:r>
            <a:r>
              <a:rPr lang="en-US" baseline="0" dirty="0">
                <a:latin typeface="Sanserif"/>
              </a:rPr>
              <a:t> </a:t>
            </a:r>
            <a:r>
              <a:rPr lang="en-US" dirty="0">
                <a:latin typeface="Sanserif"/>
              </a:rPr>
              <a:t>Se</a:t>
            </a:r>
            <a:r>
              <a:rPr lang="en-US" baseline="0" dirty="0">
                <a:latin typeface="Sanserif"/>
              </a:rPr>
              <a:t>e Chapter 5 Instructor’s Manual for teaching notes</a:t>
            </a:r>
            <a:r>
              <a:rPr lang="en-US" altLang="en-US" dirty="0">
                <a:latin typeface="Sanserif"/>
                <a:ea typeface="ＭＳ Ｐゴシック" panose="020B0600070205080204" pitchFamily="34" charset="-128"/>
              </a:rPr>
              <a:t> </a:t>
            </a:r>
          </a:p>
          <a:p>
            <a:endParaRPr lang="en-IN" dirty="0">
              <a:latin typeface="Sanserif"/>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53</a:t>
            </a:fld>
            <a:endParaRPr lang="en-US" altLang="en-US" dirty="0"/>
          </a:p>
        </p:txBody>
      </p:sp>
    </p:spTree>
    <p:extLst>
      <p:ext uri="{BB962C8B-B14F-4D97-AF65-F5344CB8AC3E}">
        <p14:creationId xmlns:p14="http://schemas.microsoft.com/office/powerpoint/2010/main" val="32939848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5-54</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54</a:t>
            </a:fld>
            <a:endParaRPr lang="en-US" altLang="en-US" dirty="0"/>
          </a:p>
        </p:txBody>
      </p:sp>
    </p:spTree>
    <p:extLst>
      <p:ext uri="{BB962C8B-B14F-4D97-AF65-F5344CB8AC3E}">
        <p14:creationId xmlns:p14="http://schemas.microsoft.com/office/powerpoint/2010/main" val="4036485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Sanserif"/>
              </a:rPr>
              <a:t>5-55</a:t>
            </a:r>
            <a:r>
              <a:rPr lang="en-US" baseline="0" dirty="0">
                <a:latin typeface="Sanserif"/>
              </a:rPr>
              <a:t> </a:t>
            </a:r>
            <a:r>
              <a:rPr lang="en-US" dirty="0">
                <a:latin typeface="Sanserif"/>
              </a:rPr>
              <a:t>Se</a:t>
            </a:r>
            <a:r>
              <a:rPr lang="en-US" baseline="0" dirty="0">
                <a:latin typeface="Sanserif"/>
              </a:rPr>
              <a:t>e Chapter 5 Instructor’s Manual for teaching notes</a:t>
            </a:r>
            <a:endParaRPr lang="en-US" altLang="en-US" baseline="0"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55</a:t>
            </a:fld>
            <a:endParaRPr lang="en-US" altLang="en-US" dirty="0"/>
          </a:p>
        </p:txBody>
      </p:sp>
    </p:spTree>
    <p:extLst>
      <p:ext uri="{BB962C8B-B14F-4D97-AF65-F5344CB8AC3E}">
        <p14:creationId xmlns:p14="http://schemas.microsoft.com/office/powerpoint/2010/main" val="33601415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bwMode="auto">
          <a:noFill/>
          <a:ln>
            <a:miter lim="800000"/>
            <a:headEnd/>
            <a:tailEnd/>
          </a:ln>
        </p:spPr>
        <p:txBody>
          <a:bodyPr/>
          <a:lstStyle/>
          <a:p>
            <a:fld id="{922A0464-9828-4451-908F-2BB78CD07A5D}" type="slidenum">
              <a:rPr lang="en-US"/>
              <a:pPr/>
              <a:t>56</a:t>
            </a:fld>
            <a:endParaRPr lang="en-US" dirty="0"/>
          </a:p>
        </p:txBody>
      </p:sp>
      <p:sp>
        <p:nvSpPr>
          <p:cNvPr id="101378"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p:spPr>
      </p:sp>
      <p:sp>
        <p:nvSpPr>
          <p:cNvPr id="10137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dirty="0">
                <a:latin typeface="Sanserif"/>
              </a:rPr>
              <a:t>5-56</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altLang="en-US" dirty="0">
              <a:latin typeface="Sanserif"/>
              <a:ea typeface="ＭＳ Ｐゴシック" panose="020B0600070205080204" pitchFamily="34" charset="-128"/>
            </a:endParaRPr>
          </a:p>
        </p:txBody>
      </p:sp>
    </p:spTree>
    <p:extLst>
      <p:ext uri="{BB962C8B-B14F-4D97-AF65-F5344CB8AC3E}">
        <p14:creationId xmlns:p14="http://schemas.microsoft.com/office/powerpoint/2010/main" val="27405704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57</a:t>
            </a:fld>
            <a:endParaRPr lang="en-US" altLang="en-US" dirty="0"/>
          </a:p>
        </p:txBody>
      </p:sp>
    </p:spTree>
    <p:extLst>
      <p:ext uri="{BB962C8B-B14F-4D97-AF65-F5344CB8AC3E}">
        <p14:creationId xmlns:p14="http://schemas.microsoft.com/office/powerpoint/2010/main" val="33217478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60</a:t>
            </a:fld>
            <a:endParaRPr lang="en-US" altLang="en-US" dirty="0"/>
          </a:p>
        </p:txBody>
      </p:sp>
    </p:spTree>
    <p:extLst>
      <p:ext uri="{BB962C8B-B14F-4D97-AF65-F5344CB8AC3E}">
        <p14:creationId xmlns:p14="http://schemas.microsoft.com/office/powerpoint/2010/main" val="3610283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5-6</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a:p>
            <a:endParaRPr lang="en-US" baseline="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44310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5-7</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724796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Sanserif"/>
              </a:rPr>
              <a:t>5-8</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a:p>
            <a:pPr eaLnBrk="1" hangingPunct="1"/>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3244218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Sanserif"/>
              </a:rPr>
              <a:t>5-9</a:t>
            </a:r>
            <a:r>
              <a:rPr lang="en-US" baseline="0" dirty="0">
                <a:latin typeface="Sanserif"/>
              </a:rPr>
              <a:t> </a:t>
            </a:r>
            <a:r>
              <a:rPr lang="en-US" dirty="0">
                <a:latin typeface="Sanserif"/>
              </a:rPr>
              <a:t>Se</a:t>
            </a:r>
            <a:r>
              <a:rPr lang="en-US" baseline="0" dirty="0">
                <a:latin typeface="Sanserif"/>
              </a:rPr>
              <a:t>e Chapter 5 Instructor’s Manual for teaching notes. </a:t>
            </a:r>
            <a:endParaRPr lang="en-US" dirty="0">
              <a:latin typeface="Sanserif"/>
            </a:endParaRPr>
          </a:p>
          <a:p>
            <a:endParaRPr lang="en-US" baseline="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591129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73C10502-2E3E-4058-9738-846512A71057}"/>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3" name="Appendix Link 9">
            <a:extLst>
              <a:ext uri="{FF2B5EF4-FFF2-40B4-BE49-F238E27FC236}">
                <a16:creationId xmlns:a16="http://schemas.microsoft.com/office/drawing/2014/main" id="{1F6BD776-17A7-445F-9327-BC198DBF9A73}"/>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Slide Number Placeholder 6">
            <a:extLst>
              <a:ext uri="{FF2B5EF4-FFF2-40B4-BE49-F238E27FC236}">
                <a16:creationId xmlns:a16="http://schemas.microsoft.com/office/drawing/2014/main" id="{1764077A-CF8E-4DEC-A50D-71BDBA294E23}"/>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08763455"/>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5" name="Slide Number Placeholder">
            <a:extLst>
              <a:ext uri="{FF2B5EF4-FFF2-40B4-BE49-F238E27FC236}">
                <a16:creationId xmlns:a16="http://schemas.microsoft.com/office/drawing/2014/main" id="{55205C1A-A5D6-43A1-9B53-AB74B3631280}"/>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b="0" dirty="0"/>
          </a:p>
        </p:txBody>
      </p:sp>
    </p:spTree>
    <p:extLst>
      <p:ext uri="{BB962C8B-B14F-4D97-AF65-F5344CB8AC3E}">
        <p14:creationId xmlns:p14="http://schemas.microsoft.com/office/powerpoint/2010/main" val="42778556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b="0" dirty="0"/>
          </a:p>
        </p:txBody>
      </p:sp>
    </p:spTree>
    <p:extLst>
      <p:ext uri="{BB962C8B-B14F-4D97-AF65-F5344CB8AC3E}">
        <p14:creationId xmlns:p14="http://schemas.microsoft.com/office/powerpoint/2010/main" val="640111976"/>
      </p:ext>
    </p:extLst>
  </p:cSld>
  <p:clrMapOvr>
    <a:masterClrMapping/>
  </p:clrMapOvr>
  <p:extLst>
    <p:ext uri="{DCECCB84-F9BA-43D5-87BE-67443E8EF086}">
      <p15:sldGuideLst xmlns:p15="http://schemas.microsoft.com/office/powerpoint/2012/main">
        <p15:guide id="1" pos="3840">
          <p15:clr>
            <a:srgbClr val="FBAE40"/>
          </p15:clr>
        </p15:guide>
        <p15:guide id="2" orient="horz" pos="360">
          <p15:clr>
            <a:srgbClr val="FBAE40"/>
          </p15:clr>
        </p15:guide>
        <p15:guide id="3" pos="352">
          <p15:clr>
            <a:srgbClr val="FBAE40"/>
          </p15:clr>
        </p15:guide>
        <p15:guide id="4" orient="horz" pos="216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394F72E-ED2D-437A-BB54-EA5CB29D5C6E}"/>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6" name="MGH Logo">
            <a:extLst>
              <a:ext uri="{FF2B5EF4-FFF2-40B4-BE49-F238E27FC236}">
                <a16:creationId xmlns:a16="http://schemas.microsoft.com/office/drawing/2014/main" id="{B669C53A-1EEB-47A6-BD8A-2713426373D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7" name="MGH Tagline">
            <a:extLst>
              <a:ext uri="{FF2B5EF4-FFF2-40B4-BE49-F238E27FC236}">
                <a16:creationId xmlns:a16="http://schemas.microsoft.com/office/drawing/2014/main" id="{F4A7FCE9-29FF-49C1-8818-51CADEEB0F9F}"/>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8" name="MGH URL">
            <a:extLst>
              <a:ext uri="{FF2B5EF4-FFF2-40B4-BE49-F238E27FC236}">
                <a16:creationId xmlns:a16="http://schemas.microsoft.com/office/drawing/2014/main" id="{8D93FBDE-2F1A-4B0D-89E1-A6F09D9D6671}"/>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E22C8813-8142-4DB2-B0D2-EB4A1F5CD847}"/>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761163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127705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1" name="Content Placeholder 3">
            <a:extLst>
              <a:ext uri="{FF2B5EF4-FFF2-40B4-BE49-F238E27FC236}">
                <a16:creationId xmlns:a16="http://schemas.microsoft.com/office/drawing/2014/main" id="{BD6ADD84-C5C2-4CC5-9628-36EB0F9E1991}"/>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7" name="Image Credit 5">
            <a:extLst>
              <a:ext uri="{FF2B5EF4-FFF2-40B4-BE49-F238E27FC236}">
                <a16:creationId xmlns:a16="http://schemas.microsoft.com/office/drawing/2014/main" id="{B146B1AF-7D51-424D-8293-0E29DB86EE36}"/>
              </a:ext>
            </a:extLst>
          </p:cNvPr>
          <p:cNvSpPr>
            <a:spLocks noGrp="1"/>
          </p:cNvSpPr>
          <p:nvPr>
            <p:ph type="body" sz="quarter" idx="13"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5F3355A1-650F-47F5-A4CB-2D5388412F1F}"/>
              </a:ext>
            </a:extLst>
          </p:cNvPr>
          <p:cNvSpPr>
            <a:spLocks noGrp="1"/>
          </p:cNvSpPr>
          <p:nvPr>
            <p:ph type="body" sz="quarter" idx="15" hasCustomPrompt="1"/>
          </p:nvPr>
        </p:nvSpPr>
        <p:spPr>
          <a:xfrm>
            <a:off x="4872038" y="6381750"/>
            <a:ext cx="3024187" cy="171450"/>
          </a:xfrm>
        </p:spPr>
        <p:txBody>
          <a:bodyPr/>
          <a:lstStyle>
            <a:lvl1pPr>
              <a:defRPr sz="800"/>
            </a:lvl1pPr>
          </a:lstStyle>
          <a:p>
            <a:pPr lvl="0"/>
            <a:r>
              <a:rPr lang="en-IN" dirty="0"/>
              <a:t>Add the text alternative for slide images.</a:t>
            </a:r>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2.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5.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pic>
        <p:nvPicPr>
          <p:cNvPr id="9" name="Picture 8">
            <a:extLst>
              <a:ext uri="{FF2B5EF4-FFF2-40B4-BE49-F238E27FC236}">
                <a16:creationId xmlns:a16="http://schemas.microsoft.com/office/drawing/2014/main" id="{31F2671B-1369-4F0F-BC95-8D413EEE883A}"/>
              </a:ext>
            </a:extLst>
          </p:cNvPr>
          <p:cNvPicPr>
            <a:picLocks noChangeAspect="1"/>
          </p:cNvPicPr>
          <p:nvPr userDrawn="1"/>
        </p:nvPicPr>
        <p:blipFill>
          <a:blip r:embed="rId5"/>
          <a:stretch>
            <a:fillRect/>
          </a:stretch>
        </p:blipFill>
        <p:spPr>
          <a:xfrm>
            <a:off x="1" y="1"/>
            <a:ext cx="838199" cy="920368"/>
          </a:xfrm>
          <a:prstGeom prst="rect">
            <a:avLst/>
          </a:prstGeom>
        </p:spPr>
      </p:pic>
      <p:sp>
        <p:nvSpPr>
          <p:cNvPr id="10" name="MGH Tagline">
            <a:extLst>
              <a:ext uri="{FF2B5EF4-FFF2-40B4-BE49-F238E27FC236}">
                <a16:creationId xmlns:a16="http://schemas.microsoft.com/office/drawing/2014/main" id="{B693F32B-8F1A-4CE9-9E25-8AE60E730865}"/>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732" r:id="rId3"/>
    <p:sldLayoutId id="2147483686" r:id="rId4"/>
    <p:sldLayoutId id="2147483709" r:id="rId5"/>
    <p:sldLayoutId id="2147483687" r:id="rId6"/>
    <p:sldLayoutId id="2147483688" r:id="rId7"/>
    <p:sldLayoutId id="2147483730" r:id="rId8"/>
    <p:sldLayoutId id="2147483689" r:id="rId9"/>
    <p:sldLayoutId id="2147483726" r:id="rId10"/>
    <p:sldLayoutId id="2147483721" r:id="rId11"/>
    <p:sldLayoutId id="2147483690" r:id="rId12"/>
    <p:sldLayoutId id="2147483691" r:id="rId13"/>
    <p:sldLayoutId id="2147483716" r:id="rId14"/>
    <p:sldLayoutId id="2147483722" r:id="rId15"/>
    <p:sldLayoutId id="2147483710" r:id="rId16"/>
    <p:sldLayoutId id="2147483725" r:id="rId17"/>
    <p:sldLayoutId id="2147483717" r:id="rId18"/>
    <p:sldLayoutId id="2147483718" r:id="rId19"/>
    <p:sldLayoutId id="2147483724" r:id="rId20"/>
    <p:sldLayoutId id="2147483723" r:id="rId21"/>
    <p:sldLayoutId id="2147483719" r:id="rId22"/>
    <p:sldLayoutId id="2147483720" r:id="rId23"/>
    <p:sldLayoutId id="2147483735"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pic>
        <p:nvPicPr>
          <p:cNvPr id="4" name="Picture 3">
            <a:extLst>
              <a:ext uri="{FF2B5EF4-FFF2-40B4-BE49-F238E27FC236}">
                <a16:creationId xmlns:a16="http://schemas.microsoft.com/office/drawing/2014/main" id="{79BC7C7D-3D35-4D68-AD43-E76178B5564C}"/>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6" name="Short Copyright">
            <a:extLst>
              <a:ext uri="{FF2B5EF4-FFF2-40B4-BE49-F238E27FC236}">
                <a16:creationId xmlns:a16="http://schemas.microsoft.com/office/drawing/2014/main" id="{3676776A-7C3E-48F4-B74C-F08852AFB886}"/>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Tree>
    <p:extLst>
      <p:ext uri="{BB962C8B-B14F-4D97-AF65-F5344CB8AC3E}">
        <p14:creationId xmlns:p14="http://schemas.microsoft.com/office/powerpoint/2010/main" val="1965400718"/>
      </p:ext>
    </p:extLst>
  </p:cSld>
  <p:clrMap bg1="lt1" tx1="dk1" bg2="lt2" tx2="dk2" accent1="accent1" accent2="accent2" accent3="accent3" accent4="accent4" accent5="accent5" accent6="accent6" hlink="hlink" folHlink="folHlink"/>
  <p:sldLayoutIdLst>
    <p:sldLayoutId id="2147483736" r:id="rId1"/>
    <p:sldLayoutId id="2147483737" r:id="rId2"/>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37437494"/>
      </p:ext>
    </p:extLst>
  </p:cSld>
  <p:clrMap bg1="lt1" tx1="dk1" bg2="lt2" tx2="dk2" accent1="accent1" accent2="accent2" accent3="accent3" accent4="accent4" accent5="accent5" accent6="accent6" hlink="hlink" folHlink="folHlink"/>
  <p:sldLayoutIdLst>
    <p:sldLayoutId id="2147483740"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791200"/>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slide" Target="slide6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60.xml"/><Relationship Id="rId4" Type="http://schemas.openxmlformats.org/officeDocument/2006/relationships/slide" Target="slide6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slide" Target="slide6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slide" Target="slide6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slide" Target="slide64.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slide" Target="slide65.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slide" Target="slide66.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slide" Target="slide67.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slide" Target="slide6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slide" Target="slide69.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slide" Target="slide70.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slide" Target="slide7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59.xml"/></Relationships>
</file>

<file path=ppt/slides/_rels/slide50.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slide" Target="slide73.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7.xml"/><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7.xml"/></Relationships>
</file>

<file path=ppt/slides/_rels/slide68.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7.xml"/></Relationships>
</file>

<file path=ppt/slides/_rels/slide7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7.xml"/></Relationships>
</file>

<file path=ppt/slides/_rels/slide73.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4A348-5ADC-47CC-8FAB-ECF5914E4817}"/>
              </a:ext>
            </a:extLst>
          </p:cNvPr>
          <p:cNvSpPr>
            <a:spLocks noGrp="1"/>
          </p:cNvSpPr>
          <p:nvPr>
            <p:ph type="ctrTitle"/>
          </p:nvPr>
        </p:nvSpPr>
        <p:spPr/>
        <p:txBody>
          <a:bodyPr/>
          <a:lstStyle/>
          <a:p>
            <a:r>
              <a:rPr kumimoji="0" lang="en-US" sz="4000" b="0" i="0" u="none" strike="noStrike" kern="1200" cap="none" spc="0" normalizeH="0" baseline="0" noProof="0" dirty="0">
                <a:ln>
                  <a:noFill/>
                </a:ln>
                <a:solidFill>
                  <a:prstClr val="white"/>
                </a:solidFill>
                <a:effectLst/>
                <a:uLnTx/>
                <a:uFillTx/>
                <a:latin typeface="Sanserif"/>
              </a:rPr>
              <a:t>Chapter Five</a:t>
            </a:r>
            <a:endParaRPr lang="en-IN" dirty="0">
              <a:latin typeface="Sanserif"/>
            </a:endParaRPr>
          </a:p>
        </p:txBody>
      </p:sp>
      <p:sp>
        <p:nvSpPr>
          <p:cNvPr id="3" name="Subtitle 2">
            <a:extLst>
              <a:ext uri="{FF2B5EF4-FFF2-40B4-BE49-F238E27FC236}">
                <a16:creationId xmlns:a16="http://schemas.microsoft.com/office/drawing/2014/main" id="{0F79E291-3F83-48AF-8EC2-73889CB35698}"/>
              </a:ext>
            </a:extLst>
          </p:cNvPr>
          <p:cNvSpPr>
            <a:spLocks noGrp="1"/>
          </p:cNvSpPr>
          <p:nvPr>
            <p:ph type="body" sz="quarter" idx="10"/>
          </p:nvPr>
        </p:nvSpPr>
        <p:spPr/>
        <p:txBody>
          <a:bodyPr/>
          <a:lstStyle/>
          <a:p>
            <a:pPr marL="0" marR="0" lvl="0" indent="0" algn="r" defTabSz="4572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altLang="en-US" sz="2400" b="0" i="0" u="none" strike="noStrike" kern="1200" cap="none" spc="0" normalizeH="0" baseline="0" noProof="0" dirty="0">
                <a:ln>
                  <a:noFill/>
                </a:ln>
                <a:solidFill>
                  <a:prstClr val="white"/>
                </a:solidFill>
                <a:effectLst/>
                <a:uLnTx/>
                <a:uFillTx/>
                <a:latin typeface="Sanserif"/>
              </a:rPr>
              <a:t>Communicating your Messages Visually</a:t>
            </a:r>
          </a:p>
        </p:txBody>
      </p:sp>
      <p:sp>
        <p:nvSpPr>
          <p:cNvPr id="7" name="Content Placeholder 3">
            <a:extLst>
              <a:ext uri="{FF2B5EF4-FFF2-40B4-BE49-F238E27FC236}">
                <a16:creationId xmlns:a16="http://schemas.microsoft.com/office/drawing/2014/main" id="{6DB6071B-7AAC-41DD-AF60-F3EC758E3A63}"/>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3395864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11424" y="385913"/>
            <a:ext cx="10311559" cy="460800"/>
          </a:xfrm>
        </p:spPr>
        <p:txBody>
          <a:bodyPr/>
          <a:lstStyle/>
          <a:p>
            <a:r>
              <a:rPr kumimoji="0" lang="en-US" altLang="en-US" sz="3600" b="0" i="0" u="none" strike="noStrike" kern="1200" cap="none" spc="0" normalizeH="0" baseline="0" noProof="0" dirty="0">
                <a:ln>
                  <a:noFill/>
                </a:ln>
                <a:solidFill>
                  <a:srgbClr val="73BD91"/>
                </a:solidFill>
                <a:effectLst/>
                <a:uLnTx/>
                <a:uFillTx/>
                <a:latin typeface="Sanserif"/>
                <a:ea typeface="+mj-ea"/>
                <a:cs typeface="Times New Roman" panose="02020603050405020304" pitchFamily="18" charset="0"/>
              </a:rPr>
              <a:t> </a:t>
            </a:r>
            <a:r>
              <a:rPr kumimoji="0" lang="en-US" altLang="en-US" sz="4400" b="1" i="0" u="none" strike="noStrike" kern="1200" cap="none" spc="0" normalizeH="0" baseline="0" noProof="0" dirty="0">
                <a:ln>
                  <a:noFill/>
                </a:ln>
                <a:solidFill>
                  <a:srgbClr val="AC7F00"/>
                </a:solidFill>
                <a:effectLst/>
                <a:uLnTx/>
                <a:uFillTx/>
                <a:latin typeface="Sanserif"/>
                <a:ea typeface="+mj-ea"/>
                <a:cs typeface="Arial" panose="020B0604020202020204" pitchFamily="34" charset="0"/>
              </a:rPr>
              <a:t>Layout</a:t>
            </a:r>
            <a:endParaRPr lang="en-US" sz="1600" dirty="0"/>
          </a:p>
        </p:txBody>
      </p:sp>
      <p:sp>
        <p:nvSpPr>
          <p:cNvPr id="3" name="Content Placeholder 2">
            <a:extLst>
              <a:ext uri="{FF2B5EF4-FFF2-40B4-BE49-F238E27FC236}">
                <a16:creationId xmlns:a16="http://schemas.microsoft.com/office/drawing/2014/main" id="{A295EFE2-4B40-400C-A1D6-5DA473502193}"/>
              </a:ext>
            </a:extLst>
          </p:cNvPr>
          <p:cNvSpPr>
            <a:spLocks noGrp="1"/>
          </p:cNvSpPr>
          <p:nvPr>
            <p:ph sz="quarter" idx="11"/>
          </p:nvPr>
        </p:nvSpPr>
        <p:spPr>
          <a:xfrm>
            <a:off x="1444276" y="1069479"/>
            <a:ext cx="4651724" cy="4941808"/>
          </a:xfrm>
        </p:spPr>
        <p:txBody>
          <a:bodyPr>
            <a:normAutofit/>
          </a:bodyPr>
          <a:lstStyle/>
          <a:p>
            <a:pPr marL="411163" marR="0" lvl="0" indent="-342900" algn="l" defTabSz="457200" rtl="0" eaLnBrk="1" fontAlgn="base" latinLnBrk="0" hangingPunct="1">
              <a:lnSpc>
                <a:spcPct val="90000"/>
              </a:lnSpc>
              <a:spcBef>
                <a:spcPct val="20000"/>
              </a:spcBef>
              <a:spcAft>
                <a:spcPts val="800"/>
              </a:spcAft>
              <a:buClr>
                <a:srgbClr val="ABD7BD"/>
              </a:buClr>
              <a:buSzTx/>
              <a:buFont typeface="Arial" panose="020B0604020202020204" pitchFamily="34" charset="0"/>
              <a:buChar char="•"/>
              <a:tabLst/>
              <a:defRPr/>
            </a:pPr>
            <a:r>
              <a:rPr kumimoji="0" lang="en-US" altLang="en-US" sz="2400" b="1"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Gutenberg diagram:</a:t>
            </a:r>
            <a:r>
              <a:rPr kumimoji="0" lang="en-US" altLang="en-US" sz="2400" b="0"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 method that assumes the eye is pulled diagonally from start to finish through a document.</a:t>
            </a:r>
          </a:p>
          <a:p>
            <a:pPr marL="411163" marR="0" lvl="0" indent="-342900" algn="l" defTabSz="457200" rtl="0" eaLnBrk="1" fontAlgn="base" latinLnBrk="0" hangingPunct="1">
              <a:lnSpc>
                <a:spcPct val="90000"/>
              </a:lnSpc>
              <a:spcBef>
                <a:spcPct val="20000"/>
              </a:spcBef>
              <a:spcAft>
                <a:spcPts val="800"/>
              </a:spcAft>
              <a:buClr>
                <a:srgbClr val="ABD7BD"/>
              </a:buClr>
              <a:buSzTx/>
              <a:buFont typeface="Arial" panose="020B0604020202020204" pitchFamily="34" charset="0"/>
              <a:buChar char="•"/>
              <a:tabLst/>
              <a:defRPr/>
            </a:pPr>
            <a:r>
              <a:rPr kumimoji="0" lang="en-US" altLang="en-US" sz="2400" b="1"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Z-pattern:</a:t>
            </a:r>
            <a:r>
              <a:rPr kumimoji="0" lang="en-US" altLang="en-US" sz="2400" b="0"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 method using the letter </a:t>
            </a:r>
            <a:r>
              <a:rPr kumimoji="0" lang="en-US" altLang="en-US" sz="2400" b="0" i="1"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Z</a:t>
            </a:r>
            <a:r>
              <a:rPr kumimoji="0" lang="en-US" altLang="en-US" sz="2400" b="0"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 to show how a reader’s eye moves across the page.</a:t>
            </a:r>
          </a:p>
          <a:p>
            <a:pPr marL="411163" marR="0" lvl="0" indent="-342900" algn="l" defTabSz="457200" rtl="0" eaLnBrk="1" fontAlgn="base" latinLnBrk="0" hangingPunct="1">
              <a:lnSpc>
                <a:spcPct val="90000"/>
              </a:lnSpc>
              <a:spcBef>
                <a:spcPct val="20000"/>
              </a:spcBef>
              <a:spcAft>
                <a:spcPts val="800"/>
              </a:spcAft>
              <a:buClr>
                <a:srgbClr val="ABD7BD"/>
              </a:buClr>
              <a:buSzTx/>
              <a:buFont typeface="Arial" panose="020B0604020202020204" pitchFamily="34" charset="0"/>
              <a:buChar char="•"/>
              <a:tabLst/>
              <a:defRPr/>
            </a:pPr>
            <a:r>
              <a:rPr kumimoji="0" lang="en-US" altLang="en-US" sz="2400" b="1"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Grid:</a:t>
            </a:r>
            <a:r>
              <a:rPr kumimoji="0" lang="en-US" altLang="en-US" sz="2400" b="0"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 nonprinted horizontal and vertical lines to guide placement of visuals and text.</a:t>
            </a:r>
          </a:p>
          <a:p>
            <a:pPr marL="68263" marR="0" lvl="0" indent="0" algn="l" defTabSz="457200" rtl="0" eaLnBrk="1" fontAlgn="base" latinLnBrk="0" hangingPunct="1">
              <a:lnSpc>
                <a:spcPct val="90000"/>
              </a:lnSpc>
              <a:spcBef>
                <a:spcPct val="20000"/>
              </a:spcBef>
              <a:spcAft>
                <a:spcPts val="800"/>
              </a:spcAft>
              <a:buClr>
                <a:srgbClr val="ABD7BD"/>
              </a:buClr>
              <a:buSzTx/>
              <a:buFont typeface="Arial" panose="020B0604020202020204" pitchFamily="34" charset="0"/>
              <a:buNone/>
              <a:tabLst/>
              <a:defRPr/>
            </a:pPr>
            <a:r>
              <a:rPr kumimoji="0" lang="en-US" altLang="en-US" sz="2400" b="0" i="0" u="none" strike="noStrike" kern="1200" cap="none" spc="0" normalizeH="0" baseline="0" noProof="0" dirty="0">
                <a:ln>
                  <a:noFill/>
                </a:ln>
                <a:solidFill>
                  <a:prstClr val="black"/>
                </a:solidFill>
                <a:effectLst/>
                <a:uLnTx/>
                <a:uFillTx/>
                <a:latin typeface="Sanserif"/>
                <a:ea typeface="ＭＳ Ｐゴシック" panose="020B0600070205080204" pitchFamily="34" charset="-128"/>
                <a:cs typeface="Times New Roman" panose="02020603050405020304" pitchFamily="18" charset="0"/>
              </a:rPr>
              <a:t>The most visually critical areas in a message are the beginning and ending points. </a:t>
            </a:r>
          </a:p>
        </p:txBody>
      </p:sp>
      <p:pic>
        <p:nvPicPr>
          <p:cNvPr id="10" name="Picture 3" descr="An example of the Gutenberg diagram applied to a business message. ">
            <a:extLst>
              <a:ext uri="{FF2B5EF4-FFF2-40B4-BE49-F238E27FC236}">
                <a16:creationId xmlns:a16="http://schemas.microsoft.com/office/drawing/2014/main" id="{E3753CED-EC83-4241-B09A-C807DD13C320}"/>
              </a:ext>
            </a:extLst>
          </p:cNvPr>
          <p:cNvPicPr>
            <a:picLocks noGrp="1" noChangeAspect="1"/>
          </p:cNvPicPr>
          <p:nvPr>
            <p:ph sz="quarter" idx="4294967295"/>
          </p:nvPr>
        </p:nvPicPr>
        <p:blipFill>
          <a:blip r:embed="rId3"/>
          <a:stretch>
            <a:fillRect/>
          </a:stretch>
        </p:blipFill>
        <p:spPr>
          <a:xfrm>
            <a:off x="6456040" y="1105786"/>
            <a:ext cx="3749484" cy="4483454"/>
          </a:xfrm>
          <a:prstGeom prst="rect">
            <a:avLst/>
          </a:prstGeom>
        </p:spPr>
      </p:pic>
      <p:sp>
        <p:nvSpPr>
          <p:cNvPr id="5" name="Text Placeholder 4">
            <a:extLst>
              <a:ext uri="{FF2B5EF4-FFF2-40B4-BE49-F238E27FC236}">
                <a16:creationId xmlns:a16="http://schemas.microsoft.com/office/drawing/2014/main" id="{5FF9577B-E0A1-4EEE-852A-EE5DD666CFE0}"/>
              </a:ext>
            </a:extLst>
          </p:cNvPr>
          <p:cNvSpPr>
            <a:spLocks noGrp="1"/>
          </p:cNvSpPr>
          <p:nvPr>
            <p:ph type="body" sz="quarter" idx="4294967295"/>
          </p:nvPr>
        </p:nvSpPr>
        <p:spPr>
          <a:xfrm>
            <a:off x="4295800" y="6362700"/>
            <a:ext cx="3206496" cy="190500"/>
          </a:xfrm>
        </p:spPr>
        <p:txBody>
          <a:bodyPr>
            <a:noAutofit/>
          </a:bodyPr>
          <a:lstStyle/>
          <a:p>
            <a:pPr algn="ctr"/>
            <a:r>
              <a:rPr lang="en-IN" sz="900" dirty="0">
                <a:hlinkClick r:id="rId4"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105188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A49B7F6-D468-4720-B32A-911172EF383C}"/>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mj-cs"/>
              </a:rPr>
              <a:t>Gutenberg Diagram (Z-Pattern) Layout</a:t>
            </a:r>
            <a:endParaRPr lang="en-IN" dirty="0"/>
          </a:p>
        </p:txBody>
      </p:sp>
      <p:sp>
        <p:nvSpPr>
          <p:cNvPr id="9" name="Content Placeholder 2">
            <a:extLst>
              <a:ext uri="{FF2B5EF4-FFF2-40B4-BE49-F238E27FC236}">
                <a16:creationId xmlns:a16="http://schemas.microsoft.com/office/drawing/2014/main" id="{F10833C0-445A-4F07-8B78-AAB45A550B97}"/>
              </a:ext>
            </a:extLst>
          </p:cNvPr>
          <p:cNvSpPr>
            <a:spLocks noGrp="1"/>
          </p:cNvSpPr>
          <p:nvPr>
            <p:ph sz="quarter" idx="19"/>
          </p:nvPr>
        </p:nvSpPr>
        <p:spPr>
          <a:xfrm>
            <a:off x="1847528" y="932870"/>
            <a:ext cx="7416824" cy="748876"/>
          </a:xfrm>
        </p:spPr>
        <p:txBody>
          <a:bodyPr>
            <a:no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Use the Gutenberg Diagram to decide where to place the following four items on this product web page: </a:t>
            </a:r>
          </a:p>
        </p:txBody>
      </p:sp>
      <p:sp>
        <p:nvSpPr>
          <p:cNvPr id="21" name="Content Placeholder 3">
            <a:extLst>
              <a:ext uri="{FF2B5EF4-FFF2-40B4-BE49-F238E27FC236}">
                <a16:creationId xmlns:a16="http://schemas.microsoft.com/office/drawing/2014/main" id="{AB19F5EE-3288-4429-9110-9ED0C6E9D836}"/>
              </a:ext>
            </a:extLst>
          </p:cNvPr>
          <p:cNvSpPr>
            <a:spLocks noGrp="1"/>
          </p:cNvSpPr>
          <p:nvPr>
            <p:ph sz="quarter" idx="20"/>
          </p:nvPr>
        </p:nvSpPr>
        <p:spPr>
          <a:xfrm>
            <a:off x="1836785" y="1752601"/>
            <a:ext cx="8413707" cy="1067470"/>
          </a:xfrm>
        </p:spPr>
        <p:txBody>
          <a:bodyPr numCol="2"/>
          <a:lstStyle/>
          <a:p>
            <a:pPr marL="342900" indent="-342900">
              <a:buFont typeface="Arial" panose="020B0604020202020204" pitchFamily="34" charset="0"/>
              <a:buChar char="•"/>
            </a:pPr>
            <a:r>
              <a:rPr lang="en-US" dirty="0"/>
              <a:t>Company logo.</a:t>
            </a:r>
          </a:p>
          <a:p>
            <a:pPr marL="342900" indent="-342900">
              <a:buFont typeface="Arial" panose="020B0604020202020204" pitchFamily="34" charset="0"/>
              <a:buChar char="•"/>
            </a:pPr>
            <a:r>
              <a:rPr lang="en-US" dirty="0"/>
              <a:t>Action button.</a:t>
            </a:r>
          </a:p>
          <a:p>
            <a:pPr marL="342900" indent="-342900">
              <a:buFont typeface="Arial" panose="020B0604020202020204" pitchFamily="34" charset="0"/>
              <a:buChar char="•"/>
            </a:pPr>
            <a:r>
              <a:rPr lang="en-US" dirty="0"/>
              <a:t>Appealing product image.</a:t>
            </a:r>
          </a:p>
          <a:p>
            <a:pPr marL="342900" indent="-342900">
              <a:buFont typeface="Arial" panose="020B0604020202020204" pitchFamily="34" charset="0"/>
              <a:buChar char="•"/>
            </a:pPr>
            <a:r>
              <a:rPr lang="en-US" dirty="0"/>
              <a:t>Details of product.</a:t>
            </a:r>
          </a:p>
        </p:txBody>
      </p:sp>
      <p:pic>
        <p:nvPicPr>
          <p:cNvPr id="3" name="Picture 4" descr="Four boxes representing product web page starting from top left in clockwise direction read: 1, 2, 3, and 4.">
            <a:extLst>
              <a:ext uri="{FF2B5EF4-FFF2-40B4-BE49-F238E27FC236}">
                <a16:creationId xmlns:a16="http://schemas.microsoft.com/office/drawing/2014/main" id="{DE7D51E8-C303-4AA1-9E1C-3D02FA80ED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3552" y="2930838"/>
            <a:ext cx="7776864" cy="3522497"/>
          </a:xfrm>
          <a:prstGeom prst="rect">
            <a:avLst/>
          </a:prstGeom>
        </p:spPr>
      </p:pic>
      <p:sp>
        <p:nvSpPr>
          <p:cNvPr id="7" name="Slide Number Placeholder 5">
            <a:extLst>
              <a:ext uri="{FF2B5EF4-FFF2-40B4-BE49-F238E27FC236}">
                <a16:creationId xmlns:a16="http://schemas.microsoft.com/office/drawing/2014/main" id="{7C1662C3-59BE-4F57-A851-FE0EA4618760}"/>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268464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5400" b="1" i="0" u="none" strike="noStrike" kern="1200" cap="none" spc="0" normalizeH="0" baseline="0" noProof="0" dirty="0">
                <a:ln>
                  <a:noFill/>
                </a:ln>
                <a:solidFill>
                  <a:srgbClr val="3D97B4"/>
                </a:solidFill>
                <a:effectLst/>
                <a:uLnTx/>
                <a:uFillTx/>
                <a:ea typeface="ＭＳ Ｐゴシック" panose="020B0600070205080204" pitchFamily="34" charset="-128"/>
                <a:cs typeface="+mn-cs"/>
              </a:rPr>
              <a:t>Spacing</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407368" y="1340768"/>
            <a:ext cx="10844412" cy="4806950"/>
          </a:xfrm>
        </p:spPr>
        <p:txBody>
          <a:bodyPr>
            <a:normAutofit/>
          </a:bodyPr>
          <a:lstStyle/>
          <a:p>
            <a:pPr marL="457200" marR="0" lvl="0" indent="-457200" algn="l" defTabSz="457200" rtl="0" eaLnBrk="0" fontAlgn="base" latinLnBrk="0" hangingPunct="0">
              <a:lnSpc>
                <a:spcPct val="100000"/>
              </a:lnSpc>
              <a:spcBef>
                <a:spcPct val="20000"/>
              </a:spcBef>
              <a:spcAft>
                <a:spcPts val="800"/>
              </a:spcAft>
              <a:buClr>
                <a:srgbClr val="73BD91"/>
              </a:buClr>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External</a:t>
            </a:r>
            <a:r>
              <a:rPr kumimoji="0" lang="en-US" sz="2800" b="0" i="0" u="none" strike="noStrike" kern="1200" cap="none" spc="0" normalizeH="0" baseline="0" noProof="0" dirty="0">
                <a:ln>
                  <a:noFill/>
                </a:ln>
                <a:solidFill>
                  <a:prstClr val="black"/>
                </a:solidFill>
                <a:effectLst/>
                <a:uLnTx/>
                <a:uFillTx/>
                <a:cs typeface="+mn-cs"/>
              </a:rPr>
              <a:t> spacing is the white space on the page. White space is important for setting text apart and increasing readability. </a:t>
            </a:r>
          </a:p>
          <a:p>
            <a:pPr marL="457200" marR="0" lvl="0" indent="-457200" algn="l" defTabSz="457200" rtl="0" eaLnBrk="0" fontAlgn="base" latinLnBrk="0" hangingPunct="0">
              <a:lnSpc>
                <a:spcPct val="100000"/>
              </a:lnSpc>
              <a:spcBef>
                <a:spcPct val="20000"/>
              </a:spcBef>
              <a:spcAft>
                <a:spcPts val="800"/>
              </a:spcAft>
              <a:buClr>
                <a:srgbClr val="73BD91"/>
              </a:buClr>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Internal</a:t>
            </a:r>
            <a:r>
              <a:rPr kumimoji="0" lang="en-US" sz="2800" b="0" i="0" u="none" strike="noStrike" kern="1200" cap="none" spc="0" normalizeH="0" baseline="0" noProof="0" dirty="0">
                <a:ln>
                  <a:noFill/>
                </a:ln>
                <a:solidFill>
                  <a:prstClr val="black"/>
                </a:solidFill>
                <a:effectLst/>
                <a:uLnTx/>
                <a:uFillTx/>
                <a:cs typeface="+mn-cs"/>
              </a:rPr>
              <a:t> spacing refers to both vertical and horizontal spacing. The spacing between letters on a line is </a:t>
            </a:r>
            <a:r>
              <a:rPr kumimoji="0" lang="en-US" sz="2800" b="0" i="1" u="none" strike="noStrike" kern="1200" cap="none" spc="0" normalizeH="0" baseline="0" noProof="0" dirty="0">
                <a:ln>
                  <a:noFill/>
                </a:ln>
                <a:solidFill>
                  <a:prstClr val="black"/>
                </a:solidFill>
                <a:effectLst/>
                <a:uLnTx/>
                <a:uFillTx/>
                <a:cs typeface="+mn-cs"/>
              </a:rPr>
              <a:t>kerning</a:t>
            </a:r>
            <a:r>
              <a:rPr kumimoji="0" lang="en-US" sz="2800" b="0" i="0" u="none" strike="noStrike" kern="1200" cap="none" spc="0" normalizeH="0" baseline="0" noProof="0" dirty="0">
                <a:ln>
                  <a:noFill/>
                </a:ln>
                <a:solidFill>
                  <a:prstClr val="black"/>
                </a:solidFill>
                <a:effectLst/>
                <a:uLnTx/>
                <a:uFillTx/>
                <a:cs typeface="+mn-cs"/>
              </a:rPr>
              <a:t>. The space between lines vertically is </a:t>
            </a:r>
            <a:r>
              <a:rPr kumimoji="0" lang="en-US" sz="2800" b="0" i="1" u="none" strike="noStrike" kern="1200" cap="none" spc="0" normalizeH="0" baseline="0" noProof="0" dirty="0">
                <a:ln>
                  <a:noFill/>
                </a:ln>
                <a:solidFill>
                  <a:prstClr val="black"/>
                </a:solidFill>
                <a:effectLst/>
                <a:uLnTx/>
                <a:uFillTx/>
                <a:cs typeface="+mn-cs"/>
              </a:rPr>
              <a:t>leading</a:t>
            </a:r>
            <a:r>
              <a:rPr kumimoji="0" lang="en-US" sz="2800" b="0" i="0" u="none" strike="noStrike" kern="1200" cap="none" spc="0" normalizeH="0" baseline="0" noProof="0" dirty="0">
                <a:ln>
                  <a:noFill/>
                </a:ln>
                <a:solidFill>
                  <a:prstClr val="black"/>
                </a:solidFill>
                <a:effectLst/>
                <a:uLnTx/>
                <a:uFillTx/>
                <a:cs typeface="+mn-cs"/>
              </a:rPr>
              <a:t>. </a:t>
            </a:r>
          </a:p>
          <a:p>
            <a:pPr marL="457200" marR="0" lvl="0" indent="-457200" algn="l" defTabSz="457200" rtl="0" eaLnBrk="0" fontAlgn="base" latinLnBrk="0" hangingPunct="0">
              <a:lnSpc>
                <a:spcPct val="100000"/>
              </a:lnSpc>
              <a:spcBef>
                <a:spcPct val="20000"/>
              </a:spcBef>
              <a:spcAft>
                <a:spcPts val="800"/>
              </a:spcAft>
              <a:buClr>
                <a:srgbClr val="73BD91"/>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You can also adjust the </a:t>
            </a:r>
            <a:r>
              <a:rPr kumimoji="0" lang="en-US" sz="2800" b="1" i="0" u="none" strike="noStrike" kern="1200" cap="none" spc="0" normalizeH="0" baseline="0" noProof="0" dirty="0">
                <a:ln>
                  <a:noFill/>
                </a:ln>
                <a:solidFill>
                  <a:prstClr val="black"/>
                </a:solidFill>
                <a:effectLst/>
                <a:uLnTx/>
                <a:uFillTx/>
                <a:cs typeface="+mn-cs"/>
              </a:rPr>
              <a:t>margins</a:t>
            </a:r>
            <a:r>
              <a:rPr kumimoji="0" lang="en-US" sz="2800" b="0" i="0" u="none" strike="noStrike" kern="1200" cap="none" spc="0" normalizeH="0" baseline="0" noProof="0" dirty="0">
                <a:ln>
                  <a:noFill/>
                </a:ln>
                <a:solidFill>
                  <a:prstClr val="black"/>
                </a:solidFill>
                <a:effectLst/>
                <a:uLnTx/>
                <a:uFillTx/>
                <a:cs typeface="+mn-cs"/>
              </a:rPr>
              <a:t> of a document to create more white space around all of the text. </a:t>
            </a:r>
          </a:p>
        </p:txBody>
      </p:sp>
      <p:sp>
        <p:nvSpPr>
          <p:cNvPr id="6"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3190046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4800" b="1" i="0" u="none" strike="noStrike" kern="1200" cap="none" spc="0" normalizeH="0" baseline="0" noProof="0" dirty="0">
                <a:ln>
                  <a:noFill/>
                </a:ln>
                <a:solidFill>
                  <a:srgbClr val="AC7F00"/>
                </a:solidFill>
                <a:effectLst/>
                <a:uLnTx/>
                <a:uFillTx/>
                <a:cs typeface="Arial" panose="020B0604020202020204" pitchFamily="34" charset="0"/>
              </a:rPr>
              <a:t>Fonts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407368" y="1340768"/>
            <a:ext cx="11017224" cy="4806950"/>
          </a:xfrm>
        </p:spPr>
        <p:txBody>
          <a:bodyPr>
            <a:normAutofit/>
          </a:bodyPr>
          <a:lstStyle/>
          <a:p>
            <a:pPr marL="457200" marR="0" lvl="0" indent="-457200" algn="l" defTabSz="457200" rtl="0" eaLnBrk="1" fontAlgn="base" latinLnBrk="0" hangingPunct="1">
              <a:lnSpc>
                <a:spcPct val="120000"/>
              </a:lnSpc>
              <a:spcBef>
                <a:spcPct val="20000"/>
              </a:spcBef>
              <a:spcAft>
                <a:spcPct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Lettering styles: choose between serif, </a:t>
            </a: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Arial" panose="020B0604020202020204" pitchFamily="34" charset="0"/>
              </a:rPr>
              <a:t>sans serif</a:t>
            </a: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 or </a:t>
            </a:r>
            <a:r>
              <a:rPr kumimoji="0" lang="en-US" altLang="en-US" sz="2800" b="0" i="0" u="none" strike="noStrike" kern="1200" cap="none" spc="0" normalizeH="0" baseline="0" noProof="0" dirty="0">
                <a:ln>
                  <a:noFill/>
                </a:ln>
                <a:solidFill>
                  <a:prstClr val="black"/>
                </a:solidFill>
                <a:effectLst/>
                <a:uLnTx/>
                <a:uFillTx/>
                <a:latin typeface="Brush Script Std" pitchFamily="66" charset="0"/>
                <a:ea typeface="ＭＳ Ｐゴシック" panose="020B0600070205080204" pitchFamily="34" charset="-128"/>
                <a:cs typeface="+mn-cs"/>
              </a:rPr>
              <a:t>script</a:t>
            </a: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a:t>
            </a:r>
          </a:p>
          <a:p>
            <a:pPr marL="457200" marR="0" lvl="0" indent="-457200" algn="l" defTabSz="457200" rtl="0" eaLnBrk="1" fontAlgn="base" latinLnBrk="0" hangingPunct="1">
              <a:lnSpc>
                <a:spcPct val="120000"/>
              </a:lnSpc>
              <a:spcBef>
                <a:spcPct val="20000"/>
              </a:spcBef>
              <a:spcAft>
                <a:spcPct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Number of fonts per document: limit to two.</a:t>
            </a:r>
          </a:p>
          <a:p>
            <a:pPr marL="457200" marR="0" lvl="0" indent="-457200" algn="l" defTabSz="457200" rtl="0" eaLnBrk="1" fontAlgn="base" latinLnBrk="0" hangingPunct="1">
              <a:lnSpc>
                <a:spcPct val="120000"/>
              </a:lnSpc>
              <a:spcBef>
                <a:spcPct val="20000"/>
              </a:spcBef>
              <a:spcAft>
                <a:spcPts val="60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Font size: choose a readable size for body text; choose a size two points larger for headings.</a:t>
            </a:r>
          </a:p>
          <a:p>
            <a:pPr marL="0" marR="0" lvl="0" indent="0" algn="l" defTabSz="457200" rtl="0" eaLnBrk="1" fontAlgn="base" latinLnBrk="0" hangingPunct="1">
              <a:lnSpc>
                <a:spcPct val="120000"/>
              </a:lnSpc>
              <a:spcBef>
                <a:spcPct val="20000"/>
              </a:spcBef>
              <a:spcAft>
                <a:spcPct val="0"/>
              </a:spcAft>
              <a:buClr>
                <a:srgbClr val="73BD91"/>
              </a:buClr>
              <a:buSzTx/>
              <a:buFont typeface="Arial" panose="020B0604020202020204" pitchFamily="34" charset="0"/>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Fonts should be appropriate for the type and tone of the document you are creating.</a:t>
            </a:r>
          </a:p>
        </p:txBody>
      </p:sp>
      <p:sp>
        <p:nvSpPr>
          <p:cNvPr id="6"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745895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1</a:t>
            </a:r>
            <a:endParaRPr lang="en-US" sz="1600" dirty="0"/>
          </a:p>
        </p:txBody>
      </p:sp>
      <p:pic>
        <p:nvPicPr>
          <p:cNvPr id="8" name="Picture 2">
            <a:extLst>
              <a:ext uri="{FF2B5EF4-FFF2-40B4-BE49-F238E27FC236}">
                <a16:creationId xmlns:a16="http://schemas.microsoft.com/office/drawing/2014/main" id="{A7781643-620B-451B-BEC2-B29B8747E252}"/>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653760" y="804390"/>
            <a:ext cx="1337784" cy="1040434"/>
          </a:xfrm>
          <a:prstGeom prst="rect">
            <a:avLst/>
          </a:prstGeom>
        </p:spPr>
      </p:pic>
      <p:sp>
        <p:nvSpPr>
          <p:cNvPr id="11" name="Content Placeholder 3"/>
          <p:cNvSpPr>
            <a:spLocks noGrp="1"/>
          </p:cNvSpPr>
          <p:nvPr>
            <p:ph sz="quarter" idx="4294967295"/>
          </p:nvPr>
        </p:nvSpPr>
        <p:spPr>
          <a:xfrm>
            <a:off x="2279576" y="1324607"/>
            <a:ext cx="8208911" cy="5055954"/>
          </a:xfrm>
        </p:spPr>
        <p:txBody>
          <a:bodyPr>
            <a:normAutofit/>
          </a:bodyPr>
          <a:lstStyle/>
          <a:p>
            <a:pPr marL="0" marR="0" lvl="0" indent="0" algn="l" defTabSz="457200" rtl="0" eaLnBrk="1" fontAlgn="auto" latinLnBrk="0" hangingPunct="1">
              <a:lnSpc>
                <a:spcPct val="100000"/>
              </a:lnSpc>
              <a:spcBef>
                <a:spcPts val="2400"/>
              </a:spcBef>
              <a:spcAft>
                <a:spcPts val="0"/>
              </a:spcAft>
              <a:buClr>
                <a:srgbClr val="39858E"/>
              </a:buClr>
              <a:buSzTx/>
              <a:buFont typeface="Arial" panose="020B0604020202020204" pitchFamily="34" charset="0"/>
              <a:buNone/>
              <a:tabLst/>
              <a:defRPr/>
            </a:pPr>
            <a:r>
              <a:rPr kumimoji="0" lang="en-US" altLang="en-US" sz="4000" b="0" i="0" u="none" strike="noStrike" kern="1200" cap="none" spc="0" normalizeH="0" baseline="0" noProof="0" dirty="0">
                <a:ln>
                  <a:noFill/>
                </a:ln>
                <a:solidFill>
                  <a:prstClr val="black"/>
                </a:solidFill>
                <a:effectLst/>
                <a:uLnTx/>
                <a:uFillTx/>
                <a:ea typeface="ＭＳ Ｐゴシック" pitchFamily="34" charset="-128"/>
                <a:cs typeface="+mn-cs"/>
              </a:rPr>
              <a:t>What is your favorite font?  Would you use it in a business document?  Why? </a:t>
            </a:r>
          </a:p>
          <a:p>
            <a:pPr marL="0" marR="0" lvl="0" indent="0" algn="l" defTabSz="457200" rtl="0" eaLnBrk="1" fontAlgn="auto" latinLnBrk="0" hangingPunct="1">
              <a:lnSpc>
                <a:spcPct val="100000"/>
              </a:lnSpc>
              <a:spcBef>
                <a:spcPts val="2400"/>
              </a:spcBef>
              <a:spcAft>
                <a:spcPts val="0"/>
              </a:spcAft>
              <a:buClr>
                <a:srgbClr val="39858E"/>
              </a:buClr>
              <a:buSzTx/>
              <a:buFont typeface="Arial" panose="020B0604020202020204" pitchFamily="34" charset="0"/>
              <a:buNone/>
              <a:tabLst/>
              <a:defRPr/>
            </a:pPr>
            <a:r>
              <a:rPr kumimoji="0" lang="en-US" altLang="en-US" sz="4000" b="0" i="0" u="none" strike="noStrike" kern="1200" cap="none" spc="0" normalizeH="0" baseline="0" noProof="0" dirty="0">
                <a:ln>
                  <a:noFill/>
                </a:ln>
                <a:solidFill>
                  <a:prstClr val="black"/>
                </a:solidFill>
                <a:effectLst/>
                <a:uLnTx/>
                <a:uFillTx/>
                <a:ea typeface="ＭＳ Ｐゴシック" pitchFamily="34" charset="-128"/>
                <a:cs typeface="+mn-cs"/>
              </a:rPr>
              <a:t>What font would you use for a cover letter? </a:t>
            </a:r>
          </a:p>
        </p:txBody>
      </p:sp>
      <p:sp>
        <p:nvSpPr>
          <p:cNvPr id="6" name="Slide Number Placeholder 4"/>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507663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5400" b="1" i="0" u="none" strike="noStrike" kern="1200" cap="none" spc="0" normalizeH="0" baseline="0" noProof="0" dirty="0">
                <a:ln>
                  <a:noFill/>
                </a:ln>
                <a:solidFill>
                  <a:srgbClr val="AC7F00"/>
                </a:solidFill>
                <a:effectLst/>
                <a:uLnTx/>
                <a:uFillTx/>
                <a:cs typeface="Arial" panose="020B0604020202020204" pitchFamily="34" charset="0"/>
              </a:rPr>
              <a:t>Color</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711624" y="1340768"/>
            <a:ext cx="7128792" cy="4806950"/>
          </a:xfrm>
        </p:spPr>
        <p:txBody>
          <a:bodyPr>
            <a:normAutofit/>
          </a:bodyPr>
          <a:lstStyle/>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Color is an important tool for achieving contrast and repetition in business documents. </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Understanding a little about color theory will be helpful in choosing a color combination that works well in business communications. </a:t>
            </a:r>
          </a:p>
        </p:txBody>
      </p:sp>
      <p:sp>
        <p:nvSpPr>
          <p:cNvPr id="6" name="Slide Number Placeholder 3"/>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409041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Color Theory</a:t>
            </a:r>
            <a:endParaRPr lang="en-US" sz="1600" dirty="0"/>
          </a:p>
        </p:txBody>
      </p:sp>
      <p:sp>
        <p:nvSpPr>
          <p:cNvPr id="3" name="Content Placeholder 2">
            <a:extLst>
              <a:ext uri="{FF2B5EF4-FFF2-40B4-BE49-F238E27FC236}">
                <a16:creationId xmlns:a16="http://schemas.microsoft.com/office/drawing/2014/main" id="{A295EFE2-4B40-400C-A1D6-5DA473502193}"/>
              </a:ext>
            </a:extLst>
          </p:cNvPr>
          <p:cNvSpPr>
            <a:spLocks noGrp="1"/>
          </p:cNvSpPr>
          <p:nvPr>
            <p:ph sz="quarter" idx="11"/>
          </p:nvPr>
        </p:nvSpPr>
        <p:spPr>
          <a:xfrm>
            <a:off x="1880441" y="935463"/>
            <a:ext cx="10311559" cy="1197392"/>
          </a:xfrm>
        </p:spPr>
        <p:txBody>
          <a:bodyPr/>
          <a:lstStyle/>
          <a:p>
            <a:pPr marL="342000" marR="0" lvl="0" indent="-3420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3000" b="0" i="0" u="none" strike="noStrike" kern="1200" cap="none" spc="0" normalizeH="0" baseline="0" noProof="0" dirty="0">
                <a:ln>
                  <a:noFill/>
                </a:ln>
                <a:solidFill>
                  <a:prstClr val="black"/>
                </a:solidFill>
                <a:effectLst/>
                <a:uLnTx/>
                <a:uFillTx/>
                <a:ea typeface="ＭＳ Ｐゴシック" pitchFamily="34" charset="-128"/>
                <a:cs typeface="+mn-cs"/>
              </a:rPr>
              <a:t>Colors next to each other on the wheel are ____?</a:t>
            </a:r>
          </a:p>
          <a:p>
            <a:pPr marL="342000" marR="0" lvl="0" indent="-3420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3000" b="0" i="0" u="none" strike="noStrike" kern="1200" cap="none" spc="0" normalizeH="0" baseline="0" noProof="0" dirty="0">
                <a:ln>
                  <a:noFill/>
                </a:ln>
                <a:solidFill>
                  <a:prstClr val="black"/>
                </a:solidFill>
                <a:effectLst/>
                <a:uLnTx/>
                <a:uFillTx/>
                <a:ea typeface="ＭＳ Ｐゴシック" pitchFamily="34" charset="-128"/>
                <a:cs typeface="+mn-cs"/>
              </a:rPr>
              <a:t>Colors across from each other are ____? </a:t>
            </a:r>
          </a:p>
        </p:txBody>
      </p:sp>
      <p:pic>
        <p:nvPicPr>
          <p:cNvPr id="9" name="Picture 3" descr="Color wheel ">
            <a:extLst>
              <a:ext uri="{FF2B5EF4-FFF2-40B4-BE49-F238E27FC236}">
                <a16:creationId xmlns:a16="http://schemas.microsoft.com/office/drawing/2014/main" id="{A6A3030D-6648-4AC0-A839-8CA2FD4F7CE8}"/>
              </a:ext>
            </a:extLst>
          </p:cNvPr>
          <p:cNvPicPr>
            <a:picLocks noGrp="1" noChangeAspect="1"/>
          </p:cNvPicPr>
          <p:nvPr>
            <p:ph sz="quarter" idx="4294967295"/>
          </p:nvPr>
        </p:nvPicPr>
        <p:blipFill>
          <a:blip r:embed="rId3" cstate="screen">
            <a:extLst>
              <a:ext uri="{28A0092B-C50C-407E-A947-70E740481C1C}">
                <a14:useLocalDpi xmlns:a14="http://schemas.microsoft.com/office/drawing/2010/main" val="0"/>
              </a:ext>
            </a:extLst>
          </a:blip>
          <a:stretch>
            <a:fillRect/>
          </a:stretch>
        </p:blipFill>
        <p:spPr>
          <a:xfrm>
            <a:off x="3359697" y="2276872"/>
            <a:ext cx="5184575" cy="3645665"/>
          </a:xfrm>
          <a:prstGeom prst="rect">
            <a:avLst/>
          </a:prstGeom>
        </p:spPr>
      </p:pic>
      <p:sp>
        <p:nvSpPr>
          <p:cNvPr id="5" name="Text Placeholder 4">
            <a:extLst>
              <a:ext uri="{FF2B5EF4-FFF2-40B4-BE49-F238E27FC236}">
                <a16:creationId xmlns:a16="http://schemas.microsoft.com/office/drawing/2014/main" id="{5FF9577B-E0A1-4EEE-852A-EE5DD666CFE0}"/>
              </a:ext>
            </a:extLst>
          </p:cNvPr>
          <p:cNvSpPr>
            <a:spLocks noGrp="1"/>
          </p:cNvSpPr>
          <p:nvPr>
            <p:ph type="body" sz="quarter" idx="4294967295"/>
          </p:nvPr>
        </p:nvSpPr>
        <p:spPr>
          <a:xfrm>
            <a:off x="4295800" y="6381328"/>
            <a:ext cx="3206496" cy="190500"/>
          </a:xfrm>
        </p:spPr>
        <p:txBody>
          <a:bodyPr>
            <a:noAutofit/>
          </a:bodyPr>
          <a:lstStyle/>
          <a:p>
            <a:pPr algn="ctr"/>
            <a:r>
              <a:rPr lang="en-IN" sz="900" dirty="0">
                <a:hlinkClick r:id="rId4" action="ppaction://hlinksldjump"/>
              </a:rPr>
              <a:t>Access the text alternative for slide images</a:t>
            </a:r>
            <a:r>
              <a:rPr lang="en-IN" sz="900" dirty="0"/>
              <a:t>.</a:t>
            </a:r>
            <a:endParaRPr lang="en-IN" sz="900" dirty="0">
              <a:hlinkClick r:id="rId5"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179283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2</a:t>
            </a:r>
            <a:endParaRPr lang="en-US" sz="1600" dirty="0"/>
          </a:p>
        </p:txBody>
      </p:sp>
      <p:pic>
        <p:nvPicPr>
          <p:cNvPr id="9" name="Picture 2">
            <a:extLst>
              <a:ext uri="{FF2B5EF4-FFF2-40B4-BE49-F238E27FC236}">
                <a16:creationId xmlns:a16="http://schemas.microsoft.com/office/drawing/2014/main" id="{2222DA09-CAA7-4CA4-ACC1-FD2FF3BAD9C5}"/>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623392" y="777242"/>
            <a:ext cx="1533900" cy="1157271"/>
          </a:xfrm>
          <a:prstGeom prst="rect">
            <a:avLst/>
          </a:prstGeom>
        </p:spPr>
      </p:pic>
      <p:sp>
        <p:nvSpPr>
          <p:cNvPr id="11" name="Content Placeholder 3"/>
          <p:cNvSpPr>
            <a:spLocks noGrp="1"/>
          </p:cNvSpPr>
          <p:nvPr>
            <p:ph sz="quarter" idx="4294967295"/>
          </p:nvPr>
        </p:nvSpPr>
        <p:spPr>
          <a:xfrm>
            <a:off x="2567608" y="1196752"/>
            <a:ext cx="7848871" cy="5055954"/>
          </a:xfrm>
        </p:spPr>
        <p:txBody>
          <a:bodyPr>
            <a:normAutofit/>
          </a:bodyPr>
          <a:lstStyle/>
          <a:p>
            <a:pPr marL="0" marR="0" lvl="0" indent="0" algn="l" defTabSz="457200" rtl="0" eaLnBrk="1" fontAlgn="auto" latinLnBrk="0" hangingPunct="1">
              <a:lnSpc>
                <a:spcPct val="100000"/>
              </a:lnSpc>
              <a:spcBef>
                <a:spcPct val="20000"/>
              </a:spcBef>
              <a:spcAft>
                <a:spcPts val="0"/>
              </a:spcAft>
              <a:buClr>
                <a:srgbClr val="39858E"/>
              </a:buClr>
              <a:buSzTx/>
              <a:buFont typeface="Arial" panose="020B0604020202020204" pitchFamily="34" charset="0"/>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What colors affect you negatively? What colors affect you in a positive way? Why? </a:t>
            </a:r>
          </a:p>
          <a:p>
            <a:pPr marL="0" marR="0" lvl="0" indent="0" algn="l" defTabSz="457200" rtl="0" eaLnBrk="1" fontAlgn="auto" latinLnBrk="0" hangingPunct="1">
              <a:lnSpc>
                <a:spcPct val="100000"/>
              </a:lnSpc>
              <a:spcBef>
                <a:spcPts val="2400"/>
              </a:spcBef>
              <a:spcAft>
                <a:spcPts val="0"/>
              </a:spcAft>
              <a:buClr>
                <a:srgbClr val="39858E"/>
              </a:buClr>
              <a:buSzTx/>
              <a:buFont typeface="Arial" panose="020B0604020202020204" pitchFamily="34" charset="0"/>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Think of these questions in the context of particular product areas, such as</a:t>
            </a:r>
          </a:p>
          <a:p>
            <a:pPr marL="34290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Laundry detergents.</a:t>
            </a:r>
          </a:p>
          <a:p>
            <a:pPr marL="34290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Healthy food packaging.</a:t>
            </a:r>
          </a:p>
          <a:p>
            <a:pPr marL="34290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Home furnishings.</a:t>
            </a:r>
          </a:p>
          <a:p>
            <a:pPr marL="34290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Banking companies.</a:t>
            </a:r>
          </a:p>
        </p:txBody>
      </p:sp>
      <p:sp>
        <p:nvSpPr>
          <p:cNvPr id="6" name="Slide Number Placeholder 4"/>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804840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Color Meaning</a:t>
            </a:r>
            <a:endParaRPr lang="en-US" dirty="0"/>
          </a:p>
        </p:txBody>
      </p:sp>
      <p:sp>
        <p:nvSpPr>
          <p:cNvPr id="10" name="Content Placeholder 2"/>
          <p:cNvSpPr>
            <a:spLocks noGrp="1"/>
          </p:cNvSpPr>
          <p:nvPr>
            <p:ph sz="quarter" idx="21"/>
          </p:nvPr>
        </p:nvSpPr>
        <p:spPr>
          <a:xfrm>
            <a:off x="465769" y="1124743"/>
            <a:ext cx="5486216" cy="5548787"/>
          </a:xfrm>
        </p:spPr>
        <p:txBody>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Imagine you are part of a design team tasked with creating a new logo for your company. Pick one of these potential companies, make a plan for creating a logo, and be ready to describe how you would narrow down your font and color choices. </a:t>
            </a:r>
          </a:p>
        </p:txBody>
      </p:sp>
      <p:pic>
        <p:nvPicPr>
          <p:cNvPr id="9" name="Picture 3" descr="TRIByoute.com logo with slogan &quot;Find your tribe&quot; and two arrows">
            <a:extLst>
              <a:ext uri="{FF2B5EF4-FFF2-40B4-BE49-F238E27FC236}">
                <a16:creationId xmlns:a16="http://schemas.microsoft.com/office/drawing/2014/main" id="{9F1181ED-E4C3-4340-A179-426675ABB440}"/>
              </a:ext>
            </a:extLst>
          </p:cNvPr>
          <p:cNvPicPr>
            <a:picLocks noGrp="1" noChangeAspect="1" noChangeArrowheads="1"/>
          </p:cNvPicPr>
          <p:nvPr>
            <p:ph sz="quarter" idx="22"/>
          </p:nvPr>
        </p:nvPicPr>
        <p:blipFill>
          <a:blip r:embed="rId3">
            <a:extLst>
              <a:ext uri="{28A0092B-C50C-407E-A947-70E740481C1C}">
                <a14:useLocalDpi xmlns:a14="http://schemas.microsoft.com/office/drawing/2010/main" val="0"/>
              </a:ext>
            </a:extLst>
          </a:blip>
          <a:srcRect/>
          <a:stretch>
            <a:fillRect/>
          </a:stretch>
        </p:blipFill>
        <p:spPr bwMode="auto">
          <a:xfrm>
            <a:off x="1343472" y="4221088"/>
            <a:ext cx="3124749" cy="1024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Content Placeholder 4"/>
          <p:cNvSpPr>
            <a:spLocks noGrp="1"/>
          </p:cNvSpPr>
          <p:nvPr>
            <p:ph sz="quarter" idx="23"/>
          </p:nvPr>
        </p:nvSpPr>
        <p:spPr>
          <a:xfrm>
            <a:off x="6245298" y="1448779"/>
            <a:ext cx="5395317" cy="4212469"/>
          </a:xfrm>
        </p:spPr>
        <p:txBody>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err="1">
                <a:ln>
                  <a:noFill/>
                </a:ln>
                <a:solidFill>
                  <a:prstClr val="black"/>
                </a:solidFill>
                <a:effectLst/>
                <a:uLnTx/>
                <a:uFillTx/>
                <a:cs typeface="+mn-cs"/>
              </a:rPr>
              <a:t>TRIByoute</a:t>
            </a:r>
            <a:r>
              <a:rPr kumimoji="0" lang="en-US" sz="2400" b="1" i="0" u="none" strike="noStrike" kern="1200" cap="none" spc="0" normalizeH="0" baseline="0" noProof="0" dirty="0">
                <a:ln>
                  <a:noFill/>
                </a:ln>
                <a:solidFill>
                  <a:prstClr val="black"/>
                </a:solidFill>
                <a:effectLst/>
                <a:uLnTx/>
                <a:uFillTx/>
                <a:cs typeface="+mn-cs"/>
              </a:rPr>
              <a:t>:</a:t>
            </a:r>
            <a:r>
              <a:rPr kumimoji="0" lang="en-US" sz="2400" b="0" i="0" u="none" strike="noStrike" kern="1200" cap="none" spc="0" normalizeH="0" baseline="0" noProof="0" dirty="0">
                <a:ln>
                  <a:noFill/>
                </a:ln>
                <a:solidFill>
                  <a:prstClr val="black"/>
                </a:solidFill>
                <a:effectLst/>
                <a:uLnTx/>
                <a:uFillTx/>
                <a:cs typeface="+mn-cs"/>
              </a:rPr>
              <a:t> A social networking site that emphasizes creating friend “tribes.”</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err="1">
                <a:ln>
                  <a:noFill/>
                </a:ln>
                <a:solidFill>
                  <a:prstClr val="black"/>
                </a:solidFill>
                <a:effectLst/>
                <a:uLnTx/>
                <a:uFillTx/>
                <a:cs typeface="+mn-cs"/>
              </a:rPr>
              <a:t>Xfugee</a:t>
            </a:r>
            <a:r>
              <a:rPr kumimoji="0" lang="en-US" sz="2400" b="1" i="0" u="none" strike="noStrike" kern="1200" cap="none" spc="0" normalizeH="0" baseline="0" noProof="0" dirty="0">
                <a:ln>
                  <a:noFill/>
                </a:ln>
                <a:solidFill>
                  <a:prstClr val="black"/>
                </a:solidFill>
                <a:effectLst/>
                <a:uLnTx/>
                <a:uFillTx/>
                <a:cs typeface="+mn-cs"/>
              </a:rPr>
              <a:t>:</a:t>
            </a:r>
            <a:r>
              <a:rPr kumimoji="0" lang="en-US" sz="2400" b="0" i="0" u="none" strike="noStrike" kern="1200" cap="none" spc="0" normalizeH="0" baseline="0" noProof="0" dirty="0">
                <a:ln>
                  <a:noFill/>
                </a:ln>
                <a:solidFill>
                  <a:prstClr val="black"/>
                </a:solidFill>
                <a:effectLst/>
                <a:uLnTx/>
                <a:uFillTx/>
                <a:cs typeface="+mn-cs"/>
              </a:rPr>
              <a:t> An active clothing line using high-tech fabric constructed by a workforce largely made up of refugees.</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err="1">
                <a:ln>
                  <a:noFill/>
                </a:ln>
                <a:solidFill>
                  <a:prstClr val="black"/>
                </a:solidFill>
                <a:effectLst/>
                <a:uLnTx/>
                <a:uFillTx/>
                <a:cs typeface="+mn-cs"/>
              </a:rPr>
              <a:t>FITstreet</a:t>
            </a:r>
            <a:r>
              <a:rPr kumimoji="0" lang="en-US" sz="2400" b="1" i="0" u="none" strike="noStrike" kern="1200" cap="none" spc="0" normalizeH="0" baseline="0" noProof="0" dirty="0">
                <a:ln>
                  <a:noFill/>
                </a:ln>
                <a:solidFill>
                  <a:prstClr val="black"/>
                </a:solidFill>
                <a:effectLst/>
                <a:uLnTx/>
                <a:uFillTx/>
                <a:cs typeface="+mn-cs"/>
              </a:rPr>
              <a:t>:</a:t>
            </a:r>
            <a:r>
              <a:rPr kumimoji="0" lang="en-US" sz="2400" b="0" i="0" u="none" strike="noStrike" kern="1200" cap="none" spc="0" normalizeH="0" baseline="0" noProof="0" dirty="0">
                <a:ln>
                  <a:noFill/>
                </a:ln>
                <a:solidFill>
                  <a:prstClr val="black"/>
                </a:solidFill>
                <a:effectLst/>
                <a:uLnTx/>
                <a:uFillTx/>
                <a:cs typeface="+mn-cs"/>
              </a:rPr>
              <a:t> A nonprofit bringing fitness programs to low-income neighborhoods.</a:t>
            </a:r>
          </a:p>
        </p:txBody>
      </p:sp>
      <p:sp>
        <p:nvSpPr>
          <p:cNvPr id="7" name="Slide Number Placeholder 5"/>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051478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rgbClr val="AC7F00"/>
                </a:solidFill>
                <a:effectLst/>
                <a:uLnTx/>
                <a:uFillTx/>
                <a:cs typeface="Arial" panose="020B0604020202020204" pitchFamily="34" charset="0"/>
              </a:rPr>
              <a:t>Design Considerations for Online Texts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603612" y="1124744"/>
            <a:ext cx="8028892" cy="4806950"/>
          </a:xfrm>
        </p:spPr>
        <p:txBody>
          <a:bodyPr>
            <a:normAutofit/>
          </a:bodyPr>
          <a:lstStyle/>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Compare print and online text.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Consider how to organize content.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Choose how to present the content.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Create searchable content.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Make your web content accessible.</a:t>
            </a:r>
          </a:p>
          <a:p>
            <a:pPr marL="0" marR="0" lvl="0" indent="0" algn="ctr" defTabSz="457200" rtl="0" eaLnBrk="1" fontAlgn="auto" latinLnBrk="0" hangingPunct="1">
              <a:spcBef>
                <a:spcPct val="20000"/>
              </a:spcBef>
              <a:spcAft>
                <a:spcPts val="0"/>
              </a:spcAft>
              <a:buClr>
                <a:srgbClr val="39858E"/>
              </a:buClr>
              <a:buSzTx/>
              <a:buFont typeface="Arial" panose="020B0604020202020204" pitchFamily="34" charset="0"/>
              <a:buNone/>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What sites do a great job at designing online content in a way that is easy to read and </a:t>
            </a:r>
            <a:b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b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keeps you coming back? </a:t>
            </a:r>
          </a:p>
          <a:p>
            <a:pPr marL="0" marR="0" lvl="0" indent="0" algn="ctr" defTabSz="457200" rtl="0" eaLnBrk="1" fontAlgn="auto" latinLnBrk="0" hangingPunct="1">
              <a:lnSpc>
                <a:spcPct val="100000"/>
              </a:lnSpc>
              <a:spcBef>
                <a:spcPct val="20000"/>
              </a:spcBef>
              <a:spcAft>
                <a:spcPts val="0"/>
              </a:spcAft>
              <a:buClr>
                <a:srgbClr val="39858E"/>
              </a:buClr>
              <a:buSzTx/>
              <a:buFont typeface="Arial" panose="020B0604020202020204" pitchFamily="34" charset="0"/>
              <a:buNone/>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What sites are still struggling to do this well? </a:t>
            </a:r>
          </a:p>
        </p:txBody>
      </p:sp>
      <p:sp>
        <p:nvSpPr>
          <p:cNvPr id="6" name="Slide Number Placeholder 3"/>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985806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65901" y="332656"/>
            <a:ext cx="10414675" cy="648072"/>
          </a:xfrm>
        </p:spPr>
        <p:txBody>
          <a:bodyPr/>
          <a:lstStyle/>
          <a:p>
            <a:r>
              <a:rPr kumimoji="0" lang="en-US" altLang="en-US" sz="4800" i="0" u="none" strike="noStrike" kern="1200" cap="none" spc="0" normalizeH="0" baseline="0" noProof="0" dirty="0">
                <a:ln>
                  <a:noFill/>
                </a:ln>
                <a:solidFill>
                  <a:prstClr val="black"/>
                </a:solidFill>
                <a:effectLst/>
                <a:uLnTx/>
                <a:uFillTx/>
                <a:cs typeface="+mj-cs"/>
              </a:rPr>
              <a:t>Learning Objectives </a:t>
            </a:r>
            <a:r>
              <a:rPr kumimoji="0" lang="en-US" altLang="en-US" sz="1600" i="0" u="none" strike="noStrike" kern="1200" cap="none" spc="0" normalizeH="0" baseline="0" noProof="0" dirty="0">
                <a:ln>
                  <a:noFill/>
                </a:ln>
                <a:solidFill>
                  <a:prstClr val="black"/>
                </a:solidFill>
                <a:effectLst/>
                <a:uLnTx/>
                <a:uFillTx/>
                <a:cs typeface="+mj-cs"/>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824766" y="1196752"/>
            <a:ext cx="8496944" cy="4979641"/>
          </a:xfrm>
        </p:spPr>
        <p:txBody>
          <a:bodyPr>
            <a:normAutofit/>
          </a:bodyPr>
          <a:lstStyle/>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LO5-1 </a:t>
            </a:r>
            <a:r>
              <a:rPr kumimoji="0" lang="en-US" sz="2400" b="0" i="0" u="none" strike="noStrike" kern="1200" cap="none" spc="0" normalizeH="0" baseline="0" noProof="0" dirty="0">
                <a:ln>
                  <a:noFill/>
                </a:ln>
                <a:solidFill>
                  <a:prstClr val="black"/>
                </a:solidFill>
                <a:effectLst/>
                <a:uLnTx/>
                <a:uFillTx/>
                <a:cs typeface="+mn-cs"/>
              </a:rPr>
              <a:t>Describe the four principles of document design: contrast, repetition, alignment, and proximity.</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LO5-2 </a:t>
            </a:r>
            <a:r>
              <a:rPr kumimoji="0" lang="en-US" sz="2400" b="0" i="0" u="none" strike="noStrike" kern="1200" cap="none" spc="0" normalizeH="0" baseline="0" noProof="0" dirty="0">
                <a:ln>
                  <a:noFill/>
                </a:ln>
                <a:solidFill>
                  <a:prstClr val="black"/>
                </a:solidFill>
                <a:effectLst/>
                <a:uLnTx/>
                <a:uFillTx/>
                <a:cs typeface="+mn-cs"/>
              </a:rPr>
              <a:t>Lay out documents effectively to enhance readability and visual appeal.</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LO5-3 </a:t>
            </a:r>
            <a:r>
              <a:rPr kumimoji="0" lang="en-US" sz="2400" b="0" i="0" u="none" strike="noStrike" kern="1200" cap="none" spc="0" normalizeH="0" baseline="0" noProof="0" dirty="0">
                <a:ln>
                  <a:noFill/>
                </a:ln>
                <a:solidFill>
                  <a:prstClr val="black"/>
                </a:solidFill>
                <a:effectLst/>
                <a:uLnTx/>
                <a:uFillTx/>
                <a:cs typeface="+mn-cs"/>
              </a:rPr>
              <a:t>Choose fonts that enhance readability and visual appeal.</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LO5-4 </a:t>
            </a:r>
            <a:r>
              <a:rPr kumimoji="0" lang="en-US" sz="2400" b="0" i="0" u="none" strike="noStrike" kern="1200" cap="none" spc="0" normalizeH="0" baseline="0" noProof="0" dirty="0">
                <a:ln>
                  <a:noFill/>
                </a:ln>
                <a:solidFill>
                  <a:prstClr val="black"/>
                </a:solidFill>
                <a:effectLst/>
                <a:uLnTx/>
                <a:uFillTx/>
                <a:cs typeface="+mn-cs"/>
              </a:rPr>
              <a:t>Understand the impact of color on business documents.</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LO5-5 </a:t>
            </a:r>
            <a:r>
              <a:rPr kumimoji="0" lang="en-US" sz="2400" b="0" i="0" u="none" strike="noStrike" kern="1200" cap="none" spc="0" normalizeH="0" baseline="0" noProof="0" dirty="0">
                <a:ln>
                  <a:noFill/>
                </a:ln>
                <a:solidFill>
                  <a:prstClr val="black"/>
                </a:solidFill>
                <a:effectLst/>
                <a:uLnTx/>
                <a:uFillTx/>
                <a:cs typeface="+mn-cs"/>
              </a:rPr>
              <a:t>Design documents for print and online reading.</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LO5-6 </a:t>
            </a:r>
            <a:r>
              <a:rPr kumimoji="0" lang="en-US" sz="2400" b="0" i="0" u="none" strike="noStrike" kern="1200" cap="none" spc="0" normalizeH="0" baseline="0" noProof="0" dirty="0">
                <a:ln>
                  <a:noFill/>
                </a:ln>
                <a:solidFill>
                  <a:prstClr val="black"/>
                </a:solidFill>
                <a:effectLst/>
                <a:uLnTx/>
                <a:uFillTx/>
                <a:cs typeface="+mn-cs"/>
              </a:rPr>
              <a:t>Plan which parts of your document or presentation should be communicated or supported by visuals. </a:t>
            </a:r>
            <a:endParaRPr kumimoji="0" lang="en-US" sz="2400" b="0" i="0" u="none" strike="noStrike" kern="1200" cap="none" spc="0" normalizeH="0" baseline="0" noProof="0" dirty="0">
              <a:ln>
                <a:noFill/>
              </a:ln>
              <a:solidFill>
                <a:srgbClr val="3D97B4"/>
              </a:solidFill>
              <a:effectLst/>
              <a:uLnTx/>
              <a:uFillTx/>
              <a:cs typeface="+mn-cs"/>
            </a:endParaRP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16FD2E-7AA9-4CE7-A45F-8FE308309AB3}"/>
              </a:ext>
            </a:extLst>
          </p:cNvPr>
          <p:cNvSpPr>
            <a:spLocks noGrp="1"/>
          </p:cNvSpPr>
          <p:nvPr>
            <p:ph type="title"/>
          </p:nvPr>
        </p:nvSpPr>
        <p:spPr>
          <a:xfrm>
            <a:off x="513456" y="379199"/>
            <a:ext cx="10988427" cy="460800"/>
          </a:xfrm>
        </p:spPr>
        <p:txBody>
          <a:bodyPr/>
          <a:lstStyle/>
          <a:p>
            <a:r>
              <a:rPr kumimoji="0" lang="en-US" sz="5400" b="1" i="0" u="none" strike="noStrike" kern="1200" cap="none" spc="0" normalizeH="0" baseline="0" noProof="0" dirty="0">
                <a:ln>
                  <a:noFill/>
                </a:ln>
                <a:solidFill>
                  <a:srgbClr val="3D97B4"/>
                </a:solidFill>
                <a:effectLst/>
                <a:uLnTx/>
                <a:uFillTx/>
                <a:cs typeface="+mj-cs"/>
              </a:rPr>
              <a:t>Comparing Print and Online Text </a:t>
            </a:r>
            <a:r>
              <a:rPr kumimoji="0" lang="en-US" sz="1600" b="1" i="0" u="none" strike="noStrike" kern="1200" cap="none" spc="0" normalizeH="0" baseline="0" noProof="0" dirty="0">
                <a:ln>
                  <a:noFill/>
                </a:ln>
                <a:solidFill>
                  <a:srgbClr val="3D97B4"/>
                </a:solidFill>
                <a:effectLst/>
                <a:uLnTx/>
                <a:uFillTx/>
                <a:cs typeface="+mj-cs"/>
              </a:rPr>
              <a:t>1</a:t>
            </a:r>
            <a:endParaRPr lang="en-IN" sz="1600" dirty="0"/>
          </a:p>
        </p:txBody>
      </p:sp>
      <p:sp>
        <p:nvSpPr>
          <p:cNvPr id="8" name="Content Placeholder 2">
            <a:extLst>
              <a:ext uri="{FF2B5EF4-FFF2-40B4-BE49-F238E27FC236}">
                <a16:creationId xmlns:a16="http://schemas.microsoft.com/office/drawing/2014/main" id="{8A82A3D9-5A00-4306-92DC-4F5AFB9E0C65}"/>
              </a:ext>
            </a:extLst>
          </p:cNvPr>
          <p:cNvSpPr>
            <a:spLocks noGrp="1"/>
          </p:cNvSpPr>
          <p:nvPr>
            <p:ph sz="quarter" idx="11"/>
          </p:nvPr>
        </p:nvSpPr>
        <p:spPr>
          <a:xfrm>
            <a:off x="2495600" y="1198755"/>
            <a:ext cx="7848872" cy="2558009"/>
          </a:xfrm>
        </p:spPr>
        <p:txBody>
          <a:bodyPr>
            <a:normAutofit/>
          </a:bodyPr>
          <a:lstStyle/>
          <a:p>
            <a:pPr marL="342900" marR="0" lvl="0" indent="-34290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Print text usually needs to be linear; web text can be nonlinear. Online readers scan for what they want to know and can be easily distracted. </a:t>
            </a:r>
          </a:p>
          <a:p>
            <a:pPr marL="342900" marR="0" lvl="0" indent="-34290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The F-pattern shows how readers skim across the top of a page twice and then down the left side of the site. </a:t>
            </a:r>
          </a:p>
        </p:txBody>
      </p:sp>
      <p:pic>
        <p:nvPicPr>
          <p:cNvPr id="12" name="Picture 3" descr="F-pattern using heat maps to show the strongest areas of reader focus, which are the top of the website and down the left side.">
            <a:extLst>
              <a:ext uri="{FF2B5EF4-FFF2-40B4-BE49-F238E27FC236}">
                <a16:creationId xmlns:a16="http://schemas.microsoft.com/office/drawing/2014/main" id="{71D51FEE-4A80-4716-B8DD-86123D1155AC}"/>
              </a:ext>
            </a:extLst>
          </p:cNvPr>
          <p:cNvPicPr>
            <a:picLocks noGrp="1" noChangeAspect="1"/>
          </p:cNvPicPr>
          <p:nvPr>
            <p:ph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3185424" y="3284984"/>
            <a:ext cx="5644489" cy="286975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4">
            <a:extLst>
              <a:ext uri="{FF2B5EF4-FFF2-40B4-BE49-F238E27FC236}">
                <a16:creationId xmlns:a16="http://schemas.microsoft.com/office/drawing/2014/main" id="{2834EFEF-0B6E-4CC6-A3B7-969A4A895663}"/>
              </a:ext>
            </a:extLst>
          </p:cNvPr>
          <p:cNvSpPr>
            <a:spLocks noGrp="1"/>
          </p:cNvSpPr>
          <p:nvPr>
            <p:ph type="body" sz="quarter" idx="4294967295"/>
          </p:nvPr>
        </p:nvSpPr>
        <p:spPr>
          <a:xfrm>
            <a:off x="1769131" y="6673530"/>
            <a:ext cx="9732751" cy="161396"/>
          </a:xfrm>
        </p:spPr>
        <p:txBody>
          <a:bodyPr>
            <a:no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chemeClr val="tx1"/>
                </a:solidFill>
                <a:effectLst/>
                <a:uLnTx/>
                <a:uFillTx/>
                <a:ea typeface="ＭＳ Ｐゴシック" panose="020B0600070205080204" pitchFamily="34" charset="-128"/>
                <a:cs typeface="+mn-cs"/>
              </a:rPr>
              <a:t>Jacob Nielsen, “F-Shaped Pattern for Reading Web Content,” April 17, 2006, accessed March 24, 2016, https://www.nngroup.com/articles/f-shaped-pattern-reading-web-content/. Used with permission.</a:t>
            </a:r>
          </a:p>
        </p:txBody>
      </p:sp>
      <p:sp>
        <p:nvSpPr>
          <p:cNvPr id="6" name="Slide Number Placeholder 5">
            <a:extLst>
              <a:ext uri="{FF2B5EF4-FFF2-40B4-BE49-F238E27FC236}">
                <a16:creationId xmlns:a16="http://schemas.microsoft.com/office/drawing/2014/main" id="{A18DEC95-AB84-4434-8F1E-03F2D7C2C382}"/>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573614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1"/>
            <a:ext cx="10561662"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5400" b="1" i="0" u="none" strike="noStrike" kern="1200" cap="none" spc="0" normalizeH="0" baseline="0" noProof="0" dirty="0">
                <a:ln>
                  <a:noFill/>
                </a:ln>
                <a:solidFill>
                  <a:srgbClr val="3D97B4"/>
                </a:solidFill>
                <a:effectLst/>
                <a:uLnTx/>
                <a:uFillTx/>
                <a:cs typeface="+mj-cs"/>
              </a:rPr>
              <a:t>Comparing Print and Online Text </a:t>
            </a:r>
            <a:r>
              <a:rPr kumimoji="0" lang="en-US" sz="1600" b="1" i="0" u="none" strike="noStrike" kern="1200" cap="none" spc="0" normalizeH="0" baseline="0" noProof="0" dirty="0">
                <a:ln>
                  <a:noFill/>
                </a:ln>
                <a:solidFill>
                  <a:srgbClr val="3D97B4"/>
                </a:solidFill>
                <a:effectLst/>
                <a:uLnTx/>
                <a:uFillTx/>
                <a:cs typeface="+mj-cs"/>
              </a:rPr>
              <a:t>2</a:t>
            </a:r>
            <a:endParaRPr kumimoji="0" lang="en-US" sz="16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407367" y="1340768"/>
            <a:ext cx="10945217" cy="4806950"/>
          </a:xfrm>
        </p:spPr>
        <p:txBody>
          <a:bodyPr>
            <a:normAutofit/>
          </a:bodyPr>
          <a:lstStyle/>
          <a:p>
            <a:pPr marL="342000" marR="0" lvl="0" indent="-3420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People read web text not so much for what the author has to say, but to accomplish a specific task. </a:t>
            </a:r>
          </a:p>
          <a:p>
            <a:pPr marL="342000" marR="0" lvl="0" indent="-3420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Web text has the ability to pack a lot of information into a small space by using links and embedded material. </a:t>
            </a:r>
          </a:p>
          <a:p>
            <a:pPr marL="342000" marR="0" lvl="0" indent="-3420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Print text is generally constructed in complete sentences. Web text relies more on bulleted lists and featured text pieces. </a:t>
            </a:r>
          </a:p>
        </p:txBody>
      </p:sp>
      <p:sp>
        <p:nvSpPr>
          <p:cNvPr id="6" name="Slide Number Placeholder 3"/>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061843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2D58E3-5A75-490B-9F8E-481513933092}"/>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Organizing Content</a:t>
            </a:r>
            <a:endParaRPr lang="en-IN" dirty="0"/>
          </a:p>
        </p:txBody>
      </p:sp>
      <p:sp>
        <p:nvSpPr>
          <p:cNvPr id="8" name="Content Placeholder 2">
            <a:extLst>
              <a:ext uri="{FF2B5EF4-FFF2-40B4-BE49-F238E27FC236}">
                <a16:creationId xmlns:a16="http://schemas.microsoft.com/office/drawing/2014/main" id="{9D432E8B-647F-409F-8F5A-08D2FD3C9524}"/>
              </a:ext>
            </a:extLst>
          </p:cNvPr>
          <p:cNvSpPr>
            <a:spLocks noGrp="1"/>
          </p:cNvSpPr>
          <p:nvPr>
            <p:ph sz="quarter" idx="19"/>
          </p:nvPr>
        </p:nvSpPr>
        <p:spPr>
          <a:xfrm>
            <a:off x="1825922" y="1083974"/>
            <a:ext cx="8540155" cy="1131650"/>
          </a:xfrm>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Most people scan web pages for information they need quickly. Therefore, writers of web content need to think in those terms. </a:t>
            </a:r>
          </a:p>
        </p:txBody>
      </p:sp>
      <p:sp>
        <p:nvSpPr>
          <p:cNvPr id="9" name="Content Placeholder 3">
            <a:extLst>
              <a:ext uri="{FF2B5EF4-FFF2-40B4-BE49-F238E27FC236}">
                <a16:creationId xmlns:a16="http://schemas.microsoft.com/office/drawing/2014/main" id="{F421D9B7-E95F-46FA-960A-5B8B426829D5}"/>
              </a:ext>
            </a:extLst>
          </p:cNvPr>
          <p:cNvSpPr>
            <a:spLocks noGrp="1"/>
          </p:cNvSpPr>
          <p:nvPr>
            <p:ph sz="quarter" idx="20"/>
          </p:nvPr>
        </p:nvSpPr>
        <p:spPr>
          <a:xfrm>
            <a:off x="1055440" y="3789040"/>
            <a:ext cx="3816424" cy="720601"/>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ea typeface="ＭＳ Ｐゴシック" panose="020B0600070205080204" pitchFamily="34" charset="-128"/>
                <a:cs typeface="+mn-cs"/>
              </a:rPr>
              <a:t>Exhibit 5-11 </a:t>
            </a:r>
            <a:r>
              <a:rPr kumimoji="0" 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Illustration of the Inverted Pyramid.</a:t>
            </a:r>
          </a:p>
        </p:txBody>
      </p:sp>
      <p:pic>
        <p:nvPicPr>
          <p:cNvPr id="17" name="Picture 4" descr="An inverted triangle divided into 3 sections.">
            <a:extLst>
              <a:ext uri="{FF2B5EF4-FFF2-40B4-BE49-F238E27FC236}">
                <a16:creationId xmlns:a16="http://schemas.microsoft.com/office/drawing/2014/main" id="{C6A2EF51-05B6-4376-9033-97175BCB26EE}"/>
              </a:ext>
            </a:extLst>
          </p:cNvPr>
          <p:cNvPicPr>
            <a:picLocks noGrp="1" noChangeAspect="1"/>
          </p:cNvPicPr>
          <p:nvPr>
            <p:ph sz="quarter" idx="21"/>
          </p:nvPr>
        </p:nvPicPr>
        <p:blipFill>
          <a:blip r:embed="rId3"/>
          <a:stretch>
            <a:fillRect/>
          </a:stretch>
        </p:blipFill>
        <p:spPr>
          <a:xfrm>
            <a:off x="4493685" y="2398996"/>
            <a:ext cx="3816424" cy="3529806"/>
          </a:xfrm>
          <a:prstGeom prst="rect">
            <a:avLst/>
          </a:prstGeom>
        </p:spPr>
      </p:pic>
      <p:sp>
        <p:nvSpPr>
          <p:cNvPr id="15" name="Text Placeholder 5">
            <a:extLst>
              <a:ext uri="{FF2B5EF4-FFF2-40B4-BE49-F238E27FC236}">
                <a16:creationId xmlns:a16="http://schemas.microsoft.com/office/drawing/2014/main" id="{A528549F-57BA-44D5-9619-88378370A817}"/>
              </a:ext>
            </a:extLst>
          </p:cNvPr>
          <p:cNvSpPr>
            <a:spLocks noGrp="1"/>
          </p:cNvSpPr>
          <p:nvPr>
            <p:ph type="body" sz="quarter" idx="4294967295"/>
          </p:nvPr>
        </p:nvSpPr>
        <p:spPr>
          <a:xfrm>
            <a:off x="4655840" y="6362700"/>
            <a:ext cx="3204633" cy="190500"/>
          </a:xfrm>
        </p:spPr>
        <p:txBody>
          <a:bodyPr>
            <a:normAutofit fontScale="25000" lnSpcReduction="20000"/>
          </a:bodyPr>
          <a:lstStyle/>
          <a:p>
            <a:r>
              <a:rPr lang="en-IN" dirty="0">
                <a:hlinkClick r:id="rId4" action="ppaction://hlinksldjump"/>
              </a:rPr>
              <a:t>Access the text alternative for slide images</a:t>
            </a:r>
            <a:r>
              <a:rPr lang="en-IN" dirty="0"/>
              <a:t>.</a:t>
            </a:r>
          </a:p>
        </p:txBody>
      </p:sp>
      <p:sp>
        <p:nvSpPr>
          <p:cNvPr id="6" name="Slide Number Placeholder 6">
            <a:extLst>
              <a:ext uri="{FF2B5EF4-FFF2-40B4-BE49-F238E27FC236}">
                <a16:creationId xmlns:a16="http://schemas.microsoft.com/office/drawing/2014/main" id="{92EDFFA1-C7A3-45AA-B41B-6C21EA1843E1}"/>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31425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FE5B0-CAFE-4B45-B308-4A8E1EDD8036}"/>
              </a:ext>
            </a:extLst>
          </p:cNvPr>
          <p:cNvSpPr>
            <a:spLocks noGrp="1"/>
          </p:cNvSpPr>
          <p:nvPr>
            <p:ph type="title"/>
          </p:nvPr>
        </p:nvSpPr>
        <p:spPr>
          <a:xfrm>
            <a:off x="940221" y="304800"/>
            <a:ext cx="10311559" cy="675928"/>
          </a:xfrm>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Presenting the Content</a:t>
            </a:r>
            <a:endParaRPr lang="en-IN" dirty="0"/>
          </a:p>
        </p:txBody>
      </p:sp>
      <p:pic>
        <p:nvPicPr>
          <p:cNvPr id="8" name="Picture 2">
            <a:extLst>
              <a:ext uri="{FF2B5EF4-FFF2-40B4-BE49-F238E27FC236}">
                <a16:creationId xmlns:a16="http://schemas.microsoft.com/office/drawing/2014/main" id="{D7B58289-5261-422E-94BD-EDCA0D5418BC}"/>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839416" y="1412776"/>
            <a:ext cx="5371804" cy="3534647"/>
          </a:xfrm>
          <a:prstGeom prst="rect">
            <a:avLst/>
          </a:prstGeom>
        </p:spPr>
      </p:pic>
      <p:sp>
        <p:nvSpPr>
          <p:cNvPr id="4" name="Content Placeholder 3">
            <a:extLst>
              <a:ext uri="{FF2B5EF4-FFF2-40B4-BE49-F238E27FC236}">
                <a16:creationId xmlns:a16="http://schemas.microsoft.com/office/drawing/2014/main" id="{E1656AB2-D800-44C9-BC7D-2E58FB0E9579}"/>
              </a:ext>
            </a:extLst>
          </p:cNvPr>
          <p:cNvSpPr>
            <a:spLocks noGrp="1"/>
          </p:cNvSpPr>
          <p:nvPr>
            <p:ph sz="quarter" idx="4294967295"/>
          </p:nvPr>
        </p:nvSpPr>
        <p:spPr>
          <a:xfrm>
            <a:off x="6772868" y="1412776"/>
            <a:ext cx="5011764" cy="3600400"/>
          </a:xfrm>
        </p:spPr>
        <p:txBody>
          <a:bodyPr>
            <a:normAutofit/>
          </a:bodyPr>
          <a:lstStyle/>
          <a:p>
            <a:pPr marL="0" marR="0" lvl="0" indent="0" algn="l" defTabSz="457200" rtl="0" eaLnBrk="0" fontAlgn="base" latinLnBrk="0" hangingPunct="0">
              <a:lnSpc>
                <a:spcPct val="100000"/>
              </a:lnSpc>
              <a:spcBef>
                <a:spcPts val="24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Choose one of your favorite web pages. What principles of presenting online content have they followed? In what ways do you think their presentation could be improved?</a:t>
            </a:r>
          </a:p>
          <a:p>
            <a:pPr marL="0" marR="0" lvl="0" indent="0" algn="l" defTabSz="457200" rtl="0" eaLnBrk="0" fontAlgn="base" latinLnBrk="0" hangingPunct="0">
              <a:lnSpc>
                <a:spcPct val="100000"/>
              </a:lnSpc>
              <a:spcBef>
                <a:spcPts val="24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Is the content accessible?  </a:t>
            </a:r>
          </a:p>
        </p:txBody>
      </p:sp>
      <p:sp>
        <p:nvSpPr>
          <p:cNvPr id="6" name="Text Placeholder 4">
            <a:extLst>
              <a:ext uri="{FF2B5EF4-FFF2-40B4-BE49-F238E27FC236}">
                <a16:creationId xmlns:a16="http://schemas.microsoft.com/office/drawing/2014/main" id="{DDC8DEFF-7EB2-41F1-94C4-83BFF86BD5AD}"/>
              </a:ext>
            </a:extLst>
          </p:cNvPr>
          <p:cNvSpPr>
            <a:spLocks noGrp="1"/>
          </p:cNvSpPr>
          <p:nvPr>
            <p:ph type="body" sz="quarter" idx="4294967295"/>
          </p:nvPr>
        </p:nvSpPr>
        <p:spPr>
          <a:xfrm>
            <a:off x="2082800" y="6669360"/>
            <a:ext cx="9296400" cy="173037"/>
          </a:xfrm>
        </p:spPr>
        <p:txBody>
          <a:bodyPr>
            <a:noAutofit/>
          </a:bodyPr>
          <a:lstStyle/>
          <a:p>
            <a:pPr marL="0" marR="0" lvl="0" indent="0" algn="r" defTabSz="4572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black"/>
                </a:solidFill>
                <a:effectLst/>
                <a:uLnTx/>
                <a:uFillTx/>
                <a:cs typeface="+mn-cs"/>
              </a:rPr>
              <a:t>Image: © BSIP/UIG/Getty Images</a:t>
            </a:r>
            <a:endParaRPr kumimoji="0" lang="en-US" sz="800" b="0" i="0" u="none" strike="noStrike" kern="1200" cap="none" spc="0" normalizeH="0" baseline="0" noProof="0" dirty="0">
              <a:ln>
                <a:noFill/>
              </a:ln>
              <a:solidFill>
                <a:prstClr val="white">
                  <a:lumMod val="50000"/>
                </a:prstClr>
              </a:solidFill>
              <a:effectLst/>
              <a:uLnTx/>
              <a:uFillTx/>
              <a:cs typeface="+mn-cs"/>
            </a:endParaRPr>
          </a:p>
        </p:txBody>
      </p:sp>
      <p:sp>
        <p:nvSpPr>
          <p:cNvPr id="7" name="Slide Number Placeholder 5">
            <a:extLst>
              <a:ext uri="{FF2B5EF4-FFF2-40B4-BE49-F238E27FC236}">
                <a16:creationId xmlns:a16="http://schemas.microsoft.com/office/drawing/2014/main" id="{838CB4F4-67DE-4BAF-9C83-90C2B8A7A9DD}"/>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168950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3D97B4"/>
                </a:solidFill>
                <a:effectLst/>
                <a:uLnTx/>
                <a:uFillTx/>
                <a:cs typeface="+mj-cs"/>
              </a:rPr>
              <a:t>Creating Searchable and Accessible Content</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1343472" y="1196752"/>
            <a:ext cx="9001000" cy="4806950"/>
          </a:xfrm>
        </p:spPr>
        <p:txBody>
          <a:bodyPr>
            <a:normAutofit/>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cs typeface="+mn-cs"/>
              </a:rPr>
              <a:t>Search engine optimization (SEO) </a:t>
            </a:r>
            <a:r>
              <a:rPr kumimoji="0" lang="en-US" sz="2400" b="0" i="0" u="none" strike="noStrike" kern="1200" cap="none" spc="0" normalizeH="0" baseline="0" noProof="0" dirty="0">
                <a:ln>
                  <a:noFill/>
                </a:ln>
                <a:solidFill>
                  <a:prstClr val="black"/>
                </a:solidFill>
                <a:effectLst/>
                <a:uLnTx/>
                <a:uFillTx/>
                <a:cs typeface="+mn-cs"/>
              </a:rPr>
              <a:t>strategies increase the chances your site will appear in a reader’s online search.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Writers must research optimal key words and incorporate those into the content.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Incorporating </a:t>
            </a:r>
            <a:r>
              <a:rPr kumimoji="0" lang="en-US" sz="2400" b="1" i="0" u="none" strike="noStrike" kern="1200" cap="none" spc="0" normalizeH="0" baseline="0" noProof="0" dirty="0">
                <a:ln>
                  <a:noFill/>
                </a:ln>
                <a:solidFill>
                  <a:prstClr val="black"/>
                </a:solidFill>
                <a:effectLst/>
                <a:uLnTx/>
                <a:uFillTx/>
                <a:cs typeface="+mn-cs"/>
              </a:rPr>
              <a:t>accessibility</a:t>
            </a:r>
            <a:r>
              <a:rPr kumimoji="0" lang="en-US" sz="2400" b="0" i="0" u="none" strike="noStrike" kern="1200" cap="none" spc="0" normalizeH="0" baseline="0" noProof="0" dirty="0">
                <a:ln>
                  <a:noFill/>
                </a:ln>
                <a:solidFill>
                  <a:prstClr val="black"/>
                </a:solidFill>
                <a:effectLst/>
                <a:uLnTx/>
                <a:uFillTx/>
                <a:cs typeface="+mn-cs"/>
              </a:rPr>
              <a:t> features will help your text be read by readers of all abilities.</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Writers need to understand the use of alt-tags, descriptive captions, HTML tags, descriptive phrases for links, and end-line punctuation and how these elements make text work for screen readers. </a:t>
            </a:r>
          </a:p>
        </p:txBody>
      </p:sp>
      <p:sp>
        <p:nvSpPr>
          <p:cNvPr id="6" name="Slide Number Placeholder 3"/>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252805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39765" y="116632"/>
            <a:ext cx="10684827"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AC7F00"/>
                </a:solidFill>
                <a:effectLst/>
                <a:uLnTx/>
                <a:uFillTx/>
                <a:ea typeface="ＭＳ Ｐゴシック" panose="020B0600070205080204" pitchFamily="34" charset="-128"/>
                <a:cs typeface="Arial" panose="020B0604020202020204" pitchFamily="34" charset="0"/>
              </a:rPr>
              <a:t>Communicating with Visuals</a:t>
            </a:r>
            <a:endParaRPr kumimoji="0" lang="en-US" sz="3600" b="1" i="0" u="none" strike="noStrike" kern="1200" cap="none" spc="0" normalizeH="0" baseline="0" noProof="0" dirty="0">
              <a:ln>
                <a:noFill/>
              </a:ln>
              <a:solidFill>
                <a:srgbClr val="AC7F00"/>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1199456" y="1268760"/>
            <a:ext cx="9577064" cy="4806950"/>
          </a:xfrm>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altLang="ja-JP" sz="36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“Good design is the most important way to differentiate ourselves from our competitors.”</a:t>
            </a:r>
          </a:p>
          <a:p>
            <a:pPr marL="0" marR="0" lvl="0" indent="0" algn="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altLang="en-US" sz="3600" b="0" i="0" u="none" strike="noStrike" kern="1200" cap="none" spc="0" normalizeH="0" baseline="0" noProof="0" dirty="0">
                <a:ln>
                  <a:noFill/>
                </a:ln>
                <a:solidFill>
                  <a:prstClr val="black"/>
                </a:solidFill>
                <a:effectLst/>
                <a:uLnTx/>
                <a:uFillTx/>
                <a:cs typeface="+mn-cs"/>
              </a:rPr>
              <a:t>—Yun Jong Yong, CEO of Samsung</a:t>
            </a:r>
            <a:endParaRPr kumimoji="0" lang="en-US" sz="3600" b="0" i="0" u="none" strike="noStrike" kern="1200" cap="none" spc="0" normalizeH="0" baseline="0" noProof="0" dirty="0">
              <a:ln>
                <a:noFill/>
              </a:ln>
              <a:solidFill>
                <a:prstClr val="black"/>
              </a:solidFill>
              <a:effectLst/>
              <a:uLnTx/>
              <a:uFillTx/>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523337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91344" y="188640"/>
            <a:ext cx="12000656" cy="936104"/>
          </a:xfrm>
        </p:spPr>
        <p:txBody>
          <a:bodyPr/>
          <a:lstStyle/>
          <a:p>
            <a:r>
              <a:rPr kumimoji="0" lang="en-US" altLang="en-US" sz="3600" b="1" i="0" u="none" strike="noStrike" kern="1200" cap="none" spc="0" normalizeH="0" baseline="0" noProof="0" dirty="0">
                <a:ln>
                  <a:noFill/>
                </a:ln>
                <a:solidFill>
                  <a:srgbClr val="AC7F00"/>
                </a:solidFill>
                <a:effectLst/>
                <a:uLnTx/>
                <a:uFillTx/>
                <a:cs typeface="Arial" panose="020B0604020202020204" pitchFamily="34" charset="0"/>
              </a:rPr>
              <a:t>Planning the Visuals</a:t>
            </a:r>
            <a:endParaRPr lang="en-US" dirty="0"/>
          </a:p>
        </p:txBody>
      </p:sp>
      <p:pic>
        <p:nvPicPr>
          <p:cNvPr id="9" name="Picture 2">
            <a:extLst>
              <a:ext uri="{FF2B5EF4-FFF2-40B4-BE49-F238E27FC236}">
                <a16:creationId xmlns:a16="http://schemas.microsoft.com/office/drawing/2014/main" id="{A2AAC45B-E200-4808-A2B4-1159DFE202D9}"/>
              </a:ext>
              <a:ext uri="{C183D7F6-B498-43B3-948B-1728B52AA6E4}">
                <adec:decorative xmlns:adec="http://schemas.microsoft.com/office/drawing/2017/decorative" val="1"/>
              </a:ext>
            </a:extLst>
          </p:cNvPr>
          <p:cNvPicPr>
            <a:picLocks noGrp="1" noChangeAspect="1"/>
          </p:cNvPicPr>
          <p:nvPr>
            <p:ph sz="quarter" idx="4294967295"/>
          </p:nvPr>
        </p:nvPicPr>
        <p:blipFill rotWithShape="1">
          <a:blip r:embed="rId3" cstate="screen">
            <a:extLst>
              <a:ext uri="{28A0092B-C50C-407E-A947-70E740481C1C}">
                <a14:useLocalDpi xmlns:a14="http://schemas.microsoft.com/office/drawing/2010/main" val="0"/>
              </a:ext>
            </a:extLst>
          </a:blip>
          <a:srcRect/>
          <a:stretch/>
        </p:blipFill>
        <p:spPr bwMode="auto">
          <a:xfrm>
            <a:off x="1089376" y="1430589"/>
            <a:ext cx="4550166" cy="43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ontent Placeholder 3"/>
          <p:cNvSpPr>
            <a:spLocks noGrp="1"/>
          </p:cNvSpPr>
          <p:nvPr>
            <p:ph sz="quarter" idx="11"/>
          </p:nvPr>
        </p:nvSpPr>
        <p:spPr>
          <a:xfrm>
            <a:off x="5639541" y="1430589"/>
            <a:ext cx="5136979" cy="4374675"/>
          </a:xfrm>
          <a:solidFill>
            <a:srgbClr val="595959"/>
          </a:solidFill>
        </p:spPr>
        <p:txBody>
          <a:bodyPr>
            <a:noAutofit/>
          </a:bodyPr>
          <a:lstStyle/>
          <a:p>
            <a:pPr marL="342900" marR="0" lvl="0" indent="-342900" algn="l" defTabSz="457200" rtl="0" eaLnBrk="1" fontAlgn="base" latinLnBrk="0" hangingPunct="1">
              <a:lnSpc>
                <a:spcPct val="80000"/>
              </a:lnSpc>
              <a:spcBef>
                <a:spcPct val="20000"/>
              </a:spcBef>
              <a:spcAft>
                <a:spcPts val="800"/>
              </a:spcAft>
              <a:buClr>
                <a:srgbClr val="80A468"/>
              </a:buClr>
              <a:buSzTx/>
              <a:buFont typeface="Arial" panose="020B0604020202020204" pitchFamily="34" charset="0"/>
              <a:buNone/>
              <a:tabLst/>
              <a:defRPr/>
            </a:pPr>
            <a:r>
              <a:rPr kumimoji="0" lang="en-US" altLang="en-US" sz="2400" b="0" i="0" u="none" strike="noStrike" kern="1200" cap="none" spc="0" normalizeH="0" baseline="0" noProof="0" dirty="0">
                <a:ln>
                  <a:noFill/>
                </a:ln>
                <a:solidFill>
                  <a:prstClr val="white"/>
                </a:solidFill>
                <a:effectLst/>
                <a:uLnTx/>
                <a:uFillTx/>
                <a:cs typeface="+mn-cs"/>
              </a:rPr>
              <a:t>What’s the purpose?</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Clarify complex or difficult information.</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Emphasize facts.</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Add coherence or summarize.</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Provide interest.</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Filter vast amounts of data.</a:t>
            </a:r>
          </a:p>
          <a:p>
            <a:pPr marL="342900" marR="0" lvl="0" indent="-342900" algn="l" defTabSz="457200" rtl="0" eaLnBrk="1" fontAlgn="base" latinLnBrk="0" hangingPunct="1">
              <a:lnSpc>
                <a:spcPct val="100000"/>
              </a:lnSpc>
              <a:spcBef>
                <a:spcPct val="20000"/>
              </a:spcBef>
              <a:spcAft>
                <a:spcPts val="800"/>
              </a:spcAft>
              <a:buClr>
                <a:prstClr val="white"/>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white"/>
                </a:solidFill>
                <a:effectLst/>
                <a:uLnTx/>
                <a:uFillTx/>
                <a:cs typeface="+mn-cs"/>
              </a:rPr>
              <a:t>Enhance appearance.</a:t>
            </a:r>
          </a:p>
        </p:txBody>
      </p:sp>
      <p:sp>
        <p:nvSpPr>
          <p:cNvPr id="16" name="Text Placeholder 4"/>
          <p:cNvSpPr>
            <a:spLocks noGrp="1"/>
          </p:cNvSpPr>
          <p:nvPr>
            <p:ph type="body" sz="quarter" idx="4294967295"/>
          </p:nvPr>
        </p:nvSpPr>
        <p:spPr>
          <a:xfrm>
            <a:off x="1663119" y="6669360"/>
            <a:ext cx="9831160" cy="165567"/>
          </a:xfrm>
        </p:spPr>
        <p:txBody>
          <a:bodyPr>
            <a:no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effectLst/>
                <a:uLnTx/>
                <a:uFillTx/>
                <a:ea typeface="ＭＳ Ｐゴシック" panose="020B0600070205080204" pitchFamily="34" charset="-128"/>
                <a:cs typeface="+mn-cs"/>
              </a:rPr>
              <a:t>Image: © </a:t>
            </a:r>
            <a:r>
              <a:rPr kumimoji="0" lang="en-US" sz="800" b="0" i="0" u="none" strike="noStrike" kern="1200" cap="none" spc="0" normalizeH="0" baseline="0" noProof="0" dirty="0" err="1">
                <a:ln>
                  <a:noFill/>
                </a:ln>
                <a:effectLst/>
                <a:uLnTx/>
                <a:uFillTx/>
                <a:ea typeface="ＭＳ Ｐゴシック" panose="020B0600070205080204" pitchFamily="34" charset="-128"/>
                <a:cs typeface="+mn-cs"/>
              </a:rPr>
              <a:t>Nonwarit</a:t>
            </a:r>
            <a:r>
              <a:rPr kumimoji="0" lang="en-US" sz="800" b="0" i="0" u="none" strike="noStrike" kern="1200" cap="none" spc="0" normalizeH="0" baseline="0" noProof="0" dirty="0">
                <a:ln>
                  <a:noFill/>
                </a:ln>
                <a:effectLst/>
                <a:uLnTx/>
                <a:uFillTx/>
                <a:ea typeface="ＭＳ Ｐゴシック" panose="020B0600070205080204" pitchFamily="34" charset="-128"/>
                <a:cs typeface="+mn-cs"/>
              </a:rPr>
              <a:t> </a:t>
            </a:r>
            <a:r>
              <a:rPr kumimoji="0" lang="en-US" sz="800" b="0" i="0" u="none" strike="noStrike" kern="1200" cap="none" spc="0" normalizeH="0" baseline="0" noProof="0" dirty="0" err="1">
                <a:ln>
                  <a:noFill/>
                </a:ln>
                <a:effectLst/>
                <a:uLnTx/>
                <a:uFillTx/>
                <a:ea typeface="ＭＳ Ｐゴシック" panose="020B0600070205080204" pitchFamily="34" charset="-128"/>
                <a:cs typeface="+mn-cs"/>
              </a:rPr>
              <a:t>Pruetisirirot</a:t>
            </a:r>
            <a:r>
              <a:rPr kumimoji="0" lang="en-US" sz="800" b="0" i="0" u="none" strike="noStrike" kern="1200" cap="none" spc="0" normalizeH="0" baseline="0" noProof="0" dirty="0">
                <a:ln>
                  <a:noFill/>
                </a:ln>
                <a:effectLst/>
                <a:uLnTx/>
                <a:uFillTx/>
                <a:ea typeface="ＭＳ Ｐゴシック" panose="020B0600070205080204" pitchFamily="34" charset="-128"/>
                <a:cs typeface="+mn-cs"/>
              </a:rPr>
              <a:t>/123RF</a:t>
            </a:r>
          </a:p>
        </p:txBody>
      </p:sp>
      <p:sp>
        <p:nvSpPr>
          <p:cNvPr id="12" name="Slide Number Placeholder 5"/>
          <p:cNvSpPr>
            <a:spLocks noGrp="1"/>
          </p:cNvSpPr>
          <p:nvPr>
            <p:ph type="sldNum" sz="quarter" idx="10"/>
          </p:nvPr>
        </p:nvSpPr>
        <p:spPr/>
        <p:txBody>
          <a:bodyPr/>
          <a:lstStyle/>
          <a:p>
            <a:fld id="{68151E55-6873-49E2-B8D5-2F265E6F1973}" type="slidenum">
              <a:rPr lang="en-US" smtClean="0"/>
              <a:pPr/>
              <a:t>26</a:t>
            </a:fld>
            <a:endParaRPr lang="en-US" dirty="0"/>
          </a:p>
        </p:txBody>
      </p:sp>
    </p:spTree>
    <p:extLst>
      <p:ext uri="{BB962C8B-B14F-4D97-AF65-F5344CB8AC3E}">
        <p14:creationId xmlns:p14="http://schemas.microsoft.com/office/powerpoint/2010/main" val="4172026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25987" y="327890"/>
            <a:ext cx="11140026"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AC7F00"/>
                </a:solidFill>
                <a:effectLst/>
                <a:uLnTx/>
                <a:uFillTx/>
                <a:cs typeface="Arial" panose="020B0604020202020204" pitchFamily="34" charset="0"/>
              </a:rPr>
              <a:t>Constructing and Planning the Visuals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494324" y="1435881"/>
            <a:ext cx="6193964" cy="4806950"/>
          </a:xfrm>
        </p:spPr>
        <p:txBody>
          <a:bodyPr>
            <a:normAutofit/>
          </a:bodyPr>
          <a:lstStyle/>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Size, orientation, and type.</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Rules and borders.</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Color and cross-hatching. </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Background.</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cs typeface="+mn-cs"/>
              </a:rPr>
              <a:t>Numbering.</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cs typeface="+mn-cs"/>
              </a:rPr>
              <a:t>Construction/placement of titles and captions.</a:t>
            </a:r>
          </a:p>
          <a:p>
            <a:pPr marL="342000" marR="0" lvl="0" indent="-342000" algn="l" defTabSz="457200" rtl="0" eaLnBrk="1" fontAlgn="base" latinLnBrk="0" hangingPunct="1">
              <a:lnSpc>
                <a:spcPct val="9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cs typeface="+mn-cs"/>
              </a:rPr>
              <a:t>Footnotes and acknowledgments.</a:t>
            </a:r>
          </a:p>
        </p:txBody>
      </p:sp>
      <p:sp>
        <p:nvSpPr>
          <p:cNvPr id="6" name="Slide Number Placeholder 3"/>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4217508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a:ln>
                  <a:noFill/>
                </a:ln>
                <a:solidFill>
                  <a:srgbClr val="3D97B4"/>
                </a:solidFill>
                <a:effectLst/>
                <a:uLnTx/>
                <a:uFillTx/>
                <a:cs typeface="+mj-cs"/>
              </a:rPr>
              <a:t>Size</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207568" y="1340768"/>
            <a:ext cx="7848872" cy="4806950"/>
          </a:xfrm>
        </p:spPr>
        <p:txBody>
          <a:bodyPr>
            <a:normAutofit/>
          </a:bodyPr>
          <a:lstStyle/>
          <a:p>
            <a:pPr marL="68263" marR="0" lvl="0" indent="0" algn="l" defTabSz="457200" rtl="0" eaLnBrk="1" fontAlgn="base" latinLnBrk="0" hangingPunct="1">
              <a:lnSpc>
                <a:spcPct val="100000"/>
              </a:lnSpc>
              <a:spcBef>
                <a:spcPct val="20000"/>
              </a:spcBef>
              <a:spcAft>
                <a:spcPts val="800"/>
              </a:spcAft>
              <a:buClr>
                <a:srgbClr val="003399"/>
              </a:buClr>
              <a:buSzTx/>
              <a:buFont typeface="Arial" panose="020B0604020202020204" pitchFamily="34" charset="0"/>
              <a:buNone/>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Si</a:t>
            </a:r>
            <a:r>
              <a:rPr kumimoji="0" lang="en-US" altLang="en-US" sz="32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ze the graphic according to contents and importance.</a:t>
            </a:r>
          </a:p>
          <a:p>
            <a:pPr marL="525463" marR="0" lvl="0" indent="-457200" algn="l" defTabSz="457200" rtl="0" eaLnBrk="1" fontAlgn="base" latinLnBrk="0" hangingPunct="1">
              <a:lnSpc>
                <a:spcPct val="100000"/>
              </a:lnSpc>
              <a:spcBef>
                <a:spcPct val="20000"/>
              </a:spcBef>
              <a:spcAft>
                <a:spcPts val="800"/>
              </a:spcAft>
              <a:buSzTx/>
              <a:buFont typeface="Arial" panose="020B0604020202020204" pitchFamily="34" charset="0"/>
              <a:buChar char="•"/>
              <a:tabLst/>
              <a:defRPr/>
            </a:pPr>
            <a:r>
              <a:rPr kumimoji="0" lang="en-US" altLang="en-US" sz="32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Simple graphics can be small.</a:t>
            </a:r>
          </a:p>
          <a:p>
            <a:pPr marL="525463" marR="0" lvl="0" indent="-457200" algn="l" defTabSz="457200" rtl="0" eaLnBrk="1" fontAlgn="base" latinLnBrk="0" hangingPunct="1">
              <a:lnSpc>
                <a:spcPct val="100000"/>
              </a:lnSpc>
              <a:spcBef>
                <a:spcPct val="20000"/>
              </a:spcBef>
              <a:spcAft>
                <a:spcPts val="800"/>
              </a:spcAft>
              <a:buSzTx/>
              <a:buFont typeface="Arial" panose="020B0604020202020204" pitchFamily="34" charset="0"/>
              <a:buChar char="•"/>
              <a:tabLst/>
              <a:defRPr/>
            </a:pPr>
            <a:r>
              <a:rPr kumimoji="0" lang="en-US" altLang="en-US" sz="32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Complex graphics must be large enough to be seen clearly.</a:t>
            </a:r>
          </a:p>
          <a:p>
            <a:pPr marL="68263" marR="0" lvl="0" indent="0" algn="l" defTabSz="457200" rtl="0" eaLnBrk="1" fontAlgn="base" latinLnBrk="0" hangingPunct="1">
              <a:lnSpc>
                <a:spcPct val="100000"/>
              </a:lnSpc>
              <a:spcBef>
                <a:spcPct val="20000"/>
              </a:spcBef>
              <a:spcAft>
                <a:spcPts val="800"/>
              </a:spcAft>
              <a:buClr>
                <a:srgbClr val="003399"/>
              </a:buClr>
              <a:buSzTx/>
              <a:buFont typeface="Arial" panose="020B0604020202020204" pitchFamily="34" charset="0"/>
              <a:buNone/>
              <a:tabLst/>
              <a:defRPr/>
            </a:pPr>
            <a:r>
              <a:rPr kumimoji="0" lang="en-US" altLang="en-US" sz="32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Consider using extra large paper for extremely complex graphics!</a:t>
            </a:r>
          </a:p>
        </p:txBody>
      </p:sp>
      <p:sp>
        <p:nvSpPr>
          <p:cNvPr id="6" name="Slide Number Placeholder 3"/>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6925397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B2D58E3-5A75-490B-9F8E-481513933092}"/>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Orientation</a:t>
            </a:r>
            <a:endParaRPr lang="en-IN" dirty="0"/>
          </a:p>
        </p:txBody>
      </p:sp>
      <p:sp>
        <p:nvSpPr>
          <p:cNvPr id="8" name="Content Placeholder 2">
            <a:extLst>
              <a:ext uri="{FF2B5EF4-FFF2-40B4-BE49-F238E27FC236}">
                <a16:creationId xmlns:a16="http://schemas.microsoft.com/office/drawing/2014/main" id="{9D432E8B-647F-409F-8F5A-08D2FD3C9524}"/>
              </a:ext>
            </a:extLst>
          </p:cNvPr>
          <p:cNvSpPr>
            <a:spLocks noGrp="1"/>
          </p:cNvSpPr>
          <p:nvPr>
            <p:ph sz="quarter" idx="19"/>
          </p:nvPr>
        </p:nvSpPr>
        <p:spPr>
          <a:xfrm>
            <a:off x="940221" y="924351"/>
            <a:ext cx="10772403" cy="1481778"/>
          </a:xfrm>
        </p:spPr>
        <p:txBody>
          <a:bodyPr>
            <a:normAutofit/>
          </a:bodyPr>
          <a:lstStyle/>
          <a:p>
            <a:pPr marL="525463" marR="0" lvl="0" indent="-4572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Let size and content determine orientation—portrait or landscape?</a:t>
            </a:r>
          </a:p>
          <a:p>
            <a:pPr marL="525463" marR="0" lvl="0" indent="-4572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Select the one that’s easiest to read.</a:t>
            </a:r>
          </a:p>
        </p:txBody>
      </p:sp>
      <p:sp>
        <p:nvSpPr>
          <p:cNvPr id="12" name="Picture 3" descr="A rectangle with a portrait orientation">
            <a:extLst>
              <a:ext uri="{FF2B5EF4-FFF2-40B4-BE49-F238E27FC236}">
                <a16:creationId xmlns:a16="http://schemas.microsoft.com/office/drawing/2014/main" id="{AD0A62E2-0139-4715-88EF-7EBC7A8FBA61}"/>
              </a:ext>
            </a:extLst>
          </p:cNvPr>
          <p:cNvSpPr>
            <a:spLocks noChangeArrowheads="1"/>
          </p:cNvSpPr>
          <p:nvPr/>
        </p:nvSpPr>
        <p:spPr bwMode="auto">
          <a:xfrm>
            <a:off x="3503712" y="2925419"/>
            <a:ext cx="1600200" cy="2895600"/>
          </a:xfrm>
          <a:prstGeom prst="rect">
            <a:avLst/>
          </a:prstGeom>
          <a:solidFill>
            <a:srgbClr val="802754"/>
          </a:solidFill>
          <a:ln w="9525">
            <a:solidFill>
              <a:srgbClr val="5C72B2"/>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endParaRPr lang="en-US" dirty="0">
              <a:solidFill>
                <a:schemeClr val="lt1"/>
              </a:solidFill>
              <a:latin typeface="Sanserif"/>
              <a:ea typeface="+mn-ea"/>
            </a:endParaRPr>
          </a:p>
        </p:txBody>
      </p:sp>
      <p:sp>
        <p:nvSpPr>
          <p:cNvPr id="14" name="Picture 4" descr="A rectangle with a landscape orientation.">
            <a:extLst>
              <a:ext uri="{FF2B5EF4-FFF2-40B4-BE49-F238E27FC236}">
                <a16:creationId xmlns:a16="http://schemas.microsoft.com/office/drawing/2014/main" id="{5FDA1799-BCBE-4F88-A6D9-311FBA6B8341}"/>
              </a:ext>
            </a:extLst>
          </p:cNvPr>
          <p:cNvSpPr>
            <a:spLocks noChangeArrowheads="1"/>
          </p:cNvSpPr>
          <p:nvPr/>
        </p:nvSpPr>
        <p:spPr bwMode="auto">
          <a:xfrm>
            <a:off x="5701656" y="2968780"/>
            <a:ext cx="3962400" cy="2090057"/>
          </a:xfrm>
          <a:prstGeom prst="rect">
            <a:avLst/>
          </a:prstGeom>
          <a:solidFill>
            <a:srgbClr val="802754"/>
          </a:solidFill>
          <a:ln w="9525">
            <a:solidFill>
              <a:srgbClr val="5C72B2"/>
            </a:solidFill>
            <a:miter lim="800000"/>
            <a:headEnd/>
            <a:tailEnd/>
          </a:ln>
          <a:effectLst>
            <a:outerShdw blurRad="40000" dist="23000" dir="5400000" rotWithShape="0">
              <a:srgbClr val="808080">
                <a:alpha val="34999"/>
              </a:srgbClr>
            </a:outerShdw>
          </a:effectLst>
        </p:spPr>
        <p:txBody>
          <a:bodyPr anchor="ctr"/>
          <a:lstStyle/>
          <a:p>
            <a:pPr algn="ctr" eaLnBrk="1" hangingPunct="1">
              <a:defRPr/>
            </a:pPr>
            <a:endParaRPr lang="en-US" dirty="0">
              <a:solidFill>
                <a:schemeClr val="lt1"/>
              </a:solidFill>
              <a:latin typeface="Sanserif"/>
              <a:ea typeface="+mn-ea"/>
            </a:endParaRPr>
          </a:p>
        </p:txBody>
      </p:sp>
      <p:sp>
        <p:nvSpPr>
          <p:cNvPr id="6" name="Slide Number Placeholder 5">
            <a:extLst>
              <a:ext uri="{FF2B5EF4-FFF2-40B4-BE49-F238E27FC236}">
                <a16:creationId xmlns:a16="http://schemas.microsoft.com/office/drawing/2014/main" id="{92EDFFA1-C7A3-45AA-B41B-6C21EA1843E1}"/>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1716438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ltLang="en-US" sz="4800" i="0" u="none" strike="noStrike" kern="1200" cap="none" spc="0" normalizeH="0" baseline="0" noProof="0" dirty="0">
                <a:ln>
                  <a:noFill/>
                </a:ln>
                <a:solidFill>
                  <a:prstClr val="black"/>
                </a:solidFill>
                <a:effectLst/>
                <a:uLnTx/>
                <a:uFillTx/>
                <a:cs typeface="+mj-cs"/>
              </a:rPr>
              <a:t>Learning Objectives </a:t>
            </a:r>
            <a:r>
              <a:rPr kumimoji="0" lang="en-US" altLang="en-US" sz="1600" i="0" u="none" strike="noStrike" kern="1200" cap="none" spc="0" normalizeH="0" baseline="0" noProof="0" dirty="0">
                <a:ln>
                  <a:noFill/>
                </a:ln>
                <a:solidFill>
                  <a:prstClr val="black"/>
                </a:solidFill>
                <a:effectLst/>
                <a:uLnTx/>
                <a:uFillTx/>
                <a:cs typeface="+mj-cs"/>
              </a:rPr>
              <a:t>2</a:t>
            </a:r>
            <a:endParaRPr lang="en-US" sz="1600" dirty="0"/>
          </a:p>
        </p:txBody>
      </p:sp>
      <p:sp>
        <p:nvSpPr>
          <p:cNvPr id="3" name="Content Placeholder 2"/>
          <p:cNvSpPr>
            <a:spLocks noGrp="1"/>
          </p:cNvSpPr>
          <p:nvPr>
            <p:ph sz="quarter" idx="20"/>
          </p:nvPr>
        </p:nvSpPr>
        <p:spPr>
          <a:xfrm>
            <a:off x="1703512" y="1268760"/>
            <a:ext cx="8395333" cy="4806950"/>
          </a:xfrm>
        </p:spPr>
        <p:txBody>
          <a:bodyPr>
            <a:normAutofit/>
          </a:bodyPr>
          <a:lstStyle/>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LO5-7 </a:t>
            </a:r>
            <a:r>
              <a:rPr kumimoji="0" lang="en-US" sz="2400" b="0" i="0" u="none" strike="noStrike" kern="1200" cap="none" spc="0" normalizeH="0" baseline="0" noProof="0" dirty="0">
                <a:ln>
                  <a:noFill/>
                </a:ln>
                <a:solidFill>
                  <a:prstClr val="black"/>
                </a:solidFill>
                <a:effectLst/>
                <a:uLnTx/>
                <a:uFillTx/>
                <a:cs typeface="+mn-cs"/>
              </a:rPr>
              <a:t>Explain the factors that are important in the effective presentation of visuals. </a:t>
            </a: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LO5-8 </a:t>
            </a:r>
            <a:r>
              <a:rPr kumimoji="0" lang="en-US" sz="2400" b="0" i="0" u="none" strike="noStrike" kern="1200" cap="none" spc="0" normalizeH="0" baseline="0" noProof="0" dirty="0">
                <a:ln>
                  <a:noFill/>
                </a:ln>
                <a:solidFill>
                  <a:prstClr val="black"/>
                </a:solidFill>
                <a:effectLst/>
                <a:uLnTx/>
                <a:uFillTx/>
                <a:cs typeface="+mn-cs"/>
              </a:rPr>
              <a:t>Select and use textual visuals such as tables, pull quotes, flowcharts, and organizational charts.</a:t>
            </a:r>
            <a:endParaRPr kumimoji="0" lang="en-US" sz="2400" b="0" i="0" u="none" strike="noStrike" kern="1200" cap="none" spc="0" normalizeH="0" baseline="0" noProof="0" dirty="0">
              <a:ln>
                <a:noFill/>
              </a:ln>
              <a:solidFill>
                <a:srgbClr val="3D97B4"/>
              </a:solidFill>
              <a:effectLst/>
              <a:uLnTx/>
              <a:uFillTx/>
              <a:cs typeface="+mn-cs"/>
            </a:endParaRP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LO5-9 </a:t>
            </a:r>
            <a:r>
              <a:rPr kumimoji="0" lang="en-US" sz="2400" b="0" i="0" u="none" strike="noStrike" kern="1200" cap="none" spc="0" normalizeH="0" baseline="0" noProof="0" dirty="0">
                <a:ln>
                  <a:noFill/>
                </a:ln>
                <a:solidFill>
                  <a:prstClr val="black"/>
                </a:solidFill>
                <a:effectLst/>
                <a:uLnTx/>
                <a:uFillTx/>
                <a:cs typeface="+mn-cs"/>
              </a:rPr>
              <a:t>Select and use visuals such as bar charts, pie charts, line charts, scatter diagrams, pictographs, and maps.</a:t>
            </a:r>
            <a:endParaRPr kumimoji="0" lang="en-US" altLang="en-US" sz="2400" b="0" i="0" u="none" strike="noStrike" kern="1200" cap="none" spc="0" normalizeH="0" baseline="0" noProof="0" dirty="0">
              <a:ln>
                <a:noFill/>
              </a:ln>
              <a:solidFill>
                <a:srgbClr val="000000"/>
              </a:solidFill>
              <a:effectLst/>
              <a:uLnTx/>
              <a:uFillTx/>
              <a:ea typeface="ＭＳ Ｐゴシック" panose="020B0600070205080204" pitchFamily="34" charset="-128"/>
              <a:cs typeface="+mn-cs"/>
            </a:endParaRP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LO5-10 </a:t>
            </a:r>
            <a:r>
              <a:rPr kumimoji="0" lang="en-US" sz="2400" b="0" i="0" u="none" strike="noStrike" kern="1200" cap="none" spc="0" normalizeH="0" baseline="0" noProof="0" dirty="0">
                <a:ln>
                  <a:noFill/>
                </a:ln>
                <a:solidFill>
                  <a:prstClr val="black"/>
                </a:solidFill>
                <a:effectLst/>
                <a:uLnTx/>
                <a:uFillTx/>
                <a:cs typeface="+mn-cs"/>
              </a:rPr>
              <a:t>Avoid common errors and ethical problems when constructing and using visuals. </a:t>
            </a:r>
            <a:endParaRPr kumimoji="0" lang="en-US" sz="2400" b="0" i="0" u="none" strike="noStrike" kern="1200" cap="none" spc="0" normalizeH="0" baseline="0" noProof="0" dirty="0">
              <a:ln>
                <a:noFill/>
              </a:ln>
              <a:solidFill>
                <a:srgbClr val="3D97B4"/>
              </a:solidFill>
              <a:effectLst/>
              <a:uLnTx/>
              <a:uFillTx/>
              <a:cs typeface="+mn-cs"/>
            </a:endParaRPr>
          </a:p>
          <a:p>
            <a:pPr marL="0" marR="0" lvl="0" indent="0" algn="l" defTabSz="457200" rtl="0" eaLnBrk="1" fontAlgn="base" latinLnBrk="0" hangingPunct="1">
              <a:lnSpc>
                <a:spcPct val="90000"/>
              </a:lnSpc>
              <a:spcBef>
                <a:spcPct val="20000"/>
              </a:spcBef>
              <a:spcAft>
                <a:spcPts val="80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srgbClr val="3D97B4"/>
                </a:solidFill>
                <a:effectLst/>
                <a:uLnTx/>
                <a:uFillTx/>
                <a:cs typeface="+mn-cs"/>
              </a:rPr>
              <a:t>LO5-11 </a:t>
            </a:r>
            <a:r>
              <a:rPr kumimoji="0" lang="en-US" sz="2400" b="0" i="0" u="none" strike="noStrike" kern="1200" cap="none" spc="0" normalizeH="0" baseline="0" noProof="0" dirty="0">
                <a:ln>
                  <a:noFill/>
                </a:ln>
                <a:solidFill>
                  <a:prstClr val="black"/>
                </a:solidFill>
                <a:effectLst/>
                <a:uLnTx/>
                <a:uFillTx/>
                <a:cs typeface="+mn-cs"/>
              </a:rPr>
              <a:t>Place and interpret visuals effectively.</a:t>
            </a:r>
            <a:endParaRPr lang="en-US" sz="2800" dirty="0"/>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91344" y="188640"/>
            <a:ext cx="12000656" cy="936104"/>
          </a:xfrm>
        </p:spPr>
        <p:txBody>
          <a:bodyPr/>
          <a:lstStyle/>
          <a:p>
            <a:r>
              <a:rPr kumimoji="0" lang="en-US" altLang="en-US" sz="5400" b="1" i="0" u="none" strike="noStrike" kern="1200" cap="none" spc="0" normalizeH="0" baseline="0" noProof="0" dirty="0">
                <a:ln>
                  <a:noFill/>
                </a:ln>
                <a:solidFill>
                  <a:srgbClr val="3D97B4"/>
                </a:solidFill>
                <a:effectLst/>
                <a:uLnTx/>
                <a:uFillTx/>
                <a:cs typeface="+mj-cs"/>
              </a:rPr>
              <a:t>Type</a:t>
            </a:r>
            <a:endParaRPr lang="en-US" dirty="0"/>
          </a:p>
        </p:txBody>
      </p:sp>
      <p:sp>
        <p:nvSpPr>
          <p:cNvPr id="14" name="Content Placeholder 2"/>
          <p:cNvSpPr>
            <a:spLocks noGrp="1"/>
          </p:cNvSpPr>
          <p:nvPr>
            <p:ph sz="quarter" idx="11"/>
          </p:nvPr>
        </p:nvSpPr>
        <p:spPr>
          <a:xfrm>
            <a:off x="1271464" y="1340768"/>
            <a:ext cx="4752528" cy="4320480"/>
          </a:xfrm>
          <a:solidFill>
            <a:srgbClr val="595959"/>
          </a:solidFill>
        </p:spPr>
        <p:txBody>
          <a:bodyPr>
            <a:noAutofit/>
          </a:bodyPr>
          <a:lstStyle/>
          <a:p>
            <a:pPr marL="342000" marR="0" lvl="0" indent="-342000" algn="l" defTabSz="457200" rtl="0" eaLnBrk="1" fontAlgn="base" latinLnBrk="0" hangingPunct="1">
              <a:lnSpc>
                <a:spcPct val="80000"/>
              </a:lnSpc>
              <a:spcBef>
                <a:spcPct val="20000"/>
              </a:spcBef>
              <a:spcAft>
                <a:spcPts val="800"/>
              </a:spcAft>
              <a:buClr>
                <a:prstClr val="white"/>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white"/>
                </a:solidFill>
                <a:effectLst/>
                <a:uLnTx/>
                <a:uFillTx/>
                <a:ea typeface="ＭＳ Ｐゴシック" panose="020B0600070205080204" pitchFamily="34" charset="-128"/>
                <a:cs typeface="+mn-cs"/>
              </a:rPr>
              <a:t>Be consistent in style and font.</a:t>
            </a:r>
          </a:p>
          <a:p>
            <a:pPr marL="342000" marR="0" lvl="0" indent="-342000" algn="l" defTabSz="457200" rtl="0" eaLnBrk="1" fontAlgn="base" latinLnBrk="0" hangingPunct="1">
              <a:lnSpc>
                <a:spcPct val="80000"/>
              </a:lnSpc>
              <a:spcBef>
                <a:spcPct val="20000"/>
              </a:spcBef>
              <a:spcAft>
                <a:spcPts val="800"/>
              </a:spcAft>
              <a:buClr>
                <a:prstClr val="white"/>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white"/>
                </a:solidFill>
                <a:effectLst/>
                <a:uLnTx/>
                <a:uFillTx/>
                <a:ea typeface="ＭＳ Ｐゴシック" panose="020B0600070205080204" pitchFamily="34" charset="-128"/>
                <a:cs typeface="+mn-cs"/>
              </a:rPr>
              <a:t>Choose serif or sans serif font according to use.</a:t>
            </a:r>
          </a:p>
          <a:p>
            <a:pPr marL="342000" marR="0" lvl="0" indent="-342000" algn="l" defTabSz="457200" rtl="0" eaLnBrk="1" fontAlgn="base" latinLnBrk="0" hangingPunct="1">
              <a:lnSpc>
                <a:spcPct val="80000"/>
              </a:lnSpc>
              <a:spcBef>
                <a:spcPct val="20000"/>
              </a:spcBef>
              <a:spcAft>
                <a:spcPts val="800"/>
              </a:spcAft>
              <a:buClr>
                <a:prstClr val="white"/>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white"/>
                </a:solidFill>
                <a:effectLst/>
                <a:uLnTx/>
                <a:uFillTx/>
                <a:ea typeface="ＭＳ Ｐゴシック" panose="020B0600070205080204" pitchFamily="34" charset="-128"/>
                <a:cs typeface="+mn-cs"/>
              </a:rPr>
              <a:t>Ensure the design of the font conveys the message.</a:t>
            </a:r>
          </a:p>
          <a:p>
            <a:pPr marL="342000" marR="0" lvl="0" indent="-342000" algn="l" defTabSz="457200" rtl="0" eaLnBrk="1" fontAlgn="base" latinLnBrk="0" hangingPunct="1">
              <a:lnSpc>
                <a:spcPct val="80000"/>
              </a:lnSpc>
              <a:spcBef>
                <a:spcPct val="20000"/>
              </a:spcBef>
              <a:spcAft>
                <a:spcPts val="800"/>
              </a:spcAft>
              <a:buClr>
                <a:prstClr val="white"/>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white"/>
                </a:solidFill>
                <a:effectLst/>
                <a:uLnTx/>
                <a:uFillTx/>
                <a:ea typeface="ＭＳ Ｐゴシック" panose="020B0600070205080204" pitchFamily="34" charset="-128"/>
                <a:cs typeface="+mn-cs"/>
              </a:rPr>
              <a:t>Determine the size appropriate for the context.</a:t>
            </a:r>
          </a:p>
          <a:p>
            <a:pPr marL="342000" marR="0" lvl="0" indent="-342000" algn="l" defTabSz="457200" rtl="0" eaLnBrk="1" fontAlgn="base" latinLnBrk="0" hangingPunct="1">
              <a:lnSpc>
                <a:spcPct val="80000"/>
              </a:lnSpc>
              <a:spcBef>
                <a:spcPct val="20000"/>
              </a:spcBef>
              <a:spcAft>
                <a:spcPts val="800"/>
              </a:spcAft>
              <a:buClr>
                <a:prstClr val="white"/>
              </a:buClr>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white"/>
                </a:solidFill>
                <a:effectLst/>
                <a:uLnTx/>
                <a:uFillTx/>
                <a:ea typeface="ＭＳ Ｐゴシック" panose="020B0600070205080204" pitchFamily="34" charset="-128"/>
                <a:cs typeface="+mn-cs"/>
              </a:rPr>
              <a:t>Pay attention to readability!</a:t>
            </a:r>
            <a:endParaRPr kumimoji="0" lang="en-US" altLang="en-US" sz="2600" b="0" i="0" u="none" strike="noStrike" kern="1200" cap="none" spc="0" normalizeH="0" baseline="0" noProof="0" dirty="0">
              <a:ln>
                <a:noFill/>
              </a:ln>
              <a:solidFill>
                <a:prstClr val="white"/>
              </a:solidFill>
              <a:effectLst/>
              <a:uLnTx/>
              <a:uFillTx/>
              <a:ea typeface="ＭＳ Ｐゴシック" panose="020B0600070205080204" pitchFamily="34" charset="-128"/>
              <a:cs typeface="+mn-cs"/>
            </a:endParaRPr>
          </a:p>
        </p:txBody>
      </p:sp>
      <p:pic>
        <p:nvPicPr>
          <p:cNvPr id="9" name="Picture 3" descr="Serif Font shows T with decorative stroke that finishes off the end of a letters stem while Sans Serif doesn't have decorative strokes.">
            <a:extLst>
              <a:ext uri="{FF2B5EF4-FFF2-40B4-BE49-F238E27FC236}">
                <a16:creationId xmlns:a16="http://schemas.microsoft.com/office/drawing/2014/main" id="{0B7E0452-18FE-420A-94FB-5BD75F27BF7A}"/>
              </a:ext>
            </a:extLst>
          </p:cNvPr>
          <p:cNvPicPr>
            <a:picLocks noGrp="1" noChangeAspect="1"/>
          </p:cNvPicPr>
          <p:nvPr>
            <p:ph sz="quarter" idx="4294967295"/>
          </p:nvPr>
        </p:nvPicPr>
        <p:blipFill>
          <a:blip r:embed="rId3"/>
          <a:stretch>
            <a:fillRect/>
          </a:stretch>
        </p:blipFill>
        <p:spPr>
          <a:xfrm>
            <a:off x="6770014" y="1916832"/>
            <a:ext cx="4366546" cy="3240360"/>
          </a:xfrm>
          <a:prstGeom prst="rect">
            <a:avLst/>
          </a:prstGeom>
        </p:spPr>
      </p:pic>
      <p:sp>
        <p:nvSpPr>
          <p:cNvPr id="12" name="Slide Number Placeholder 4"/>
          <p:cNvSpPr>
            <a:spLocks noGrp="1"/>
          </p:cNvSpPr>
          <p:nvPr>
            <p:ph type="sldNum" sz="quarter" idx="10"/>
          </p:nvPr>
        </p:nvSpPr>
        <p:spPr/>
        <p:txBody>
          <a:bodyPr/>
          <a:lstStyle/>
          <a:p>
            <a:fld id="{68151E55-6873-49E2-B8D5-2F265E6F1973}" type="slidenum">
              <a:rPr lang="en-US" smtClean="0"/>
              <a:pPr/>
              <a:t>30</a:t>
            </a:fld>
            <a:endParaRPr lang="en-US" dirty="0"/>
          </a:p>
        </p:txBody>
      </p:sp>
    </p:spTree>
    <p:extLst>
      <p:ext uri="{BB962C8B-B14F-4D97-AF65-F5344CB8AC3E}">
        <p14:creationId xmlns:p14="http://schemas.microsoft.com/office/powerpoint/2010/main" val="18694991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a:ln>
                  <a:noFill/>
                </a:ln>
                <a:solidFill>
                  <a:srgbClr val="3D97B4"/>
                </a:solidFill>
                <a:effectLst/>
                <a:uLnTx/>
                <a:uFillTx/>
                <a:cs typeface="+mj-cs"/>
              </a:rPr>
              <a:t>Check it Out</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207568" y="1340768"/>
            <a:ext cx="7920880" cy="4806950"/>
          </a:xfrm>
        </p:spPr>
        <p:txBody>
          <a:bodyPr>
            <a:normAutofit/>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Look at a business journal page (online or in print) that includes text and visuals.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Is there a range of sizes of visuals? How does the use of different sizes affect the look of the page?</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How many containers for text and image are portrait style? How many are landscape?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What different type styles are used? Why?</a:t>
            </a:r>
          </a:p>
        </p:txBody>
      </p:sp>
      <p:sp>
        <p:nvSpPr>
          <p:cNvPr id="6" name="Slide Number Placeholder 3"/>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25851194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C18FBC-8A9C-47EF-8D4E-D9BB6CCFBE97}"/>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Rules and Borders</a:t>
            </a:r>
            <a:endParaRPr lang="en-IN" dirty="0"/>
          </a:p>
        </p:txBody>
      </p:sp>
      <p:sp>
        <p:nvSpPr>
          <p:cNvPr id="18" name="Content Placeholder 2" descr="A dash line border surrounds the text of this slide.">
            <a:extLst>
              <a:ext uri="{FF2B5EF4-FFF2-40B4-BE49-F238E27FC236}">
                <a16:creationId xmlns:a16="http://schemas.microsoft.com/office/drawing/2014/main" id="{D3E15A59-D2C7-4F8E-8474-60C9E9A5FE94}"/>
              </a:ext>
            </a:extLst>
          </p:cNvPr>
          <p:cNvSpPr>
            <a:spLocks noGrp="1"/>
          </p:cNvSpPr>
          <p:nvPr>
            <p:ph sz="quarter" idx="11"/>
          </p:nvPr>
        </p:nvSpPr>
        <p:spPr bwMode="auto">
          <a:xfrm>
            <a:off x="1775520" y="1721267"/>
            <a:ext cx="8122983" cy="3085132"/>
          </a:xfrm>
          <a:ln w="57150" cmpd="thickThin">
            <a:solidFill>
              <a:schemeClr val="tx1"/>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274320" tIns="182880" rIns="91440" bIns="45720" numCol="1" anchor="t" anchorCtr="0" compatLnSpc="1">
            <a:prstTxWarp prst="textNoShape">
              <a:avLst/>
            </a:prstTxWarp>
            <a:normAutofit/>
          </a:bodyPr>
          <a:lstStyle/>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Provide unity for a graphic or among graphics.</a:t>
            </a:r>
          </a:p>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Separate the graphic from text.</a:t>
            </a:r>
          </a:p>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Emphasize a graphic’</a:t>
            </a:r>
            <a:r>
              <a:rPr kumimoji="0" lang="en-US" altLang="ja-JP" sz="2800" b="0" i="0" u="none" strike="noStrike" kern="1200" cap="none" spc="0" normalizeH="0" baseline="0" noProof="0" dirty="0">
                <a:ln>
                  <a:noFill/>
                </a:ln>
                <a:solidFill>
                  <a:srgbClr val="000000"/>
                </a:solidFill>
                <a:effectLst/>
                <a:uLnTx/>
                <a:uFillTx/>
                <a:ea typeface="MS Gothic" panose="020B0609070205080204" pitchFamily="49" charset="-128"/>
                <a:cs typeface="+mn-cs"/>
              </a:rPr>
              <a:t>s contents.</a:t>
            </a:r>
            <a:endPar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endParaRPr>
          </a:p>
          <a:p>
            <a:pPr marL="0" marR="0" lvl="0" indent="0" algn="l" defTabSz="457200" rtl="0" eaLnBrk="1" fontAlgn="base" latinLnBrk="0" hangingPunct="1">
              <a:lnSpc>
                <a:spcPct val="100000"/>
              </a:lnSpc>
              <a:spcBef>
                <a:spcPct val="20000"/>
              </a:spcBef>
              <a:spcAft>
                <a:spcPts val="800"/>
              </a:spcAft>
              <a:buClr>
                <a:srgbClr val="77933C"/>
              </a:buClr>
              <a:buSzTx/>
              <a:buFont typeface="Arial" panose="020B0604020202020204" pitchFamily="34" charset="0"/>
              <a:buNone/>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Rules and borders should be used for graphics of less than one page and stay within margins.</a:t>
            </a:r>
          </a:p>
        </p:txBody>
      </p:sp>
      <p:sp>
        <p:nvSpPr>
          <p:cNvPr id="11" name="Content Placeholder 3">
            <a:extLst>
              <a:ext uri="{FF2B5EF4-FFF2-40B4-BE49-F238E27FC236}">
                <a16:creationId xmlns:a16="http://schemas.microsoft.com/office/drawing/2014/main" id="{B50C693A-749C-4CA3-986F-52253E856A5A}"/>
              </a:ext>
            </a:extLst>
          </p:cNvPr>
          <p:cNvSpPr>
            <a:spLocks noGrp="1"/>
          </p:cNvSpPr>
          <p:nvPr>
            <p:ph sz="quarter" idx="14"/>
          </p:nvPr>
        </p:nvSpPr>
        <p:spPr>
          <a:xfrm rot="2344791">
            <a:off x="8554621" y="1820028"/>
            <a:ext cx="2209477" cy="504056"/>
          </a:xfrm>
          <a:solidFill>
            <a:srgbClr val="FFFF00"/>
          </a:solidFill>
          <a:ln>
            <a:solidFill>
              <a:schemeClr val="tx1">
                <a:lumMod val="65000"/>
                <a:lumOff val="35000"/>
              </a:schemeClr>
            </a:solidFill>
            <a:prstDash val="sysDash"/>
          </a:ln>
        </p:spPr>
        <p:txBody>
          <a:bodyPr>
            <a:norm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Sanserif"/>
                <a:ea typeface="ＭＳ Ｐゴシック" panose="020B0600070205080204" pitchFamily="34" charset="-128"/>
                <a:cs typeface="+mn-cs"/>
              </a:rPr>
              <a:t>CUT COUPON!</a:t>
            </a:r>
          </a:p>
        </p:txBody>
      </p:sp>
      <p:sp>
        <p:nvSpPr>
          <p:cNvPr id="6" name="Slide Number Placeholder 4">
            <a:extLst>
              <a:ext uri="{FF2B5EF4-FFF2-40B4-BE49-F238E27FC236}">
                <a16:creationId xmlns:a16="http://schemas.microsoft.com/office/drawing/2014/main" id="{1932DD06-F0AC-44D9-9553-F01B3E6799FA}"/>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1343427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53BA89EB-C49F-4089-B1BF-6D8026487F1A}"/>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Color and Cross-Hatching</a:t>
            </a:r>
            <a:endParaRPr lang="en-IN" dirty="0"/>
          </a:p>
        </p:txBody>
      </p:sp>
      <p:sp>
        <p:nvSpPr>
          <p:cNvPr id="14" name="Content Placeholder 2">
            <a:extLst>
              <a:ext uri="{FF2B5EF4-FFF2-40B4-BE49-F238E27FC236}">
                <a16:creationId xmlns:a16="http://schemas.microsoft.com/office/drawing/2014/main" id="{A0285BBE-7E59-48D3-B05A-0A9C3AE41004}"/>
              </a:ext>
            </a:extLst>
          </p:cNvPr>
          <p:cNvSpPr>
            <a:spLocks noGrp="1"/>
          </p:cNvSpPr>
          <p:nvPr>
            <p:ph sz="quarter" idx="11"/>
          </p:nvPr>
        </p:nvSpPr>
        <p:spPr>
          <a:xfrm>
            <a:off x="940221" y="1007472"/>
            <a:ext cx="10561662" cy="1773456"/>
          </a:xfrm>
        </p:spPr>
        <p:txBody>
          <a:bodyPr/>
          <a:lstStyle/>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rPr>
              <a:t>Help the reader see comparisons and distinctions.</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rPr>
              <a:t>Improve comprehension and information processing and retention.</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rPr>
              <a:t>Make a graphic more visually appealing.</a:t>
            </a:r>
          </a:p>
        </p:txBody>
      </p:sp>
      <p:pic>
        <p:nvPicPr>
          <p:cNvPr id="20" name="Picture 3" descr="Two pie charts, one using color and one using cross-hatching.">
            <a:extLst>
              <a:ext uri="{FF2B5EF4-FFF2-40B4-BE49-F238E27FC236}">
                <a16:creationId xmlns:a16="http://schemas.microsoft.com/office/drawing/2014/main" id="{1ECA01E0-50FA-41E1-BCD8-41C68C05C4BD}"/>
              </a:ext>
            </a:extLst>
          </p:cNvPr>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bwMode="auto">
          <a:xfrm>
            <a:off x="2423592" y="2878786"/>
            <a:ext cx="6984776" cy="335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4">
            <a:extLst>
              <a:ext uri="{FF2B5EF4-FFF2-40B4-BE49-F238E27FC236}">
                <a16:creationId xmlns:a16="http://schemas.microsoft.com/office/drawing/2014/main" id="{46AB14AA-4F18-46D5-B961-EEB843AB65FB}"/>
              </a:ext>
            </a:extLst>
          </p:cNvPr>
          <p:cNvSpPr>
            <a:spLocks noGrp="1"/>
          </p:cNvSpPr>
          <p:nvPr>
            <p:ph type="body" sz="quarter" idx="4294967295"/>
          </p:nvPr>
        </p:nvSpPr>
        <p:spPr>
          <a:xfrm>
            <a:off x="2205483" y="6673531"/>
            <a:ext cx="9296400" cy="161397"/>
          </a:xfrm>
        </p:spPr>
        <p:txBody>
          <a:bodyPr>
            <a:noAutofit/>
          </a:bodyPr>
          <a:lstStyle/>
          <a:p>
            <a:pPr algn="r"/>
            <a:r>
              <a:rPr kumimoji="0" lang="en-IN" sz="800" b="0" i="0" u="none" strike="noStrike" kern="1200" cap="none" spc="0" normalizeH="0" baseline="0" noProof="0" dirty="0">
                <a:ln>
                  <a:noFill/>
                </a:ln>
                <a:effectLst/>
                <a:uLnTx/>
                <a:uFillTx/>
                <a:cs typeface="+mn-cs"/>
              </a:rPr>
              <a:t>Image: Lentz, Paula; </a:t>
            </a:r>
            <a:r>
              <a:rPr kumimoji="0" lang="en-IN" sz="800" b="0" i="0" u="none" strike="noStrike" kern="1200" cap="none" spc="0" normalizeH="0" baseline="0" noProof="0" dirty="0" err="1">
                <a:ln>
                  <a:noFill/>
                </a:ln>
                <a:effectLst/>
                <a:uLnTx/>
                <a:uFillTx/>
                <a:cs typeface="+mn-cs"/>
              </a:rPr>
              <a:t>Rentz</a:t>
            </a:r>
            <a:r>
              <a:rPr kumimoji="0" lang="en-IN" sz="800" b="0" i="0" u="none" strike="noStrike" kern="1200" cap="none" spc="0" normalizeH="0" baseline="0" noProof="0" dirty="0">
                <a:ln>
                  <a:noFill/>
                </a:ln>
                <a:effectLst/>
                <a:uLnTx/>
                <a:uFillTx/>
                <a:cs typeface="+mn-cs"/>
              </a:rPr>
              <a:t>, Kathryn, M: </a:t>
            </a:r>
            <a:r>
              <a:rPr kumimoji="0" lang="en-IN" sz="800" b="0" i="1" u="none" strike="noStrike" kern="1200" cap="none" spc="0" normalizeH="0" baseline="0" noProof="0" dirty="0">
                <a:ln>
                  <a:noFill/>
                </a:ln>
                <a:effectLst/>
                <a:uLnTx/>
                <a:uFillTx/>
                <a:cs typeface="+mn-cs"/>
              </a:rPr>
              <a:t>Business Communication. McGraw-Hill, 2014</a:t>
            </a:r>
            <a:endParaRPr kumimoji="0" lang="en-IN" sz="800" b="0" i="0" u="none" strike="noStrike" kern="1200" cap="none" spc="0" normalizeH="0" baseline="0" noProof="0" dirty="0">
              <a:ln>
                <a:noFill/>
              </a:ln>
              <a:effectLst/>
              <a:uLnTx/>
              <a:uFillTx/>
              <a:cs typeface="+mn-cs"/>
            </a:endParaRPr>
          </a:p>
        </p:txBody>
      </p:sp>
      <p:sp>
        <p:nvSpPr>
          <p:cNvPr id="7" name="Slide Number Placeholder 5">
            <a:extLst>
              <a:ext uri="{FF2B5EF4-FFF2-40B4-BE49-F238E27FC236}">
                <a16:creationId xmlns:a16="http://schemas.microsoft.com/office/drawing/2014/main" id="{70D31B6C-D63B-4860-90DA-1C581BEE52BE}"/>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770142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1200" cap="none" spc="0" normalizeH="0" baseline="0" noProof="0" dirty="0">
                <a:ln>
                  <a:noFill/>
                </a:ln>
                <a:solidFill>
                  <a:srgbClr val="003399"/>
                </a:solidFill>
                <a:effectLst/>
                <a:uLnTx/>
                <a:uFillTx/>
                <a:cs typeface="+mj-cs"/>
              </a:rPr>
              <a:t> </a:t>
            </a:r>
            <a:r>
              <a:rPr kumimoji="0" lang="en-US" altLang="en-US" sz="5400" b="1" i="0" u="none" strike="noStrike" kern="1200" cap="none" spc="0" normalizeH="0" baseline="0" noProof="0" dirty="0">
                <a:ln>
                  <a:noFill/>
                </a:ln>
                <a:solidFill>
                  <a:srgbClr val="3D97B4"/>
                </a:solidFill>
                <a:effectLst/>
                <a:uLnTx/>
                <a:uFillTx/>
                <a:cs typeface="+mj-cs"/>
              </a:rPr>
              <a:t>Background</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207568" y="1340768"/>
            <a:ext cx="8136904" cy="4032448"/>
          </a:xfrm>
          <a:solidFill>
            <a:srgbClr val="D3EAED"/>
          </a:solidFill>
        </p:spPr>
        <p:txBody>
          <a:bodyPr>
            <a:normAutofit/>
          </a:bodyPr>
          <a:lstStyle/>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Choose contrasting color to avoid distracting from text.</a:t>
            </a:r>
          </a:p>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Use background to draw the reader in.</a:t>
            </a:r>
          </a:p>
          <a:p>
            <a:pPr marL="284400" marR="0" lvl="0" indent="-2844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Be aware of the emotional and cultural associations of a color, such as blue.</a:t>
            </a:r>
          </a:p>
          <a:p>
            <a:pPr marL="0" marR="0" lvl="0" indent="0" algn="ctr" defTabSz="457200" rtl="0" eaLnBrk="1" fontAlgn="base" latinLnBrk="0" hangingPunct="1">
              <a:lnSpc>
                <a:spcPct val="100000"/>
              </a:lnSpc>
              <a:spcBef>
                <a:spcPts val="2400"/>
              </a:spcBef>
              <a:spcAft>
                <a:spcPts val="0"/>
              </a:spcAft>
              <a:buClr>
                <a:srgbClr val="003399"/>
              </a:buClr>
              <a:buSzTx/>
              <a:buFont typeface="Arial" panose="020B0604020202020204" pitchFamily="34" charset="0"/>
              <a:buNone/>
              <a:tabLst/>
              <a:defRPr/>
            </a:pPr>
            <a:r>
              <a:rPr kumimoji="0" lang="en-US" altLang="en-US" sz="2800" b="1" i="0" u="none" strike="noStrike" kern="1200" cap="none" spc="0" normalizeH="0" baseline="0" noProof="0" dirty="0">
                <a:ln>
                  <a:noFill/>
                </a:ln>
                <a:solidFill>
                  <a:prstClr val="black"/>
                </a:solidFill>
                <a:effectLst/>
                <a:uLnTx/>
                <a:uFillTx/>
                <a:ea typeface="ＭＳ Ｐゴシック" panose="020B0600070205080204" pitchFamily="34" charset="-128"/>
                <a:cs typeface="+mn-cs"/>
              </a:rPr>
              <a:t>What do you think of when you see blue?</a:t>
            </a:r>
          </a:p>
        </p:txBody>
      </p:sp>
      <p:sp>
        <p:nvSpPr>
          <p:cNvPr id="6" name="Slide Number Placeholder 3"/>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4007774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a:ln>
                  <a:noFill/>
                </a:ln>
                <a:solidFill>
                  <a:srgbClr val="3D97B4"/>
                </a:solidFill>
                <a:effectLst/>
                <a:uLnTx/>
                <a:uFillTx/>
                <a:cs typeface="+mj-cs"/>
              </a:rPr>
              <a:t>Numbering</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2207568" y="1340768"/>
            <a:ext cx="7128792" cy="4806950"/>
          </a:xfrm>
        </p:spPr>
        <p:txBody>
          <a:bodyPr>
            <a:normAutofit/>
          </a:bodyPr>
          <a:lstStyle/>
          <a:p>
            <a:pPr marL="284400" marR="0" lvl="0" indent="-28440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Number graphics consecutively by type.</a:t>
            </a:r>
          </a:p>
          <a:p>
            <a:pPr marL="284400" marR="0" lvl="0" indent="-28440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Arrange graphics into categories if there are more than two or three types.</a:t>
            </a:r>
          </a:p>
          <a:p>
            <a:pPr marL="284400" marR="0" lvl="0" indent="-284400" algn="l" defTabSz="4572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Group graphics into two categories (tables and figures) when a document has several of each type.</a:t>
            </a:r>
          </a:p>
        </p:txBody>
      </p:sp>
      <p:sp>
        <p:nvSpPr>
          <p:cNvPr id="6" name="Slide Number Placeholder 3"/>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796985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a:ln>
                  <a:noFill/>
                </a:ln>
                <a:solidFill>
                  <a:srgbClr val="3D97B4"/>
                </a:solidFill>
                <a:effectLst/>
                <a:uLnTx/>
                <a:uFillTx/>
                <a:cs typeface="+mj-cs"/>
              </a:rPr>
              <a:t>Titles and Captions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623392" y="1340768"/>
            <a:ext cx="10585176" cy="4806950"/>
          </a:xfrm>
        </p:spPr>
        <p:txBody>
          <a:bodyPr>
            <a:normAutofit/>
          </a:bodyPr>
          <a:lstStyle/>
          <a:p>
            <a:pPr marL="0" marR="0" lvl="0" indent="0" algn="l" defTabSz="457200" rtl="0" eaLnBrk="1" fontAlgn="auto" latinLnBrk="0" hangingPunct="1">
              <a:lnSpc>
                <a:spcPct val="110000"/>
              </a:lnSpc>
              <a:spcBef>
                <a:spcPct val="20000"/>
              </a:spcBef>
              <a:spcAft>
                <a:spcPts val="0"/>
              </a:spcAft>
              <a:buClr>
                <a:srgbClr val="003399"/>
              </a:buClr>
              <a:buSzTx/>
              <a:buFont typeface="Arial" panose="020B0604020202020204" pitchFamily="34" charset="0"/>
              <a:buNone/>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Titles</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Concisely cover the contents—use the 5 </a:t>
            </a:r>
            <a:r>
              <a:rPr kumimoji="0" lang="en-US" altLang="en-US" sz="2400" b="0" i="0" u="none" strike="noStrike" kern="1200" cap="none" spc="0" normalizeH="0" baseline="0" noProof="0" dirty="0" err="1">
                <a:ln>
                  <a:noFill/>
                </a:ln>
                <a:solidFill>
                  <a:prstClr val="black"/>
                </a:solidFill>
                <a:effectLst/>
                <a:uLnTx/>
                <a:uFillTx/>
                <a:ea typeface="ＭＳ Ｐゴシック" pitchFamily="34" charset="-128"/>
                <a:cs typeface="+mn-cs"/>
              </a:rPr>
              <a:t>Ws</a:t>
            </a: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 and 1 H.</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Usually appear above all necessary visuals—always appear above tables. Consistency is key.</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Can include subtitles, allowing the main title to be more concise.</a:t>
            </a:r>
          </a:p>
          <a:p>
            <a:pPr marL="0" marR="0" lvl="0" indent="0" algn="l" defTabSz="457200" rtl="0" eaLnBrk="1" fontAlgn="auto" latinLnBrk="0" hangingPunct="1">
              <a:lnSpc>
                <a:spcPct val="110000"/>
              </a:lnSpc>
              <a:spcBef>
                <a:spcPct val="20000"/>
              </a:spcBef>
              <a:spcAft>
                <a:spcPts val="0"/>
              </a:spcAft>
              <a:buClrTx/>
              <a:buSzTx/>
              <a:buFont typeface="Arial" panose="020B0604020202020204" pitchFamily="34" charset="0"/>
              <a:buNone/>
              <a:tabLst/>
              <a:defRPr/>
            </a:pPr>
            <a:r>
              <a:rPr kumimoji="0" lang="en-US" altLang="en-US" sz="2800" b="1" i="0" u="none" strike="noStrike" kern="1200" cap="none" spc="0" normalizeH="0" baseline="0" noProof="0" dirty="0">
                <a:ln>
                  <a:noFill/>
                </a:ln>
                <a:solidFill>
                  <a:prstClr val="black"/>
                </a:solidFill>
                <a:effectLst/>
                <a:uLnTx/>
                <a:uFillTx/>
                <a:ea typeface="ＭＳ Ｐゴシック" pitchFamily="34" charset="-128"/>
                <a:cs typeface="+mn-cs"/>
              </a:rPr>
              <a:t>Captions</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Briefly describe the visuals.</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Necessary when reader needs more information to interpret or understand a visual.</a:t>
            </a:r>
          </a:p>
          <a:p>
            <a:pPr marL="284400" marR="0" lvl="1" indent="-285750" algn="l" defTabSz="457200" rtl="0" eaLnBrk="1" fontAlgn="auto" latinLnBrk="0" hangingPunct="1">
              <a:lnSpc>
                <a:spcPct val="110000"/>
              </a:lnSpc>
              <a:spcBef>
                <a:spcPct val="20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ea typeface="ＭＳ Ｐゴシック" pitchFamily="34" charset="-128"/>
                <a:cs typeface="+mn-cs"/>
              </a:rPr>
              <a:t>Always appear below visuals.</a:t>
            </a:r>
          </a:p>
        </p:txBody>
      </p:sp>
      <p:sp>
        <p:nvSpPr>
          <p:cNvPr id="6" name="Slide Number Placeholder 3"/>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40302440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C53AE8C-D1D3-4605-A078-03E22E526B7D}"/>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You Title It</a:t>
            </a:r>
            <a:endParaRPr lang="en-IN" dirty="0"/>
          </a:p>
        </p:txBody>
      </p:sp>
      <p:sp>
        <p:nvSpPr>
          <p:cNvPr id="9" name="Content Placeholder 2">
            <a:extLst>
              <a:ext uri="{FF2B5EF4-FFF2-40B4-BE49-F238E27FC236}">
                <a16:creationId xmlns:a16="http://schemas.microsoft.com/office/drawing/2014/main" id="{0286C7BB-07EE-4A93-9810-64B91EF850F9}"/>
              </a:ext>
            </a:extLst>
          </p:cNvPr>
          <p:cNvSpPr>
            <a:spLocks noGrp="1"/>
          </p:cNvSpPr>
          <p:nvPr>
            <p:ph sz="quarter" idx="20"/>
          </p:nvPr>
        </p:nvSpPr>
        <p:spPr>
          <a:xfrm>
            <a:off x="1919537" y="1268760"/>
            <a:ext cx="8064895" cy="4935760"/>
          </a:xfrm>
        </p:spPr>
        <p:txBody>
          <a:bodyPr/>
          <a:lstStyle/>
          <a:p>
            <a:pPr marL="0" marR="0" lvl="0" indent="0" algn="l" defTabSz="457200" rtl="0" eaLnBrk="0" fontAlgn="base" latinLnBrk="0" hangingPunct="0">
              <a:lnSpc>
                <a:spcPct val="100000"/>
              </a:lnSpc>
              <a:spcBef>
                <a:spcPts val="2400"/>
              </a:spcBef>
              <a:spcAft>
                <a:spcPts val="0"/>
              </a:spcAft>
              <a:buClr>
                <a:srgbClr val="003399"/>
              </a:buClr>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A pie graph that shows the racial/ethnic makeup of teachers in the New York Public School System for the 2013–2017 period.</a:t>
            </a:r>
          </a:p>
          <a:p>
            <a:pPr defTabSz="457200" eaLnBrk="0" fontAlgn="base" hangingPunct="0">
              <a:spcBef>
                <a:spcPts val="2400"/>
              </a:spcBef>
              <a:spcAft>
                <a:spcPts val="0"/>
              </a:spcAft>
              <a:buClr>
                <a:srgbClr val="003399"/>
              </a:buClr>
              <a:defRPr/>
            </a:pPr>
            <a:r>
              <a:rPr kumimoji="0" lang="en-US" sz="2400" b="0" i="0" u="none" strike="noStrike" kern="1200" cap="none" spc="0" normalizeH="0" baseline="0" noProof="0" dirty="0">
                <a:ln>
                  <a:noFill/>
                </a:ln>
                <a:solidFill>
                  <a:prstClr val="black"/>
                </a:solidFill>
                <a:effectLst/>
                <a:uLnTx/>
                <a:uFillTx/>
                <a:cs typeface="+mn-cs"/>
              </a:rPr>
              <a:t>A chart that demonstrates the increase in housing costs for Millennial home buyers in the last decade. It also compares rental versus mortgage payments. </a:t>
            </a:r>
          </a:p>
          <a:p>
            <a:pPr defTabSz="457200" eaLnBrk="0" fontAlgn="base" hangingPunct="0">
              <a:spcBef>
                <a:spcPts val="2400"/>
              </a:spcBef>
              <a:spcAft>
                <a:spcPts val="0"/>
              </a:spcAft>
              <a:buClr>
                <a:srgbClr val="003399"/>
              </a:buClr>
              <a:defRPr/>
            </a:pPr>
            <a:r>
              <a:rPr kumimoji="0" 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An image showing volunteer workers from </a:t>
            </a:r>
            <a:r>
              <a:rPr kumimoji="0" lang="en-US" sz="2400" b="0" i="0" u="none" strike="noStrike" kern="1200" cap="none" spc="0" normalizeH="0" baseline="0" noProof="0" dirty="0" err="1">
                <a:ln>
                  <a:noFill/>
                </a:ln>
                <a:solidFill>
                  <a:prstClr val="black"/>
                </a:solidFill>
                <a:effectLst/>
                <a:uLnTx/>
                <a:uFillTx/>
                <a:ea typeface="ＭＳ Ｐゴシック" panose="020B0600070205080204" pitchFamily="34" charset="-128"/>
                <a:cs typeface="+mn-cs"/>
              </a:rPr>
              <a:t>Steelcraft</a:t>
            </a:r>
            <a:r>
              <a:rPr kumimoji="0" 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 Co. in Detroit, MI, stuffing donated backpacks with food to give to local students.</a:t>
            </a:r>
          </a:p>
          <a:p>
            <a:pPr defTabSz="457200" eaLnBrk="0" fontAlgn="base" hangingPunct="0">
              <a:spcBef>
                <a:spcPts val="2400"/>
              </a:spcBef>
              <a:spcAft>
                <a:spcPts val="0"/>
              </a:spcAft>
              <a:buClr>
                <a:srgbClr val="003399"/>
              </a:buClr>
              <a:defRPr/>
            </a:pPr>
            <a:r>
              <a:rPr kumimoji="0" lang="en-US"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A map that shows the resettlement populations of Syrian refugees in US cities in the last five years.</a:t>
            </a:r>
            <a:endParaRPr kumimoji="0" lang="en-US" sz="2400" b="0" i="0" u="none" strike="noStrike" kern="1200" cap="none" spc="0" normalizeH="0" baseline="0" noProof="0" dirty="0">
              <a:ln>
                <a:noFill/>
              </a:ln>
              <a:solidFill>
                <a:prstClr val="black"/>
              </a:solidFill>
              <a:effectLst/>
              <a:uLnTx/>
              <a:uFillTx/>
              <a:cs typeface="+mn-cs"/>
            </a:endParaRPr>
          </a:p>
        </p:txBody>
      </p:sp>
      <p:sp>
        <p:nvSpPr>
          <p:cNvPr id="6" name="Slide Number Placeholder 3">
            <a:extLst>
              <a:ext uri="{FF2B5EF4-FFF2-40B4-BE49-F238E27FC236}">
                <a16:creationId xmlns:a16="http://schemas.microsoft.com/office/drawing/2014/main" id="{2DB5D0AE-410F-4226-8583-1DCE6A3D4B51}"/>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2066966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C4837-6A64-4E38-8E98-98F89D270E35}"/>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Footnotes and Acknowledgments</a:t>
            </a:r>
            <a:endParaRPr lang="en-IN" dirty="0"/>
          </a:p>
        </p:txBody>
      </p:sp>
      <p:sp>
        <p:nvSpPr>
          <p:cNvPr id="3" name="Content Placeholder 2">
            <a:extLst>
              <a:ext uri="{FF2B5EF4-FFF2-40B4-BE49-F238E27FC236}">
                <a16:creationId xmlns:a16="http://schemas.microsoft.com/office/drawing/2014/main" id="{3193E2E2-BFAC-46BF-9FA3-9216590CB343}"/>
              </a:ext>
            </a:extLst>
          </p:cNvPr>
          <p:cNvSpPr>
            <a:spLocks noGrp="1"/>
          </p:cNvSpPr>
          <p:nvPr>
            <p:ph sz="quarter" idx="19"/>
          </p:nvPr>
        </p:nvSpPr>
        <p:spPr>
          <a:xfrm>
            <a:off x="2102363" y="1340767"/>
            <a:ext cx="4154709" cy="3477193"/>
          </a:xfrm>
        </p:spPr>
        <p:txBody>
          <a:bodyPr>
            <a:normAutofit/>
          </a:bodyPr>
          <a:lstStyle/>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Use footnotes to explain or elaborate.</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Use acknowledgments to identify the party responsible for gathering data.</a:t>
            </a:r>
          </a:p>
        </p:txBody>
      </p:sp>
      <p:pic>
        <p:nvPicPr>
          <p:cNvPr id="13" name="Picture 3" descr="Stacked horizontal bar graph shows revenue by user geography in millions.">
            <a:extLst>
              <a:ext uri="{FF2B5EF4-FFF2-40B4-BE49-F238E27FC236}">
                <a16:creationId xmlns:a16="http://schemas.microsoft.com/office/drawing/2014/main" id="{2672819C-F5BA-472A-9747-0CED46C40D39}"/>
              </a:ext>
            </a:extLst>
          </p:cNvPr>
          <p:cNvPicPr>
            <a:picLocks noGrp="1" noChangeAspect="1"/>
          </p:cNvPicPr>
          <p:nvPr>
            <p:ph sz="quarter" idx="20"/>
          </p:nvPr>
        </p:nvPicPr>
        <p:blipFill>
          <a:blip r:embed="rId3"/>
          <a:stretch>
            <a:fillRect/>
          </a:stretch>
        </p:blipFill>
        <p:spPr>
          <a:xfrm>
            <a:off x="7176120" y="1340767"/>
            <a:ext cx="3096344" cy="2592289"/>
          </a:xfrm>
          <a:prstGeom prst="rect">
            <a:avLst/>
          </a:prstGeom>
        </p:spPr>
      </p:pic>
      <p:sp>
        <p:nvSpPr>
          <p:cNvPr id="5" name="Content Placeholder 4">
            <a:extLst>
              <a:ext uri="{FF2B5EF4-FFF2-40B4-BE49-F238E27FC236}">
                <a16:creationId xmlns:a16="http://schemas.microsoft.com/office/drawing/2014/main" id="{EC55217E-0B36-469D-8D32-06DDAB3F90E4}"/>
              </a:ext>
            </a:extLst>
          </p:cNvPr>
          <p:cNvSpPr>
            <a:spLocks noGrp="1"/>
          </p:cNvSpPr>
          <p:nvPr>
            <p:ph sz="quarter" idx="21"/>
          </p:nvPr>
        </p:nvSpPr>
        <p:spPr>
          <a:xfrm>
            <a:off x="6960096" y="4683127"/>
            <a:ext cx="3858852" cy="618081"/>
          </a:xfrm>
        </p:spPr>
        <p:txBody>
          <a:bodyPr/>
          <a:lstStyle/>
          <a:p>
            <a:pPr marL="0" marR="0" lvl="0" indent="0" algn="l" defTabSz="457200" rtl="0" eaLnBrk="0" fontAlgn="base" latinLnBrk="0" hangingPunct="0">
              <a:lnSpc>
                <a:spcPts val="1400"/>
              </a:lnSpc>
              <a:spcBef>
                <a:spcPts val="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a:t>
            </a:r>
            <a:r>
              <a:rPr kumimoji="0" lang="en-US" sz="1400" b="0" i="1"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Note: The data presented represents all sales projections available at time of publication, but may not include all revenue from international markets.</a:t>
            </a:r>
          </a:p>
        </p:txBody>
      </p:sp>
      <p:sp>
        <p:nvSpPr>
          <p:cNvPr id="10" name="Text Placeholder 5">
            <a:extLst>
              <a:ext uri="{FF2B5EF4-FFF2-40B4-BE49-F238E27FC236}">
                <a16:creationId xmlns:a16="http://schemas.microsoft.com/office/drawing/2014/main" id="{ABEF2EDF-94B7-4B50-91F3-6A422E8A2C55}"/>
              </a:ext>
            </a:extLst>
          </p:cNvPr>
          <p:cNvSpPr>
            <a:spLocks noGrp="1"/>
          </p:cNvSpPr>
          <p:nvPr>
            <p:ph type="body" sz="quarter" idx="4294967295"/>
          </p:nvPr>
        </p:nvSpPr>
        <p:spPr>
          <a:xfrm>
            <a:off x="4493685" y="6324600"/>
            <a:ext cx="3204633" cy="190500"/>
          </a:xfrm>
        </p:spPr>
        <p:txBody>
          <a:bodyPr anchor="ctr">
            <a:normAutofit fontScale="25000" lnSpcReduction="20000"/>
          </a:bodyPr>
          <a:lstStyle/>
          <a:p>
            <a:pPr algn="ctr"/>
            <a:r>
              <a:rPr lang="en-IN" dirty="0">
                <a:hlinkClick r:id="rId4" action="ppaction://hlinksldjump"/>
              </a:rPr>
              <a:t>Access the text alternative for slide images.</a:t>
            </a:r>
            <a:endParaRPr lang="en-IN" dirty="0"/>
          </a:p>
        </p:txBody>
      </p:sp>
      <p:sp>
        <p:nvSpPr>
          <p:cNvPr id="11" name="Text Placeholder 6">
            <a:extLst>
              <a:ext uri="{FF2B5EF4-FFF2-40B4-BE49-F238E27FC236}">
                <a16:creationId xmlns:a16="http://schemas.microsoft.com/office/drawing/2014/main" id="{5B15E88A-8A82-40B7-A0B4-E405BA48975A}"/>
              </a:ext>
            </a:extLst>
          </p:cNvPr>
          <p:cNvSpPr>
            <a:spLocks noGrp="1"/>
          </p:cNvSpPr>
          <p:nvPr>
            <p:ph type="body" sz="quarter" idx="27"/>
          </p:nvPr>
        </p:nvSpPr>
        <p:spPr/>
        <p:txBody>
          <a:bodyPr/>
          <a:lstStyle/>
          <a:p>
            <a:r>
              <a:rPr kumimoji="0" lang="en-US" sz="800" b="1" i="0" u="none" strike="noStrike" kern="1200" cap="none" spc="0" normalizeH="0" baseline="0" noProof="0" dirty="0">
                <a:ln>
                  <a:noFill/>
                </a:ln>
                <a:solidFill>
                  <a:prstClr val="black"/>
                </a:solidFill>
                <a:effectLst/>
                <a:uLnTx/>
                <a:uFillTx/>
                <a:cs typeface="+mn-cs"/>
              </a:rPr>
              <a:t>Source: </a:t>
            </a:r>
            <a:r>
              <a:rPr kumimoji="0" lang="en-US" sz="800" b="0" i="0" u="none" strike="noStrike" kern="1200" cap="none" spc="0" normalizeH="0" baseline="0" noProof="0" dirty="0">
                <a:ln>
                  <a:noFill/>
                </a:ln>
                <a:solidFill>
                  <a:prstClr val="black"/>
                </a:solidFill>
                <a:effectLst/>
                <a:uLnTx/>
                <a:uFillTx/>
                <a:cs typeface="+mn-cs"/>
              </a:rPr>
              <a:t>Jillian</a:t>
            </a:r>
            <a:r>
              <a:rPr kumimoji="0" lang="en-US" sz="800" b="1" i="0" u="none" strike="noStrike" kern="1200" cap="none" spc="0" normalizeH="0" baseline="0" noProof="0" dirty="0">
                <a:ln>
                  <a:noFill/>
                </a:ln>
                <a:solidFill>
                  <a:prstClr val="black"/>
                </a:solidFill>
                <a:effectLst/>
                <a:uLnTx/>
                <a:uFillTx/>
                <a:cs typeface="+mn-cs"/>
              </a:rPr>
              <a:t> </a:t>
            </a:r>
            <a:r>
              <a:rPr kumimoji="0" lang="en-US" sz="800" b="0" i="0" u="none" strike="noStrike" kern="1200" cap="none" spc="0" normalizeH="0" baseline="0" noProof="0" dirty="0" err="1">
                <a:ln>
                  <a:noFill/>
                </a:ln>
                <a:solidFill>
                  <a:prstClr val="black"/>
                </a:solidFill>
                <a:effectLst/>
                <a:uLnTx/>
                <a:uFillTx/>
                <a:cs typeface="+mn-cs"/>
              </a:rPr>
              <a:t>D’Onfro</a:t>
            </a:r>
            <a:r>
              <a:rPr kumimoji="0" lang="en-US" sz="800" b="0" i="0" u="none" strike="noStrike" kern="1200" cap="none" spc="0" normalizeH="0" baseline="0" noProof="0" dirty="0">
                <a:ln>
                  <a:noFill/>
                </a:ln>
                <a:solidFill>
                  <a:prstClr val="black"/>
                </a:solidFill>
                <a:effectLst/>
                <a:uLnTx/>
                <a:uFillTx/>
                <a:cs typeface="+mn-cs"/>
              </a:rPr>
              <a:t>, “Facebook Explodes on Q4 Earnings Beat,” </a:t>
            </a:r>
            <a:r>
              <a:rPr kumimoji="0" lang="en-US" sz="800" b="0" i="1" u="none" strike="noStrike" kern="1200" cap="none" spc="0" normalizeH="0" baseline="0" noProof="0" dirty="0">
                <a:ln>
                  <a:noFill/>
                </a:ln>
                <a:solidFill>
                  <a:prstClr val="black"/>
                </a:solidFill>
                <a:effectLst/>
                <a:uLnTx/>
                <a:uFillTx/>
                <a:cs typeface="+mn-cs"/>
              </a:rPr>
              <a:t>Business Insider, </a:t>
            </a:r>
            <a:r>
              <a:rPr kumimoji="0" lang="en-US" sz="800" b="0" i="0" u="none" strike="noStrike" kern="1200" cap="none" spc="0" normalizeH="0" baseline="0" noProof="0" dirty="0">
                <a:ln>
                  <a:noFill/>
                </a:ln>
                <a:solidFill>
                  <a:prstClr val="black"/>
                </a:solidFill>
                <a:effectLst/>
                <a:uLnTx/>
                <a:uFillTx/>
                <a:cs typeface="+mn-cs"/>
              </a:rPr>
              <a:t>January 26, 2016, accessed March 10, 2016, http://www.businessinsider.com/facebook-2015-q4-earnings-2016-1.</a:t>
            </a:r>
            <a:endParaRPr kumimoji="0" lang="en-US" altLang="en-US" sz="8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12" name="Slide Number Placeholder 7">
            <a:extLst>
              <a:ext uri="{FF2B5EF4-FFF2-40B4-BE49-F238E27FC236}">
                <a16:creationId xmlns:a16="http://schemas.microsoft.com/office/drawing/2014/main" id="{B8C59D3E-1BCB-4B9F-B1F9-74ED7FEF26C4}"/>
              </a:ext>
            </a:extLst>
          </p:cNvPr>
          <p:cNvSpPr>
            <a:spLocks noGrp="1"/>
          </p:cNvSpPr>
          <p:nvPr>
            <p:ph type="sldNum" sz="quarter" idx="10"/>
          </p:nvPr>
        </p:nvSpPr>
        <p:spPr/>
        <p:txBody>
          <a:bodyPr/>
          <a:lstStyle/>
          <a:p>
            <a:fld id="{68151E55-6873-49E2-B8D5-2F265E6F1973}" type="slidenum">
              <a:rPr lang="en-US" smtClean="0"/>
              <a:pPr/>
              <a:t>38</a:t>
            </a:fld>
            <a:endParaRPr lang="en-US" dirty="0"/>
          </a:p>
        </p:txBody>
      </p:sp>
    </p:spTree>
    <p:extLst>
      <p:ext uri="{BB962C8B-B14F-4D97-AF65-F5344CB8AC3E}">
        <p14:creationId xmlns:p14="http://schemas.microsoft.com/office/powerpoint/2010/main" val="15022547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AC7F00"/>
                </a:solidFill>
                <a:effectLst/>
                <a:uLnTx/>
                <a:uFillTx/>
                <a:cs typeface="Arial" panose="020B0604020202020204" pitchFamily="34" charset="0"/>
              </a:rPr>
              <a:t>Selecting and Using Textual Visuals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1271464" y="1196752"/>
            <a:ext cx="9937104" cy="4806950"/>
          </a:xfrm>
        </p:spPr>
        <p:txBody>
          <a:bodyPr>
            <a:normAutofit/>
          </a:bodyPr>
          <a:lstStyle/>
          <a:p>
            <a:pPr marL="0" marR="0" lvl="0" indent="0" algn="l" defTabSz="457200" rtl="0" eaLnBrk="0" fontAlgn="base" latinLnBrk="0" hangingPunct="0">
              <a:lnSpc>
                <a:spcPct val="100000"/>
              </a:lnSpc>
              <a:spcBef>
                <a:spcPts val="2400"/>
              </a:spcBef>
              <a:spcAft>
                <a:spcPts val="0"/>
              </a:spcAft>
              <a:buClr>
                <a:srgbClr val="003399"/>
              </a:buClr>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cs typeface="+mn-cs"/>
              </a:rPr>
              <a:t>An infographic uses a mashup of text and graphics to capture large amounts of data in a unified and visually appealing way.</a:t>
            </a:r>
          </a:p>
          <a:p>
            <a:pPr marL="0" marR="0" lvl="0" indent="0" algn="l" defTabSz="457200" rtl="0" eaLnBrk="0" fontAlgn="base" latinLnBrk="0" hangingPunct="0">
              <a:lnSpc>
                <a:spcPct val="100000"/>
              </a:lnSpc>
              <a:spcBef>
                <a:spcPts val="2400"/>
              </a:spcBef>
              <a:spcAft>
                <a:spcPts val="0"/>
              </a:spcAft>
              <a:buClr>
                <a:srgbClr val="003399"/>
              </a:buClr>
              <a:buSzTx/>
              <a:buFont typeface="Arial" panose="020B0604020202020204" pitchFamily="34" charset="0"/>
              <a:buNone/>
              <a:tabLst/>
              <a:defRPr/>
            </a:pPr>
            <a:r>
              <a:rPr kumimoji="0" lang="en-US" sz="3600" b="0" i="0" u="none" strike="noStrike" kern="1200" cap="none" spc="0" normalizeH="0" baseline="0" noProof="0" dirty="0">
                <a:ln>
                  <a:noFill/>
                </a:ln>
                <a:solidFill>
                  <a:prstClr val="black"/>
                </a:solidFill>
                <a:effectLst/>
                <a:uLnTx/>
                <a:uFillTx/>
                <a:cs typeface="+mn-cs"/>
              </a:rPr>
              <a:t>What types of visuals grab your attention?  Does it vary depending on the topic? </a:t>
            </a:r>
          </a:p>
        </p:txBody>
      </p:sp>
      <p:sp>
        <p:nvSpPr>
          <p:cNvPr id="6" name="Slide Number Placeholder 3"/>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87800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5440" y="348573"/>
            <a:ext cx="10446443" cy="1224136"/>
          </a:xfrm>
        </p:spPr>
        <p:txBody>
          <a:bodyPr/>
          <a:lstStyle/>
          <a:p>
            <a:r>
              <a:rPr kumimoji="0" lang="en-US" altLang="en-US" sz="4400" b="1" i="0" u="none" strike="noStrike" kern="1200" cap="none" spc="0" normalizeH="0" baseline="0" noProof="0" dirty="0">
                <a:ln>
                  <a:noFill/>
                </a:ln>
                <a:solidFill>
                  <a:srgbClr val="AC7F00"/>
                </a:solidFill>
                <a:effectLst/>
                <a:uLnTx/>
                <a:uFillTx/>
                <a:cs typeface="Arial" panose="020B0604020202020204" pitchFamily="34" charset="0"/>
              </a:rPr>
              <a:t>Principles of Document Design</a:t>
            </a:r>
            <a:endParaRPr lang="en-US" sz="3600" dirty="0"/>
          </a:p>
        </p:txBody>
      </p:sp>
      <p:sp>
        <p:nvSpPr>
          <p:cNvPr id="3" name="Content Placeholder 2"/>
          <p:cNvSpPr>
            <a:spLocks noGrp="1"/>
          </p:cNvSpPr>
          <p:nvPr>
            <p:ph sz="quarter" idx="20"/>
          </p:nvPr>
        </p:nvSpPr>
        <p:spPr>
          <a:xfrm>
            <a:off x="4727848" y="1916832"/>
            <a:ext cx="4298724" cy="3384376"/>
          </a:xfrm>
        </p:spPr>
        <p:txBody>
          <a:bodyPr>
            <a:noAutofit/>
          </a:bodyPr>
          <a:lstStyle/>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4000" b="0" i="0" u="none" strike="noStrike" kern="1200" cap="none" spc="0" normalizeH="0" baseline="0" noProof="0" dirty="0">
                <a:ln>
                  <a:noFill/>
                </a:ln>
                <a:solidFill>
                  <a:prstClr val="black"/>
                </a:solidFill>
                <a:effectLst/>
                <a:uLnTx/>
                <a:uFillTx/>
                <a:cs typeface="+mn-cs"/>
              </a:rPr>
              <a:t>Contrast.</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4000" b="0" i="0" u="none" strike="noStrike" kern="1200" cap="none" spc="0" normalizeH="0" baseline="0" noProof="0" dirty="0">
                <a:ln>
                  <a:noFill/>
                </a:ln>
                <a:solidFill>
                  <a:prstClr val="black"/>
                </a:solidFill>
                <a:effectLst/>
                <a:uLnTx/>
                <a:uFillTx/>
                <a:cs typeface="+mn-cs"/>
              </a:rPr>
              <a:t>Repetition.</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4000" b="0" i="0" u="none" strike="noStrike" kern="1200" cap="none" spc="0" normalizeH="0" baseline="0" noProof="0" dirty="0">
                <a:ln>
                  <a:noFill/>
                </a:ln>
                <a:solidFill>
                  <a:prstClr val="black"/>
                </a:solidFill>
                <a:effectLst/>
                <a:uLnTx/>
                <a:uFillTx/>
                <a:cs typeface="+mn-cs"/>
              </a:rPr>
              <a:t>Alignment.</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4000" b="0" i="0" u="none" strike="noStrike" kern="1200" cap="none" spc="0" normalizeH="0" baseline="0" noProof="0" dirty="0">
                <a:ln>
                  <a:noFill/>
                </a:ln>
                <a:solidFill>
                  <a:prstClr val="black"/>
                </a:solidFill>
                <a:effectLst/>
                <a:uLnTx/>
                <a:uFillTx/>
                <a:cs typeface="+mn-cs"/>
              </a:rPr>
              <a:t>Proximity.</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3558640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8E60B0-8785-450B-9D76-16A2FD19D7CE}"/>
              </a:ext>
            </a:extLst>
          </p:cNvPr>
          <p:cNvSpPr>
            <a:spLocks noGrp="1"/>
          </p:cNvSpPr>
          <p:nvPr>
            <p:ph type="title"/>
          </p:nvPr>
        </p:nvSpPr>
        <p:spPr>
          <a:xfrm>
            <a:off x="940220" y="575538"/>
            <a:ext cx="10311559" cy="460800"/>
          </a:xfrm>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Tables</a:t>
            </a:r>
            <a:endParaRPr lang="en-IN" dirty="0"/>
          </a:p>
        </p:txBody>
      </p:sp>
      <p:pic>
        <p:nvPicPr>
          <p:cNvPr id="12" name="Picture 2" descr="Table divided into 6 columns summarizes leading liquid refreshment beverage trademarks* volume change and market share. ">
            <a:extLst>
              <a:ext uri="{FF2B5EF4-FFF2-40B4-BE49-F238E27FC236}">
                <a16:creationId xmlns:a16="http://schemas.microsoft.com/office/drawing/2014/main" id="{167A3798-FF12-43E8-B9C1-3D996CFFC2E6}"/>
              </a:ext>
            </a:extLst>
          </p:cNvPr>
          <p:cNvPicPr>
            <a:picLocks noGrp="1" noChangeAspect="1"/>
          </p:cNvPicPr>
          <p:nvPr>
            <p:ph sz="quarter" idx="11"/>
          </p:nvPr>
        </p:nvPicPr>
        <p:blipFill>
          <a:blip r:embed="rId3"/>
          <a:stretch>
            <a:fillRect/>
          </a:stretch>
        </p:blipFill>
        <p:spPr>
          <a:xfrm>
            <a:off x="2423592" y="1295078"/>
            <a:ext cx="7344816" cy="4798218"/>
          </a:xfrm>
          <a:prstGeom prst="rect">
            <a:avLst/>
          </a:prstGeom>
        </p:spPr>
      </p:pic>
      <p:sp>
        <p:nvSpPr>
          <p:cNvPr id="9" name="Text Placeholder 3">
            <a:extLst>
              <a:ext uri="{FF2B5EF4-FFF2-40B4-BE49-F238E27FC236}">
                <a16:creationId xmlns:a16="http://schemas.microsoft.com/office/drawing/2014/main" id="{1ADBC214-C7F5-407B-85DC-E38F4F11C89F}"/>
              </a:ext>
            </a:extLst>
          </p:cNvPr>
          <p:cNvSpPr>
            <a:spLocks noGrp="1"/>
          </p:cNvSpPr>
          <p:nvPr>
            <p:ph type="body" sz="quarter" idx="4294967295"/>
          </p:nvPr>
        </p:nvSpPr>
        <p:spPr>
          <a:xfrm>
            <a:off x="4511824" y="6365349"/>
            <a:ext cx="3206496" cy="190500"/>
          </a:xfrm>
        </p:spPr>
        <p:txBody>
          <a:bodyPr>
            <a:noAutofit/>
          </a:bodyPr>
          <a:lstStyle/>
          <a:p>
            <a:pPr algn="ctr"/>
            <a:r>
              <a:rPr lang="en-IN" sz="900" dirty="0">
                <a:hlinkClick r:id="rId4" action="ppaction://hlinksldjump"/>
              </a:rPr>
              <a:t>Access the text alternative for slide  images.</a:t>
            </a:r>
            <a:endParaRPr lang="en-IN" sz="900" dirty="0"/>
          </a:p>
        </p:txBody>
      </p:sp>
      <p:sp>
        <p:nvSpPr>
          <p:cNvPr id="10" name="Text Placeholder 4">
            <a:extLst>
              <a:ext uri="{FF2B5EF4-FFF2-40B4-BE49-F238E27FC236}">
                <a16:creationId xmlns:a16="http://schemas.microsoft.com/office/drawing/2014/main" id="{0E5C7E96-89D3-4B15-80F1-1C0689131DB3}"/>
              </a:ext>
            </a:extLst>
          </p:cNvPr>
          <p:cNvSpPr>
            <a:spLocks noGrp="1"/>
          </p:cNvSpPr>
          <p:nvPr>
            <p:ph type="body" sz="quarter" idx="4294967295"/>
          </p:nvPr>
        </p:nvSpPr>
        <p:spPr>
          <a:xfrm>
            <a:off x="1271464" y="6585299"/>
            <a:ext cx="10311559" cy="249628"/>
          </a:xfrm>
        </p:spPr>
        <p:txBody>
          <a:bodyPr>
            <a:noAutofit/>
          </a:bodyPr>
          <a:lstStyle/>
          <a:p>
            <a:pPr algn="r"/>
            <a:r>
              <a:rPr kumimoji="0" lang="en-US" sz="700" b="0" i="0" u="none" strike="noStrike" kern="1200" cap="none" spc="0" normalizeH="0" baseline="0" noProof="0" dirty="0">
                <a:ln>
                  <a:noFill/>
                </a:ln>
                <a:effectLst/>
                <a:uLnTx/>
                <a:uFillTx/>
                <a:ea typeface="ＭＳ Ｐゴシック" panose="020B0600070205080204" pitchFamily="34" charset="-128"/>
                <a:cs typeface="+mn-cs"/>
              </a:rPr>
              <a:t>Source: Press Release: “U.S. Liquid Refreshment Beverage Market Retail Dollars and Volume Growth Rates Accelerated in 2018, Reports Beverage Marketing Corporation.” GlobeNewswire, May 15, 2019, accessed September 12, 2019, https://www.globenewswire.com/news-release/2019/05/15/1825401/0/en/U-S-LIQUID-REFRESHMENT-BEVERAGE-MARKET-RETAIL-DOLLARS-AND-VOLUME-GROWTH-RATES-ACCELERATED-IN-2018-REPORTS-BEVERAGE-MARKETING-CORPORATION.html</a:t>
            </a:r>
          </a:p>
        </p:txBody>
      </p:sp>
      <p:sp>
        <p:nvSpPr>
          <p:cNvPr id="6" name="Slide Number Placeholder 5">
            <a:extLst>
              <a:ext uri="{FF2B5EF4-FFF2-40B4-BE49-F238E27FC236}">
                <a16:creationId xmlns:a16="http://schemas.microsoft.com/office/drawing/2014/main" id="{AA83EBB9-7B30-498A-B650-36F472DD5C14}"/>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3960388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Pull Quotes</a:t>
            </a:r>
            <a:endParaRPr lang="en-US" sz="1600" dirty="0"/>
          </a:p>
        </p:txBody>
      </p:sp>
      <p:pic>
        <p:nvPicPr>
          <p:cNvPr id="13" name="Picture 2" descr="Example of a pull quote in a document.">
            <a:extLst>
              <a:ext uri="{FF2B5EF4-FFF2-40B4-BE49-F238E27FC236}">
                <a16:creationId xmlns:a16="http://schemas.microsoft.com/office/drawing/2014/main" id="{BD73F06A-6324-49AF-9EFC-097F623B156A}"/>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991544" y="1340768"/>
            <a:ext cx="3516086" cy="45132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F02E6F5F-1DC0-4663-A361-68ACB009242F}"/>
              </a:ext>
            </a:extLst>
          </p:cNvPr>
          <p:cNvSpPr>
            <a:spLocks noGrp="1"/>
          </p:cNvSpPr>
          <p:nvPr>
            <p:ph sz="quarter" idx="21"/>
          </p:nvPr>
        </p:nvSpPr>
        <p:spPr>
          <a:xfrm>
            <a:off x="6096000" y="1340768"/>
            <a:ext cx="4392488" cy="4104456"/>
          </a:xfrm>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Pull quotes are useful for</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Emphasizing key points.</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Adding visual interest when a report does not lend itself to including other visuals.</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Breaking up text-heavy pages.</a:t>
            </a:r>
          </a:p>
        </p:txBody>
      </p:sp>
      <p:sp>
        <p:nvSpPr>
          <p:cNvPr id="5" name="Text Placeholder 4">
            <a:extLst>
              <a:ext uri="{FF2B5EF4-FFF2-40B4-BE49-F238E27FC236}">
                <a16:creationId xmlns:a16="http://schemas.microsoft.com/office/drawing/2014/main" id="{BEFFCFBA-2177-4E9D-9009-55F0DF6B903C}"/>
              </a:ext>
            </a:extLst>
          </p:cNvPr>
          <p:cNvSpPr>
            <a:spLocks noGrp="1"/>
          </p:cNvSpPr>
          <p:nvPr>
            <p:ph type="body" sz="quarter" idx="26"/>
          </p:nvPr>
        </p:nvSpPr>
        <p:spPr/>
        <p:txBody>
          <a:bodyPr/>
          <a:lstStyle/>
          <a:p>
            <a:r>
              <a:rPr lang="en-US" dirty="0">
                <a:hlinkClick r:id="rId4" action="ppaction://hlinksldjump"/>
              </a:rPr>
              <a:t>Access the text alternative for slide  images.</a:t>
            </a:r>
            <a:endParaRPr lang="en-US" dirty="0"/>
          </a:p>
        </p:txBody>
      </p:sp>
      <p:sp>
        <p:nvSpPr>
          <p:cNvPr id="12" name="Text Placeholder 4">
            <a:extLst>
              <a:ext uri="{FF2B5EF4-FFF2-40B4-BE49-F238E27FC236}">
                <a16:creationId xmlns:a16="http://schemas.microsoft.com/office/drawing/2014/main" id="{6F617802-1499-480E-BDA8-12AE86CD6207}"/>
              </a:ext>
            </a:extLst>
          </p:cNvPr>
          <p:cNvSpPr>
            <a:spLocks noGrp="1"/>
          </p:cNvSpPr>
          <p:nvPr>
            <p:ph type="body" sz="quarter" idx="27"/>
          </p:nvPr>
        </p:nvSpPr>
        <p:spPr/>
        <p:txBody>
          <a:bodyPr/>
          <a:lstStyle/>
          <a:p>
            <a:r>
              <a:rPr kumimoji="0" lang="en-US" sz="800" b="0" i="0" u="none" strike="noStrike" kern="1200" cap="none" spc="0" normalizeH="0" baseline="0" noProof="0" dirty="0">
                <a:ln>
                  <a:noFill/>
                </a:ln>
                <a:effectLst/>
                <a:uLnTx/>
                <a:uFillTx/>
                <a:cs typeface="+mn-cs"/>
              </a:rPr>
              <a:t>Source: Susan </a:t>
            </a:r>
            <a:r>
              <a:rPr kumimoji="0" lang="en-US" sz="800" b="0" i="0" u="none" strike="noStrike" kern="1200" cap="none" spc="0" normalizeH="0" baseline="0" noProof="0" dirty="0" err="1">
                <a:ln>
                  <a:noFill/>
                </a:ln>
                <a:effectLst/>
                <a:uLnTx/>
                <a:uFillTx/>
                <a:cs typeface="+mn-cs"/>
              </a:rPr>
              <a:t>Grajik</a:t>
            </a:r>
            <a:r>
              <a:rPr kumimoji="0" lang="en-US" sz="800" b="0" i="0" u="none" strike="noStrike" kern="1200" cap="none" spc="0" normalizeH="0" baseline="0" noProof="0" dirty="0">
                <a:ln>
                  <a:noFill/>
                </a:ln>
                <a:effectLst/>
                <a:uLnTx/>
                <a:uFillTx/>
                <a:cs typeface="+mn-cs"/>
              </a:rPr>
              <a:t>, “Top 10 IT Issues, 2016: Divest, Reinvest, Differentiate,” EDUCAUSE Review, Vol. 51, No. 1, 2016, p. 58.</a:t>
            </a:r>
          </a:p>
        </p:txBody>
      </p:sp>
      <p:sp>
        <p:nvSpPr>
          <p:cNvPr id="6" name="Slide Number Placeholder 5"/>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139969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3</a:t>
            </a:r>
            <a:endParaRPr lang="en-US" sz="1600" dirty="0"/>
          </a:p>
        </p:txBody>
      </p:sp>
      <p:pic>
        <p:nvPicPr>
          <p:cNvPr id="9" name="Picture 2">
            <a:extLst>
              <a:ext uri="{FF2B5EF4-FFF2-40B4-BE49-F238E27FC236}">
                <a16:creationId xmlns:a16="http://schemas.microsoft.com/office/drawing/2014/main" id="{95D0AAF9-E5F0-4E64-8CA8-041F61AD83D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479376" y="1340768"/>
            <a:ext cx="1872208" cy="1256256"/>
          </a:xfrm>
          <a:prstGeom prst="rect">
            <a:avLst/>
          </a:prstGeom>
        </p:spPr>
      </p:pic>
      <p:sp>
        <p:nvSpPr>
          <p:cNvPr id="11" name="Content Placeholder 3"/>
          <p:cNvSpPr>
            <a:spLocks noGrp="1"/>
          </p:cNvSpPr>
          <p:nvPr>
            <p:ph sz="quarter" idx="4294967295"/>
          </p:nvPr>
        </p:nvSpPr>
        <p:spPr>
          <a:xfrm>
            <a:off x="2711624" y="1483763"/>
            <a:ext cx="7848871" cy="5055954"/>
          </a:xfrm>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cs typeface="+mn-cs"/>
              </a:rPr>
              <a:t>Anyone watching this presentation should be familiar with bulleted lists. </a:t>
            </a:r>
          </a:p>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Can a document contain too many lists? </a:t>
            </a:r>
          </a:p>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Are lists more distracting than helpful? </a:t>
            </a:r>
          </a:p>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What do you think? </a:t>
            </a:r>
          </a:p>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cs typeface="+mn-cs"/>
              </a:rPr>
              <a:t>Try to find examples to support your opinion. </a:t>
            </a:r>
          </a:p>
        </p:txBody>
      </p:sp>
      <p:sp>
        <p:nvSpPr>
          <p:cNvPr id="6" name="Slide Number Placeholder 4"/>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14975688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Charts</a:t>
            </a:r>
            <a:endParaRPr lang="en-US" sz="1600" dirty="0"/>
          </a:p>
        </p:txBody>
      </p:sp>
      <p:pic>
        <p:nvPicPr>
          <p:cNvPr id="10" name="Picture 2" descr="GAO's organization chart shows hierarchy of levels and positions in an organization.">
            <a:extLst>
              <a:ext uri="{FF2B5EF4-FFF2-40B4-BE49-F238E27FC236}">
                <a16:creationId xmlns:a16="http://schemas.microsoft.com/office/drawing/2014/main" id="{2D5A0D9B-73D4-424A-B9AD-EECB66ECDC88}"/>
              </a:ext>
            </a:extLst>
          </p:cNvPr>
          <p:cNvPicPr>
            <a:picLocks noGrp="1" noChangeAspect="1"/>
          </p:cNvPicPr>
          <p:nvPr>
            <p:ph sz="quarter" idx="20"/>
          </p:nvPr>
        </p:nvPicPr>
        <p:blipFill>
          <a:blip r:embed="rId3"/>
          <a:stretch>
            <a:fillRect/>
          </a:stretch>
        </p:blipFill>
        <p:spPr>
          <a:xfrm>
            <a:off x="1055440" y="919604"/>
            <a:ext cx="4037749" cy="5246245"/>
          </a:xfrm>
          <a:prstGeom prst="rect">
            <a:avLst/>
          </a:prstGeom>
        </p:spPr>
      </p:pic>
      <p:sp>
        <p:nvSpPr>
          <p:cNvPr id="8" name="Content Placeholder 3">
            <a:extLst>
              <a:ext uri="{FF2B5EF4-FFF2-40B4-BE49-F238E27FC236}">
                <a16:creationId xmlns:a16="http://schemas.microsoft.com/office/drawing/2014/main" id="{B61D0679-3228-4E52-B46A-2136770DEA53}"/>
              </a:ext>
            </a:extLst>
          </p:cNvPr>
          <p:cNvSpPr>
            <a:spLocks noGrp="1"/>
          </p:cNvSpPr>
          <p:nvPr>
            <p:ph sz="quarter" idx="21"/>
          </p:nvPr>
        </p:nvSpPr>
        <p:spPr>
          <a:xfrm>
            <a:off x="6007265" y="2204864"/>
            <a:ext cx="5129295" cy="1980000"/>
          </a:xfrm>
        </p:spPr>
        <p:txBody>
          <a:bodyPr>
            <a:normAutofit fontScale="92500" lnSpcReduction="10000"/>
          </a:bodyPr>
          <a:lstStyle/>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What kind of chart is this? </a:t>
            </a:r>
          </a:p>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What does it show? </a:t>
            </a:r>
          </a:p>
          <a:p>
            <a:pPr marL="284400" marR="0" lvl="0" indent="-2844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When are text-based charts like this useful? </a:t>
            </a:r>
          </a:p>
        </p:txBody>
      </p:sp>
      <p:sp>
        <p:nvSpPr>
          <p:cNvPr id="5" name="Text Placeholder 4">
            <a:extLst>
              <a:ext uri="{FF2B5EF4-FFF2-40B4-BE49-F238E27FC236}">
                <a16:creationId xmlns:a16="http://schemas.microsoft.com/office/drawing/2014/main" id="{5FF9577B-E0A1-4EEE-852A-EE5DD666CFE0}"/>
              </a:ext>
            </a:extLst>
          </p:cNvPr>
          <p:cNvSpPr>
            <a:spLocks noGrp="1"/>
          </p:cNvSpPr>
          <p:nvPr>
            <p:ph type="body" sz="quarter" idx="26"/>
          </p:nvPr>
        </p:nvSpPr>
        <p:spPr/>
        <p:txBody>
          <a:bodyPr>
            <a:noAutofit/>
          </a:bodyPr>
          <a:lstStyle/>
          <a:p>
            <a:pPr algn="ctr"/>
            <a:r>
              <a:rPr lang="en-IN" dirty="0">
                <a:hlinkClick r:id="rId4" action="ppaction://hlinksldjump"/>
              </a:rPr>
              <a:t>Access the text alternative for slide images</a:t>
            </a:r>
            <a:r>
              <a:rPr lang="en-IN" dirty="0"/>
              <a:t>.</a:t>
            </a:r>
          </a:p>
        </p:txBody>
      </p:sp>
      <p:sp>
        <p:nvSpPr>
          <p:cNvPr id="2" name="Text Placeholder 5">
            <a:extLst>
              <a:ext uri="{FF2B5EF4-FFF2-40B4-BE49-F238E27FC236}">
                <a16:creationId xmlns:a16="http://schemas.microsoft.com/office/drawing/2014/main" id="{C5142990-6AAE-47A2-A107-69C6A8263655}"/>
              </a:ext>
            </a:extLst>
          </p:cNvPr>
          <p:cNvSpPr>
            <a:spLocks noGrp="1"/>
          </p:cNvSpPr>
          <p:nvPr>
            <p:ph type="body" sz="quarter" idx="27"/>
          </p:nvPr>
        </p:nvSpPr>
        <p:spPr/>
        <p:txBody>
          <a:bodyPr>
            <a:noAutofit/>
          </a:bodyPr>
          <a:lstStyle/>
          <a:p>
            <a:pPr algn="r"/>
            <a:r>
              <a:rPr lang="en-US" b="0" dirty="0"/>
              <a:t>Source: U.S. Government Accountability Office</a:t>
            </a:r>
          </a:p>
        </p:txBody>
      </p:sp>
      <p:sp>
        <p:nvSpPr>
          <p:cNvPr id="6" name="Slide Number Placeholder 6"/>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733511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CF200004-6160-44AF-889B-D16310867CF8}"/>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Bar and Column Charts </a:t>
            </a:r>
            <a:r>
              <a:rPr kumimoji="0" lang="en-US" altLang="en-US" sz="16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1</a:t>
            </a:r>
            <a:endParaRPr lang="en-IN" dirty="0"/>
          </a:p>
        </p:txBody>
      </p:sp>
      <p:pic>
        <p:nvPicPr>
          <p:cNvPr id="23" name="Picture 2" descr="A vertical bar graph shows frequency of voter turnout.">
            <a:extLst>
              <a:ext uri="{FF2B5EF4-FFF2-40B4-BE49-F238E27FC236}">
                <a16:creationId xmlns:a16="http://schemas.microsoft.com/office/drawing/2014/main" id="{642BD93E-8680-4194-8037-11E35152ACF6}"/>
              </a:ext>
            </a:extLst>
          </p:cNvPr>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1919536" y="1196752"/>
            <a:ext cx="8208912" cy="4824536"/>
          </a:xfrm>
        </p:spPr>
      </p:pic>
      <p:sp>
        <p:nvSpPr>
          <p:cNvPr id="16" name="Text Placeholder 3">
            <a:extLst>
              <a:ext uri="{FF2B5EF4-FFF2-40B4-BE49-F238E27FC236}">
                <a16:creationId xmlns:a16="http://schemas.microsoft.com/office/drawing/2014/main" id="{E9F2930A-5E6C-44F3-8B7B-3C0B5146A2D3}"/>
              </a:ext>
            </a:extLst>
          </p:cNvPr>
          <p:cNvSpPr>
            <a:spLocks noGrp="1"/>
          </p:cNvSpPr>
          <p:nvPr>
            <p:ph type="body" sz="quarter" idx="26"/>
          </p:nvPr>
        </p:nvSpPr>
        <p:spPr/>
        <p:txBody>
          <a:bodyPr/>
          <a:lstStyle/>
          <a:p>
            <a:r>
              <a:rPr lang="en-IN" dirty="0">
                <a:hlinkClick r:id="rId4" action="ppaction://hlinksldjump"/>
              </a:rPr>
              <a:t>Access the text alternative for slide images.</a:t>
            </a:r>
            <a:endParaRPr lang="en-IN" dirty="0"/>
          </a:p>
        </p:txBody>
      </p:sp>
      <p:sp>
        <p:nvSpPr>
          <p:cNvPr id="7" name="Slide Number Placeholder 4">
            <a:extLst>
              <a:ext uri="{FF2B5EF4-FFF2-40B4-BE49-F238E27FC236}">
                <a16:creationId xmlns:a16="http://schemas.microsoft.com/office/drawing/2014/main" id="{FF34580A-DB6B-45EB-A9FB-27E3B3DFD94A}"/>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4154534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400EA97-0448-4FAC-B152-20EA832A78C5}"/>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rPr>
              <a:t>Bar and Column Charts </a:t>
            </a:r>
            <a:r>
              <a:rPr kumimoji="0" lang="en-US" altLang="en-US" sz="1600" b="1" i="0" u="none" strike="noStrike" kern="1200" cap="none" spc="0" normalizeH="0" baseline="0" noProof="0" dirty="0">
                <a:ln>
                  <a:noFill/>
                </a:ln>
                <a:solidFill>
                  <a:srgbClr val="3D97B4"/>
                </a:solidFill>
                <a:effectLst/>
                <a:uLnTx/>
                <a:uFillTx/>
              </a:rPr>
              <a:t>2</a:t>
            </a:r>
            <a:r>
              <a:rPr kumimoji="0" lang="en-US" altLang="en-US" sz="5400" b="1" i="0" u="none" strike="noStrike" kern="1200" cap="none" spc="0" normalizeH="0" baseline="0" noProof="0" dirty="0">
                <a:ln>
                  <a:noFill/>
                </a:ln>
                <a:solidFill>
                  <a:srgbClr val="3D97B4"/>
                </a:solidFill>
                <a:effectLst/>
                <a:uLnTx/>
                <a:uFillTx/>
              </a:rPr>
              <a:t> </a:t>
            </a:r>
            <a:endParaRPr lang="en-IN" dirty="0"/>
          </a:p>
        </p:txBody>
      </p:sp>
      <p:sp>
        <p:nvSpPr>
          <p:cNvPr id="8" name="Content Placeholder 2">
            <a:extLst>
              <a:ext uri="{FF2B5EF4-FFF2-40B4-BE49-F238E27FC236}">
                <a16:creationId xmlns:a16="http://schemas.microsoft.com/office/drawing/2014/main" id="{A75C41A1-54F2-4F72-A0A9-D8D5E023D664}"/>
              </a:ext>
            </a:extLst>
          </p:cNvPr>
          <p:cNvSpPr>
            <a:spLocks noGrp="1"/>
          </p:cNvSpPr>
          <p:nvPr>
            <p:ph sz="quarter" idx="11"/>
          </p:nvPr>
        </p:nvSpPr>
        <p:spPr>
          <a:xfrm>
            <a:off x="940221" y="935464"/>
            <a:ext cx="10311559" cy="460801"/>
          </a:xfrm>
        </p:spPr>
        <p:txBody>
          <a:bodyPr>
            <a:normAutofit/>
          </a:bodyPr>
          <a:lstStyle/>
          <a:p>
            <a:pPr marL="0" marR="0" lvl="0" indent="0" algn="ct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1" i="0" u="none" strike="noStrike" kern="1200" cap="none" spc="0" normalizeH="0" baseline="0" noProof="0" dirty="0">
                <a:ln>
                  <a:noFill/>
                </a:ln>
                <a:solidFill>
                  <a:prstClr val="black"/>
                </a:solidFill>
                <a:effectLst/>
                <a:uLnTx/>
                <a:uFillTx/>
              </a:rPr>
              <a:t>What are bilateral column charts especially good for showing?</a:t>
            </a:r>
          </a:p>
        </p:txBody>
      </p:sp>
      <p:pic>
        <p:nvPicPr>
          <p:cNvPr id="12" name="Picture 3" descr="Stacked horizontal bar graph shows revenue by user geography in millions.">
            <a:extLst>
              <a:ext uri="{FF2B5EF4-FFF2-40B4-BE49-F238E27FC236}">
                <a16:creationId xmlns:a16="http://schemas.microsoft.com/office/drawing/2014/main" id="{CBD9AE8D-BAA0-4538-8B77-61F0B7EF3207}"/>
              </a:ext>
            </a:extLst>
          </p:cNvPr>
          <p:cNvPicPr>
            <a:picLocks noGrp="1" noChangeAspect="1"/>
          </p:cNvPicPr>
          <p:nvPr>
            <p:ph sz="quarter" idx="4294967295"/>
          </p:nvPr>
        </p:nvPicPr>
        <p:blipFill>
          <a:blip r:embed="rId3"/>
          <a:stretch>
            <a:fillRect/>
          </a:stretch>
        </p:blipFill>
        <p:spPr>
          <a:xfrm>
            <a:off x="3215680" y="1396264"/>
            <a:ext cx="5472608" cy="4526271"/>
          </a:xfrm>
          <a:prstGeom prst="rect">
            <a:avLst/>
          </a:prstGeom>
        </p:spPr>
      </p:pic>
      <p:sp>
        <p:nvSpPr>
          <p:cNvPr id="9" name="Text Placeholder 4">
            <a:extLst>
              <a:ext uri="{FF2B5EF4-FFF2-40B4-BE49-F238E27FC236}">
                <a16:creationId xmlns:a16="http://schemas.microsoft.com/office/drawing/2014/main" id="{1062EBF9-8BCB-404D-999A-89C77E60E1EF}"/>
              </a:ext>
            </a:extLst>
          </p:cNvPr>
          <p:cNvSpPr>
            <a:spLocks noGrp="1"/>
          </p:cNvSpPr>
          <p:nvPr>
            <p:ph type="body" sz="quarter" idx="4294967295"/>
          </p:nvPr>
        </p:nvSpPr>
        <p:spPr>
          <a:xfrm>
            <a:off x="4456748" y="6231318"/>
            <a:ext cx="3206496" cy="321881"/>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IN" sz="900" b="0" i="0" u="none" strike="noStrike" kern="1200" cap="none" spc="0" normalizeH="0" baseline="0" noProof="0" dirty="0">
                <a:ln>
                  <a:noFill/>
                </a:ln>
                <a:solidFill>
                  <a:srgbClr val="000000"/>
                </a:solidFill>
                <a:effectLst/>
                <a:uLnTx/>
                <a:uFillTx/>
                <a:hlinkClick r:id="rId4" action="ppaction://hlinksldjump"/>
              </a:rPr>
              <a:t>Access the text alternative for slide images.</a:t>
            </a:r>
            <a:endParaRPr kumimoji="0" lang="en-IN" sz="900" b="0" i="0" u="none" strike="noStrike" kern="1200" cap="none" spc="0" normalizeH="0" baseline="0" noProof="0" dirty="0">
              <a:ln>
                <a:noFill/>
              </a:ln>
              <a:solidFill>
                <a:srgbClr val="000000"/>
              </a:solidFill>
              <a:effectLst/>
              <a:uLnTx/>
              <a:uFillTx/>
            </a:endParaRPr>
          </a:p>
        </p:txBody>
      </p:sp>
      <p:sp>
        <p:nvSpPr>
          <p:cNvPr id="10" name="Text Placeholder 5">
            <a:extLst>
              <a:ext uri="{FF2B5EF4-FFF2-40B4-BE49-F238E27FC236}">
                <a16:creationId xmlns:a16="http://schemas.microsoft.com/office/drawing/2014/main" id="{CF4D3537-023A-4950-B68E-A2CB5F703FB3}"/>
              </a:ext>
            </a:extLst>
          </p:cNvPr>
          <p:cNvSpPr>
            <a:spLocks noGrp="1"/>
          </p:cNvSpPr>
          <p:nvPr>
            <p:ph type="body" sz="quarter" idx="4294967295"/>
          </p:nvPr>
        </p:nvSpPr>
        <p:spPr>
          <a:xfrm>
            <a:off x="2240797" y="6669360"/>
            <a:ext cx="9296400" cy="173037"/>
          </a:xfrm>
        </p:spPr>
        <p:txBody>
          <a:bodyPr>
            <a:noAutofit/>
          </a:bodyPr>
          <a:lstStyle/>
          <a:p>
            <a:pPr algn="r"/>
            <a:r>
              <a:rPr kumimoji="0" lang="en-US" sz="800" b="1" i="0" u="none" strike="noStrike" kern="1200" cap="none" spc="0" normalizeH="0" baseline="0" noProof="0" dirty="0">
                <a:ln>
                  <a:noFill/>
                </a:ln>
                <a:solidFill>
                  <a:sysClr val="windowText" lastClr="000000"/>
                </a:solidFill>
                <a:effectLst/>
                <a:uLnTx/>
                <a:uFillTx/>
                <a:cs typeface="+mn-cs"/>
              </a:rPr>
              <a:t>Source: </a:t>
            </a:r>
            <a:r>
              <a:rPr kumimoji="0" lang="en-US" sz="800" b="0" i="0" u="none" strike="noStrike" kern="1200" cap="none" spc="0" normalizeH="0" baseline="0" noProof="0" dirty="0">
                <a:ln>
                  <a:noFill/>
                </a:ln>
                <a:solidFill>
                  <a:sysClr val="windowText" lastClr="000000"/>
                </a:solidFill>
                <a:effectLst/>
                <a:uLnTx/>
                <a:uFillTx/>
                <a:cs typeface="+mn-cs"/>
              </a:rPr>
              <a:t>Jillian</a:t>
            </a:r>
            <a:r>
              <a:rPr kumimoji="0" lang="en-US" sz="800" b="1" i="0" u="none" strike="noStrike" kern="1200" cap="none" spc="0" normalizeH="0" baseline="0" noProof="0" dirty="0">
                <a:ln>
                  <a:noFill/>
                </a:ln>
                <a:solidFill>
                  <a:sysClr val="windowText" lastClr="000000"/>
                </a:solidFill>
                <a:effectLst/>
                <a:uLnTx/>
                <a:uFillTx/>
                <a:cs typeface="+mn-cs"/>
              </a:rPr>
              <a:t> </a:t>
            </a:r>
            <a:r>
              <a:rPr kumimoji="0" lang="en-US" sz="800" b="0" i="0" u="none" strike="noStrike" kern="1200" cap="none" spc="0" normalizeH="0" baseline="0" noProof="0" dirty="0" err="1">
                <a:ln>
                  <a:noFill/>
                </a:ln>
                <a:solidFill>
                  <a:sysClr val="windowText" lastClr="000000"/>
                </a:solidFill>
                <a:effectLst/>
                <a:uLnTx/>
                <a:uFillTx/>
                <a:cs typeface="+mn-cs"/>
              </a:rPr>
              <a:t>D’Onfro</a:t>
            </a:r>
            <a:r>
              <a:rPr kumimoji="0" lang="en-US" sz="800" b="0" i="0" u="none" strike="noStrike" kern="1200" cap="none" spc="0" normalizeH="0" baseline="0" noProof="0" dirty="0">
                <a:ln>
                  <a:noFill/>
                </a:ln>
                <a:solidFill>
                  <a:sysClr val="windowText" lastClr="000000"/>
                </a:solidFill>
                <a:effectLst/>
                <a:uLnTx/>
                <a:uFillTx/>
                <a:cs typeface="+mn-cs"/>
              </a:rPr>
              <a:t>, “Facebook Explodes on Q4 Earnings Beat,” </a:t>
            </a:r>
            <a:r>
              <a:rPr kumimoji="0" lang="en-US" sz="800" b="0" i="1" u="none" strike="noStrike" kern="1200" cap="none" spc="0" normalizeH="0" baseline="0" noProof="0" dirty="0">
                <a:ln>
                  <a:noFill/>
                </a:ln>
                <a:solidFill>
                  <a:sysClr val="windowText" lastClr="000000"/>
                </a:solidFill>
                <a:effectLst/>
                <a:uLnTx/>
                <a:uFillTx/>
                <a:cs typeface="+mn-cs"/>
              </a:rPr>
              <a:t>Business Insider, </a:t>
            </a:r>
            <a:r>
              <a:rPr kumimoji="0" lang="en-US" sz="800" b="0" i="0" u="none" strike="noStrike" kern="1200" cap="none" spc="0" normalizeH="0" baseline="0" noProof="0" dirty="0">
                <a:ln>
                  <a:noFill/>
                </a:ln>
                <a:solidFill>
                  <a:sysClr val="windowText" lastClr="000000"/>
                </a:solidFill>
                <a:effectLst/>
                <a:uLnTx/>
                <a:uFillTx/>
                <a:cs typeface="+mn-cs"/>
              </a:rPr>
              <a:t>January 26, 2016, accessed March 10, 2016, http://www.businessinsider.com/facebook-2015-q4-earnings-2016-1.</a:t>
            </a:r>
          </a:p>
        </p:txBody>
      </p:sp>
      <p:sp>
        <p:nvSpPr>
          <p:cNvPr id="6" name="Slide Number Placeholder 6">
            <a:extLst>
              <a:ext uri="{FF2B5EF4-FFF2-40B4-BE49-F238E27FC236}">
                <a16:creationId xmlns:a16="http://schemas.microsoft.com/office/drawing/2014/main" id="{BB608CE0-167D-4CFF-8B2B-04FC7794E411}"/>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40413179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Pictographs</a:t>
            </a:r>
            <a:endParaRPr lang="en-US" sz="1600" dirty="0"/>
          </a:p>
        </p:txBody>
      </p:sp>
      <p:sp>
        <p:nvSpPr>
          <p:cNvPr id="3" name="Content Placeholder 2">
            <a:extLst>
              <a:ext uri="{FF2B5EF4-FFF2-40B4-BE49-F238E27FC236}">
                <a16:creationId xmlns:a16="http://schemas.microsoft.com/office/drawing/2014/main" id="{A295EFE2-4B40-400C-A1D6-5DA473502193}"/>
              </a:ext>
            </a:extLst>
          </p:cNvPr>
          <p:cNvSpPr>
            <a:spLocks noGrp="1"/>
          </p:cNvSpPr>
          <p:nvPr>
            <p:ph sz="quarter" idx="11"/>
          </p:nvPr>
        </p:nvSpPr>
        <p:spPr>
          <a:xfrm>
            <a:off x="767408" y="1212928"/>
            <a:ext cx="4176464" cy="4664344"/>
          </a:xfrm>
        </p:spPr>
        <p:txBody>
          <a:bodyPr>
            <a:normAutofit/>
          </a:bodyPr>
          <a:lstStyle/>
          <a:p>
            <a:pPr marL="0" marR="0" lvl="0" indent="0" algn="ct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A </a:t>
            </a:r>
            <a:r>
              <a:rPr kumimoji="0" lang="en-US" sz="2400" b="1" i="0" u="none" strike="noStrike" kern="1200" cap="none" spc="0" normalizeH="0" baseline="0" noProof="0" dirty="0">
                <a:ln>
                  <a:noFill/>
                </a:ln>
                <a:solidFill>
                  <a:prstClr val="black"/>
                </a:solidFill>
                <a:effectLst/>
                <a:uLnTx/>
                <a:uFillTx/>
                <a:cs typeface="+mn-cs"/>
              </a:rPr>
              <a:t>pictograph</a:t>
            </a:r>
            <a:r>
              <a:rPr kumimoji="0" lang="en-US" sz="2400" b="0" i="0" u="none" strike="noStrike" kern="1200" cap="none" spc="0" normalizeH="0" baseline="0" noProof="0" dirty="0">
                <a:ln>
                  <a:noFill/>
                </a:ln>
                <a:solidFill>
                  <a:prstClr val="black"/>
                </a:solidFill>
                <a:effectLst/>
                <a:uLnTx/>
                <a:uFillTx/>
                <a:cs typeface="+mn-cs"/>
              </a:rPr>
              <a:t> is a bar or column chart that uses bars made of pictures. The pictures are typically icons of the items being compared. </a:t>
            </a:r>
          </a:p>
          <a:p>
            <a:pPr marL="0" marR="0" lvl="0" indent="0" algn="ctr" defTabSz="457200" rtl="0" eaLnBrk="0" fontAlgn="base" latinLnBrk="0" hangingPunct="0">
              <a:lnSpc>
                <a:spcPct val="100000"/>
              </a:lnSpc>
              <a:spcBef>
                <a:spcPts val="24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What are some things you need to consider </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when constructing a pictograph? </a:t>
            </a:r>
          </a:p>
          <a:p>
            <a:pPr marL="0" marR="0" lvl="0" indent="0" algn="ct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cs typeface="+mn-cs"/>
              </a:rPr>
              <a:t>How can you use a pictograph to present data? </a:t>
            </a:r>
          </a:p>
        </p:txBody>
      </p:sp>
      <p:pic>
        <p:nvPicPr>
          <p:cNvPr id="9" name="Picture 3" descr="Decrease in risk factors for heart disease among employees in Adventia health's employee wellness program at 1 year, 2 years and 3 years.">
            <a:extLst>
              <a:ext uri="{FF2B5EF4-FFF2-40B4-BE49-F238E27FC236}">
                <a16:creationId xmlns:a16="http://schemas.microsoft.com/office/drawing/2014/main" id="{6F32A748-9BF9-4386-B19D-3D52959E63A6}"/>
              </a:ext>
            </a:extLst>
          </p:cNvPr>
          <p:cNvPicPr>
            <a:picLocks noGrp="1" noChangeAspect="1"/>
          </p:cNvPicPr>
          <p:nvPr>
            <p:ph sz="quarter" idx="4294967295"/>
          </p:nvPr>
        </p:nvPicPr>
        <p:blipFill>
          <a:blip r:embed="rId3"/>
          <a:stretch>
            <a:fillRect/>
          </a:stretch>
        </p:blipFill>
        <p:spPr>
          <a:xfrm>
            <a:off x="6384032" y="1052736"/>
            <a:ext cx="4536504" cy="4824536"/>
          </a:xfrm>
          <a:prstGeom prst="rect">
            <a:avLst/>
          </a:prstGeom>
        </p:spPr>
      </p:pic>
      <p:sp>
        <p:nvSpPr>
          <p:cNvPr id="5" name="Text Placeholder 4">
            <a:extLst>
              <a:ext uri="{FF2B5EF4-FFF2-40B4-BE49-F238E27FC236}">
                <a16:creationId xmlns:a16="http://schemas.microsoft.com/office/drawing/2014/main" id="{5FF9577B-E0A1-4EEE-852A-EE5DD666CFE0}"/>
              </a:ext>
            </a:extLst>
          </p:cNvPr>
          <p:cNvSpPr>
            <a:spLocks noGrp="1"/>
          </p:cNvSpPr>
          <p:nvPr>
            <p:ph type="body" sz="quarter" idx="4294967295"/>
          </p:nvPr>
        </p:nvSpPr>
        <p:spPr>
          <a:xfrm>
            <a:off x="4295800" y="6507789"/>
            <a:ext cx="3206496" cy="190500"/>
          </a:xfrm>
        </p:spPr>
        <p:txBody>
          <a:bodyPr>
            <a:noAutofit/>
          </a:bodyPr>
          <a:lstStyle/>
          <a:p>
            <a:pPr algn="ctr"/>
            <a:r>
              <a:rPr lang="en-IN" sz="900" dirty="0">
                <a:hlinkClick r:id="rId4" action="ppaction://hlinksldjump"/>
              </a:rPr>
              <a:t>Access the text alternative for slide images.</a:t>
            </a:r>
            <a:endParaRPr lang="en-IN" sz="900" dirty="0"/>
          </a:p>
        </p:txBody>
      </p:sp>
      <p:sp>
        <p:nvSpPr>
          <p:cNvPr id="6" name="Slide Number Placeholder 5"/>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9723026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Pie Charts</a:t>
            </a:r>
            <a:endParaRPr lang="en-US" sz="1600" dirty="0"/>
          </a:p>
        </p:txBody>
      </p:sp>
      <p:pic>
        <p:nvPicPr>
          <p:cNvPr id="10" name="Picture 2" descr="Pie chart shows data for River Hill college students' internet browser preferences as: &#10;Explorer: 43, Firefox: 27, Chrome: 24, Safari: 4; and Opera: 2.">
            <a:extLst>
              <a:ext uri="{FF2B5EF4-FFF2-40B4-BE49-F238E27FC236}">
                <a16:creationId xmlns:a16="http://schemas.microsoft.com/office/drawing/2014/main" id="{AC5D5654-5174-4878-A977-A39918172510}"/>
              </a:ext>
            </a:extLst>
          </p:cNvPr>
          <p:cNvPicPr>
            <a:picLocks noGrp="1" noChangeAspect="1"/>
          </p:cNvPicPr>
          <p:nvPr>
            <p:ph sz="quarter" idx="4294967295"/>
          </p:nvPr>
        </p:nvPicPr>
        <p:blipFill>
          <a:blip r:embed="rId3"/>
          <a:stretch>
            <a:fillRect/>
          </a:stretch>
        </p:blipFill>
        <p:spPr>
          <a:xfrm>
            <a:off x="1812903" y="1484785"/>
            <a:ext cx="3779041" cy="3672408"/>
          </a:xfrm>
          <a:prstGeom prst="rect">
            <a:avLst/>
          </a:prstGeom>
        </p:spPr>
      </p:pic>
      <p:sp>
        <p:nvSpPr>
          <p:cNvPr id="3" name="Content Placeholder 3">
            <a:extLst>
              <a:ext uri="{FF2B5EF4-FFF2-40B4-BE49-F238E27FC236}">
                <a16:creationId xmlns:a16="http://schemas.microsoft.com/office/drawing/2014/main" id="{A295EFE2-4B40-400C-A1D6-5DA473502193}"/>
              </a:ext>
            </a:extLst>
          </p:cNvPr>
          <p:cNvSpPr>
            <a:spLocks noGrp="1"/>
          </p:cNvSpPr>
          <p:nvPr>
            <p:ph sz="quarter" idx="11"/>
          </p:nvPr>
        </p:nvSpPr>
        <p:spPr>
          <a:xfrm>
            <a:off x="6384032" y="1916832"/>
            <a:ext cx="3955157" cy="2304256"/>
          </a:xfrm>
        </p:spPr>
        <p:txBody>
          <a:bodyPr>
            <a:normAutofit/>
          </a:bodyPr>
          <a:lstStyle/>
          <a:p>
            <a:pPr marL="0" marR="0" lvl="0" indent="0" algn="ct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cs typeface="+mn-cs"/>
              </a:rPr>
              <a:t>What are three possible ways to distinguish the slices of pie from each other in a pie chart?</a:t>
            </a:r>
          </a:p>
        </p:txBody>
      </p:sp>
      <p:sp>
        <p:nvSpPr>
          <p:cNvPr id="6" name="Slide Number Placeholder 4"/>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33115717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99BE1D5-E8FD-4440-ADB7-B2FD28806D4B}"/>
              </a:ext>
            </a:extLst>
          </p:cNvPr>
          <p:cNvSpPr>
            <a:spLocks noGrp="1"/>
          </p:cNvSpPr>
          <p:nvPr>
            <p:ph type="title"/>
          </p:nvPr>
        </p:nvSpPr>
        <p:spPr/>
        <p:txBody>
          <a:bodyPr>
            <a:normAutofit fontScale="90000"/>
          </a:bodyPr>
          <a:lstStyle/>
          <a:p>
            <a:r>
              <a:rPr kumimoji="0" lang="en-US" altLang="en-US" sz="5400" b="1" i="0" u="none" strike="noStrike" kern="1200" cap="none" spc="0" normalizeH="0" baseline="0" noProof="0" dirty="0">
                <a:ln>
                  <a:noFill/>
                </a:ln>
                <a:solidFill>
                  <a:srgbClr val="3D97B4"/>
                </a:solidFill>
                <a:effectLst/>
                <a:uLnTx/>
                <a:uFillTx/>
                <a:cs typeface="+mj-cs"/>
              </a:rPr>
              <a:t>Line and Area Charts</a:t>
            </a:r>
            <a:endParaRPr lang="en-IN" dirty="0"/>
          </a:p>
        </p:txBody>
      </p:sp>
      <p:pic>
        <p:nvPicPr>
          <p:cNvPr id="18" name="Picture 2" descr="An area chart for member service calls for the first 6 months of 2021 by topic.">
            <a:extLst>
              <a:ext uri="{FF2B5EF4-FFF2-40B4-BE49-F238E27FC236}">
                <a16:creationId xmlns:a16="http://schemas.microsoft.com/office/drawing/2014/main" id="{9A034939-62C1-4CFA-8ACA-4C616666450B}"/>
              </a:ext>
            </a:extLst>
          </p:cNvPr>
          <p:cNvPicPr>
            <a:picLocks noGrp="1" noChangeAspect="1"/>
          </p:cNvPicPr>
          <p:nvPr>
            <p:ph sz="quarter" idx="11"/>
          </p:nvPr>
        </p:nvPicPr>
        <p:blipFill>
          <a:blip r:embed="rId3"/>
          <a:stretch>
            <a:fillRect/>
          </a:stretch>
        </p:blipFill>
        <p:spPr>
          <a:xfrm>
            <a:off x="2351583" y="1268760"/>
            <a:ext cx="7560841" cy="4518747"/>
          </a:xfrm>
          <a:prstGeom prst="rect">
            <a:avLst/>
          </a:prstGeom>
        </p:spPr>
      </p:pic>
      <p:sp>
        <p:nvSpPr>
          <p:cNvPr id="16" name="Text Placeholder 3">
            <a:extLst>
              <a:ext uri="{FF2B5EF4-FFF2-40B4-BE49-F238E27FC236}">
                <a16:creationId xmlns:a16="http://schemas.microsoft.com/office/drawing/2014/main" id="{19A67401-E317-4B9D-B4A8-CC429566CB9A}"/>
              </a:ext>
            </a:extLst>
          </p:cNvPr>
          <p:cNvSpPr>
            <a:spLocks noGrp="1"/>
          </p:cNvSpPr>
          <p:nvPr>
            <p:ph type="body" sz="quarter" idx="14"/>
          </p:nvPr>
        </p:nvSpPr>
        <p:spPr>
          <a:xfrm>
            <a:off x="4493682" y="6553199"/>
            <a:ext cx="3361267" cy="190500"/>
          </a:xfrm>
        </p:spPr>
        <p:txBody>
          <a:bodyPr>
            <a:noAutofit/>
          </a:bodyPr>
          <a:lstStyle/>
          <a:p>
            <a:r>
              <a:rPr lang="en-IN" dirty="0">
                <a:hlinkClick r:id="rId4" action="ppaction://hlinksldjump"/>
              </a:rPr>
              <a:t>Access the text alternative for slide images.</a:t>
            </a:r>
          </a:p>
        </p:txBody>
      </p:sp>
      <p:sp>
        <p:nvSpPr>
          <p:cNvPr id="7" name="Slide Number Placeholder 4">
            <a:extLst>
              <a:ext uri="{FF2B5EF4-FFF2-40B4-BE49-F238E27FC236}">
                <a16:creationId xmlns:a16="http://schemas.microsoft.com/office/drawing/2014/main" id="{44F5CE41-0F85-47F9-B612-CE1988979942}"/>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3966833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C1A496C-8B07-4390-A317-D7A7752B6E70}"/>
              </a:ext>
            </a:extLst>
          </p:cNvPr>
          <p:cNvSpPr>
            <a:spLocks noGrp="1"/>
          </p:cNvSpPr>
          <p:nvPr>
            <p:ph type="title"/>
          </p:nvPr>
        </p:nvSpPr>
        <p:spPr>
          <a:xfrm>
            <a:off x="940220" y="548292"/>
            <a:ext cx="10311559" cy="460800"/>
          </a:xfrm>
        </p:spPr>
        <p:txBody>
          <a:bodyPr/>
          <a:lstStyle/>
          <a:p>
            <a:r>
              <a:rPr kumimoji="0" lang="en-US" altLang="en-US" sz="5400" b="1" i="0" u="none" strike="noStrike" kern="1200" cap="none" spc="0" normalizeH="0" baseline="0" noProof="0" dirty="0">
                <a:ln>
                  <a:noFill/>
                </a:ln>
                <a:solidFill>
                  <a:srgbClr val="3D97B4"/>
                </a:solidFill>
                <a:effectLst/>
                <a:uLnTx/>
                <a:uFillTx/>
              </a:rPr>
              <a:t>Maps </a:t>
            </a:r>
            <a:endParaRPr lang="en-IN" dirty="0"/>
          </a:p>
        </p:txBody>
      </p:sp>
      <p:pic>
        <p:nvPicPr>
          <p:cNvPr id="21" name="Picture 2" descr="A map shows American Community survey 5-year estimates (median household income for counties in the United States: 2013 to 2017).">
            <a:extLst>
              <a:ext uri="{FF2B5EF4-FFF2-40B4-BE49-F238E27FC236}">
                <a16:creationId xmlns:a16="http://schemas.microsoft.com/office/drawing/2014/main" id="{FF1066EF-8E6D-4B4F-B48A-37BC2C7808BD}"/>
              </a:ext>
            </a:extLst>
          </p:cNvPr>
          <p:cNvPicPr>
            <a:picLocks noGrp="1" noChangeAspect="1"/>
          </p:cNvPicPr>
          <p:nvPr>
            <p:ph sz="quarter" idx="4294967295"/>
          </p:nvPr>
        </p:nvPicPr>
        <p:blipFill>
          <a:blip r:embed="rId3"/>
          <a:stretch>
            <a:fillRect/>
          </a:stretch>
        </p:blipFill>
        <p:spPr>
          <a:xfrm>
            <a:off x="940221" y="1268760"/>
            <a:ext cx="6307907" cy="4536504"/>
          </a:xfrm>
          <a:prstGeom prst="rect">
            <a:avLst/>
          </a:prstGeom>
        </p:spPr>
      </p:pic>
      <p:sp>
        <p:nvSpPr>
          <p:cNvPr id="20" name="Content Placeholder 3">
            <a:extLst>
              <a:ext uri="{FF2B5EF4-FFF2-40B4-BE49-F238E27FC236}">
                <a16:creationId xmlns:a16="http://schemas.microsoft.com/office/drawing/2014/main" id="{D5698FBE-12D7-47BE-8156-EF056D38C737}"/>
              </a:ext>
            </a:extLst>
          </p:cNvPr>
          <p:cNvSpPr>
            <a:spLocks noGrp="1"/>
          </p:cNvSpPr>
          <p:nvPr>
            <p:ph sz="quarter" idx="11"/>
          </p:nvPr>
        </p:nvSpPr>
        <p:spPr>
          <a:xfrm>
            <a:off x="8028773" y="1898705"/>
            <a:ext cx="3223006" cy="3179337"/>
          </a:xfrm>
        </p:spPr>
        <p:txBody>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cs typeface="+mn-cs"/>
              </a:rPr>
              <a:t>What is one formatting issue that you need to think about when constructing a statistical map? </a:t>
            </a:r>
          </a:p>
        </p:txBody>
      </p:sp>
      <p:sp>
        <p:nvSpPr>
          <p:cNvPr id="11" name="Text Placeholder 4">
            <a:extLst>
              <a:ext uri="{FF2B5EF4-FFF2-40B4-BE49-F238E27FC236}">
                <a16:creationId xmlns:a16="http://schemas.microsoft.com/office/drawing/2014/main" id="{786B3AC0-8662-4E5F-BD59-68DA91329B50}"/>
              </a:ext>
            </a:extLst>
          </p:cNvPr>
          <p:cNvSpPr>
            <a:spLocks noGrp="1"/>
          </p:cNvSpPr>
          <p:nvPr>
            <p:ph type="body" sz="quarter" idx="4294967295"/>
          </p:nvPr>
        </p:nvSpPr>
        <p:spPr>
          <a:xfrm>
            <a:off x="4492752" y="6324600"/>
            <a:ext cx="3206496" cy="190500"/>
          </a:xfrm>
        </p:spPr>
        <p:txBody>
          <a:bodyPr>
            <a:noAutofit/>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IN" sz="900" b="0" i="0" u="none" strike="noStrike" kern="1200" cap="none" spc="0" normalizeH="0" baseline="0" noProof="0" dirty="0">
                <a:ln>
                  <a:noFill/>
                </a:ln>
                <a:solidFill>
                  <a:srgbClr val="000000"/>
                </a:solidFill>
                <a:effectLst/>
                <a:uLnTx/>
                <a:uFillTx/>
                <a:hlinkClick r:id="rId4" action="ppaction://hlinksldjump"/>
              </a:rPr>
              <a:t>Access the text alternative for slide images.</a:t>
            </a:r>
            <a:endParaRPr kumimoji="0" lang="en-IN" sz="900" b="0" i="0" u="none" strike="noStrike" kern="1200" cap="none" spc="0" normalizeH="0" baseline="0" noProof="0" dirty="0">
              <a:ln>
                <a:noFill/>
              </a:ln>
              <a:solidFill>
                <a:srgbClr val="000000"/>
              </a:solidFill>
              <a:effectLst/>
              <a:uLnTx/>
              <a:uFillTx/>
            </a:endParaRPr>
          </a:p>
        </p:txBody>
      </p:sp>
      <p:sp>
        <p:nvSpPr>
          <p:cNvPr id="12" name="Text Placeholder 5">
            <a:extLst>
              <a:ext uri="{FF2B5EF4-FFF2-40B4-BE49-F238E27FC236}">
                <a16:creationId xmlns:a16="http://schemas.microsoft.com/office/drawing/2014/main" id="{F9AB1832-330C-4DC0-828A-5DDC191CAA31}"/>
              </a:ext>
            </a:extLst>
          </p:cNvPr>
          <p:cNvSpPr>
            <a:spLocks noGrp="1"/>
          </p:cNvSpPr>
          <p:nvPr>
            <p:ph type="body" sz="quarter" idx="4294967295"/>
          </p:nvPr>
        </p:nvSpPr>
        <p:spPr>
          <a:xfrm>
            <a:off x="1199455" y="6669360"/>
            <a:ext cx="10302427" cy="140050"/>
          </a:xfrm>
        </p:spPr>
        <p:txBody>
          <a:bodyPr>
            <a:noAutofit/>
          </a:bodyPr>
          <a:lstStyle/>
          <a:p>
            <a:pPr marL="0" marR="0" lvl="0" indent="0" algn="r" defTabSz="4572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sz="800" b="0" i="0" u="none" strike="noStrike" kern="1200" cap="none" spc="0" normalizeH="0" baseline="0" noProof="0" dirty="0">
                <a:ln>
                  <a:noFill/>
                </a:ln>
                <a:solidFill>
                  <a:prstClr val="black"/>
                </a:solidFill>
                <a:effectLst/>
                <a:uLnTx/>
                <a:uFillTx/>
                <a:cs typeface="+mn-cs"/>
              </a:rPr>
              <a:t>Source: U.S. Census Bureau, “Median Household Income for Counties in the United States: 2013-2017, December 6, 2018,  accessed June 12, 2019, https://www.census.gov/library/visualizations/2018/comm/acs-5yr-income-all-counties.html.</a:t>
            </a:r>
            <a:endParaRPr kumimoji="0" lang="en-US" altLang="en-US" sz="800" b="0" i="0" u="none" strike="noStrike" kern="1200" cap="none" spc="0" normalizeH="0" baseline="0" noProof="0" dirty="0">
              <a:ln>
                <a:noFill/>
              </a:ln>
              <a:solidFill>
                <a:prstClr val="black"/>
              </a:solidFill>
              <a:effectLst/>
              <a:uLnTx/>
              <a:uFillTx/>
              <a:cs typeface="+mn-cs"/>
            </a:endParaRPr>
          </a:p>
        </p:txBody>
      </p:sp>
      <p:sp>
        <p:nvSpPr>
          <p:cNvPr id="2" name="Slide Number Placeholder 6">
            <a:extLst>
              <a:ext uri="{FF2B5EF4-FFF2-40B4-BE49-F238E27FC236}">
                <a16:creationId xmlns:a16="http://schemas.microsoft.com/office/drawing/2014/main" id="{A5BB501C-06DB-4FA4-8BCD-3D8C58FCF7C6}"/>
              </a:ext>
            </a:extLst>
          </p:cNvPr>
          <p:cNvSpPr>
            <a:spLocks noGrp="1"/>
          </p:cNvSpPr>
          <p:nvPr>
            <p:ph type="sldNum" sz="quarter" idx="10"/>
          </p:nvPr>
        </p:nvSpPr>
        <p:spPr/>
        <p:txBody>
          <a:bodyPr/>
          <a:lstStyle/>
          <a:p>
            <a:fld id="{68151E55-6873-49E2-B8D5-2F265E6F1973}" type="slidenum">
              <a:rPr lang="en-US" smtClean="0"/>
              <a:pPr/>
              <a:t>49</a:t>
            </a:fld>
            <a:endParaRPr lang="en-US" dirty="0"/>
          </a:p>
        </p:txBody>
      </p:sp>
    </p:spTree>
    <p:extLst>
      <p:ext uri="{BB962C8B-B14F-4D97-AF65-F5344CB8AC3E}">
        <p14:creationId xmlns:p14="http://schemas.microsoft.com/office/powerpoint/2010/main" val="2151868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9155D-FE4C-4C71-9819-BB8547A5776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Contrast</a:t>
            </a:r>
            <a:endParaRPr lang="en-IN" dirty="0"/>
          </a:p>
        </p:txBody>
      </p:sp>
      <p:pic>
        <p:nvPicPr>
          <p:cNvPr id="8" name="Picture 2" descr="Two pie charts show sales for four quarters.">
            <a:extLst>
              <a:ext uri="{FF2B5EF4-FFF2-40B4-BE49-F238E27FC236}">
                <a16:creationId xmlns:a16="http://schemas.microsoft.com/office/drawing/2014/main" id="{7D0BFA31-5C10-4F9C-9764-0C24F5138825}"/>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919536" y="1556792"/>
            <a:ext cx="7992887" cy="3816424"/>
          </a:xfrm>
        </p:spPr>
      </p:pic>
      <p:sp>
        <p:nvSpPr>
          <p:cNvPr id="5" name="Text Placeholder 3">
            <a:extLst>
              <a:ext uri="{FF2B5EF4-FFF2-40B4-BE49-F238E27FC236}">
                <a16:creationId xmlns:a16="http://schemas.microsoft.com/office/drawing/2014/main" id="{755BB7B8-9A64-4681-9D54-4EE1C054C83F}"/>
              </a:ext>
            </a:extLst>
          </p:cNvPr>
          <p:cNvSpPr>
            <a:spLocks noGrp="1"/>
          </p:cNvSpPr>
          <p:nvPr>
            <p:ph type="body" sz="quarter" idx="12"/>
          </p:nvPr>
        </p:nvSpPr>
        <p:spPr>
          <a:xfrm>
            <a:off x="4492751" y="6165303"/>
            <a:ext cx="3206496" cy="508227"/>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IN"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hlinkClick r:id="rId4" action="ppaction://hlinksldjump"/>
              </a:rPr>
              <a:t>Access the text alternative for slide images</a:t>
            </a:r>
            <a:r>
              <a:rPr kumimoji="0" lang="en-IN" sz="9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rPr>
              <a:t>.</a:t>
            </a:r>
          </a:p>
        </p:txBody>
      </p:sp>
      <p:sp>
        <p:nvSpPr>
          <p:cNvPr id="7" name="Slide Number Placeholder 4">
            <a:extLst>
              <a:ext uri="{FF2B5EF4-FFF2-40B4-BE49-F238E27FC236}">
                <a16:creationId xmlns:a16="http://schemas.microsoft.com/office/drawing/2014/main" id="{0EECA456-BEF7-47E2-A720-081E5830F289}"/>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3753736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B570363-463D-4854-B1DF-06F23E340AB3}"/>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Combination Chart</a:t>
            </a:r>
            <a:endParaRPr lang="en-IN" dirty="0"/>
          </a:p>
        </p:txBody>
      </p:sp>
      <p:pic>
        <p:nvPicPr>
          <p:cNvPr id="13" name="Picture 2" descr="A combination chart shows different types of charts combined together.">
            <a:extLst>
              <a:ext uri="{FF2B5EF4-FFF2-40B4-BE49-F238E27FC236}">
                <a16:creationId xmlns:a16="http://schemas.microsoft.com/office/drawing/2014/main" id="{E683964C-01F3-4860-BF8B-6BF6FE597519}"/>
              </a:ext>
            </a:extLst>
          </p:cNvPr>
          <p:cNvPicPr>
            <a:picLocks noGrp="1" noChangeAspect="1"/>
          </p:cNvPicPr>
          <p:nvPr>
            <p:ph sz="quarter" idx="20"/>
          </p:nvPr>
        </p:nvPicPr>
        <p:blipFill rotWithShape="1">
          <a:blip r:embed="rId2"/>
          <a:srcRect b="1786"/>
          <a:stretch/>
        </p:blipFill>
        <p:spPr>
          <a:xfrm>
            <a:off x="479376" y="1489118"/>
            <a:ext cx="7215562" cy="3740082"/>
          </a:xfrm>
          <a:prstGeom prst="rect">
            <a:avLst/>
          </a:prstGeom>
        </p:spPr>
      </p:pic>
      <p:sp>
        <p:nvSpPr>
          <p:cNvPr id="10" name="Content Placeholder 3">
            <a:extLst>
              <a:ext uri="{FF2B5EF4-FFF2-40B4-BE49-F238E27FC236}">
                <a16:creationId xmlns:a16="http://schemas.microsoft.com/office/drawing/2014/main" id="{469C850C-A089-4BF1-A764-AB89E48A8835}"/>
              </a:ext>
            </a:extLst>
          </p:cNvPr>
          <p:cNvSpPr>
            <a:spLocks noGrp="1"/>
          </p:cNvSpPr>
          <p:nvPr>
            <p:ph sz="quarter" idx="21"/>
          </p:nvPr>
        </p:nvSpPr>
        <p:spPr>
          <a:xfrm>
            <a:off x="7694938" y="1414281"/>
            <a:ext cx="3312367" cy="4362619"/>
          </a:xfrm>
        </p:spPr>
        <p:txBody>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Combination charts show the relationship between different types of data.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Many combination charts are interactive, so a reader can hover over data points to call out specific data in the chart.</a:t>
            </a:r>
          </a:p>
        </p:txBody>
      </p:sp>
      <p:sp>
        <p:nvSpPr>
          <p:cNvPr id="11" name="Text Placeholder 4">
            <a:extLst>
              <a:ext uri="{FF2B5EF4-FFF2-40B4-BE49-F238E27FC236}">
                <a16:creationId xmlns:a16="http://schemas.microsoft.com/office/drawing/2014/main" id="{40E03FC0-42E8-481D-8E35-1AB4A6FCA06B}"/>
              </a:ext>
            </a:extLst>
          </p:cNvPr>
          <p:cNvSpPr>
            <a:spLocks noGrp="1"/>
          </p:cNvSpPr>
          <p:nvPr>
            <p:ph type="body" sz="quarter" idx="26"/>
          </p:nvPr>
        </p:nvSpPr>
        <p:spPr/>
        <p:txBody>
          <a:bodyPr/>
          <a:lstStyle/>
          <a:p>
            <a:r>
              <a:rPr lang="en-IN" dirty="0">
                <a:hlinkClick r:id="rId3" action="ppaction://hlinksldjump"/>
              </a:rPr>
              <a:t>Access the text alternative for slide images.</a:t>
            </a:r>
            <a:endParaRPr lang="en-IN" dirty="0"/>
          </a:p>
        </p:txBody>
      </p:sp>
      <p:sp>
        <p:nvSpPr>
          <p:cNvPr id="12" name="Text Placeholder 5">
            <a:extLst>
              <a:ext uri="{FF2B5EF4-FFF2-40B4-BE49-F238E27FC236}">
                <a16:creationId xmlns:a16="http://schemas.microsoft.com/office/drawing/2014/main" id="{48B8AFD5-B5AD-4241-9213-58F8AD411E16}"/>
              </a:ext>
            </a:extLst>
          </p:cNvPr>
          <p:cNvSpPr>
            <a:spLocks noGrp="1"/>
          </p:cNvSpPr>
          <p:nvPr>
            <p:ph type="body" sz="quarter" idx="27"/>
          </p:nvPr>
        </p:nvSpPr>
        <p:spPr>
          <a:xfrm>
            <a:off x="2188351" y="6696923"/>
            <a:ext cx="9313532" cy="161077"/>
          </a:xfrm>
        </p:spPr>
        <p:txBody>
          <a:bodyPr/>
          <a:lstStyle/>
          <a:p>
            <a:pPr marL="0" marR="0" lvl="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800" b="0" i="0" u="none" strike="noStrike" kern="1200" cap="none" spc="0" normalizeH="0" baseline="0" noProof="0" dirty="0">
                <a:ln>
                  <a:noFill/>
                </a:ln>
                <a:solidFill>
                  <a:schemeClr val="tx1"/>
                </a:solidFill>
                <a:effectLst/>
                <a:uLnTx/>
                <a:uFillTx/>
                <a:latin typeface="Sanserif"/>
                <a:ea typeface="+mn-ea"/>
                <a:cs typeface="Times New Roman" panose="02020603050405020304" pitchFamily="18" charset="0"/>
              </a:rPr>
              <a:t>Source: Market Watch, “Dow Jones Industrial Average, September 13, 2019, accessed September 13, 2019, https://www.marketwatch.com/investing/index/djia/charts.</a:t>
            </a:r>
          </a:p>
        </p:txBody>
      </p:sp>
      <p:sp>
        <p:nvSpPr>
          <p:cNvPr id="6" name="Slide Number Placeholder 6">
            <a:extLst>
              <a:ext uri="{FF2B5EF4-FFF2-40B4-BE49-F238E27FC236}">
                <a16:creationId xmlns:a16="http://schemas.microsoft.com/office/drawing/2014/main" id="{B5E0A5AA-7065-4AC3-B13A-3EDC761AAACB}"/>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6199971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EB20E-7B19-45BA-8995-EC7A3A9C50B1}"/>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latin typeface="Sanserif"/>
                <a:ea typeface="+mj-ea"/>
                <a:cs typeface="Times New Roman" panose="02020603050405020304" pitchFamily="18" charset="0"/>
              </a:rPr>
              <a:t>Photographs</a:t>
            </a:r>
            <a:endParaRPr lang="en-IN" dirty="0"/>
          </a:p>
        </p:txBody>
      </p:sp>
      <p:sp>
        <p:nvSpPr>
          <p:cNvPr id="3" name="Content Placeholder 2">
            <a:extLst>
              <a:ext uri="{FF2B5EF4-FFF2-40B4-BE49-F238E27FC236}">
                <a16:creationId xmlns:a16="http://schemas.microsoft.com/office/drawing/2014/main" id="{E0D65B43-D5F4-48E7-A33B-32698529E1BD}"/>
              </a:ext>
            </a:extLst>
          </p:cNvPr>
          <p:cNvSpPr>
            <a:spLocks noGrp="1"/>
          </p:cNvSpPr>
          <p:nvPr>
            <p:ph sz="quarter" idx="11"/>
          </p:nvPr>
        </p:nvSpPr>
        <p:spPr>
          <a:xfrm>
            <a:off x="863550" y="1156736"/>
            <a:ext cx="5088434" cy="4776728"/>
          </a:xfrm>
        </p:spPr>
        <p:txBody>
          <a:bodyPr/>
          <a:lstStyle/>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Do you need to request permission for use? </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What meaning does it convey? </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Does it help tell the story?</a:t>
            </a:r>
          </a:p>
        </p:txBody>
      </p:sp>
      <p:pic>
        <p:nvPicPr>
          <p:cNvPr id="8" name="Picture 3">
            <a:extLst>
              <a:ext uri="{FF2B5EF4-FFF2-40B4-BE49-F238E27FC236}">
                <a16:creationId xmlns:a16="http://schemas.microsoft.com/office/drawing/2014/main" id="{4CA1FDCC-1F43-4CDD-A819-E7E1A8EA58C4}"/>
              </a:ext>
              <a:ext uri="{C183D7F6-B498-43B3-948B-1728B52AA6E4}">
                <adec:decorative xmlns:adec="http://schemas.microsoft.com/office/drawing/2017/decorative" val="1"/>
              </a:ext>
            </a:extLst>
          </p:cNvPr>
          <p:cNvPicPr>
            <a:picLocks noGrp="1" noChangeAspect="1"/>
          </p:cNvPicPr>
          <p:nvPr>
            <p:ph sz="quarter" idx="4294967295"/>
          </p:nvPr>
        </p:nvPicPr>
        <p:blipFill>
          <a:blip r:embed="rId3" cstate="screen">
            <a:extLst>
              <a:ext uri="{28A0092B-C50C-407E-A947-70E740481C1C}">
                <a14:useLocalDpi xmlns:a14="http://schemas.microsoft.com/office/drawing/2010/main" val="0"/>
              </a:ext>
            </a:extLst>
          </a:blip>
          <a:stretch>
            <a:fillRect/>
          </a:stretch>
        </p:blipFill>
        <p:spPr>
          <a:xfrm>
            <a:off x="7176121" y="1020628"/>
            <a:ext cx="3456384" cy="4776728"/>
          </a:xfrm>
        </p:spPr>
      </p:pic>
      <p:sp>
        <p:nvSpPr>
          <p:cNvPr id="6" name="Text Placeholder 4">
            <a:extLst>
              <a:ext uri="{FF2B5EF4-FFF2-40B4-BE49-F238E27FC236}">
                <a16:creationId xmlns:a16="http://schemas.microsoft.com/office/drawing/2014/main" id="{2593356E-8194-42A1-9A5B-39569A9E9122}"/>
              </a:ext>
            </a:extLst>
          </p:cNvPr>
          <p:cNvSpPr>
            <a:spLocks noGrp="1"/>
          </p:cNvSpPr>
          <p:nvPr>
            <p:ph type="body" sz="quarter" idx="4294967295"/>
          </p:nvPr>
        </p:nvSpPr>
        <p:spPr>
          <a:xfrm>
            <a:off x="2244552" y="6661890"/>
            <a:ext cx="9296400" cy="173037"/>
          </a:xfrm>
        </p:spPr>
        <p:txBody>
          <a:bodyPr>
            <a:noAutofit/>
          </a:bodyPr>
          <a:lstStyle/>
          <a:p>
            <a:pPr marL="0" marR="0" lvl="0" indent="0" algn="r" defTabSz="4572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sz="800" b="0" i="0" u="none" strike="noStrike" kern="1200" cap="none" spc="0" normalizeH="0" baseline="0" noProof="0" dirty="0">
                <a:ln>
                  <a:noFill/>
                </a:ln>
                <a:effectLst/>
                <a:uLnTx/>
                <a:uFillTx/>
                <a:cs typeface="+mn-cs"/>
              </a:rPr>
              <a:t>Image: Norbert Schaefer/Corbis/Getty</a:t>
            </a:r>
          </a:p>
        </p:txBody>
      </p:sp>
      <p:sp>
        <p:nvSpPr>
          <p:cNvPr id="7" name="Slide Number Placeholder 5">
            <a:extLst>
              <a:ext uri="{FF2B5EF4-FFF2-40B4-BE49-F238E27FC236}">
                <a16:creationId xmlns:a16="http://schemas.microsoft.com/office/drawing/2014/main" id="{3AC69641-BCCF-46D6-98E1-F8329F4D739B}"/>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31133112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kumimoji="0" lang="en-US" altLang="en-US" sz="5400" b="1" i="0" u="none" strike="noStrike" kern="1200" cap="none" spc="0" normalizeH="0" baseline="0" noProof="0" dirty="0">
                <a:ln>
                  <a:noFill/>
                </a:ln>
                <a:solidFill>
                  <a:srgbClr val="3D97B4"/>
                </a:solidFill>
                <a:effectLst/>
                <a:uLnTx/>
                <a:uFillTx/>
                <a:cs typeface="+mj-cs"/>
              </a:rPr>
              <a:t>You Make the Call </a:t>
            </a:r>
            <a:r>
              <a:rPr kumimoji="0" lang="en-US" altLang="en-US" sz="1600" b="1" i="0" u="none" strike="noStrike" kern="1200" cap="none" spc="0" normalizeH="0" baseline="0" noProof="0" dirty="0">
                <a:ln>
                  <a:noFill/>
                </a:ln>
                <a:solidFill>
                  <a:srgbClr val="3D97B4"/>
                </a:solidFill>
                <a:effectLst/>
                <a:uLnTx/>
                <a:uFillTx/>
                <a:cs typeface="+mj-cs"/>
              </a:rPr>
              <a:t>4</a:t>
            </a:r>
            <a:endParaRPr lang="en-US" sz="1600" dirty="0"/>
          </a:p>
        </p:txBody>
      </p:sp>
      <p:pic>
        <p:nvPicPr>
          <p:cNvPr id="9" name="Picture 2">
            <a:extLst>
              <a:ext uri="{FF2B5EF4-FFF2-40B4-BE49-F238E27FC236}">
                <a16:creationId xmlns:a16="http://schemas.microsoft.com/office/drawing/2014/main" id="{95D0AAF9-E5F0-4E64-8CA8-041F61AD83D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479376" y="1052736"/>
            <a:ext cx="1872208" cy="1256256"/>
          </a:xfrm>
          <a:prstGeom prst="rect">
            <a:avLst/>
          </a:prstGeom>
        </p:spPr>
      </p:pic>
      <p:sp>
        <p:nvSpPr>
          <p:cNvPr id="11" name="Content Placeholder 3"/>
          <p:cNvSpPr>
            <a:spLocks noGrp="1"/>
          </p:cNvSpPr>
          <p:nvPr>
            <p:ph sz="quarter" idx="4294967295"/>
          </p:nvPr>
        </p:nvSpPr>
        <p:spPr>
          <a:xfrm>
            <a:off x="950311" y="2996952"/>
            <a:ext cx="10311559" cy="2808312"/>
          </a:xfrm>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cs typeface="+mn-cs"/>
              </a:rPr>
              <a:t>Provide an example of when clip art would be appropriate in a business document. </a:t>
            </a:r>
            <a:endParaRPr lang="en-US" sz="2800" dirty="0">
              <a:solidFill>
                <a:prstClr val="black"/>
              </a:solidFill>
              <a:cs typeface="+mn-cs"/>
            </a:endParaRPr>
          </a:p>
          <a:p>
            <a:pPr marL="0" marR="0" lvl="0" indent="0"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cs typeface="+mn-cs"/>
              </a:rPr>
              <a:t>What do you need to keep in mind when using clip art?</a:t>
            </a:r>
          </a:p>
        </p:txBody>
      </p:sp>
      <p:sp>
        <p:nvSpPr>
          <p:cNvPr id="6" name="Slide Number Placeholder 4"/>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13081000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41A21B1-CF9A-4ED2-A69B-694D188E9CF2}"/>
              </a:ext>
            </a:extLst>
          </p:cNvPr>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rPr>
              <a:t>Visual Integrity</a:t>
            </a:r>
            <a:endParaRPr lang="en-IN" dirty="0"/>
          </a:p>
        </p:txBody>
      </p:sp>
      <p:sp>
        <p:nvSpPr>
          <p:cNvPr id="9" name="Content Placeholder 2">
            <a:extLst>
              <a:ext uri="{FF2B5EF4-FFF2-40B4-BE49-F238E27FC236}">
                <a16:creationId xmlns:a16="http://schemas.microsoft.com/office/drawing/2014/main" id="{04DF5601-7F2D-4AFC-819F-5178D8F926A9}"/>
              </a:ext>
            </a:extLst>
          </p:cNvPr>
          <p:cNvSpPr>
            <a:spLocks noGrp="1"/>
          </p:cNvSpPr>
          <p:nvPr>
            <p:ph sz="quarter" idx="19"/>
          </p:nvPr>
        </p:nvSpPr>
        <p:spPr>
          <a:xfrm>
            <a:off x="950276" y="1340768"/>
            <a:ext cx="4548138" cy="4320480"/>
          </a:xfrm>
        </p:spPr>
        <p:txBody>
          <a:bodyPr>
            <a:normAutofit/>
          </a:bodyPr>
          <a:lstStyle/>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rPr>
              <a:t>What type of error of scale is being shown here? </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rPr>
              <a:t>What are two other types of errors of scale? </a:t>
            </a:r>
          </a:p>
          <a:p>
            <a:pPr marL="342000" marR="0" lvl="0" indent="-3420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rPr>
              <a:t>Why are these errors a problem?</a:t>
            </a:r>
          </a:p>
        </p:txBody>
      </p:sp>
      <p:pic>
        <p:nvPicPr>
          <p:cNvPr id="18" name="Picture 3" descr="A line graph shows visual integrity.">
            <a:extLst>
              <a:ext uri="{FF2B5EF4-FFF2-40B4-BE49-F238E27FC236}">
                <a16:creationId xmlns:a16="http://schemas.microsoft.com/office/drawing/2014/main" id="{152D8912-795E-4604-93DC-4BCFD94829CE}"/>
              </a:ext>
            </a:extLst>
          </p:cNvPr>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6693588" y="1565436"/>
            <a:ext cx="3866908" cy="3087699"/>
          </a:xfrm>
        </p:spPr>
      </p:pic>
      <p:sp>
        <p:nvSpPr>
          <p:cNvPr id="16" name="Text Placeholder 4">
            <a:extLst>
              <a:ext uri="{FF2B5EF4-FFF2-40B4-BE49-F238E27FC236}">
                <a16:creationId xmlns:a16="http://schemas.microsoft.com/office/drawing/2014/main" id="{E43EF364-DB2A-40BA-A7BC-EE2392446461}"/>
              </a:ext>
            </a:extLst>
          </p:cNvPr>
          <p:cNvSpPr>
            <a:spLocks noGrp="1"/>
          </p:cNvSpPr>
          <p:nvPr>
            <p:ph type="body" sz="quarter" idx="4294967295"/>
          </p:nvPr>
        </p:nvSpPr>
        <p:spPr>
          <a:xfrm>
            <a:off x="4493685" y="6324600"/>
            <a:ext cx="3204633" cy="190500"/>
          </a:xfrm>
        </p:spPr>
        <p:txBody>
          <a:bodyPr>
            <a:normAutofit fontScale="25000" lnSpcReduction="20000"/>
          </a:bodyPr>
          <a:lstStyle/>
          <a:p>
            <a:r>
              <a:rPr lang="en-IN" dirty="0">
                <a:hlinkClick r:id="rId4" action="ppaction://hlinksldjump"/>
              </a:rPr>
              <a:t>Access the text alternative for slide images.</a:t>
            </a:r>
            <a:endParaRPr lang="en-IN" dirty="0"/>
          </a:p>
        </p:txBody>
      </p:sp>
      <p:sp>
        <p:nvSpPr>
          <p:cNvPr id="17" name="Text Placeholder 5">
            <a:extLst>
              <a:ext uri="{FF2B5EF4-FFF2-40B4-BE49-F238E27FC236}">
                <a16:creationId xmlns:a16="http://schemas.microsoft.com/office/drawing/2014/main" id="{04772CF0-B4C4-426F-BBA0-FCA129AA3563}"/>
              </a:ext>
            </a:extLst>
          </p:cNvPr>
          <p:cNvSpPr>
            <a:spLocks noGrp="1"/>
          </p:cNvSpPr>
          <p:nvPr>
            <p:ph type="body" sz="quarter" idx="27"/>
          </p:nvPr>
        </p:nvSpPr>
        <p:spPr/>
        <p:txBody>
          <a:bodyPr/>
          <a:lstStyle/>
          <a:p>
            <a:r>
              <a:rPr kumimoji="0" lang="en-US" sz="800" b="0" i="1" u="none" strike="noStrike" kern="1200" cap="none" spc="0" normalizeH="0" baseline="0" noProof="0" dirty="0">
                <a:ln>
                  <a:noFill/>
                </a:ln>
                <a:solidFill>
                  <a:prstClr val="black"/>
                </a:solidFill>
                <a:effectLst/>
                <a:uLnTx/>
                <a:uFillTx/>
                <a:cs typeface="+mn-cs"/>
              </a:rPr>
              <a:t>Source: Lentz, Paula; </a:t>
            </a:r>
            <a:r>
              <a:rPr kumimoji="0" lang="en-US" sz="800" b="0" i="1" u="none" strike="noStrike" kern="1200" cap="none" spc="0" normalizeH="0" baseline="0" noProof="0" dirty="0" err="1">
                <a:ln>
                  <a:noFill/>
                </a:ln>
                <a:solidFill>
                  <a:prstClr val="black"/>
                </a:solidFill>
                <a:effectLst/>
                <a:uLnTx/>
                <a:uFillTx/>
                <a:cs typeface="+mn-cs"/>
              </a:rPr>
              <a:t>Rentz</a:t>
            </a:r>
            <a:r>
              <a:rPr kumimoji="0" lang="en-US" sz="800" b="0" i="1" u="none" strike="noStrike" kern="1200" cap="none" spc="0" normalizeH="0" baseline="0" noProof="0" dirty="0">
                <a:ln>
                  <a:noFill/>
                </a:ln>
                <a:solidFill>
                  <a:prstClr val="black"/>
                </a:solidFill>
                <a:effectLst/>
                <a:uLnTx/>
                <a:uFillTx/>
                <a:cs typeface="+mn-cs"/>
              </a:rPr>
              <a:t>, Kathryn, M: Business Communication. McGraw-Hill, 2014.</a:t>
            </a:r>
            <a:endParaRPr kumimoji="0" lang="en-US" sz="800" b="0" i="0" u="none" strike="noStrike" kern="1200" cap="none" spc="0" normalizeH="0" baseline="0" noProof="0" dirty="0">
              <a:ln>
                <a:noFill/>
              </a:ln>
              <a:solidFill>
                <a:prstClr val="black"/>
              </a:solidFill>
              <a:effectLst/>
              <a:uLnTx/>
              <a:uFillTx/>
              <a:cs typeface="+mn-cs"/>
            </a:endParaRPr>
          </a:p>
        </p:txBody>
      </p:sp>
      <p:sp>
        <p:nvSpPr>
          <p:cNvPr id="7" name="Slide Number Placeholder 6">
            <a:extLst>
              <a:ext uri="{FF2B5EF4-FFF2-40B4-BE49-F238E27FC236}">
                <a16:creationId xmlns:a16="http://schemas.microsoft.com/office/drawing/2014/main" id="{849C6B83-482C-4620-A9A6-FDC0F5847ADB}"/>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9874747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5</a:t>
            </a:r>
            <a:endParaRPr lang="en-US" sz="1600" dirty="0"/>
          </a:p>
        </p:txBody>
      </p:sp>
      <p:pic>
        <p:nvPicPr>
          <p:cNvPr id="9" name="Picture 2">
            <a:extLst>
              <a:ext uri="{FF2B5EF4-FFF2-40B4-BE49-F238E27FC236}">
                <a16:creationId xmlns:a16="http://schemas.microsoft.com/office/drawing/2014/main" id="{95D0AAF9-E5F0-4E64-8CA8-041F61AD83DA}"/>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623392" y="241430"/>
            <a:ext cx="1872208" cy="1256256"/>
          </a:xfrm>
          <a:prstGeom prst="rect">
            <a:avLst/>
          </a:prstGeom>
        </p:spPr>
      </p:pic>
      <p:sp>
        <p:nvSpPr>
          <p:cNvPr id="11" name="Content Placeholder 3"/>
          <p:cNvSpPr>
            <a:spLocks noGrp="1"/>
          </p:cNvSpPr>
          <p:nvPr>
            <p:ph sz="quarter" idx="4294967295"/>
          </p:nvPr>
        </p:nvSpPr>
        <p:spPr>
          <a:xfrm>
            <a:off x="1906210" y="1700808"/>
            <a:ext cx="8379579" cy="3236096"/>
          </a:xfrm>
          <a:solidFill>
            <a:srgbClr val="404040"/>
          </a:solidFill>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chemeClr val="bg1"/>
                </a:solidFill>
                <a:effectLst/>
                <a:uLnTx/>
                <a:uFillTx/>
                <a:cs typeface="+mn-cs"/>
              </a:rPr>
              <a:t>Your boss has asked you to present data in a visual way that you think is not honest and could mislead clients and partners. </a:t>
            </a:r>
          </a:p>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800" b="0" i="0" u="none" strike="noStrike" kern="1200" cap="none" spc="0" normalizeH="0" baseline="0" noProof="0" dirty="0">
                <a:ln>
                  <a:noFill/>
                </a:ln>
                <a:solidFill>
                  <a:schemeClr val="bg1"/>
                </a:solidFill>
                <a:effectLst/>
                <a:uLnTx/>
                <a:uFillTx/>
                <a:cs typeface="+mn-cs"/>
              </a:rPr>
              <a:t>How would you handle the situation? </a:t>
            </a:r>
          </a:p>
        </p:txBody>
      </p:sp>
      <p:sp>
        <p:nvSpPr>
          <p:cNvPr id="6" name="Slide Number Placeholder 4"/>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9892717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360" y="304801"/>
            <a:ext cx="11521280" cy="689342"/>
          </a:xfrm>
        </p:spPr>
        <p:txBody>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altLang="en-US" sz="5400" b="1" i="0" u="none" strike="noStrike" kern="1200" cap="none" spc="0" normalizeH="0" baseline="0" noProof="0" dirty="0">
                <a:ln>
                  <a:noFill/>
                </a:ln>
                <a:solidFill>
                  <a:srgbClr val="3D97B4"/>
                </a:solidFill>
                <a:effectLst/>
                <a:uLnTx/>
                <a:uFillTx/>
                <a:cs typeface="+mj-cs"/>
              </a:rPr>
              <a:t>Placing and Interpreting the Visuals</a:t>
            </a:r>
            <a:endParaRPr kumimoji="0" lang="en-US" sz="5400" b="0" i="0" u="none" strike="noStrike" kern="1200" cap="none" spc="0" normalizeH="0" baseline="0" noProof="0" dirty="0">
              <a:ln>
                <a:noFill/>
              </a:ln>
              <a:solidFill>
                <a:prstClr val="black"/>
              </a:solidFill>
              <a:effectLst/>
              <a:uLnTx/>
              <a:uFillTx/>
              <a:ea typeface="ＭＳ Ｐゴシック" panose="020B0600070205080204" pitchFamily="34" charset="-128"/>
              <a:cs typeface="+mn-cs"/>
            </a:endParaRPr>
          </a:p>
        </p:txBody>
      </p:sp>
      <p:sp>
        <p:nvSpPr>
          <p:cNvPr id="8" name="Content Placeholder 2"/>
          <p:cNvSpPr>
            <a:spLocks noGrp="1"/>
          </p:cNvSpPr>
          <p:nvPr>
            <p:ph sz="quarter" idx="20"/>
          </p:nvPr>
        </p:nvSpPr>
        <p:spPr>
          <a:xfrm>
            <a:off x="1275140" y="1268760"/>
            <a:ext cx="10226743" cy="4806950"/>
          </a:xfrm>
        </p:spPr>
        <p:txBody>
          <a:bodyPr>
            <a:normAutofit/>
          </a:bodyPr>
          <a:lstStyle/>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Place as close to discussion of the visual as possible.</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Place supplemental visuals in an appendix.</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Omit visuals that don’t serve </a:t>
            </a:r>
            <a:r>
              <a:rPr kumimoji="0" lang="en-US" altLang="ja-JP"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a purpose.</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Tell reader when to look at the visual.</a:t>
            </a:r>
          </a:p>
          <a:p>
            <a:pPr marL="342000" marR="0" lvl="0" indent="-342000" algn="l" defTabSz="457200" rtl="0" eaLnBrk="1" fontAlgn="base"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en-US" sz="32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Interpret the visual as needed.</a:t>
            </a:r>
          </a:p>
        </p:txBody>
      </p:sp>
      <p:sp>
        <p:nvSpPr>
          <p:cNvPr id="6" name="Slide Number Placeholder 3"/>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4077944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2092660" y="2060848"/>
            <a:ext cx="8006680" cy="3024336"/>
          </a:xfrm>
          <a:solidFill>
            <a:srgbClr val="595959"/>
          </a:solidFill>
        </p:spPr>
        <p:txBody>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altLang="ja-JP" sz="2800" b="0" i="0" u="none" strike="noStrike" kern="1200" cap="none" spc="0" normalizeH="0" baseline="0" noProof="0" dirty="0">
                <a:ln>
                  <a:noFill/>
                </a:ln>
                <a:solidFill>
                  <a:schemeClr val="bg1"/>
                </a:solidFill>
                <a:effectLst/>
                <a:uLnTx/>
                <a:uFillTx/>
                <a:ea typeface="ＭＳ Ｐゴシック" panose="020B0600070205080204" pitchFamily="34" charset="-128"/>
                <a:cs typeface="+mn-cs"/>
              </a:rPr>
              <a:t>“Of all methods for analyzing and communicating statistical information, well-designed data graphics are usually the simplest and at the same time the most powerful.”</a:t>
            </a:r>
          </a:p>
          <a:p>
            <a:pPr marL="0" marR="0" lvl="0" indent="0" algn="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altLang="en-US" sz="2800" b="0" i="0" u="none" strike="noStrike" kern="1200" cap="none" spc="0" normalizeH="0" baseline="0" noProof="0" dirty="0">
                <a:ln>
                  <a:noFill/>
                </a:ln>
                <a:solidFill>
                  <a:schemeClr val="bg1"/>
                </a:solidFill>
                <a:effectLst/>
                <a:uLnTx/>
                <a:uFillTx/>
                <a:cs typeface="+mn-cs"/>
              </a:rPr>
              <a:t>—Edward Tufte,</a:t>
            </a:r>
            <a:br>
              <a:rPr kumimoji="0" lang="en-US" altLang="en-US" sz="2800" b="0" i="0" u="none" strike="noStrike" kern="1200" cap="none" spc="0" normalizeH="0" baseline="0" noProof="0" dirty="0">
                <a:ln>
                  <a:noFill/>
                </a:ln>
                <a:solidFill>
                  <a:schemeClr val="bg1"/>
                </a:solidFill>
                <a:effectLst/>
                <a:uLnTx/>
                <a:uFillTx/>
                <a:cs typeface="+mn-cs"/>
              </a:rPr>
            </a:br>
            <a:r>
              <a:rPr kumimoji="0" lang="en-US" altLang="en-US" sz="2800" b="0" i="1" u="none" strike="noStrike" kern="1200" cap="none" spc="0" normalizeH="0" baseline="0" noProof="0" dirty="0">
                <a:ln>
                  <a:noFill/>
                </a:ln>
                <a:solidFill>
                  <a:schemeClr val="bg1"/>
                </a:solidFill>
                <a:effectLst/>
                <a:uLnTx/>
                <a:uFillTx/>
                <a:cs typeface="+mn-cs"/>
              </a:rPr>
              <a:t>The Visual Display of Quantitative Information</a:t>
            </a:r>
            <a:endParaRPr lang="en-US" altLang="ja-JP" sz="3200" b="1" dirty="0">
              <a:solidFill>
                <a:schemeClr val="bg1"/>
              </a:solidFill>
            </a:endParaRPr>
          </a:p>
        </p:txBody>
      </p:sp>
      <p:sp>
        <p:nvSpPr>
          <p:cNvPr id="4" name="Slide Number Placeholder 2">
            <a:extLst>
              <a:ext uri="{FF2B5EF4-FFF2-40B4-BE49-F238E27FC236}">
                <a16:creationId xmlns:a16="http://schemas.microsoft.com/office/drawing/2014/main" id="{D703C787-ED07-4A91-986C-CC092D18AF54}"/>
              </a:ext>
            </a:extLst>
          </p:cNvPr>
          <p:cNvSpPr>
            <a:spLocks noGrp="1"/>
          </p:cNvSpPr>
          <p:nvPr>
            <p:ph type="sldNum" sz="quarter" idx="22"/>
          </p:nvPr>
        </p:nvSpPr>
        <p:spPr/>
        <p:txBody>
          <a:bodyPr/>
          <a:lstStyle/>
          <a:p>
            <a:fld id="{68151E55-6873-49E2-B8D5-2F265E6F1973}" type="slidenum">
              <a:rPr lang="en-US" smtClean="0"/>
              <a:pPr/>
              <a:t>56</a:t>
            </a:fld>
            <a:endParaRPr lang="en-US" dirty="0"/>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hidden="1">
            <a:extLst>
              <a:ext uri="{FF2B5EF4-FFF2-40B4-BE49-F238E27FC236}">
                <a16:creationId xmlns:a16="http://schemas.microsoft.com/office/drawing/2014/main" id="{B3B911EB-CE40-4001-BB9D-68DD5391F6EB}"/>
              </a:ext>
            </a:extLst>
          </p:cNvPr>
          <p:cNvSpPr>
            <a:spLocks noGrp="1"/>
          </p:cNvSpPr>
          <p:nvPr>
            <p:ph type="title"/>
          </p:nvPr>
        </p:nvSpPr>
        <p:spPr/>
        <p:txBody>
          <a:bodyPr/>
          <a:lstStyle/>
          <a:p>
            <a:r>
              <a:rPr lang="en-US" dirty="0">
                <a:solidFill>
                  <a:srgbClr val="000000"/>
                </a:solidFill>
                <a:latin typeface="Sanserif"/>
              </a:rPr>
              <a:t>End of Main Content</a:t>
            </a:r>
            <a:endParaRPr lang="en-IN" dirty="0">
              <a:latin typeface="Sanserif"/>
            </a:endParaRPr>
          </a:p>
        </p:txBody>
      </p:sp>
      <p:sp>
        <p:nvSpPr>
          <p:cNvPr id="4" name="Footer Placeholder 2">
            <a:extLst>
              <a:ext uri="{FF2B5EF4-FFF2-40B4-BE49-F238E27FC236}">
                <a16:creationId xmlns:a16="http://schemas.microsoft.com/office/drawing/2014/main" id="{DB3580BB-C05D-4246-BA11-C1CD9DF77358}"/>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sz="900" b="0" dirty="0">
                <a:solidFill>
                  <a:srgbClr val="000000"/>
                </a:solidFill>
                <a:latin typeface="Sanserif"/>
              </a:rPr>
              <a:t>Copyright 2021 © McGraw Hill LLC. All rights reserved. No reproduction or distribution without the prior written consent of McGraw Hill LLC.</a:t>
            </a:r>
          </a:p>
        </p:txBody>
      </p:sp>
    </p:spTree>
    <p:extLst>
      <p:ext uri="{BB962C8B-B14F-4D97-AF65-F5344CB8AC3E}">
        <p14:creationId xmlns:p14="http://schemas.microsoft.com/office/powerpoint/2010/main" val="37794758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a:xfrm>
            <a:off x="479376" y="2996952"/>
            <a:ext cx="10262559" cy="526936"/>
          </a:xfrm>
        </p:spPr>
        <p:txBody>
          <a:bodyPr/>
          <a:lstStyle/>
          <a:p>
            <a:r>
              <a:rPr lang="en-US" b="1" dirty="0"/>
              <a:t>Accessibility Content: Text Alternatives for Images</a:t>
            </a:r>
          </a:p>
        </p:txBody>
      </p:sp>
      <p:sp>
        <p:nvSpPr>
          <p:cNvPr id="3" name="Slide Number Placeholder 2">
            <a:extLst>
              <a:ext uri="{FF2B5EF4-FFF2-40B4-BE49-F238E27FC236}">
                <a16:creationId xmlns:a16="http://schemas.microsoft.com/office/drawing/2014/main" id="{5D3070DF-5199-4617-9512-A10A21E34EA8}"/>
              </a:ext>
            </a:extLst>
          </p:cNvPr>
          <p:cNvSpPr>
            <a:spLocks noGrp="1"/>
          </p:cNvSpPr>
          <p:nvPr>
            <p:ph type="sldNum" sz="quarter" idx="4"/>
          </p:nvPr>
        </p:nvSpPr>
        <p:spPr/>
        <p:txBody>
          <a:bodyPr/>
          <a:lstStyle/>
          <a:p>
            <a:fld id="{68151E55-6873-49E2-B8D5-2F265E6F1973}" type="slidenum">
              <a:rPr lang="en-US" smtClean="0"/>
              <a:pPr/>
              <a:t>58</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8CEDC-1DD5-4DFB-8813-8776E43B9370}"/>
              </a:ext>
            </a:extLst>
          </p:cNvPr>
          <p:cNvSpPr>
            <a:spLocks noGrp="1"/>
          </p:cNvSpPr>
          <p:nvPr>
            <p:ph type="title"/>
          </p:nvPr>
        </p:nvSpPr>
        <p:spPr/>
        <p:txBody>
          <a:bodyPr/>
          <a:lstStyle/>
          <a:p>
            <a:r>
              <a:rPr kumimoji="0" lang="en-US" sz="24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Contrast – Text Alternative</a:t>
            </a:r>
            <a:endParaRPr lang="en-IN" sz="2400" dirty="0">
              <a:solidFill>
                <a:schemeClr val="tx1"/>
              </a:solidFill>
            </a:endParaRPr>
          </a:p>
        </p:txBody>
      </p:sp>
      <p:sp>
        <p:nvSpPr>
          <p:cNvPr id="3" name="Text Placeholder 2">
            <a:extLst>
              <a:ext uri="{FF2B5EF4-FFF2-40B4-BE49-F238E27FC236}">
                <a16:creationId xmlns:a16="http://schemas.microsoft.com/office/drawing/2014/main" id="{8B426097-A907-4BF8-A835-2578B49AF0BB}"/>
              </a:ext>
            </a:extLst>
          </p:cNvPr>
          <p:cNvSpPr>
            <a:spLocks noGrp="1"/>
          </p:cNvSpPr>
          <p:nvPr>
            <p:ph type="body" sz="quarter" idx="1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4" name="Content Placeholder 3">
            <a:extLst>
              <a:ext uri="{FF2B5EF4-FFF2-40B4-BE49-F238E27FC236}">
                <a16:creationId xmlns:a16="http://schemas.microsoft.com/office/drawing/2014/main" id="{02AE13EE-59DC-436D-A056-B989750B61D3}"/>
              </a:ext>
            </a:extLst>
          </p:cNvPr>
          <p:cNvSpPr>
            <a:spLocks noGrp="1"/>
          </p:cNvSpPr>
          <p:nvPr>
            <p:ph sz="quarter" idx="16"/>
          </p:nvPr>
        </p:nvSpPr>
        <p:spPr/>
        <p:txBody>
          <a:bodyPr/>
          <a:lstStyle/>
          <a:p>
            <a:pPr algn="l"/>
            <a:r>
              <a:rPr lang="en-IN" sz="1600" dirty="0"/>
              <a:t>Each pie chart is divided into 4 parts from largest to smallest area: First quarter, second quarter, third quarter, and fourth quarter. In the first pie chart the parts are joined together, while in the second pie chart the parts are separated.</a:t>
            </a:r>
          </a:p>
        </p:txBody>
      </p:sp>
      <p:sp>
        <p:nvSpPr>
          <p:cNvPr id="5" name="Text Placeholder 4">
            <a:extLst>
              <a:ext uri="{FF2B5EF4-FFF2-40B4-BE49-F238E27FC236}">
                <a16:creationId xmlns:a16="http://schemas.microsoft.com/office/drawing/2014/main" id="{208EDDB5-A533-4BF0-AF85-45EAF0DBC5F9}"/>
              </a:ext>
            </a:extLst>
          </p:cNvPr>
          <p:cNvSpPr>
            <a:spLocks noGrp="1"/>
          </p:cNvSpPr>
          <p:nvPr>
            <p:ph type="body" sz="quarter" idx="17"/>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7" name="Slide Number Placeholder 5">
            <a:extLst>
              <a:ext uri="{FF2B5EF4-FFF2-40B4-BE49-F238E27FC236}">
                <a16:creationId xmlns:a16="http://schemas.microsoft.com/office/drawing/2014/main" id="{1C4CBE97-9B6C-4074-9E9E-829B3D7C032F}"/>
              </a:ext>
            </a:extLst>
          </p:cNvPr>
          <p:cNvSpPr>
            <a:spLocks noGrp="1"/>
          </p:cNvSpPr>
          <p:nvPr>
            <p:ph type="sldNum" sz="quarter" idx="4"/>
          </p:nvPr>
        </p:nvSpPr>
        <p:spPr/>
        <p:txBody>
          <a:bodyPr/>
          <a:lstStyle/>
          <a:p>
            <a:fld id="{68151E55-6873-49E2-B8D5-2F265E6F1973}" type="slidenum">
              <a:rPr lang="en-US" smtClean="0"/>
              <a:pPr/>
              <a:t>59</a:t>
            </a:fld>
            <a:endParaRPr lang="en-US" dirty="0"/>
          </a:p>
        </p:txBody>
      </p:sp>
    </p:spTree>
    <p:extLst>
      <p:ext uri="{BB962C8B-B14F-4D97-AF65-F5344CB8AC3E}">
        <p14:creationId xmlns:p14="http://schemas.microsoft.com/office/powerpoint/2010/main" val="733409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07BAD407-7357-4429-8340-2307E9A6BAA9}"/>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You Design It </a:t>
            </a:r>
            <a:r>
              <a:rPr kumimoji="0" lang="en-US" sz="1600" b="1" i="0" u="none" strike="noStrike" kern="1200" cap="none" spc="0" normalizeH="0" baseline="0" noProof="0" dirty="0">
                <a:ln>
                  <a:noFill/>
                </a:ln>
                <a:solidFill>
                  <a:srgbClr val="3D97B4"/>
                </a:solidFill>
                <a:effectLst/>
                <a:uLnTx/>
                <a:uFillTx/>
                <a:cs typeface="+mj-cs"/>
              </a:rPr>
              <a:t>1</a:t>
            </a:r>
            <a:endParaRPr lang="en-IN" sz="1600" dirty="0"/>
          </a:p>
        </p:txBody>
      </p:sp>
      <p:sp>
        <p:nvSpPr>
          <p:cNvPr id="14" name="Content Placeholder 2">
            <a:extLst>
              <a:ext uri="{FF2B5EF4-FFF2-40B4-BE49-F238E27FC236}">
                <a16:creationId xmlns:a16="http://schemas.microsoft.com/office/drawing/2014/main" id="{F0BE05A7-36E5-46F1-B118-23248FAE0D35}"/>
              </a:ext>
            </a:extLst>
          </p:cNvPr>
          <p:cNvSpPr>
            <a:spLocks noGrp="1"/>
          </p:cNvSpPr>
          <p:nvPr>
            <p:ph sz="quarter" idx="11"/>
          </p:nvPr>
        </p:nvSpPr>
        <p:spPr>
          <a:xfrm>
            <a:off x="947642" y="1424228"/>
            <a:ext cx="5364382" cy="4824172"/>
          </a:xfrm>
          <a:solidFill>
            <a:srgbClr val="FFF5CC"/>
          </a:solidFill>
        </p:spPr>
        <p:txBody>
          <a:bodyPr>
            <a:normAutofit/>
          </a:bodyPr>
          <a:lstStyle/>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2400" b="1" i="0" u="none" strike="noStrike" kern="1200" cap="none" spc="0" normalizeH="0" baseline="0" noProof="0" dirty="0">
                <a:ln>
                  <a:noFill/>
                </a:ln>
                <a:solidFill>
                  <a:schemeClr val="tx1"/>
                </a:solidFill>
                <a:effectLst/>
                <a:uLnTx/>
                <a:uFillTx/>
                <a:cs typeface="+mn-cs"/>
              </a:rPr>
              <a:t>COMPETITOR STRATEGY</a:t>
            </a:r>
          </a:p>
          <a:p>
            <a:pPr marL="0" marR="0" lvl="0" indent="0" algn="l"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cs typeface="+mn-cs"/>
              </a:rPr>
              <a:t>This report outlines the </a:t>
            </a:r>
            <a:r>
              <a:rPr kumimoji="0" lang="en-US" sz="1800" b="1" i="1" u="none" strike="noStrike" kern="1200" cap="none" spc="0" normalizeH="0" baseline="0" noProof="0" dirty="0">
                <a:ln>
                  <a:noFill/>
                </a:ln>
                <a:solidFill>
                  <a:prstClr val="black"/>
                </a:solidFill>
                <a:effectLst/>
                <a:uLnTx/>
                <a:uFillTx/>
                <a:cs typeface="+mn-cs"/>
              </a:rPr>
              <a:t>marketing</a:t>
            </a:r>
            <a:r>
              <a:rPr kumimoji="0" lang="en-US" sz="1800" b="1" i="0" u="none" strike="noStrike" kern="1200" cap="none" spc="0" normalizeH="0" baseline="0" noProof="0" dirty="0">
                <a:ln>
                  <a:noFill/>
                </a:ln>
                <a:solidFill>
                  <a:prstClr val="black"/>
                </a:solidFill>
                <a:effectLst/>
                <a:uLnTx/>
                <a:uFillTx/>
                <a:cs typeface="+mn-cs"/>
              </a:rPr>
              <a:t>, </a:t>
            </a:r>
            <a:r>
              <a:rPr kumimoji="0" lang="en-US" sz="1800" b="1" i="1" u="none" strike="noStrike" kern="1200" cap="none" spc="0" normalizeH="0" baseline="0" noProof="0" dirty="0">
                <a:ln>
                  <a:noFill/>
                </a:ln>
                <a:solidFill>
                  <a:prstClr val="black"/>
                </a:solidFill>
                <a:effectLst/>
                <a:uLnTx/>
                <a:uFillTx/>
                <a:cs typeface="+mn-cs"/>
              </a:rPr>
              <a:t>sales</a:t>
            </a:r>
            <a:r>
              <a:rPr kumimoji="0" lang="en-US" sz="1800" b="1" i="0" u="none" strike="noStrike" kern="1200" cap="none" spc="0" normalizeH="0" baseline="0" noProof="0" dirty="0">
                <a:ln>
                  <a:noFill/>
                </a:ln>
                <a:solidFill>
                  <a:prstClr val="black"/>
                </a:solidFill>
                <a:effectLst/>
                <a:uLnTx/>
                <a:uFillTx/>
                <a:cs typeface="+mn-cs"/>
              </a:rPr>
              <a:t>, and </a:t>
            </a:r>
            <a:r>
              <a:rPr kumimoji="0" lang="en-US" sz="1800" b="1" i="1" u="none" strike="noStrike" kern="1200" cap="none" spc="0" normalizeH="0" baseline="0" noProof="0" dirty="0">
                <a:ln>
                  <a:noFill/>
                </a:ln>
                <a:solidFill>
                  <a:prstClr val="black"/>
                </a:solidFill>
                <a:effectLst/>
                <a:uLnTx/>
                <a:uFillTx/>
                <a:cs typeface="+mn-cs"/>
              </a:rPr>
              <a:t>publicity</a:t>
            </a:r>
            <a:r>
              <a:rPr kumimoji="0" lang="en-US" sz="1800" b="1" i="0" u="none" strike="noStrike" kern="1200" cap="none" spc="0" normalizeH="0" baseline="0" noProof="0" dirty="0">
                <a:ln>
                  <a:noFill/>
                </a:ln>
                <a:solidFill>
                  <a:prstClr val="black"/>
                </a:solidFill>
                <a:effectLst/>
                <a:uLnTx/>
                <a:uFillTx/>
                <a:cs typeface="+mn-cs"/>
              </a:rPr>
              <a:t> strategies we will be employing to improve our </a:t>
            </a:r>
            <a:r>
              <a:rPr kumimoji="0" lang="en-US" sz="1800" b="1" i="0" u="sng" strike="noStrike" kern="1200" cap="none" spc="0" normalizeH="0" baseline="0" noProof="0" dirty="0">
                <a:ln>
                  <a:noFill/>
                </a:ln>
                <a:solidFill>
                  <a:prstClr val="black"/>
                </a:solidFill>
                <a:effectLst/>
                <a:uLnTx/>
                <a:uFillTx/>
                <a:cs typeface="+mn-cs"/>
              </a:rPr>
              <a:t>market share</a:t>
            </a:r>
            <a:r>
              <a:rPr kumimoji="0" lang="en-US" sz="1800" b="1" i="0" u="none" strike="noStrike" kern="1200" cap="none" spc="0" normalizeH="0" baseline="0" noProof="0" dirty="0">
                <a:ln>
                  <a:noFill/>
                </a:ln>
                <a:solidFill>
                  <a:prstClr val="black"/>
                </a:solidFill>
                <a:effectLst/>
                <a:uLnTx/>
                <a:uFillTx/>
                <a:cs typeface="+mn-cs"/>
              </a:rPr>
              <a:t>.</a:t>
            </a:r>
          </a:p>
          <a:p>
            <a:pPr marL="457200" marR="0" lvl="0" indent="-457200" algn="l" defTabSz="457200" rtl="0" eaLnBrk="0" fontAlgn="base" latinLnBrk="0" hangingPunct="0">
              <a:lnSpc>
                <a:spcPct val="100000"/>
              </a:lnSpc>
              <a:spcBef>
                <a:spcPct val="20000"/>
              </a:spcBef>
              <a:spcAft>
                <a:spcPts val="800"/>
              </a:spcAft>
              <a:buClrTx/>
              <a:buSzTx/>
              <a:buFont typeface="Arial" panose="020B0604020202020204" pitchFamily="34" charset="0"/>
              <a:buAutoNum type="arabicPeriod"/>
              <a:tabLst/>
              <a:defRPr/>
            </a:pPr>
            <a:r>
              <a:rPr kumimoji="0" lang="en-US" sz="2800" b="1" i="1" u="none" strike="noStrike" kern="1200" cap="none" spc="0" normalizeH="0" baseline="0" noProof="0" dirty="0">
                <a:ln>
                  <a:noFill/>
                </a:ln>
                <a:solidFill>
                  <a:prstClr val="black"/>
                </a:solidFill>
                <a:effectLst/>
                <a:uLnTx/>
                <a:uFillTx/>
                <a:cs typeface="+mn-cs"/>
              </a:rPr>
              <a:t>Marketing</a:t>
            </a:r>
            <a:r>
              <a:rPr kumimoji="0" lang="en-US" sz="2400" b="1" i="1" u="none" strike="noStrike" kern="1200" cap="none" spc="0" normalizeH="0" baseline="0" noProof="0" dirty="0">
                <a:ln>
                  <a:noFill/>
                </a:ln>
                <a:solidFill>
                  <a:prstClr val="black"/>
                </a:solidFill>
                <a:effectLst/>
                <a:uLnTx/>
                <a:uFillTx/>
                <a:cs typeface="+mn-cs"/>
              </a:rPr>
              <a:t>: New </a:t>
            </a:r>
            <a:r>
              <a:rPr kumimoji="0" lang="en-US" sz="2400" b="1" i="1" u="sng" strike="noStrike" kern="1200" cap="none" spc="0" normalizeH="0" baseline="0" noProof="0" dirty="0">
                <a:ln>
                  <a:noFill/>
                </a:ln>
                <a:solidFill>
                  <a:prstClr val="black"/>
                </a:solidFill>
                <a:effectLst/>
                <a:uLnTx/>
                <a:uFillTx/>
                <a:cs typeface="+mn-cs"/>
              </a:rPr>
              <a:t>banner ads </a:t>
            </a:r>
            <a:r>
              <a:rPr kumimoji="0" lang="en-US" sz="2400" b="1" i="1" u="none" strike="noStrike" kern="1200" cap="none" spc="0" normalizeH="0" baseline="0" noProof="0" dirty="0">
                <a:ln>
                  <a:noFill/>
                </a:ln>
                <a:solidFill>
                  <a:prstClr val="black"/>
                </a:solidFill>
                <a:effectLst/>
                <a:uLnTx/>
                <a:uFillTx/>
                <a:cs typeface="+mn-cs"/>
              </a:rPr>
              <a:t>and full-page </a:t>
            </a:r>
            <a:r>
              <a:rPr kumimoji="0" lang="en-US" sz="2400" b="1" i="1" u="sng" strike="noStrike" kern="1200" cap="none" spc="0" normalizeH="0" baseline="0" noProof="0" dirty="0">
                <a:ln>
                  <a:noFill/>
                </a:ln>
                <a:solidFill>
                  <a:prstClr val="black"/>
                </a:solidFill>
                <a:effectLst/>
                <a:uLnTx/>
                <a:uFillTx/>
                <a:cs typeface="+mn-cs"/>
              </a:rPr>
              <a:t>magazine ads</a:t>
            </a:r>
            <a:r>
              <a:rPr kumimoji="0" lang="en-US" sz="2400" b="1" i="1" u="none" strike="noStrike" kern="1200" cap="none" spc="0" normalizeH="0" baseline="0" noProof="0" dirty="0">
                <a:ln>
                  <a:noFill/>
                </a:ln>
                <a:solidFill>
                  <a:prstClr val="black"/>
                </a:solidFill>
                <a:effectLst/>
                <a:uLnTx/>
                <a:uFillTx/>
                <a:cs typeface="+mn-cs"/>
              </a:rPr>
              <a:t>. </a:t>
            </a:r>
          </a:p>
          <a:p>
            <a:pPr marL="457200" marR="0" lvl="0" indent="-457200" algn="l" defTabSz="457200" rtl="0" eaLnBrk="0" fontAlgn="base" latinLnBrk="0" hangingPunct="0">
              <a:lnSpc>
                <a:spcPct val="100000"/>
              </a:lnSpc>
              <a:spcBef>
                <a:spcPct val="20000"/>
              </a:spcBef>
              <a:spcAft>
                <a:spcPts val="800"/>
              </a:spcAft>
              <a:buClrTx/>
              <a:buSzTx/>
              <a:buFont typeface="Arial" panose="020B0604020202020204" pitchFamily="34" charset="0"/>
              <a:buAutoNum type="arabicPeriod"/>
              <a:tabLst/>
              <a:defRPr/>
            </a:pPr>
            <a:r>
              <a:rPr kumimoji="0" lang="en-US" sz="2800" b="1" i="1" u="none" strike="noStrike" kern="1200" cap="none" spc="0" normalizeH="0" baseline="0" noProof="0" dirty="0">
                <a:ln>
                  <a:noFill/>
                </a:ln>
                <a:solidFill>
                  <a:prstClr val="black"/>
                </a:solidFill>
                <a:effectLst/>
                <a:uLnTx/>
                <a:uFillTx/>
                <a:cs typeface="+mn-cs"/>
              </a:rPr>
              <a:t>Sales</a:t>
            </a:r>
            <a:r>
              <a:rPr kumimoji="0" lang="en-US" sz="2400" b="1" i="1" u="none" strike="noStrike" kern="1200" cap="none" spc="0" normalizeH="0" baseline="0" noProof="0" dirty="0">
                <a:ln>
                  <a:noFill/>
                </a:ln>
                <a:solidFill>
                  <a:prstClr val="black"/>
                </a:solidFill>
                <a:effectLst/>
                <a:uLnTx/>
                <a:uFillTx/>
                <a:cs typeface="+mn-cs"/>
              </a:rPr>
              <a:t>: Target </a:t>
            </a:r>
            <a:r>
              <a:rPr kumimoji="0" lang="en-US" sz="2400" b="1" i="1" u="sng" strike="noStrike" kern="1200" cap="none" spc="0" normalizeH="0" baseline="0" noProof="0" dirty="0">
                <a:ln>
                  <a:noFill/>
                </a:ln>
                <a:solidFill>
                  <a:prstClr val="black"/>
                </a:solidFill>
                <a:effectLst/>
                <a:uLnTx/>
                <a:uFillTx/>
                <a:cs typeface="+mn-cs"/>
              </a:rPr>
              <a:t>unreached markets </a:t>
            </a:r>
            <a:r>
              <a:rPr kumimoji="0" lang="en-US" sz="2400" b="1" i="1" u="none" strike="noStrike" kern="1200" cap="none" spc="0" normalizeH="0" baseline="0" noProof="0" dirty="0">
                <a:ln>
                  <a:noFill/>
                </a:ln>
                <a:solidFill>
                  <a:prstClr val="black"/>
                </a:solidFill>
                <a:effectLst/>
                <a:uLnTx/>
                <a:uFillTx/>
                <a:cs typeface="+mn-cs"/>
              </a:rPr>
              <a:t>in states where our sales are </a:t>
            </a:r>
            <a:r>
              <a:rPr kumimoji="0" lang="en-US" sz="2400" b="1" i="1" u="sng" strike="noStrike" kern="1200" cap="none" spc="0" normalizeH="0" baseline="0" noProof="0" dirty="0">
                <a:ln>
                  <a:noFill/>
                </a:ln>
                <a:solidFill>
                  <a:prstClr val="black"/>
                </a:solidFill>
                <a:effectLst/>
                <a:uLnTx/>
                <a:uFillTx/>
                <a:cs typeface="+mn-cs"/>
              </a:rPr>
              <a:t>below 20 percent</a:t>
            </a:r>
            <a:r>
              <a:rPr kumimoji="0" lang="en-US" sz="2400" b="1" i="1" u="none" strike="noStrike" kern="1200" cap="none" spc="0" normalizeH="0" baseline="0" noProof="0" dirty="0">
                <a:ln>
                  <a:noFill/>
                </a:ln>
                <a:solidFill>
                  <a:prstClr val="black"/>
                </a:solidFill>
                <a:effectLst/>
                <a:uLnTx/>
                <a:uFillTx/>
                <a:cs typeface="+mn-cs"/>
              </a:rPr>
              <a:t>. </a:t>
            </a:r>
          </a:p>
          <a:p>
            <a:pPr marL="457200" marR="0" lvl="0" indent="-457200" algn="l" defTabSz="457200" rtl="0" eaLnBrk="0" fontAlgn="base" latinLnBrk="0" hangingPunct="0">
              <a:lnSpc>
                <a:spcPct val="100000"/>
              </a:lnSpc>
              <a:spcBef>
                <a:spcPct val="20000"/>
              </a:spcBef>
              <a:spcAft>
                <a:spcPts val="800"/>
              </a:spcAft>
              <a:buClrTx/>
              <a:buSzTx/>
              <a:buFont typeface="Arial" panose="020B0604020202020204" pitchFamily="34" charset="0"/>
              <a:buAutoNum type="arabicPeriod"/>
              <a:tabLst/>
              <a:defRPr/>
            </a:pPr>
            <a:r>
              <a:rPr kumimoji="0" lang="en-US" sz="2800" b="1" i="1" u="none" strike="noStrike" kern="1200" cap="none" spc="0" normalizeH="0" baseline="0" noProof="0" dirty="0">
                <a:ln>
                  <a:noFill/>
                </a:ln>
                <a:solidFill>
                  <a:prstClr val="black"/>
                </a:solidFill>
                <a:effectLst/>
                <a:uLnTx/>
                <a:uFillTx/>
                <a:cs typeface="+mn-cs"/>
              </a:rPr>
              <a:t>Publicity</a:t>
            </a:r>
            <a:r>
              <a:rPr kumimoji="0" lang="en-US" sz="2400" b="1" i="1" u="none" strike="noStrike" kern="1200" cap="none" spc="0" normalizeH="0" baseline="0" noProof="0" dirty="0">
                <a:ln>
                  <a:noFill/>
                </a:ln>
                <a:solidFill>
                  <a:prstClr val="black"/>
                </a:solidFill>
                <a:effectLst/>
                <a:uLnTx/>
                <a:uFillTx/>
                <a:cs typeface="+mn-cs"/>
              </a:rPr>
              <a:t>: </a:t>
            </a:r>
            <a:r>
              <a:rPr kumimoji="0" lang="en-US" sz="2400" b="1" i="1" u="sng" strike="noStrike" kern="1200" cap="none" spc="0" normalizeH="0" baseline="0" noProof="0" dirty="0">
                <a:ln>
                  <a:noFill/>
                </a:ln>
                <a:solidFill>
                  <a:prstClr val="black"/>
                </a:solidFill>
                <a:effectLst/>
                <a:uLnTx/>
                <a:uFillTx/>
                <a:cs typeface="+mn-cs"/>
              </a:rPr>
              <a:t>Create</a:t>
            </a:r>
            <a:r>
              <a:rPr kumimoji="0" lang="en-US" sz="2400" b="1" i="1" u="none" strike="noStrike" kern="1200" cap="none" spc="0" normalizeH="0" baseline="0" noProof="0" dirty="0">
                <a:ln>
                  <a:noFill/>
                </a:ln>
                <a:solidFill>
                  <a:prstClr val="black"/>
                </a:solidFill>
                <a:effectLst/>
                <a:uLnTx/>
                <a:uFillTx/>
                <a:cs typeface="+mn-cs"/>
              </a:rPr>
              <a:t> product </a:t>
            </a:r>
            <a:r>
              <a:rPr kumimoji="0" lang="en-US" sz="2400" b="1" i="1" u="sng" strike="noStrike" kern="1200" cap="none" spc="0" normalizeH="0" baseline="0" noProof="0" dirty="0">
                <a:ln>
                  <a:noFill/>
                </a:ln>
                <a:solidFill>
                  <a:prstClr val="black"/>
                </a:solidFill>
                <a:effectLst/>
                <a:uLnTx/>
                <a:uFillTx/>
                <a:cs typeface="+mn-cs"/>
              </a:rPr>
              <a:t>review</a:t>
            </a:r>
            <a:r>
              <a:rPr kumimoji="0" lang="en-US" sz="2400" b="1" i="1" u="none" strike="noStrike" kern="1200" cap="none" spc="0" normalizeH="0" baseline="0" noProof="0" dirty="0">
                <a:ln>
                  <a:noFill/>
                </a:ln>
                <a:solidFill>
                  <a:prstClr val="black"/>
                </a:solidFill>
                <a:effectLst/>
                <a:uLnTx/>
                <a:uFillTx/>
                <a:cs typeface="+mn-cs"/>
              </a:rPr>
              <a:t> </a:t>
            </a:r>
            <a:r>
              <a:rPr kumimoji="0" lang="en-US" sz="2400" b="1" i="1" u="sng" strike="noStrike" kern="1200" cap="none" spc="0" normalizeH="0" baseline="0" noProof="0" dirty="0">
                <a:ln>
                  <a:noFill/>
                </a:ln>
                <a:solidFill>
                  <a:prstClr val="black"/>
                </a:solidFill>
                <a:effectLst/>
                <a:uLnTx/>
                <a:uFillTx/>
                <a:cs typeface="+mn-cs"/>
              </a:rPr>
              <a:t>videos</a:t>
            </a:r>
            <a:r>
              <a:rPr kumimoji="0" lang="en-US" sz="2400" b="1" i="1" u="none" strike="noStrike" kern="1200" cap="none" spc="0" normalizeH="0" baseline="0" noProof="0" dirty="0">
                <a:ln>
                  <a:noFill/>
                </a:ln>
                <a:solidFill>
                  <a:prstClr val="black"/>
                </a:solidFill>
                <a:effectLst/>
                <a:uLnTx/>
                <a:uFillTx/>
                <a:cs typeface="+mn-cs"/>
              </a:rPr>
              <a:t> for YouTube channel. </a:t>
            </a:r>
          </a:p>
        </p:txBody>
      </p:sp>
      <p:sp>
        <p:nvSpPr>
          <p:cNvPr id="17" name="Content Placeholder 3">
            <a:extLst>
              <a:ext uri="{FF2B5EF4-FFF2-40B4-BE49-F238E27FC236}">
                <a16:creationId xmlns:a16="http://schemas.microsoft.com/office/drawing/2014/main" id="{00DAC688-D7AA-4A26-A1D3-96266C393702}"/>
              </a:ext>
            </a:extLst>
          </p:cNvPr>
          <p:cNvSpPr>
            <a:spLocks noGrp="1"/>
          </p:cNvSpPr>
          <p:nvPr>
            <p:ph sz="quarter" idx="14"/>
          </p:nvPr>
        </p:nvSpPr>
        <p:spPr>
          <a:xfrm>
            <a:off x="7536160" y="1413878"/>
            <a:ext cx="2736304" cy="4844872"/>
          </a:xfrm>
        </p:spPr>
        <p:txBody>
          <a:bodyPr/>
          <a:lstStyle/>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What principles of contrast could help this strategy report be more readable? </a:t>
            </a:r>
          </a:p>
          <a:p>
            <a:pPr marL="342900" marR="0" lvl="0" indent="-342900" algn="l" defTabSz="457200" rtl="0" eaLnBrk="0" fontAlgn="base" latinLnBrk="0" hangingPunct="0">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How could simplifying the formatting actually help this document?</a:t>
            </a:r>
          </a:p>
        </p:txBody>
      </p:sp>
      <p:sp>
        <p:nvSpPr>
          <p:cNvPr id="7" name="Slide Number Placeholder 4">
            <a:extLst>
              <a:ext uri="{FF2B5EF4-FFF2-40B4-BE49-F238E27FC236}">
                <a16:creationId xmlns:a16="http://schemas.microsoft.com/office/drawing/2014/main" id="{4EEF5CC8-4B41-4CE4-8DA8-0A1AA1D0DBD4}"/>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5440009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 </a:t>
            </a:r>
            <a:r>
              <a:rPr kumimoji="0" lang="en-US" altLang="en-US" sz="2400" b="1" i="0" u="none" strike="noStrike" kern="1200" cap="none" spc="0" normalizeH="0" baseline="0" noProof="0" dirty="0">
                <a:ln>
                  <a:noFill/>
                </a:ln>
                <a:solidFill>
                  <a:schemeClr val="tx1"/>
                </a:solidFill>
                <a:effectLst/>
                <a:uLnTx/>
                <a:uFillTx/>
                <a:latin typeface="Sanserif"/>
                <a:ea typeface="+mj-ea"/>
                <a:cs typeface="Arial" panose="020B0604020202020204" pitchFamily="34" charset="0"/>
              </a:rPr>
              <a:t>Layout</a:t>
            </a:r>
            <a:r>
              <a:rPr kumimoji="0" lang="en-US" sz="2400" b="1" i="0" u="none" strike="noStrike" kern="1200" cap="none" spc="0" normalizeH="0" baseline="0" noProof="0" dirty="0">
                <a:ln>
                  <a:noFill/>
                </a:ln>
                <a:solidFill>
                  <a:schemeClr val="tx1"/>
                </a:solidFill>
                <a:effectLst/>
                <a:uLnTx/>
                <a:uFillTx/>
                <a:cs typeface="+mj-cs"/>
              </a:rPr>
              <a:t> – Text Alternative</a:t>
            </a:r>
            <a:endParaRPr lang="en-US" sz="2400" b="1" dirty="0">
              <a:solidFill>
                <a:schemeClr val="tx1"/>
              </a:solidFill>
            </a:endParaRPr>
          </a:p>
        </p:txBody>
      </p:sp>
      <p:sp>
        <p:nvSpPr>
          <p:cNvPr id="11" name="Text Placeholder 2"/>
          <p:cNvSpPr>
            <a:spLocks noGrp="1"/>
          </p:cNvSpPr>
          <p:nvPr>
            <p:ph type="body" sz="quarter" idx="14"/>
          </p:nvPr>
        </p:nvSpPr>
        <p:spPr>
          <a:xfrm>
            <a:off x="4079776" y="1068235"/>
            <a:ext cx="3974435" cy="225425"/>
          </a:xfrm>
        </p:spPr>
        <p:txBody>
          <a:bodyPr/>
          <a:lstStyle/>
          <a:p>
            <a:r>
              <a:rPr lang="en-US" dirty="0">
                <a:hlinkClick r:id="rId3"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IN" sz="1600" dirty="0"/>
              <a:t>The text is divided into 4 squares and has a diagonally right downward arrow. </a:t>
            </a:r>
          </a:p>
          <a:p>
            <a:pPr algn="l"/>
            <a:r>
              <a:rPr lang="en-IN" sz="1600" dirty="0"/>
              <a:t>Top left and bottom right squares are marked as prime reading area. </a:t>
            </a:r>
          </a:p>
          <a:p>
            <a:pPr algn="l"/>
            <a:r>
              <a:rPr lang="en-IN" sz="1600" dirty="0"/>
              <a:t>Top right square is marked weak reading area and bottom left square is marked as weakest reading area.</a:t>
            </a:r>
            <a:endParaRPr lang="en-US" sz="1600" dirty="0"/>
          </a:p>
        </p:txBody>
      </p:sp>
      <p:sp>
        <p:nvSpPr>
          <p:cNvPr id="13" name="Text Placeholder 4"/>
          <p:cNvSpPr>
            <a:spLocks noGrp="1"/>
          </p:cNvSpPr>
          <p:nvPr>
            <p:ph type="body" sz="quarter" idx="17"/>
          </p:nvPr>
        </p:nvSpPr>
        <p:spPr>
          <a:xfrm>
            <a:off x="4065624" y="6152728"/>
            <a:ext cx="3974592" cy="228600"/>
          </a:xfrm>
        </p:spPr>
        <p:txBody>
          <a:bodyPr/>
          <a:lstStyle/>
          <a:p>
            <a:r>
              <a:rPr lang="en-US" dirty="0">
                <a:hlinkClick r:id="rId3"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5E50189B-FD12-4107-9E81-8B846B371671}"/>
              </a:ext>
            </a:extLst>
          </p:cNvPr>
          <p:cNvSpPr>
            <a:spLocks noGrp="1"/>
          </p:cNvSpPr>
          <p:nvPr>
            <p:ph type="sldNum" sz="quarter" idx="4"/>
          </p:nvPr>
        </p:nvSpPr>
        <p:spPr/>
        <p:txBody>
          <a:bodyPr/>
          <a:lstStyle/>
          <a:p>
            <a:fld id="{68151E55-6873-49E2-B8D5-2F265E6F1973}" type="slidenum">
              <a:rPr lang="en-US" smtClean="0"/>
              <a:pPr/>
              <a:t>60</a:t>
            </a:fld>
            <a:endParaRPr lang="en-US" dirty="0"/>
          </a:p>
        </p:txBody>
      </p:sp>
    </p:spTree>
    <p:extLst>
      <p:ext uri="{BB962C8B-B14F-4D97-AF65-F5344CB8AC3E}">
        <p14:creationId xmlns:p14="http://schemas.microsoft.com/office/powerpoint/2010/main" val="22587506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sz="2400" b="1" i="0" u="none" strike="noStrike" kern="1200" cap="none" spc="0" normalizeH="0" baseline="0" noProof="0" dirty="0">
                <a:ln>
                  <a:noFill/>
                </a:ln>
                <a:solidFill>
                  <a:schemeClr val="tx1"/>
                </a:solidFill>
                <a:effectLst/>
                <a:uLnTx/>
                <a:uFillTx/>
                <a:cs typeface="+mj-cs"/>
              </a:rPr>
              <a:t>Color Theory – Text Alternative</a:t>
            </a:r>
            <a:endParaRPr lang="en-US" sz="2400" b="1" dirty="0">
              <a:solidFill>
                <a:schemeClr val="tx1"/>
              </a:solidFill>
            </a:endParaRPr>
          </a:p>
        </p:txBody>
      </p:sp>
      <p:sp>
        <p:nvSpPr>
          <p:cNvPr id="11" name="Text Placeholder 2"/>
          <p:cNvSpPr>
            <a:spLocks noGrp="1"/>
          </p:cNvSpPr>
          <p:nvPr>
            <p:ph type="body" sz="quarter" idx="14"/>
          </p:nvPr>
        </p:nvSpPr>
        <p:spPr>
          <a:xfrm>
            <a:off x="4007768" y="1068235"/>
            <a:ext cx="3974435" cy="225425"/>
          </a:xfrm>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US" sz="1600" dirty="0"/>
              <a:t>The color wheel in clockwise direction reads: </a:t>
            </a:r>
          </a:p>
          <a:p>
            <a:pPr algn="l"/>
            <a:r>
              <a:rPr lang="en-US" sz="1600" dirty="0"/>
              <a:t>Red (primary), red orange (tertiary), orange (secondary), yellow orange (tertiary), yellow (primary), yellow green (tertiary), green (secondary), blue green (tertiary), blue (primary), blue violet (tertiary), violet (secondary) and red violet (tertiary). </a:t>
            </a:r>
          </a:p>
          <a:p>
            <a:pPr algn="l"/>
            <a:r>
              <a:rPr lang="en-US" sz="1600" dirty="0"/>
              <a:t>Each color has 9 shades.</a:t>
            </a:r>
          </a:p>
        </p:txBody>
      </p:sp>
      <p:sp>
        <p:nvSpPr>
          <p:cNvPr id="13" name="Text Placeholder 4"/>
          <p:cNvSpPr>
            <a:spLocks noGrp="1"/>
          </p:cNvSpPr>
          <p:nvPr>
            <p:ph type="body" sz="quarter" idx="17"/>
          </p:nvPr>
        </p:nvSpPr>
        <p:spPr>
          <a:xfrm>
            <a:off x="3935760" y="6165304"/>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9E20AA6D-2035-4451-93D7-DDECBC60A260}"/>
              </a:ext>
            </a:extLst>
          </p:cNvPr>
          <p:cNvSpPr>
            <a:spLocks noGrp="1"/>
          </p:cNvSpPr>
          <p:nvPr>
            <p:ph type="sldNum" sz="quarter" idx="4"/>
          </p:nvPr>
        </p:nvSpPr>
        <p:spPr/>
        <p:txBody>
          <a:bodyPr/>
          <a:lstStyle/>
          <a:p>
            <a:fld id="{68151E55-6873-49E2-B8D5-2F265E6F1973}" type="slidenum">
              <a:rPr lang="en-US" smtClean="0"/>
              <a:pPr/>
              <a:t>61</a:t>
            </a:fld>
            <a:endParaRPr lang="en-US" dirty="0"/>
          </a:p>
        </p:txBody>
      </p:sp>
    </p:spTree>
    <p:extLst>
      <p:ext uri="{BB962C8B-B14F-4D97-AF65-F5344CB8AC3E}">
        <p14:creationId xmlns:p14="http://schemas.microsoft.com/office/powerpoint/2010/main" val="17042294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cs typeface="+mj-cs"/>
              </a:rPr>
              <a:t>Organizing Content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IN" sz="1600" dirty="0"/>
              <a:t>The inverted triangle from top to bottom reads: Primary information: </a:t>
            </a:r>
          </a:p>
          <a:p>
            <a:pPr algn="l"/>
            <a:r>
              <a:rPr lang="en-IN" sz="1600" dirty="0"/>
              <a:t>Content essential to understanding or acting on the message, </a:t>
            </a:r>
          </a:p>
          <a:p>
            <a:pPr algn="l"/>
            <a:r>
              <a:rPr lang="en-IN" sz="1600" dirty="0"/>
              <a:t>Secondary information: </a:t>
            </a:r>
          </a:p>
          <a:p>
            <a:pPr algn="l"/>
            <a:r>
              <a:rPr lang="en-IN" sz="1600" dirty="0"/>
              <a:t>Supporting details and other helpful content; and </a:t>
            </a:r>
          </a:p>
          <a:p>
            <a:pPr algn="l"/>
            <a:r>
              <a:rPr lang="en-IN" sz="1600" dirty="0"/>
              <a:t>Tertiary information: </a:t>
            </a:r>
          </a:p>
          <a:p>
            <a:pPr algn="l"/>
            <a:r>
              <a:rPr lang="en-IN" sz="1600" dirty="0"/>
              <a:t>Content that is interesting but not necessary for understanding or action.</a:t>
            </a:r>
            <a:endParaRPr lang="en-US" sz="1600" dirty="0"/>
          </a:p>
        </p:txBody>
      </p:sp>
      <p:sp>
        <p:nvSpPr>
          <p:cNvPr id="13" name="Text Placeholder 4"/>
          <p:cNvSpPr>
            <a:spLocks noGrp="1"/>
          </p:cNvSpPr>
          <p:nvPr>
            <p:ph type="body" sz="quarter" idx="17"/>
          </p:nvPr>
        </p:nvSpPr>
        <p:spPr>
          <a:xfrm>
            <a:off x="4065624" y="6080720"/>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032E451C-2AC5-4EF9-8184-428C0E895377}"/>
              </a:ext>
            </a:extLst>
          </p:cNvPr>
          <p:cNvSpPr>
            <a:spLocks noGrp="1"/>
          </p:cNvSpPr>
          <p:nvPr>
            <p:ph type="sldNum" sz="quarter" idx="4"/>
          </p:nvPr>
        </p:nvSpPr>
        <p:spPr/>
        <p:txBody>
          <a:bodyPr/>
          <a:lstStyle/>
          <a:p>
            <a:fld id="{68151E55-6873-49E2-B8D5-2F265E6F1973}" type="slidenum">
              <a:rPr lang="en-US" smtClean="0"/>
              <a:pPr/>
              <a:t>62</a:t>
            </a:fld>
            <a:endParaRPr lang="en-US" dirty="0"/>
          </a:p>
        </p:txBody>
      </p:sp>
    </p:spTree>
    <p:extLst>
      <p:ext uri="{BB962C8B-B14F-4D97-AF65-F5344CB8AC3E}">
        <p14:creationId xmlns:p14="http://schemas.microsoft.com/office/powerpoint/2010/main" val="26331402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cs typeface="+mj-cs"/>
              </a:rPr>
              <a:t>Footnotes and Acknowledgments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IN" sz="1600" dirty="0"/>
              <a:t>The horizontal axis represents revenue by users and the vertical axis shows different quarter. </a:t>
            </a:r>
          </a:p>
          <a:p>
            <a:pPr algn="l"/>
            <a:r>
              <a:rPr lang="en-IN" sz="1600" dirty="0"/>
              <a:t>The data (in dollars) is as follows: </a:t>
            </a:r>
          </a:p>
          <a:p>
            <a:pPr algn="l"/>
            <a:r>
              <a:rPr lang="en-IN" sz="1600" dirty="0"/>
              <a:t>United States and Canada:</a:t>
            </a:r>
          </a:p>
          <a:p>
            <a:pPr algn="l"/>
            <a:r>
              <a:rPr lang="en-IN" sz="1600" dirty="0"/>
              <a:t>Q4 '15: 2,951, Q3'15: 2,256, Q2'15: 1,967, Q1'15: 1,739, Q4'14: 1,864, Q3'14: 1,514, Q2'14: 1,308, Q1'14: 1,179 and Q4'13: 1,206</a:t>
            </a:r>
          </a:p>
          <a:p>
            <a:pPr algn="l"/>
            <a:r>
              <a:rPr lang="en-IN" sz="1600" dirty="0"/>
              <a:t>Europe:</a:t>
            </a:r>
          </a:p>
          <a:p>
            <a:pPr algn="l"/>
            <a:r>
              <a:rPr lang="en-IN" sz="1600" dirty="0"/>
              <a:t>Q4 '15: 1,434, Q3'15: 1,085, Q2'15: 1,037, Q1'15: 908, Q4'14: 1,030, Q3'14: 844, Q2'14: 824, Q1'14: 698 and Q4'13: 727.</a:t>
            </a:r>
          </a:p>
          <a:p>
            <a:pPr algn="l"/>
            <a:r>
              <a:rPr lang="en-IN" sz="1600" dirty="0"/>
              <a:t>Asia-Pacific:</a:t>
            </a:r>
          </a:p>
          <a:p>
            <a:pPr algn="l"/>
            <a:r>
              <a:rPr lang="en-IN" sz="1600" dirty="0"/>
              <a:t>Q4'15: 846, Q3'15: 709, Q2'15: 623, Q1'15: 542, Q4'14: 554, Q3'14: 492, Q2'14: 431, Q1'14: 354 and Q4'13: 341.</a:t>
            </a:r>
          </a:p>
          <a:p>
            <a:pPr algn="l"/>
            <a:r>
              <a:rPr lang="en-IN" sz="1600" dirty="0"/>
              <a:t>Rest of world:</a:t>
            </a:r>
          </a:p>
          <a:p>
            <a:pPr algn="l"/>
            <a:r>
              <a:rPr lang="en-IN" sz="1600" dirty="0"/>
              <a:t>Q4'15: 610, Q3'15: 451, Q2'15: 415, Q1'15: 354, Q4'14: 403, Q3'14: 353, Q2'14: 347, Q1'14: 271 and Q4'13: 311.</a:t>
            </a:r>
            <a:endParaRPr lang="en-US" sz="1600" dirty="0"/>
          </a:p>
        </p:txBody>
      </p:sp>
      <p:sp>
        <p:nvSpPr>
          <p:cNvPr id="13" name="Text Placeholder 4"/>
          <p:cNvSpPr>
            <a:spLocks noGrp="1"/>
          </p:cNvSpPr>
          <p:nvPr>
            <p:ph type="body" sz="quarter" idx="17"/>
          </p:nvPr>
        </p:nvSpPr>
        <p:spPr>
          <a:xfrm>
            <a:off x="4151784" y="6080720"/>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4C2384AA-70A4-4D39-99DA-529C6268A1E1}"/>
              </a:ext>
            </a:extLst>
          </p:cNvPr>
          <p:cNvSpPr>
            <a:spLocks noGrp="1"/>
          </p:cNvSpPr>
          <p:nvPr>
            <p:ph type="sldNum" sz="quarter" idx="4"/>
          </p:nvPr>
        </p:nvSpPr>
        <p:spPr/>
        <p:txBody>
          <a:bodyPr/>
          <a:lstStyle/>
          <a:p>
            <a:fld id="{68151E55-6873-49E2-B8D5-2F265E6F1973}" type="slidenum">
              <a:rPr lang="en-US" smtClean="0"/>
              <a:pPr/>
              <a:t>63</a:t>
            </a:fld>
            <a:endParaRPr lang="en-US" dirty="0"/>
          </a:p>
        </p:txBody>
      </p:sp>
    </p:spTree>
    <p:extLst>
      <p:ext uri="{BB962C8B-B14F-4D97-AF65-F5344CB8AC3E}">
        <p14:creationId xmlns:p14="http://schemas.microsoft.com/office/powerpoint/2010/main" val="15471611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cs typeface="+mj-cs"/>
              </a:rPr>
              <a:t>Tables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IN" sz="1600" dirty="0"/>
              <a:t>The column headers are marked from left to right as: </a:t>
            </a:r>
          </a:p>
          <a:p>
            <a:pPr algn="l"/>
            <a:r>
              <a:rPr lang="en-IN" sz="1600" dirty="0"/>
              <a:t>Trademark, company, rank 2018, millions of gallon, percent change 2017 to 2018 and share of volume. </a:t>
            </a:r>
          </a:p>
          <a:p>
            <a:pPr algn="l"/>
            <a:r>
              <a:rPr lang="en-IN" sz="1600" dirty="0"/>
              <a:t>Columns 4 and 5, millions of gallons and share of volume, are further divided into 2 sub-columns as: 2017 and 2018. The marking are as follows: </a:t>
            </a:r>
          </a:p>
          <a:p>
            <a:pPr algn="l"/>
            <a:r>
              <a:rPr lang="en-IN" sz="1600" dirty="0"/>
              <a:t>Table number and title (table 1. Leading liquid refreshment beverage trademarks* volume change and market share), column heads (trademark), spanner heads (percent change 2017 to 2018), row heads (Coke, Pepsi, Mountain Dew, </a:t>
            </a:r>
            <a:r>
              <a:rPr lang="en-IN" sz="1600" dirty="0" err="1"/>
              <a:t>Dr.</a:t>
            </a:r>
            <a:r>
              <a:rPr lang="en-IN" sz="1600" dirty="0"/>
              <a:t> Pepper, Gatorade, Nestle Pure Life, Sprite, Poland Spring, Dasani and Aquafina), footnotes (asterisk includes all trademark volumes (example, all type of Coca-Cola, including Diet Coke, et al; all types of Pepsi, including Diet), asterisk </a:t>
            </a:r>
            <a:r>
              <a:rPr lang="en-IN" sz="1600" dirty="0" err="1"/>
              <a:t>asterisk</a:t>
            </a:r>
            <a:r>
              <a:rPr lang="en-IN" sz="1600" dirty="0"/>
              <a:t> includes 61) and source (Source: Beverage marketing corporation).</a:t>
            </a:r>
            <a:endParaRPr lang="en-US" sz="1600" dirty="0"/>
          </a:p>
        </p:txBody>
      </p:sp>
      <p:sp>
        <p:nvSpPr>
          <p:cNvPr id="13" name="Text Placeholder 4"/>
          <p:cNvSpPr>
            <a:spLocks noGrp="1"/>
          </p:cNvSpPr>
          <p:nvPr>
            <p:ph type="body" sz="quarter" idx="17"/>
          </p:nvPr>
        </p:nvSpPr>
        <p:spPr>
          <a:xfrm>
            <a:off x="4137632" y="6224736"/>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3FBADD96-7CA4-4B11-BA28-BA54B9B49949}"/>
              </a:ext>
            </a:extLst>
          </p:cNvPr>
          <p:cNvSpPr>
            <a:spLocks noGrp="1"/>
          </p:cNvSpPr>
          <p:nvPr>
            <p:ph type="sldNum" sz="quarter" idx="4"/>
          </p:nvPr>
        </p:nvSpPr>
        <p:spPr/>
        <p:txBody>
          <a:bodyPr/>
          <a:lstStyle/>
          <a:p>
            <a:fld id="{68151E55-6873-49E2-B8D5-2F265E6F1973}" type="slidenum">
              <a:rPr lang="en-US" smtClean="0"/>
              <a:pPr/>
              <a:t>64</a:t>
            </a:fld>
            <a:endParaRPr lang="en-US" dirty="0"/>
          </a:p>
        </p:txBody>
      </p:sp>
    </p:spTree>
    <p:extLst>
      <p:ext uri="{BB962C8B-B14F-4D97-AF65-F5344CB8AC3E}">
        <p14:creationId xmlns:p14="http://schemas.microsoft.com/office/powerpoint/2010/main" val="37059833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altLang="en-US" sz="2400" b="1" dirty="0">
                <a:solidFill>
                  <a:schemeClr val="tx1"/>
                </a:solidFill>
              </a:rPr>
              <a:t>Pull Quotes </a:t>
            </a:r>
            <a:r>
              <a:rPr kumimoji="0" lang="en-US" altLang="en-US" sz="2400" b="1" i="0" u="none" strike="noStrike" kern="1200" cap="none" spc="0" normalizeH="0" baseline="0" noProof="0" dirty="0">
                <a:ln>
                  <a:noFill/>
                </a:ln>
                <a:solidFill>
                  <a:schemeClr val="tx1"/>
                </a:solidFill>
                <a:effectLst/>
                <a:uLnTx/>
                <a:uFillTx/>
                <a:cs typeface="+mj-cs"/>
              </a:rPr>
              <a:t>–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3713583"/>
          </a:xfrm>
        </p:spPr>
        <p:txBody>
          <a:bodyPr/>
          <a:lstStyle/>
          <a:p>
            <a:pPr algn="l"/>
            <a:r>
              <a:rPr lang="en-US" sz="1600" dirty="0"/>
              <a:t>The article reads:</a:t>
            </a:r>
          </a:p>
          <a:p>
            <a:pPr algn="l"/>
            <a:r>
              <a:rPr lang="en-US" sz="1600" dirty="0"/>
              <a:t>“Leadership as the Multiplier</a:t>
            </a:r>
          </a:p>
          <a:p>
            <a:pPr algn="l"/>
            <a:r>
              <a:rPr lang="en-US" sz="1600" dirty="0"/>
              <a:t>Again and again, the Educause  IT Issues Panel members emphasized the importance of leadership. If information technology is to have a meaningful impact, institutional leaders must be enduringly, enthusiastically, and publicly committed to investing in information technology and to accommodating institutional practices to IT solutions. IT leaders are masters of the workaround: they know how to adapt, pivot, and make do in the face of roadblocks and setbacks. But there are no workarounds for tepid or reluctant leadership.</a:t>
            </a:r>
          </a:p>
          <a:p>
            <a:pPr algn="l"/>
            <a:r>
              <a:rPr lang="en-US" sz="1600" dirty="0"/>
              <a:t>Information technology is now embedded in every institutional activity and mission. IT organization can accomplish little on their own.”</a:t>
            </a:r>
          </a:p>
          <a:p>
            <a:pPr algn="l"/>
            <a:r>
              <a:rPr lang="en-US" sz="1600" dirty="0"/>
              <a:t>The quote reads:</a:t>
            </a:r>
          </a:p>
          <a:p>
            <a:pPr algn="l"/>
            <a:r>
              <a:rPr lang="en-US" sz="1600" dirty="0"/>
              <a:t>“IT professionals should adopt the perspective, culture, values, and  language of a business professional and frame their work within this context. Once viewed as a business professional in their own right, managing change within the broader community of end users become much, much easier.”</a:t>
            </a:r>
          </a:p>
          <a:p>
            <a:pPr algn="l"/>
            <a:r>
              <a:rPr lang="en-US" sz="1600" dirty="0"/>
              <a:t>-Timothy M. Chester, Vice President for Information Technology, University of Georgia</a:t>
            </a:r>
          </a:p>
        </p:txBody>
      </p:sp>
      <p:sp>
        <p:nvSpPr>
          <p:cNvPr id="13" name="Text Placeholder 4"/>
          <p:cNvSpPr>
            <a:spLocks noGrp="1"/>
          </p:cNvSpPr>
          <p:nvPr>
            <p:ph type="body" sz="quarter" idx="17"/>
          </p:nvPr>
        </p:nvSpPr>
        <p:spPr>
          <a:xfrm>
            <a:off x="4137632" y="6224736"/>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3FBADD96-7CA4-4B11-BA28-BA54B9B49949}"/>
              </a:ext>
            </a:extLst>
          </p:cNvPr>
          <p:cNvSpPr>
            <a:spLocks noGrp="1"/>
          </p:cNvSpPr>
          <p:nvPr>
            <p:ph type="sldNum" sz="quarter" idx="4"/>
          </p:nvPr>
        </p:nvSpPr>
        <p:spPr/>
        <p:txBody>
          <a:bodyPr/>
          <a:lstStyle/>
          <a:p>
            <a:fld id="{68151E55-6873-49E2-B8D5-2F265E6F1973}" type="slidenum">
              <a:rPr lang="en-US" smtClean="0"/>
              <a:pPr/>
              <a:t>65</a:t>
            </a:fld>
            <a:endParaRPr lang="en-US" dirty="0"/>
          </a:p>
        </p:txBody>
      </p:sp>
    </p:spTree>
    <p:extLst>
      <p:ext uri="{BB962C8B-B14F-4D97-AF65-F5344CB8AC3E}">
        <p14:creationId xmlns:p14="http://schemas.microsoft.com/office/powerpoint/2010/main" val="17262467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altLang="en-US" sz="2400" b="1" dirty="0">
                <a:solidFill>
                  <a:schemeClr val="tx1"/>
                </a:solidFill>
              </a:rPr>
              <a:t>Charts</a:t>
            </a:r>
            <a:r>
              <a:rPr kumimoji="0" lang="en-US" altLang="en-US" sz="2400" b="1" i="0" u="none" strike="noStrike" kern="1200" cap="none" spc="0" normalizeH="0" baseline="0" noProof="0" dirty="0">
                <a:ln>
                  <a:noFill/>
                </a:ln>
                <a:solidFill>
                  <a:schemeClr val="tx1"/>
                </a:solidFill>
                <a:effectLst/>
                <a:uLnTx/>
                <a:uFillTx/>
                <a:cs typeface="+mj-cs"/>
              </a:rPr>
              <a:t>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001615"/>
          </a:xfrm>
        </p:spPr>
        <p:txBody>
          <a:bodyPr/>
          <a:lstStyle/>
          <a:p>
            <a:pPr algn="l"/>
            <a:r>
              <a:rPr lang="en-IN" sz="1600" dirty="0"/>
              <a:t>Comptroller General of the United States is linked to 4 staff offices (congressional relations, public affairs, strategic planning and external liaison and opportunity and inclusiveness), inspector general, general counsel, chief operating officer and chief administrative officer or chief financial officer. </a:t>
            </a:r>
          </a:p>
          <a:p>
            <a:pPr algn="l"/>
            <a:r>
              <a:rPr lang="en-IN" sz="1600" dirty="0"/>
              <a:t>General counsel is linked to deputy general counsel or ethics </a:t>
            </a:r>
            <a:r>
              <a:rPr lang="en-IN" sz="1600" dirty="0" err="1"/>
              <a:t>counselor</a:t>
            </a:r>
            <a:r>
              <a:rPr lang="en-IN" sz="1600" dirty="0"/>
              <a:t> which is connected to 9 managing associates. Chief administrative officer or chief financial officer is connected to deputy chief administrative officer. </a:t>
            </a:r>
          </a:p>
          <a:p>
            <a:pPr algn="l"/>
            <a:r>
              <a:rPr lang="en-IN" sz="1600" dirty="0"/>
              <a:t>Deputy chief administrative officer is connected to field operations, human capital, infrastructure operations, learning </a:t>
            </a:r>
            <a:r>
              <a:rPr lang="en-IN" sz="1600" dirty="0" err="1"/>
              <a:t>center</a:t>
            </a:r>
            <a:r>
              <a:rPr lang="en-IN" sz="1600" dirty="0"/>
              <a:t>, financial management and business operations, information systems and technology services and professional development program. </a:t>
            </a:r>
          </a:p>
          <a:p>
            <a:pPr algn="l"/>
            <a:r>
              <a:rPr lang="en-IN" sz="1600" dirty="0"/>
              <a:t>Chief operating officer is connected to continuous process improvement and chief quality officer which is connected to audit policy quality assurance. Mission teams is linked to science technology assessment and analytics, national resources and environment, international affairs and trade, health care, financial markets and community investments, educations, workforce, and income security, contracting and national security acquisitions, </a:t>
            </a:r>
            <a:r>
              <a:rPr lang="en-IN" sz="1600" dirty="0" err="1"/>
              <a:t>defense</a:t>
            </a:r>
            <a:r>
              <a:rPr lang="en-IN" sz="1600" dirty="0"/>
              <a:t> capabilities and management, financial management and assurance, forensic audits and investigative services, homeland security and justice, physical infrastructure, strategic issues and applied research and methods. </a:t>
            </a:r>
          </a:p>
          <a:p>
            <a:pPr algn="l"/>
            <a:r>
              <a:rPr lang="en-IN" sz="1600" dirty="0"/>
              <a:t>Applied research and methods is connected to technical chiefs which include chief accountant, chief actuary, chief economist and chief statistician.</a:t>
            </a:r>
            <a:endParaRPr lang="en-US" sz="1600" dirty="0"/>
          </a:p>
        </p:txBody>
      </p:sp>
      <p:sp>
        <p:nvSpPr>
          <p:cNvPr id="13" name="Text Placeholder 4"/>
          <p:cNvSpPr>
            <a:spLocks noGrp="1"/>
          </p:cNvSpPr>
          <p:nvPr>
            <p:ph type="body" sz="quarter" idx="17"/>
          </p:nvPr>
        </p:nvSpPr>
        <p:spPr>
          <a:xfrm>
            <a:off x="4137632" y="6224736"/>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D95F57CA-8BE5-4381-B16F-3809125DD607}"/>
              </a:ext>
            </a:extLst>
          </p:cNvPr>
          <p:cNvSpPr>
            <a:spLocks noGrp="1"/>
          </p:cNvSpPr>
          <p:nvPr>
            <p:ph type="sldNum" sz="quarter" idx="4"/>
          </p:nvPr>
        </p:nvSpPr>
        <p:spPr/>
        <p:txBody>
          <a:bodyPr/>
          <a:lstStyle/>
          <a:p>
            <a:fld id="{68151E55-6873-49E2-B8D5-2F265E6F1973}" type="slidenum">
              <a:rPr lang="en-US" smtClean="0"/>
              <a:pPr/>
              <a:t>66</a:t>
            </a:fld>
            <a:endParaRPr lang="en-US" dirty="0"/>
          </a:p>
        </p:txBody>
      </p:sp>
    </p:spTree>
    <p:extLst>
      <p:ext uri="{BB962C8B-B14F-4D97-AF65-F5344CB8AC3E}">
        <p14:creationId xmlns:p14="http://schemas.microsoft.com/office/powerpoint/2010/main" val="32882513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67AF2-707E-4FDD-8C8C-D1D8E0AE6996}"/>
              </a:ext>
            </a:extLst>
          </p:cNvPr>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Bar and Column Charts </a:t>
            </a:r>
            <a:r>
              <a:rPr kumimoji="0" lang="en-US" altLang="en-US" sz="16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1</a:t>
            </a:r>
            <a:r>
              <a:rPr kumimoji="0" lang="en-US" altLang="en-US" sz="24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 – Text Alternative</a:t>
            </a:r>
            <a:endParaRPr lang="en-IN" sz="2400" dirty="0">
              <a:solidFill>
                <a:schemeClr val="tx1"/>
              </a:solidFill>
            </a:endParaRPr>
          </a:p>
        </p:txBody>
      </p:sp>
      <p:sp>
        <p:nvSpPr>
          <p:cNvPr id="3" name="Text Placeholder 2">
            <a:extLst>
              <a:ext uri="{FF2B5EF4-FFF2-40B4-BE49-F238E27FC236}">
                <a16:creationId xmlns:a16="http://schemas.microsoft.com/office/drawing/2014/main" id="{AC16479E-8005-4151-BFBF-327D37EFDD90}"/>
              </a:ext>
            </a:extLst>
          </p:cNvPr>
          <p:cNvSpPr>
            <a:spLocks noGrp="1"/>
          </p:cNvSpPr>
          <p:nvPr>
            <p:ph type="body" sz="quarter" idx="1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4" name="Content Placeholder 3">
            <a:extLst>
              <a:ext uri="{FF2B5EF4-FFF2-40B4-BE49-F238E27FC236}">
                <a16:creationId xmlns:a16="http://schemas.microsoft.com/office/drawing/2014/main" id="{E2CD99A5-67F8-4F49-9C27-60895BCCC6C8}"/>
              </a:ext>
            </a:extLst>
          </p:cNvPr>
          <p:cNvSpPr>
            <a:spLocks noGrp="1"/>
          </p:cNvSpPr>
          <p:nvPr>
            <p:ph sz="quarter" idx="16"/>
          </p:nvPr>
        </p:nvSpPr>
        <p:spPr/>
        <p:txBody>
          <a:bodyPr/>
          <a:lstStyle/>
          <a:p>
            <a:pPr algn="l"/>
            <a:r>
              <a:rPr lang="en-IN" sz="1600" dirty="0"/>
              <a:t>Horizontal axis represents year ranging from 2012 to 2016 in increments of 2, while vertical axis represents frequency ranging from 0 to 5 in increments of 0.5.</a:t>
            </a:r>
          </a:p>
          <a:p>
            <a:pPr algn="l"/>
            <a:r>
              <a:rPr lang="en-IN" sz="1600" dirty="0"/>
              <a:t>The data is as follows:</a:t>
            </a:r>
          </a:p>
          <a:p>
            <a:pPr algn="l"/>
            <a:r>
              <a:rPr lang="en-IN" sz="1600" dirty="0"/>
              <a:t>2012:</a:t>
            </a:r>
          </a:p>
          <a:p>
            <a:pPr algn="l"/>
            <a:r>
              <a:rPr lang="en-IN" sz="1600" dirty="0"/>
              <a:t>Democrat: 4.3; Republican: 2.4; and Independent: 2.</a:t>
            </a:r>
          </a:p>
          <a:p>
            <a:pPr algn="l"/>
            <a:r>
              <a:rPr lang="en-IN" sz="1600" dirty="0"/>
              <a:t>2014:</a:t>
            </a:r>
          </a:p>
          <a:p>
            <a:pPr algn="l"/>
            <a:r>
              <a:rPr lang="en-IN" sz="1600" dirty="0"/>
              <a:t>Democrat: 2.5; Republican: 4.4; and Independent: 2.</a:t>
            </a:r>
          </a:p>
          <a:p>
            <a:pPr algn="l"/>
            <a:r>
              <a:rPr lang="en-IN" sz="1600" dirty="0"/>
              <a:t>2016:</a:t>
            </a:r>
          </a:p>
          <a:p>
            <a:pPr algn="l"/>
            <a:r>
              <a:rPr lang="en-IN" sz="1600" dirty="0"/>
              <a:t>Democrat: 3.5; Republican: 1.7; and Independent: 3.</a:t>
            </a:r>
          </a:p>
          <a:p>
            <a:pPr algn="l"/>
            <a:r>
              <a:rPr lang="en-IN" sz="1600" dirty="0"/>
              <a:t>Note: All data is approximate.</a:t>
            </a:r>
          </a:p>
        </p:txBody>
      </p:sp>
      <p:sp>
        <p:nvSpPr>
          <p:cNvPr id="5" name="Text Placeholder 4">
            <a:extLst>
              <a:ext uri="{FF2B5EF4-FFF2-40B4-BE49-F238E27FC236}">
                <a16:creationId xmlns:a16="http://schemas.microsoft.com/office/drawing/2014/main" id="{F9B554D2-6262-4A3B-A343-454BB45BBA56}"/>
              </a:ext>
            </a:extLst>
          </p:cNvPr>
          <p:cNvSpPr>
            <a:spLocks noGrp="1"/>
          </p:cNvSpPr>
          <p:nvPr>
            <p:ph type="body" sz="quarter" idx="17"/>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7" name="Slide Number Placeholder 5">
            <a:extLst>
              <a:ext uri="{FF2B5EF4-FFF2-40B4-BE49-F238E27FC236}">
                <a16:creationId xmlns:a16="http://schemas.microsoft.com/office/drawing/2014/main" id="{950387F6-1B83-4F7C-BF98-14995AC8EAB0}"/>
              </a:ext>
            </a:extLst>
          </p:cNvPr>
          <p:cNvSpPr>
            <a:spLocks noGrp="1"/>
          </p:cNvSpPr>
          <p:nvPr>
            <p:ph type="sldNum" sz="quarter" idx="4"/>
          </p:nvPr>
        </p:nvSpPr>
        <p:spPr/>
        <p:txBody>
          <a:bodyPr/>
          <a:lstStyle/>
          <a:p>
            <a:fld id="{68151E55-6873-49E2-B8D5-2F265E6F1973}" type="slidenum">
              <a:rPr lang="en-US" smtClean="0"/>
              <a:pPr/>
              <a:t>67</a:t>
            </a:fld>
            <a:endParaRPr lang="en-US" dirty="0"/>
          </a:p>
        </p:txBody>
      </p:sp>
    </p:spTree>
    <p:extLst>
      <p:ext uri="{BB962C8B-B14F-4D97-AF65-F5344CB8AC3E}">
        <p14:creationId xmlns:p14="http://schemas.microsoft.com/office/powerpoint/2010/main" val="6337369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cs typeface="+mj-cs"/>
              </a:rPr>
              <a:t>Bar and Column Charts </a:t>
            </a:r>
            <a:r>
              <a:rPr kumimoji="0" lang="en-US" altLang="en-US" sz="1600" b="1" i="0" u="none" strike="noStrike" kern="1200" cap="none" spc="0" normalizeH="0" baseline="0" noProof="0" dirty="0">
                <a:ln>
                  <a:noFill/>
                </a:ln>
                <a:solidFill>
                  <a:schemeClr val="tx1"/>
                </a:solidFill>
                <a:effectLst/>
                <a:uLnTx/>
                <a:uFillTx/>
                <a:cs typeface="+mj-cs"/>
              </a:rPr>
              <a:t>2</a:t>
            </a:r>
            <a:r>
              <a:rPr kumimoji="0" lang="en-US" altLang="en-US" sz="2400" b="1" i="0" u="none" strike="noStrike" kern="1200" cap="none" spc="0" normalizeH="0" baseline="0" noProof="0" dirty="0">
                <a:ln>
                  <a:noFill/>
                </a:ln>
                <a:solidFill>
                  <a:schemeClr val="tx1"/>
                </a:solidFill>
                <a:effectLst/>
                <a:uLnTx/>
                <a:uFillTx/>
                <a:cs typeface="+mj-cs"/>
              </a:rPr>
              <a:t>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418164"/>
          </a:xfrm>
        </p:spPr>
        <p:txBody>
          <a:bodyPr/>
          <a:lstStyle/>
          <a:p>
            <a:pPr algn="l"/>
            <a:r>
              <a:rPr lang="en-IN" sz="1600" dirty="0"/>
              <a:t>The horizontal axis represents revenue by users and the vertical axis shows different quarter. </a:t>
            </a:r>
          </a:p>
          <a:p>
            <a:pPr algn="l"/>
            <a:r>
              <a:rPr lang="en-IN" sz="1600" dirty="0"/>
              <a:t>The data (in dollars) is as follows: </a:t>
            </a:r>
          </a:p>
          <a:p>
            <a:pPr algn="l"/>
            <a:r>
              <a:rPr lang="en-IN" sz="1600" dirty="0"/>
              <a:t>United States and Canada:</a:t>
            </a:r>
          </a:p>
          <a:p>
            <a:pPr algn="l"/>
            <a:r>
              <a:rPr lang="en-IN" sz="1600" dirty="0"/>
              <a:t>Q4 '15: 2,951, Q3'15: 2,256, Q2'15: 1,967, Q1'15: 1,739, Q4'14: 1,864, Q3'14: 1,514, Q2'14: 1,308, Q1'14: 1,179 and Q4'13: 1,206</a:t>
            </a:r>
          </a:p>
          <a:p>
            <a:pPr algn="l"/>
            <a:r>
              <a:rPr lang="en-IN" sz="1600" dirty="0"/>
              <a:t>Europe:</a:t>
            </a:r>
          </a:p>
          <a:p>
            <a:pPr algn="l"/>
            <a:r>
              <a:rPr lang="en-IN" sz="1600" dirty="0"/>
              <a:t>Q4 '15: 1,434, Q3'15: 1,085, Q2'15: 1,037, Q1'15: 908, Q4'14: 1,030, Q3'14: 844, Q2'14: 824, Q1'14: 698 and Q4'13: 727.</a:t>
            </a:r>
          </a:p>
          <a:p>
            <a:pPr algn="l"/>
            <a:r>
              <a:rPr lang="en-IN" sz="1600" dirty="0"/>
              <a:t>Asia-Pacific:</a:t>
            </a:r>
          </a:p>
          <a:p>
            <a:pPr algn="l"/>
            <a:r>
              <a:rPr lang="en-IN" sz="1600" dirty="0"/>
              <a:t>Q4'15: 846, Q3'15: 709, Q2'15: 623, Q1'15: 542, Q4'14: 554, Q3'14: 492, Q2'14: 431, Q1'14: 354 and Q4'13: 341.</a:t>
            </a:r>
          </a:p>
          <a:p>
            <a:pPr algn="l"/>
            <a:r>
              <a:rPr lang="en-IN" sz="1600" dirty="0"/>
              <a:t>Rest of world:</a:t>
            </a:r>
          </a:p>
          <a:p>
            <a:pPr algn="l"/>
            <a:r>
              <a:rPr lang="en-IN" sz="1600" dirty="0"/>
              <a:t>Q4'15: 610, Q3'15: 451, Q2'15: 415, Q1'15: 354, Q4'14: 403, Q3'14: 353, Q2'14: 347, Q1'14: 271 and Q4'13: 311.</a:t>
            </a:r>
            <a:endParaRPr lang="en-US" sz="1600" dirty="0"/>
          </a:p>
        </p:txBody>
      </p:sp>
      <p:sp>
        <p:nvSpPr>
          <p:cNvPr id="13" name="Text Placeholder 4"/>
          <p:cNvSpPr>
            <a:spLocks noGrp="1"/>
          </p:cNvSpPr>
          <p:nvPr>
            <p:ph type="body" sz="quarter" idx="17"/>
          </p:nvPr>
        </p:nvSpPr>
        <p:spPr>
          <a:xfrm>
            <a:off x="4065624" y="5936704"/>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616E5D13-D12E-467C-89A1-BC85EA1B25E3}"/>
              </a:ext>
            </a:extLst>
          </p:cNvPr>
          <p:cNvSpPr>
            <a:spLocks noGrp="1"/>
          </p:cNvSpPr>
          <p:nvPr>
            <p:ph type="sldNum" sz="quarter" idx="4"/>
          </p:nvPr>
        </p:nvSpPr>
        <p:spPr/>
        <p:txBody>
          <a:bodyPr/>
          <a:lstStyle/>
          <a:p>
            <a:fld id="{68151E55-6873-49E2-B8D5-2F265E6F1973}" type="slidenum">
              <a:rPr lang="en-US" smtClean="0"/>
              <a:pPr/>
              <a:t>68</a:t>
            </a:fld>
            <a:endParaRPr lang="en-US" dirty="0"/>
          </a:p>
        </p:txBody>
      </p:sp>
    </p:spTree>
    <p:extLst>
      <p:ext uri="{BB962C8B-B14F-4D97-AF65-F5344CB8AC3E}">
        <p14:creationId xmlns:p14="http://schemas.microsoft.com/office/powerpoint/2010/main" val="12566524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altLang="en-US" sz="2400" b="1" dirty="0">
                <a:solidFill>
                  <a:schemeClr val="tx1"/>
                </a:solidFill>
              </a:rPr>
              <a:t>Pictographs</a:t>
            </a:r>
            <a:r>
              <a:rPr kumimoji="0" lang="en-US" altLang="en-US" sz="2400" b="1" i="0" u="none" strike="noStrike" kern="1200" cap="none" spc="0" normalizeH="0" baseline="0" noProof="0" dirty="0">
                <a:ln>
                  <a:noFill/>
                </a:ln>
                <a:solidFill>
                  <a:schemeClr val="tx1"/>
                </a:solidFill>
                <a:effectLst/>
                <a:uLnTx/>
                <a:uFillTx/>
                <a:cs typeface="+mj-cs"/>
              </a:rPr>
              <a:t>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001615"/>
          </a:xfrm>
        </p:spPr>
        <p:txBody>
          <a:bodyPr/>
          <a:lstStyle/>
          <a:p>
            <a:pPr algn="l"/>
            <a:r>
              <a:rPr lang="en-IN" sz="1600" dirty="0"/>
              <a:t>The pictograph for 5000 participants approximately in year 1 shows 9 rows of people with risk factors for heart disease and 8 rows for healthy people.</a:t>
            </a:r>
          </a:p>
          <a:p>
            <a:pPr algn="l"/>
            <a:r>
              <a:rPr lang="en-IN" sz="1600" dirty="0"/>
              <a:t>In year 2, 5 rows of people with risk factors for heart disease and 12 for healthy people is seen. In year 3, 2.5 rows of people with risk factors for heart disease and 14 for healthy people is seen.</a:t>
            </a:r>
            <a:endParaRPr lang="en-US" sz="1600" dirty="0"/>
          </a:p>
        </p:txBody>
      </p:sp>
      <p:sp>
        <p:nvSpPr>
          <p:cNvPr id="13" name="Text Placeholder 4"/>
          <p:cNvSpPr>
            <a:spLocks noGrp="1"/>
          </p:cNvSpPr>
          <p:nvPr>
            <p:ph type="body" sz="quarter" idx="17"/>
          </p:nvPr>
        </p:nvSpPr>
        <p:spPr>
          <a:xfrm>
            <a:off x="4065624" y="6080720"/>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1FA0AB07-9D5B-4870-ACCF-D7D13AA6E1AC}"/>
              </a:ext>
            </a:extLst>
          </p:cNvPr>
          <p:cNvSpPr>
            <a:spLocks noGrp="1"/>
          </p:cNvSpPr>
          <p:nvPr>
            <p:ph type="sldNum" sz="quarter" idx="4"/>
          </p:nvPr>
        </p:nvSpPr>
        <p:spPr/>
        <p:txBody>
          <a:bodyPr/>
          <a:lstStyle/>
          <a:p>
            <a:fld id="{68151E55-6873-49E2-B8D5-2F265E6F1973}" type="slidenum">
              <a:rPr lang="en-US" smtClean="0"/>
              <a:pPr/>
              <a:t>69</a:t>
            </a:fld>
            <a:endParaRPr lang="en-US" dirty="0"/>
          </a:p>
        </p:txBody>
      </p:sp>
    </p:spTree>
    <p:extLst>
      <p:ext uri="{BB962C8B-B14F-4D97-AF65-F5344CB8AC3E}">
        <p14:creationId xmlns:p14="http://schemas.microsoft.com/office/powerpoint/2010/main" val="1291535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97009" y="332656"/>
            <a:ext cx="10311559" cy="689342"/>
          </a:xfrm>
        </p:spPr>
        <p:txBody>
          <a:bodyPr/>
          <a:lstStyle/>
          <a:p>
            <a:r>
              <a:rPr kumimoji="0" lang="en-US" altLang="en-US" sz="5400" b="1" i="0" u="none" strike="noStrike" kern="1200" cap="none" spc="0" normalizeH="0" baseline="0" noProof="0" dirty="0">
                <a:ln>
                  <a:noFill/>
                </a:ln>
                <a:solidFill>
                  <a:srgbClr val="3D97B4"/>
                </a:solidFill>
                <a:effectLst/>
                <a:uLnTx/>
                <a:uFillTx/>
                <a:cs typeface="Calibri" panose="020F0502020204030204" pitchFamily="34" charset="0"/>
              </a:rPr>
              <a:t>Repetition</a:t>
            </a:r>
            <a:endParaRPr lang="en-US" sz="5400" dirty="0">
              <a:cs typeface="Calibri" panose="020F0502020204030204" pitchFamily="34" charset="0"/>
            </a:endParaRPr>
          </a:p>
        </p:txBody>
      </p:sp>
      <p:sp>
        <p:nvSpPr>
          <p:cNvPr id="8" name="Content Placeholder 2"/>
          <p:cNvSpPr>
            <a:spLocks noGrp="1"/>
          </p:cNvSpPr>
          <p:nvPr>
            <p:ph sz="quarter" idx="20"/>
          </p:nvPr>
        </p:nvSpPr>
        <p:spPr>
          <a:xfrm>
            <a:off x="1847528" y="1196752"/>
            <a:ext cx="8856984" cy="4806950"/>
          </a:xfrm>
        </p:spPr>
        <p:txBody>
          <a:bodyPr>
            <a:normAutofit/>
          </a:bodyPr>
          <a:lstStyle/>
          <a:p>
            <a:pPr marL="68263" marR="0" lvl="0" indent="0" algn="l" defTabSz="457200" rtl="0" eaLnBrk="1" fontAlgn="base" latinLnBrk="0" hangingPunct="1">
              <a:lnSpc>
                <a:spcPct val="100000"/>
              </a:lnSpc>
              <a:spcBef>
                <a:spcPct val="20000"/>
              </a:spcBef>
              <a:spcAft>
                <a:spcPts val="800"/>
              </a:spcAft>
              <a:buClr>
                <a:srgbClr val="73BD91"/>
              </a:buClr>
              <a:buSzTx/>
              <a:buFont typeface="Arial" panose="020B0604020202020204" pitchFamily="34" charset="0"/>
              <a:buNone/>
              <a:tabLst/>
              <a:defRPr/>
            </a:pPr>
            <a:r>
              <a:rPr kumimoji="0" lang="en-US" altLang="en-US" sz="2800" b="1" i="0" u="none" strike="noStrike" kern="1200" cap="none" spc="0" normalizeH="0" baseline="0" noProof="0" dirty="0">
                <a:ln>
                  <a:noFill/>
                </a:ln>
                <a:solidFill>
                  <a:srgbClr val="000000"/>
                </a:solidFill>
                <a:effectLst/>
                <a:uLnTx/>
                <a:uFillTx/>
                <a:ea typeface="ＭＳ Ｐゴシック" panose="020B0600070205080204" pitchFamily="34" charset="-128"/>
                <a:cs typeface="Arial" panose="020B0604020202020204" pitchFamily="34" charset="0"/>
              </a:rPr>
              <a:t>Main Headings Are Given a Distinctive Style.</a:t>
            </a:r>
          </a:p>
          <a:p>
            <a:pPr marL="68400" marR="0" lvl="1" indent="0" algn="l" defTabSz="457200" rtl="0" eaLnBrk="1" fontAlgn="base" latinLnBrk="0" hangingPunct="1">
              <a:lnSpc>
                <a:spcPct val="100000"/>
              </a:lnSpc>
              <a:spcBef>
                <a:spcPct val="20000"/>
              </a:spcBef>
              <a:spcAft>
                <a:spcPts val="800"/>
              </a:spcAft>
              <a:buClr>
                <a:srgbClr val="73BD91"/>
              </a:buClr>
              <a:buSzTx/>
              <a:buFont typeface="Arial" panose="020B0604020202020204" pitchFamily="34" charset="0"/>
              <a:buNone/>
              <a:tabLst/>
              <a:defRPr/>
            </a:pPr>
            <a:r>
              <a:rPr kumimoji="0" lang="en-US" altLang="en-US" sz="2400" b="0" i="0" u="none" strike="noStrike" kern="1200" cap="none" spc="0" normalizeH="0" baseline="0" noProof="0" dirty="0">
                <a:ln>
                  <a:noFill/>
                </a:ln>
                <a:solidFill>
                  <a:srgbClr val="000000"/>
                </a:solidFill>
                <a:effectLst/>
                <a:uLnTx/>
                <a:uFillTx/>
                <a:ea typeface="ＭＳ Ｐゴシック" panose="020B0600070205080204" pitchFamily="34" charset="-128"/>
                <a:cs typeface="Arial" panose="020B0604020202020204" pitchFamily="34" charset="0"/>
              </a:rPr>
              <a:t>Main body text is set in a different size and/or in a different font. Featured statements may be given a different treatment. </a:t>
            </a:r>
          </a:p>
          <a:p>
            <a:pPr marL="284400" lvl="1" indent="-284400" defTabSz="457200" fontAlgn="base">
              <a:spcBef>
                <a:spcPct val="20000"/>
              </a:spcBef>
              <a:defRPr/>
            </a:pPr>
            <a:r>
              <a:rPr lang="en-US" altLang="en-US" sz="2400" dirty="0">
                <a:solidFill>
                  <a:srgbClr val="000000"/>
                </a:solidFill>
                <a:ea typeface="ＭＳ Ｐゴシック" panose="020B0600070205080204" pitchFamily="34" charset="-128"/>
                <a:cs typeface="Arial" panose="020B0604020202020204" pitchFamily="34" charset="0"/>
              </a:rPr>
              <a:t> Sometimes icons or color are used to catch the eye. </a:t>
            </a:r>
          </a:p>
          <a:p>
            <a:pPr marL="68263" marR="0" lvl="0" indent="0" algn="l" defTabSz="457200" rtl="0" eaLnBrk="1" fontAlgn="base" latinLnBrk="0" hangingPunct="1">
              <a:lnSpc>
                <a:spcPct val="100000"/>
              </a:lnSpc>
              <a:spcBef>
                <a:spcPct val="20000"/>
              </a:spcBef>
              <a:spcAft>
                <a:spcPts val="800"/>
              </a:spcAft>
              <a:buClr>
                <a:srgbClr val="73BD91"/>
              </a:buClr>
              <a:buSzTx/>
              <a:buFont typeface="Arial" panose="020B0604020202020204" pitchFamily="34" charset="0"/>
              <a:buNone/>
              <a:tabLst/>
              <a:defRPr/>
            </a:pPr>
            <a:r>
              <a:rPr kumimoji="0" lang="en-US" altLang="en-US" sz="2800" b="1" i="0" u="none" strike="noStrike" kern="1200" cap="none" spc="0" normalizeH="0" baseline="0" noProof="0" dirty="0">
                <a:ln>
                  <a:noFill/>
                </a:ln>
                <a:solidFill>
                  <a:srgbClr val="000000"/>
                </a:solidFill>
                <a:effectLst/>
                <a:uLnTx/>
                <a:uFillTx/>
                <a:ea typeface="ＭＳ Ｐゴシック" panose="020B0600070205080204" pitchFamily="34" charset="-128"/>
                <a:cs typeface="Arial" panose="020B0604020202020204" pitchFamily="34" charset="0"/>
              </a:rPr>
              <a:t>Repetition of Styles Helps the Reader Find Info.</a:t>
            </a:r>
          </a:p>
          <a:p>
            <a:pPr marL="68400" lvl="1" indent="0" defTabSz="457200" fontAlgn="base">
              <a:spcBef>
                <a:spcPct val="20000"/>
              </a:spcBef>
              <a:buClr>
                <a:srgbClr val="73BD91"/>
              </a:buClr>
              <a:buNone/>
              <a:defRPr/>
            </a:pPr>
            <a:r>
              <a:rPr lang="en-US" altLang="en-US" sz="2400" dirty="0">
                <a:solidFill>
                  <a:srgbClr val="000000"/>
                </a:solidFill>
                <a:ea typeface="ＭＳ Ｐゴシック" panose="020B0600070205080204" pitchFamily="34" charset="-128"/>
                <a:cs typeface="Arial" panose="020B0604020202020204" pitchFamily="34" charset="0"/>
              </a:rPr>
              <a:t>Simple formatting can help lead the eye naturally through a document. </a:t>
            </a:r>
          </a:p>
          <a:p>
            <a:pPr marL="284400" lvl="1" indent="-284400" defTabSz="457200" fontAlgn="base">
              <a:spcBef>
                <a:spcPct val="20000"/>
              </a:spcBef>
              <a:defRPr/>
            </a:pPr>
            <a:r>
              <a:rPr kumimoji="0" lang="en-US" altLang="en-US" sz="2400" b="0" i="0" u="none" strike="noStrike" kern="1200" cap="none" spc="0" normalizeH="0" baseline="0" noProof="0" dirty="0">
                <a:ln>
                  <a:noFill/>
                </a:ln>
                <a:solidFill>
                  <a:srgbClr val="000000"/>
                </a:solidFill>
                <a:effectLst/>
                <a:uLnTx/>
                <a:uFillTx/>
                <a:ea typeface="ＭＳ Ｐゴシック" panose="020B0600070205080204" pitchFamily="34" charset="-128"/>
                <a:cs typeface="Arial" panose="020B0604020202020204" pitchFamily="34" charset="0"/>
              </a:rPr>
              <a:t>Don’t forget: in design, less is often more. </a:t>
            </a:r>
          </a:p>
        </p:txBody>
      </p:sp>
      <p:sp>
        <p:nvSpPr>
          <p:cNvPr id="6" name="Slide Number Placeholder 3"/>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1651309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cs typeface="+mj-cs"/>
              </a:rPr>
              <a:t>Line and Area Charts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001615"/>
          </a:xfrm>
        </p:spPr>
        <p:txBody>
          <a:bodyPr/>
          <a:lstStyle/>
          <a:p>
            <a:pPr algn="l"/>
            <a:r>
              <a:rPr lang="en-IN" sz="1600" dirty="0"/>
              <a:t>The horizontal axis ranges from January to June in increments of 1 month and the vertical axis ranges from 0 to 600 in increments of 100. </a:t>
            </a:r>
          </a:p>
          <a:p>
            <a:pPr algn="l"/>
            <a:r>
              <a:rPr lang="en-IN" sz="1600" dirty="0"/>
              <a:t>Credit or debit cards:</a:t>
            </a:r>
          </a:p>
          <a:p>
            <a:pPr algn="l"/>
            <a:r>
              <a:rPr lang="en-IN" sz="1600" dirty="0"/>
              <a:t>Curve increases from 95 in January to 220 in June. </a:t>
            </a:r>
          </a:p>
          <a:p>
            <a:pPr algn="l"/>
            <a:r>
              <a:rPr lang="en-IN" sz="1600" dirty="0"/>
              <a:t>Accounts starts:</a:t>
            </a:r>
          </a:p>
          <a:p>
            <a:pPr algn="l"/>
            <a:r>
              <a:rPr lang="en-IN" sz="1600" dirty="0"/>
              <a:t>Curve starts from 380 in January, increases till 480 in February, decreases till 380 in March, constant at 380 from March to April, increases till 510 in May and decreases till 460 in June. </a:t>
            </a:r>
          </a:p>
          <a:p>
            <a:pPr algn="l"/>
            <a:r>
              <a:rPr lang="en-IN" sz="1600" dirty="0"/>
              <a:t>Customer service:</a:t>
            </a:r>
          </a:p>
          <a:p>
            <a:pPr algn="l"/>
            <a:r>
              <a:rPr lang="en-IN" sz="1600" dirty="0"/>
              <a:t>Curve starts from 400 in January, increases till 510 in February, decreases till 395 in March, constant at 395 from March to April, increases till 510 in May and decreases till 490 in June.</a:t>
            </a:r>
          </a:p>
          <a:p>
            <a:pPr algn="l"/>
            <a:r>
              <a:rPr lang="en-IN" sz="1600" dirty="0"/>
              <a:t>Note: All data is approximate.</a:t>
            </a:r>
            <a:endParaRPr lang="en-US" sz="1600" dirty="0"/>
          </a:p>
        </p:txBody>
      </p:sp>
      <p:sp>
        <p:nvSpPr>
          <p:cNvPr id="13" name="Text Placeholder 4"/>
          <p:cNvSpPr>
            <a:spLocks noGrp="1"/>
          </p:cNvSpPr>
          <p:nvPr>
            <p:ph type="body" sz="quarter" idx="17"/>
          </p:nvPr>
        </p:nvSpPr>
        <p:spPr>
          <a:xfrm>
            <a:off x="4079776" y="6224736"/>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B52ACBE4-57FB-415E-8C40-82179061FE00}"/>
              </a:ext>
            </a:extLst>
          </p:cNvPr>
          <p:cNvSpPr>
            <a:spLocks noGrp="1"/>
          </p:cNvSpPr>
          <p:nvPr>
            <p:ph type="sldNum" sz="quarter" idx="4"/>
          </p:nvPr>
        </p:nvSpPr>
        <p:spPr/>
        <p:txBody>
          <a:bodyPr/>
          <a:lstStyle/>
          <a:p>
            <a:fld id="{68151E55-6873-49E2-B8D5-2F265E6F1973}" type="slidenum">
              <a:rPr lang="en-US" smtClean="0"/>
              <a:pPr/>
              <a:t>70</a:t>
            </a:fld>
            <a:endParaRPr lang="en-US" dirty="0"/>
          </a:p>
        </p:txBody>
      </p:sp>
    </p:spTree>
    <p:extLst>
      <p:ext uri="{BB962C8B-B14F-4D97-AF65-F5344CB8AC3E}">
        <p14:creationId xmlns:p14="http://schemas.microsoft.com/office/powerpoint/2010/main" val="3234862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altLang="en-US" sz="2400" b="1" dirty="0">
                <a:solidFill>
                  <a:schemeClr val="tx1"/>
                </a:solidFill>
              </a:rPr>
              <a:t>Maps</a:t>
            </a:r>
            <a:r>
              <a:rPr kumimoji="0" lang="en-US" altLang="en-US" sz="2400" b="1" i="0" u="none" strike="noStrike" kern="1200" cap="none" spc="0" normalizeH="0" baseline="0" noProof="0" dirty="0">
                <a:ln>
                  <a:noFill/>
                </a:ln>
                <a:solidFill>
                  <a:schemeClr val="tx1"/>
                </a:solidFill>
                <a:effectLst/>
                <a:uLnTx/>
                <a:uFillTx/>
                <a:cs typeface="+mj-cs"/>
              </a:rPr>
              <a:t>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001615"/>
          </a:xfrm>
        </p:spPr>
        <p:txBody>
          <a:bodyPr/>
          <a:lstStyle/>
          <a:p>
            <a:pPr algn="l"/>
            <a:r>
              <a:rPr lang="en-IN" sz="1600" dirty="0"/>
              <a:t>The areas are marked for income in 2017 inflation-adjusted dollars in the categories: </a:t>
            </a:r>
          </a:p>
          <a:p>
            <a:pPr algn="l"/>
            <a:r>
              <a:rPr lang="en-IN" sz="1600" dirty="0"/>
              <a:t>The data is as follows:</a:t>
            </a:r>
          </a:p>
          <a:p>
            <a:pPr algn="l"/>
            <a:r>
              <a:rPr lang="en-IN" sz="1600" dirty="0"/>
              <a:t>75,000 dollars or more:</a:t>
            </a:r>
          </a:p>
          <a:p>
            <a:pPr algn="l"/>
            <a:r>
              <a:rPr lang="en-IN" sz="1600" dirty="0"/>
              <a:t>The regions include parts of Nevada, Wyoming and North Dakota.</a:t>
            </a:r>
          </a:p>
          <a:p>
            <a:pPr algn="l"/>
            <a:r>
              <a:rPr lang="en-IN" sz="1600" dirty="0"/>
              <a:t>60,000 dollars to 74,999 dollars:</a:t>
            </a:r>
          </a:p>
          <a:p>
            <a:pPr algn="l"/>
            <a:r>
              <a:rPr lang="en-IN" sz="1600" dirty="0"/>
              <a:t>The regions include parts of Nevada, Wyoming, North Dakota, California, Utah, Texas, Washington and Oregon.</a:t>
            </a:r>
          </a:p>
          <a:p>
            <a:pPr algn="l"/>
            <a:r>
              <a:rPr lang="en-IN" sz="1600" dirty="0"/>
              <a:t>50,000 dollars to 59,999 dollars:</a:t>
            </a:r>
          </a:p>
          <a:p>
            <a:pPr algn="l"/>
            <a:r>
              <a:rPr lang="en-IN" sz="1600" dirty="0"/>
              <a:t>The regions include parts of Minnesota, Iowa, Arkansas, New York, Ohio, Indiana, Nevada, Wyoming, North Dakota, California, Utah, Texas, Washington, Oregon and new Mexico.</a:t>
            </a:r>
          </a:p>
          <a:p>
            <a:pPr algn="l"/>
            <a:r>
              <a:rPr lang="en-IN" sz="1600" dirty="0"/>
              <a:t>40,000 dollars to 49,999 dollars:</a:t>
            </a:r>
          </a:p>
          <a:p>
            <a:pPr algn="l"/>
            <a:r>
              <a:rPr lang="en-IN" sz="1600" dirty="0"/>
              <a:t>The regions include parts of Tennessee, Mississippi, Alabama, South Carolina, North Carolina, Kentucky, Florida, Virginia and Delaware.</a:t>
            </a:r>
          </a:p>
          <a:p>
            <a:pPr algn="l"/>
            <a:r>
              <a:rPr lang="en-IN" sz="1600" dirty="0"/>
              <a:t>Less than 40,999 dollars:</a:t>
            </a:r>
          </a:p>
          <a:p>
            <a:pPr algn="l"/>
            <a:r>
              <a:rPr lang="en-IN" sz="1600" dirty="0"/>
              <a:t>The regions include parts of Washington, California, Idaho, Montana, Arizona, New Mexico, Texas and South Dakota.</a:t>
            </a:r>
          </a:p>
        </p:txBody>
      </p:sp>
      <p:sp>
        <p:nvSpPr>
          <p:cNvPr id="13" name="Text Placeholder 4"/>
          <p:cNvSpPr>
            <a:spLocks noGrp="1"/>
          </p:cNvSpPr>
          <p:nvPr>
            <p:ph type="body" sz="quarter" idx="17"/>
          </p:nvPr>
        </p:nvSpPr>
        <p:spPr>
          <a:xfrm>
            <a:off x="4065624" y="6152728"/>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2164B105-D566-493C-AB73-B2C7D223F841}"/>
              </a:ext>
            </a:extLst>
          </p:cNvPr>
          <p:cNvSpPr>
            <a:spLocks noGrp="1"/>
          </p:cNvSpPr>
          <p:nvPr>
            <p:ph type="sldNum" sz="quarter" idx="4"/>
          </p:nvPr>
        </p:nvSpPr>
        <p:spPr/>
        <p:txBody>
          <a:bodyPr/>
          <a:lstStyle/>
          <a:p>
            <a:fld id="{68151E55-6873-49E2-B8D5-2F265E6F1973}" type="slidenum">
              <a:rPr lang="en-US" smtClean="0"/>
              <a:pPr/>
              <a:t>71</a:t>
            </a:fld>
            <a:endParaRPr lang="en-US" dirty="0"/>
          </a:p>
        </p:txBody>
      </p:sp>
    </p:spTree>
    <p:extLst>
      <p:ext uri="{BB962C8B-B14F-4D97-AF65-F5344CB8AC3E}">
        <p14:creationId xmlns:p14="http://schemas.microsoft.com/office/powerpoint/2010/main" val="27683374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EF87-84EC-4379-BEC2-310ED7EBB751}"/>
              </a:ext>
            </a:extLst>
          </p:cNvPr>
          <p:cNvSpPr>
            <a:spLocks noGrp="1"/>
          </p:cNvSpPr>
          <p:nvPr>
            <p:ph type="title"/>
          </p:nvPr>
        </p:nvSpPr>
        <p:spPr/>
        <p:txBody>
          <a:bodyPr/>
          <a:lstStyle/>
          <a:p>
            <a:r>
              <a:rPr kumimoji="0" lang="en-US" altLang="en-US" sz="2400" b="1" i="0" u="none" strike="noStrike" kern="1200" cap="none" spc="0" normalizeH="0" baseline="0" noProof="0" dirty="0">
                <a:ln>
                  <a:noFill/>
                </a:ln>
                <a:solidFill>
                  <a:schemeClr val="tx1"/>
                </a:solidFill>
                <a:effectLst/>
                <a:uLnTx/>
                <a:uFillTx/>
                <a:latin typeface="Sanserif"/>
                <a:ea typeface="+mj-ea"/>
                <a:cs typeface="Times New Roman" panose="02020603050405020304" pitchFamily="18" charset="0"/>
              </a:rPr>
              <a:t>Combination Chart – Text Alternative</a:t>
            </a:r>
            <a:endParaRPr lang="en-IN" sz="2400" dirty="0">
              <a:solidFill>
                <a:schemeClr val="tx1"/>
              </a:solidFill>
            </a:endParaRPr>
          </a:p>
        </p:txBody>
      </p:sp>
      <p:sp>
        <p:nvSpPr>
          <p:cNvPr id="3" name="Text Placeholder 2">
            <a:extLst>
              <a:ext uri="{FF2B5EF4-FFF2-40B4-BE49-F238E27FC236}">
                <a16:creationId xmlns:a16="http://schemas.microsoft.com/office/drawing/2014/main" id="{23EB5264-250A-4DF3-96EA-D33515F36BEE}"/>
              </a:ext>
            </a:extLst>
          </p:cNvPr>
          <p:cNvSpPr>
            <a:spLocks noGrp="1"/>
          </p:cNvSpPr>
          <p:nvPr>
            <p:ph type="body" sz="quarter" idx="1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4" name="Content Placeholder 3">
            <a:extLst>
              <a:ext uri="{FF2B5EF4-FFF2-40B4-BE49-F238E27FC236}">
                <a16:creationId xmlns:a16="http://schemas.microsoft.com/office/drawing/2014/main" id="{EFA4D75D-72CC-4E92-A24C-3202A74C5F62}"/>
              </a:ext>
            </a:extLst>
          </p:cNvPr>
          <p:cNvSpPr>
            <a:spLocks noGrp="1"/>
          </p:cNvSpPr>
          <p:nvPr>
            <p:ph sz="quarter" idx="16"/>
          </p:nvPr>
        </p:nvSpPr>
        <p:spPr/>
        <p:txBody>
          <a:bodyPr/>
          <a:lstStyle/>
          <a:p>
            <a:pPr algn="l"/>
            <a:r>
              <a:rPr lang="en-US" sz="1600" dirty="0"/>
              <a:t>Horizontal axis represents time ranging from September 9 to September 13 in increments of September 1, while vertical axis represents volume of sales (comparison) and price of stock over time (the trend) ranging from negative 50 to 27,200. It also shows MACD (an indicator of trends in stock performance). It allows the reader to detect whether the change in volume affects the price of the stock. </a:t>
            </a:r>
          </a:p>
          <a:p>
            <a:pPr algn="l"/>
            <a:r>
              <a:rPr lang="en-US" sz="1600" dirty="0"/>
              <a:t>The data is as follows:</a:t>
            </a:r>
          </a:p>
          <a:p>
            <a:pPr algn="l"/>
            <a:r>
              <a:rPr lang="en-US" sz="1600" dirty="0"/>
              <a:t>Three curves begin in September 9 at 0 and end after September 13 at 0 showing an increasing trend after September 11.</a:t>
            </a:r>
          </a:p>
          <a:p>
            <a:pPr algn="l"/>
            <a:r>
              <a:rPr lang="en-US" sz="1600" dirty="0"/>
              <a:t>Two curves begin in September 9 at 26,820 and end after September 13 at 27,200 showing an increasing trend after September 11.</a:t>
            </a:r>
          </a:p>
          <a:p>
            <a:pPr algn="l"/>
            <a:r>
              <a:rPr lang="en-US" sz="1600" dirty="0"/>
              <a:t>The chart is also interactive, which allows the reader to hover over data points to call out specific data in the chart.</a:t>
            </a:r>
          </a:p>
          <a:p>
            <a:pPr algn="l"/>
            <a:r>
              <a:rPr lang="en-US" sz="1600" dirty="0"/>
              <a:t>The data on the point is as follows:</a:t>
            </a:r>
          </a:p>
          <a:p>
            <a:pPr algn="l"/>
            <a:r>
              <a:rPr lang="en-US" sz="1600" dirty="0"/>
              <a:t>09/12/2019 12:00 PM EDT</a:t>
            </a:r>
          </a:p>
          <a:p>
            <a:pPr algn="l"/>
            <a:r>
              <a:rPr lang="en-US" sz="1600" dirty="0"/>
              <a:t>US: DJIA 27,240.06</a:t>
            </a:r>
          </a:p>
          <a:p>
            <a:pPr algn="l"/>
            <a:r>
              <a:rPr lang="en-US" sz="1600" dirty="0"/>
              <a:t>SMA(50) 27,148.17</a:t>
            </a:r>
          </a:p>
          <a:p>
            <a:pPr algn="l"/>
            <a:r>
              <a:rPr lang="en-US" sz="1600" dirty="0"/>
              <a:t>Volume 0</a:t>
            </a:r>
          </a:p>
          <a:p>
            <a:pPr algn="l"/>
            <a:r>
              <a:rPr lang="en-US" sz="1600" dirty="0"/>
              <a:t>MACD 24.96</a:t>
            </a:r>
          </a:p>
          <a:p>
            <a:pPr algn="l"/>
            <a:r>
              <a:rPr lang="en-US" sz="1600" dirty="0"/>
              <a:t>MACD–Signal 23.95</a:t>
            </a:r>
          </a:p>
          <a:p>
            <a:pPr algn="l"/>
            <a:r>
              <a:rPr lang="en-US" sz="1600" dirty="0"/>
              <a:t>MACD–Hist 1.00</a:t>
            </a:r>
          </a:p>
          <a:p>
            <a:pPr algn="l"/>
            <a:r>
              <a:rPr lang="en-US" sz="1600" dirty="0"/>
              <a:t>Note: All data is approximate.</a:t>
            </a:r>
            <a:endParaRPr lang="en-IN" sz="1600" dirty="0"/>
          </a:p>
        </p:txBody>
      </p:sp>
      <p:sp>
        <p:nvSpPr>
          <p:cNvPr id="5" name="Text Placeholder 4">
            <a:extLst>
              <a:ext uri="{FF2B5EF4-FFF2-40B4-BE49-F238E27FC236}">
                <a16:creationId xmlns:a16="http://schemas.microsoft.com/office/drawing/2014/main" id="{194F8D7C-1020-4DDE-8A6E-4EC558A5C030}"/>
              </a:ext>
            </a:extLst>
          </p:cNvPr>
          <p:cNvSpPr>
            <a:spLocks noGrp="1"/>
          </p:cNvSpPr>
          <p:nvPr>
            <p:ph type="body" sz="quarter" idx="17"/>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Sanserif"/>
                <a:ea typeface="+mn-ea"/>
                <a:cs typeface="+mn-cs"/>
                <a:hlinkClick r:id="rId2" action="ppaction://hlinksldjump"/>
              </a:rPr>
              <a:t>Return to parent-slide containing images.</a:t>
            </a:r>
            <a:endParaRPr kumimoji="0" lang="en-US" sz="900" b="0" i="0" u="none" strike="noStrike" kern="1200" cap="none" spc="0" normalizeH="0" baseline="0" noProof="0" dirty="0">
              <a:ln>
                <a:noFill/>
              </a:ln>
              <a:solidFill>
                <a:srgbClr val="000000"/>
              </a:solidFill>
              <a:effectLst/>
              <a:uLnTx/>
              <a:uFillTx/>
              <a:latin typeface="Sanserif"/>
              <a:ea typeface="+mn-ea"/>
              <a:cs typeface="+mn-cs"/>
            </a:endParaRPr>
          </a:p>
        </p:txBody>
      </p:sp>
      <p:sp>
        <p:nvSpPr>
          <p:cNvPr id="7" name="Slide Number Placeholder 5">
            <a:extLst>
              <a:ext uri="{FF2B5EF4-FFF2-40B4-BE49-F238E27FC236}">
                <a16:creationId xmlns:a16="http://schemas.microsoft.com/office/drawing/2014/main" id="{3BA4BA03-EE78-471D-8219-03673D0392E5}"/>
              </a:ext>
            </a:extLst>
          </p:cNvPr>
          <p:cNvSpPr>
            <a:spLocks noGrp="1"/>
          </p:cNvSpPr>
          <p:nvPr>
            <p:ph type="sldNum" sz="quarter" idx="4"/>
          </p:nvPr>
        </p:nvSpPr>
        <p:spPr/>
        <p:txBody>
          <a:bodyPr/>
          <a:lstStyle/>
          <a:p>
            <a:fld id="{68151E55-6873-49E2-B8D5-2F265E6F1973}" type="slidenum">
              <a:rPr lang="en-US" smtClean="0"/>
              <a:pPr/>
              <a:t>72</a:t>
            </a:fld>
            <a:endParaRPr lang="en-US" dirty="0"/>
          </a:p>
        </p:txBody>
      </p:sp>
    </p:spTree>
    <p:extLst>
      <p:ext uri="{BB962C8B-B14F-4D97-AF65-F5344CB8AC3E}">
        <p14:creationId xmlns:p14="http://schemas.microsoft.com/office/powerpoint/2010/main" val="31724317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a:xfrm>
            <a:off x="685643" y="279851"/>
            <a:ext cx="11277600" cy="678611"/>
          </a:xfrm>
        </p:spPr>
        <p:txBody>
          <a:bodyPr/>
          <a:lstStyle/>
          <a:p>
            <a:r>
              <a:rPr kumimoji="0" lang="en-US" altLang="en-US" sz="2400" b="1" i="0" u="none" strike="noStrike" kern="1200" cap="none" spc="0" normalizeH="0" baseline="0" noProof="0" dirty="0">
                <a:ln>
                  <a:noFill/>
                </a:ln>
                <a:solidFill>
                  <a:srgbClr val="000000"/>
                </a:solidFill>
                <a:effectLst/>
                <a:uLnTx/>
                <a:uFillTx/>
                <a:latin typeface="Sanserif"/>
                <a:ea typeface="+mj-ea"/>
                <a:cs typeface="+mj-cs"/>
              </a:rPr>
              <a:t>Visual Integrity – Text Alternative</a:t>
            </a:r>
            <a:endParaRPr lang="en-US" sz="2400" dirty="0">
              <a:solidFill>
                <a:schemeClr val="tx1"/>
              </a:solidFill>
            </a:endParaRP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00161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Sanserif"/>
                <a:ea typeface="+mn-ea"/>
                <a:cs typeface="+mn-cs"/>
              </a:rPr>
              <a:t>Horizontal axis represents year ranging from 2018 to 2022 in increments of 1, while vertical axis represents the data starting from 0, 20, 80, 100 to 140 in increments of 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Sanserif"/>
                <a:ea typeface="+mn-ea"/>
                <a:cs typeface="+mn-cs"/>
              </a:rPr>
              <a:t>The data is as follows: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Sanserif"/>
                <a:ea typeface="+mn-ea"/>
                <a:cs typeface="+mn-cs"/>
              </a:rPr>
              <a:t>Curve begins in 2018 at 10 and ends in 2022 at 135 showing an increasing trend after 2021.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000000"/>
                </a:solidFill>
                <a:effectLst/>
                <a:uLnTx/>
                <a:uFillTx/>
                <a:latin typeface="Sanserif"/>
                <a:ea typeface="+mn-ea"/>
                <a:cs typeface="+mn-cs"/>
              </a:rPr>
              <a:t>Note: All data is approximate.</a:t>
            </a:r>
          </a:p>
        </p:txBody>
      </p:sp>
      <p:sp>
        <p:nvSpPr>
          <p:cNvPr id="13" name="Text Placeholder 4"/>
          <p:cNvSpPr>
            <a:spLocks noGrp="1"/>
          </p:cNvSpPr>
          <p:nvPr>
            <p:ph type="body" sz="quarter" idx="17"/>
          </p:nvPr>
        </p:nvSpPr>
        <p:spPr>
          <a:xfrm>
            <a:off x="4108626" y="6165304"/>
            <a:ext cx="3974592" cy="228600"/>
          </a:xfrm>
        </p:spPr>
        <p:txBody>
          <a:bodyPr/>
          <a:lstStyle/>
          <a:p>
            <a:r>
              <a:rPr lang="en-US" dirty="0">
                <a:hlinkClick r:id="rId2" action="ppaction://hlinksldjump"/>
              </a:rPr>
              <a:t>Return to parent-slide containing images.</a:t>
            </a:r>
            <a:endParaRPr lang="en-US" dirty="0"/>
          </a:p>
        </p:txBody>
      </p:sp>
      <p:sp>
        <p:nvSpPr>
          <p:cNvPr id="2" name="Slide Number Placeholder 5">
            <a:extLst>
              <a:ext uri="{FF2B5EF4-FFF2-40B4-BE49-F238E27FC236}">
                <a16:creationId xmlns:a16="http://schemas.microsoft.com/office/drawing/2014/main" id="{DAC88A81-CB0E-40D1-A9D2-0E5BA064F81B}"/>
              </a:ext>
            </a:extLst>
          </p:cNvPr>
          <p:cNvSpPr>
            <a:spLocks noGrp="1"/>
          </p:cNvSpPr>
          <p:nvPr>
            <p:ph type="sldNum" sz="quarter" idx="4"/>
          </p:nvPr>
        </p:nvSpPr>
        <p:spPr/>
        <p:txBody>
          <a:bodyPr/>
          <a:lstStyle/>
          <a:p>
            <a:fld id="{68151E55-6873-49E2-B8D5-2F265E6F1973}" type="slidenum">
              <a:rPr lang="en-US" smtClean="0"/>
              <a:pPr/>
              <a:t>73</a:t>
            </a:fld>
            <a:endParaRPr lang="en-US" dirty="0"/>
          </a:p>
        </p:txBody>
      </p:sp>
    </p:spTree>
    <p:extLst>
      <p:ext uri="{BB962C8B-B14F-4D97-AF65-F5344CB8AC3E}">
        <p14:creationId xmlns:p14="http://schemas.microsoft.com/office/powerpoint/2010/main" val="95208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altLang="en-US" sz="5400" b="1" i="0" u="none" strike="noStrike" kern="1200" cap="none" spc="0" normalizeH="0" baseline="0" noProof="0" dirty="0">
                <a:ln>
                  <a:noFill/>
                </a:ln>
                <a:solidFill>
                  <a:srgbClr val="3D97B4"/>
                </a:solidFill>
                <a:effectLst/>
                <a:uLnTx/>
                <a:uFillTx/>
                <a:cs typeface="+mj-cs"/>
              </a:rPr>
              <a:t>Alignment</a:t>
            </a:r>
            <a:endParaRPr lang="en-US" sz="5400" dirty="0"/>
          </a:p>
        </p:txBody>
      </p:sp>
      <p:sp>
        <p:nvSpPr>
          <p:cNvPr id="8" name="Content Placeholder 2"/>
          <p:cNvSpPr>
            <a:spLocks noGrp="1"/>
          </p:cNvSpPr>
          <p:nvPr>
            <p:ph sz="quarter" idx="20"/>
          </p:nvPr>
        </p:nvSpPr>
        <p:spPr>
          <a:xfrm>
            <a:off x="2063551" y="1196753"/>
            <a:ext cx="8259891" cy="5356446"/>
          </a:xfrm>
        </p:spPr>
        <p:txBody>
          <a:bodyPr>
            <a:normAutofit/>
          </a:bodyPr>
          <a:lstStyle/>
          <a:p>
            <a:pPr marL="0" marR="0" lvl="0" indent="0" algn="l" defTabSz="457200" rtl="0" eaLnBrk="1" fontAlgn="base" latinLnBrk="0" hangingPunct="1">
              <a:lnSpc>
                <a:spcPct val="80000"/>
              </a:lnSpc>
              <a:spcBef>
                <a:spcPct val="20000"/>
              </a:spcBef>
              <a:spcAft>
                <a:spcPts val="800"/>
              </a:spcAft>
              <a:buClr>
                <a:srgbClr val="73BD91"/>
              </a:buClr>
              <a:buSzTx/>
              <a:buFont typeface="Arial" panose="020B0604020202020204" pitchFamily="34" charset="0"/>
              <a:buNone/>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Alignment helps to make your document look planned. </a:t>
            </a:r>
          </a:p>
          <a:p>
            <a:pPr marL="0" marR="0" lvl="0" indent="0" algn="l" defTabSz="457200" rtl="0" eaLnBrk="1" fontAlgn="base" latinLnBrk="0" hangingPunct="1">
              <a:lnSpc>
                <a:spcPct val="80000"/>
              </a:lnSpc>
              <a:spcBef>
                <a:spcPct val="20000"/>
              </a:spcBef>
              <a:spcAft>
                <a:spcPts val="800"/>
              </a:spcAft>
              <a:buClr>
                <a:srgbClr val="73BD91"/>
              </a:buClr>
              <a:buSzTx/>
              <a:buFont typeface="Arial" panose="020B0604020202020204" pitchFamily="34" charset="0"/>
              <a:buNone/>
              <a:tabLst/>
              <a:defRPr/>
            </a:pPr>
            <a:r>
              <a:rPr kumimoji="0" lang="en-US" altLang="en-US" sz="2800" b="1"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HEADINGS</a:t>
            </a:r>
          </a:p>
          <a:p>
            <a:pPr marL="0" marR="0" lvl="0" indent="0" algn="l" defTabSz="457200" rtl="0" eaLnBrk="1" fontAlgn="base" latinLnBrk="0" hangingPunct="1">
              <a:lnSpc>
                <a:spcPct val="80000"/>
              </a:lnSpc>
              <a:spcBef>
                <a:spcPct val="20000"/>
              </a:spcBef>
              <a:spcAft>
                <a:spcPts val="800"/>
              </a:spcAft>
              <a:buClr>
                <a:srgbClr val="73BD91"/>
              </a:buClr>
              <a:buSzTx/>
              <a:buFont typeface="Arial" panose="020B0604020202020204" pitchFamily="34" charset="0"/>
              <a:buNone/>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Headings may be aligned left, right, or center. All headings within the same document should be treated the same. </a:t>
            </a:r>
          </a:p>
          <a:p>
            <a:pPr marL="0" marR="0" lvl="0" indent="0" algn="just" defTabSz="457200" rtl="0" eaLnBrk="1" fontAlgn="base" latinLnBrk="0" hangingPunct="1">
              <a:lnSpc>
                <a:spcPct val="80000"/>
              </a:lnSpc>
              <a:spcBef>
                <a:spcPct val="20000"/>
              </a:spcBef>
              <a:spcAft>
                <a:spcPts val="800"/>
              </a:spcAft>
              <a:buClr>
                <a:srgbClr val="73BD91"/>
              </a:buClr>
              <a:buSzTx/>
              <a:buFont typeface="Arial" panose="020B0604020202020204" pitchFamily="34" charset="0"/>
              <a:buNone/>
              <a:tabLst/>
              <a:defRPr/>
            </a:pPr>
            <a:r>
              <a:rPr kumimoji="0" lang="en-US" altLang="en-US" sz="2800" b="0" i="0" u="none" strike="noStrike" kern="1200" cap="none" spc="0" normalizeH="0" baseline="0" noProof="0" dirty="0">
                <a:ln>
                  <a:noFill/>
                </a:ln>
                <a:solidFill>
                  <a:srgbClr val="000000"/>
                </a:solidFill>
                <a:effectLst/>
                <a:uLnTx/>
                <a:uFillTx/>
                <a:ea typeface="ＭＳ Ｐゴシック" panose="020B0600070205080204" pitchFamily="34" charset="-128"/>
                <a:cs typeface="+mn-cs"/>
              </a:rPr>
              <a:t>Text in paragraphs is not usually center aligned, unless it is set off in its own feature. You can also fully justify text, which means the text is flush on both margins. But this sometimes results in awkward spacing within the paragraph and can make some text harder to read. </a:t>
            </a:r>
          </a:p>
        </p:txBody>
      </p:sp>
      <p:sp>
        <p:nvSpPr>
          <p:cNvPr id="6" name="Slide Number Placeholder 3"/>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731887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Proximity</a:t>
            </a:r>
            <a:endParaRPr lang="en-US" sz="5400" dirty="0"/>
          </a:p>
        </p:txBody>
      </p:sp>
      <p:sp>
        <p:nvSpPr>
          <p:cNvPr id="8" name="Content Placeholder 2"/>
          <p:cNvSpPr>
            <a:spLocks noGrp="1"/>
          </p:cNvSpPr>
          <p:nvPr>
            <p:ph sz="quarter" idx="11"/>
          </p:nvPr>
        </p:nvSpPr>
        <p:spPr>
          <a:xfrm>
            <a:off x="3215680" y="1019797"/>
            <a:ext cx="6120680" cy="714997"/>
          </a:xfrm>
        </p:spPr>
        <p:txBody>
          <a:bodyPr>
            <a:noAutofit/>
          </a:bodyPr>
          <a:lstStyle/>
          <a:p>
            <a:pPr marL="0" marR="0" lvl="0" indent="0" algn="ctr" defTabSz="457200" rtl="0" eaLnBrk="0" fontAlgn="base" latinLnBrk="0" hangingPunct="0">
              <a:lnSpc>
                <a:spcPct val="100000"/>
              </a:lnSpc>
              <a:spcBef>
                <a:spcPct val="20000"/>
              </a:spcBef>
              <a:spcAft>
                <a:spcPts val="800"/>
              </a:spcAft>
              <a:buClrTx/>
              <a:buSzTx/>
              <a:buFont typeface="Arial" panose="020B0604020202020204" pitchFamily="34" charset="0"/>
              <a:buNone/>
              <a:tabLst/>
              <a:defRPr/>
            </a:pPr>
            <a:r>
              <a:rPr kumimoji="0" lang="en-US" b="1" i="0" u="none" strike="noStrike" kern="1200" cap="none" spc="0" normalizeH="0" baseline="0" noProof="0" dirty="0">
                <a:ln>
                  <a:noFill/>
                </a:ln>
                <a:solidFill>
                  <a:prstClr val="black"/>
                </a:solidFill>
                <a:effectLst/>
                <a:uLnTx/>
                <a:uFillTx/>
                <a:cs typeface="+mn-cs"/>
              </a:rPr>
              <a:t>How could you apply the principle of proximity to make this list more readable? </a:t>
            </a:r>
          </a:p>
        </p:txBody>
      </p:sp>
      <p:sp>
        <p:nvSpPr>
          <p:cNvPr id="11" name="Content Placeholder 3"/>
          <p:cNvSpPr>
            <a:spLocks noGrp="1"/>
          </p:cNvSpPr>
          <p:nvPr>
            <p:ph sz="quarter" idx="14"/>
          </p:nvPr>
        </p:nvSpPr>
        <p:spPr>
          <a:xfrm>
            <a:off x="695400" y="1914527"/>
            <a:ext cx="10657184" cy="4449653"/>
          </a:xfrm>
        </p:spPr>
        <p:txBody>
          <a:bodyPr>
            <a:normAutofit/>
          </a:bodyPr>
          <a:lstStyle/>
          <a:p>
            <a:pPr marL="0" marR="0" lvl="0" indent="0" algn="l" defTabSz="457200" rtl="0" eaLnBrk="0" fontAlgn="base" latinLnBrk="0" hangingPunct="0">
              <a:lnSpc>
                <a:spcPct val="100000"/>
              </a:lnSpc>
              <a:spcBef>
                <a:spcPts val="0"/>
              </a:spcBef>
              <a:spcAft>
                <a:spcPts val="800"/>
              </a:spcAft>
              <a:buClrTx/>
              <a:buSzTx/>
              <a:buFont typeface="Arial" panose="020B0604020202020204" pitchFamily="34" charset="0"/>
              <a:buNone/>
              <a:tabLst/>
              <a:defRPr/>
            </a:pPr>
            <a:r>
              <a:rPr kumimoji="0" lang="en-US" sz="2200" b="0" i="0" u="none" strike="noStrike" kern="1200" cap="none" spc="0" normalizeH="0" baseline="0" noProof="0" dirty="0">
                <a:ln>
                  <a:noFill/>
                </a:ln>
                <a:solidFill>
                  <a:prstClr val="black"/>
                </a:solidFill>
                <a:effectLst/>
                <a:uLnTx/>
                <a:uFillTx/>
                <a:cs typeface="+mn-cs"/>
              </a:rPr>
              <a:t>Our advisory board meeting is in 6 months, so we need to meet to discuss the following details:</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Sending invitations.</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Sending a follow-up message and thank you.</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Planning for refreshments.</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Moderating the discussion.</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Reserving projectors and technology.</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Creating the meeting agenda.</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Assigning staff roles for the meeting.</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Reserving a meeting room.</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Incorporating guests and student speakers.</a:t>
            </a:r>
          </a:p>
          <a:p>
            <a:pPr marL="342900" marR="0" lvl="0" indent="-342900" algn="l" defTabSz="4572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cs typeface="+mn-cs"/>
              </a:rPr>
              <a:t>Distributing the minutes.</a:t>
            </a:r>
          </a:p>
        </p:txBody>
      </p:sp>
      <p:sp>
        <p:nvSpPr>
          <p:cNvPr id="6" name="Slide Number Placeholder 4"/>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2435962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2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6.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7.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15638</TotalTime>
  <Words>5812</Words>
  <Application>Microsoft Office PowerPoint</Application>
  <PresentationFormat>Widescreen</PresentationFormat>
  <Paragraphs>610</Paragraphs>
  <Slides>73</Slides>
  <Notes>57</Notes>
  <HiddenSlides>16</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73</vt:i4>
      </vt:variant>
    </vt:vector>
  </HeadingPairs>
  <TitlesOfParts>
    <vt:vector size="86" baseType="lpstr">
      <vt:lpstr>Arial</vt:lpstr>
      <vt:lpstr>ArumSans Bold</vt:lpstr>
      <vt:lpstr>Brush Script Std</vt:lpstr>
      <vt:lpstr>Calibri (Body)</vt:lpstr>
      <vt:lpstr>Sanserif</vt:lpstr>
      <vt:lpstr>Times New Roman</vt:lpstr>
      <vt:lpstr>Title Slides Master</vt:lpstr>
      <vt:lpstr>MainContentSlideMaster</vt:lpstr>
      <vt:lpstr>1_ClosingMaster</vt:lpstr>
      <vt:lpstr>2_ClosingMaster</vt:lpstr>
      <vt:lpstr>DividerSlideMaster</vt:lpstr>
      <vt:lpstr>ImageDescriptionAppendixSlideMaster</vt:lpstr>
      <vt:lpstr>1_Default Design</vt:lpstr>
      <vt:lpstr>Chapter Five</vt:lpstr>
      <vt:lpstr>Learning Objectives 1</vt:lpstr>
      <vt:lpstr>Learning Objectives 2</vt:lpstr>
      <vt:lpstr>Principles of Document Design</vt:lpstr>
      <vt:lpstr>Contrast</vt:lpstr>
      <vt:lpstr>You Design It 1</vt:lpstr>
      <vt:lpstr>Repetition</vt:lpstr>
      <vt:lpstr>Alignment</vt:lpstr>
      <vt:lpstr>Proximity</vt:lpstr>
      <vt:lpstr> Layout</vt:lpstr>
      <vt:lpstr>Gutenberg Diagram (Z-Pattern) Layout</vt:lpstr>
      <vt:lpstr>Spacing</vt:lpstr>
      <vt:lpstr>Fonts</vt:lpstr>
      <vt:lpstr>You Make the Call 1</vt:lpstr>
      <vt:lpstr>Color</vt:lpstr>
      <vt:lpstr>Color Theory</vt:lpstr>
      <vt:lpstr>You Make the Call 2</vt:lpstr>
      <vt:lpstr>Color Meaning</vt:lpstr>
      <vt:lpstr>Design Considerations for Online Texts</vt:lpstr>
      <vt:lpstr>Comparing Print and Online Text 1</vt:lpstr>
      <vt:lpstr>Comparing Print and Online Text 2</vt:lpstr>
      <vt:lpstr>Organizing Content</vt:lpstr>
      <vt:lpstr>Presenting the Content</vt:lpstr>
      <vt:lpstr>Creating Searchable and Accessible Content</vt:lpstr>
      <vt:lpstr>Communicating with Visuals</vt:lpstr>
      <vt:lpstr>Planning the Visuals</vt:lpstr>
      <vt:lpstr>Constructing and Planning the Visuals</vt:lpstr>
      <vt:lpstr>Size</vt:lpstr>
      <vt:lpstr>Orientation</vt:lpstr>
      <vt:lpstr>Type</vt:lpstr>
      <vt:lpstr>Check it Out</vt:lpstr>
      <vt:lpstr>Rules and Borders</vt:lpstr>
      <vt:lpstr>Color and Cross-Hatching</vt:lpstr>
      <vt:lpstr> Background</vt:lpstr>
      <vt:lpstr>Numbering</vt:lpstr>
      <vt:lpstr>Titles and Captions</vt:lpstr>
      <vt:lpstr>You Title It</vt:lpstr>
      <vt:lpstr>Footnotes and Acknowledgments</vt:lpstr>
      <vt:lpstr>Selecting and Using Textual Visuals</vt:lpstr>
      <vt:lpstr>Tables</vt:lpstr>
      <vt:lpstr>Pull Quotes</vt:lpstr>
      <vt:lpstr>You Make the Call 3</vt:lpstr>
      <vt:lpstr>Charts</vt:lpstr>
      <vt:lpstr>Bar and Column Charts 1</vt:lpstr>
      <vt:lpstr>Bar and Column Charts 2 </vt:lpstr>
      <vt:lpstr>Pictographs</vt:lpstr>
      <vt:lpstr>Pie Charts</vt:lpstr>
      <vt:lpstr>Line and Area Charts</vt:lpstr>
      <vt:lpstr>Maps </vt:lpstr>
      <vt:lpstr>Combination Chart</vt:lpstr>
      <vt:lpstr>Photographs</vt:lpstr>
      <vt:lpstr>You Make the Call 4</vt:lpstr>
      <vt:lpstr>Visual Integrity</vt:lpstr>
      <vt:lpstr>You Make the Call 5</vt:lpstr>
      <vt:lpstr>Placing and Interpreting the Visuals</vt:lpstr>
      <vt:lpstr>PowerPoint Presentation</vt:lpstr>
      <vt:lpstr>End of Main Content</vt:lpstr>
      <vt:lpstr>Accessibility Content: Text Alternatives for Images</vt:lpstr>
      <vt:lpstr>Contrast – Text Alternative</vt:lpstr>
      <vt:lpstr> Layout – Text Alternative</vt:lpstr>
      <vt:lpstr>Color Theory – Text Alternative</vt:lpstr>
      <vt:lpstr>Organizing Content – Text Alternative</vt:lpstr>
      <vt:lpstr>Footnotes and Acknowledgments – Text Alternative</vt:lpstr>
      <vt:lpstr>Tables – Text Alternative</vt:lpstr>
      <vt:lpstr>Pull Quotes – Text Alternative</vt:lpstr>
      <vt:lpstr>Charts – Text Alternative</vt:lpstr>
      <vt:lpstr>Bar and Column Charts 1 – Text Alternative</vt:lpstr>
      <vt:lpstr>Bar and Column Charts 2 – Text Alternative</vt:lpstr>
      <vt:lpstr>Pictographs – Text Alternative</vt:lpstr>
      <vt:lpstr>Line and Area Charts – Text Alternative</vt:lpstr>
      <vt:lpstr>Maps – Text Alternative</vt:lpstr>
      <vt:lpstr>Combination Chart – Text Alternative</vt:lpstr>
      <vt:lpstr>Visual Integrity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Five: Communicating your Messages Visually</dc:title>
  <dc:subject>General, Organic, &amp; Biological Chemistry</dc:subject>
  <dc:creator>Bernstein;Fran</dc:creator>
  <dc:description/>
  <cp:lastModifiedBy>Ritik Singh</cp:lastModifiedBy>
  <cp:revision>2299</cp:revision>
  <dcterms:created xsi:type="dcterms:W3CDTF">2017-04-27T00:32:37Z</dcterms:created>
  <dcterms:modified xsi:type="dcterms:W3CDTF">2021-02-08T14:24:01Z</dcterms:modified>
</cp:coreProperties>
</file>