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27"/>
  </p:notesMasterIdLst>
  <p:handoutMasterIdLst>
    <p:handoutMasterId r:id="rId28"/>
  </p:handoutMasterIdLst>
  <p:sldIdLst>
    <p:sldId id="278" r:id="rId7"/>
    <p:sldId id="257" r:id="rId8"/>
    <p:sldId id="263" r:id="rId9"/>
    <p:sldId id="264" r:id="rId10"/>
    <p:sldId id="265" r:id="rId11"/>
    <p:sldId id="267" r:id="rId12"/>
    <p:sldId id="268" r:id="rId13"/>
    <p:sldId id="269" r:id="rId14"/>
    <p:sldId id="270" r:id="rId15"/>
    <p:sldId id="271" r:id="rId16"/>
    <p:sldId id="272" r:id="rId17"/>
    <p:sldId id="277" r:id="rId18"/>
    <p:sldId id="274" r:id="rId19"/>
    <p:sldId id="275" r:id="rId20"/>
    <p:sldId id="258" r:id="rId21"/>
    <p:sldId id="262" r:id="rId22"/>
    <p:sldId id="266" r:id="rId23"/>
    <p:sldId id="261" r:id="rId24"/>
    <p:sldId id="349" r:id="rId25"/>
    <p:sldId id="279" r:id="rId26"/>
  </p:sldIdLst>
  <p:sldSz cx="12192000" cy="6858000"/>
  <p:notesSz cx="6858000" cy="9144000"/>
  <p:custDataLst>
    <p:tags r:id="rId29"/>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278"/>
            <p14:sldId id="257"/>
            <p14:sldId id="263"/>
            <p14:sldId id="264"/>
            <p14:sldId id="265"/>
            <p14:sldId id="267"/>
            <p14:sldId id="268"/>
            <p14:sldId id="269"/>
            <p14:sldId id="270"/>
            <p14:sldId id="271"/>
            <p14:sldId id="272"/>
            <p14:sldId id="277"/>
            <p14:sldId id="274"/>
            <p14:sldId id="275"/>
            <p14:sldId id="258"/>
            <p14:sldId id="262"/>
            <p14:sldId id="266"/>
            <p14:sldId id="261"/>
            <p14:sldId id="349"/>
            <p14:sldId id="279"/>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959595"/>
    <a:srgbClr val="7F7F7F"/>
    <a:srgbClr val="4A4675"/>
    <a:srgbClr val="FFB600"/>
    <a:srgbClr val="4A6A6C"/>
    <a:srgbClr val="F2F2F2"/>
    <a:srgbClr val="FBC6CC"/>
    <a:srgbClr val="E4E4E4"/>
    <a:srgbClr val="780AD2"/>
    <a:srgbClr val="0037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10" autoAdjust="0"/>
    <p:restoredTop sz="85158" autoAdjust="0"/>
  </p:normalViewPr>
  <p:slideViewPr>
    <p:cSldViewPr>
      <p:cViewPr varScale="1">
        <p:scale>
          <a:sx n="94" d="100"/>
          <a:sy n="94" d="100"/>
        </p:scale>
        <p:origin x="1680" y="78"/>
      </p:cViewPr>
      <p:guideLst>
        <p:guide orient="horz" pos="4156"/>
        <p:guide pos="997"/>
      </p:guideLst>
    </p:cSldViewPr>
  </p:slideViewPr>
  <p:outlineViewPr>
    <p:cViewPr>
      <p:scale>
        <a:sx n="33" d="100"/>
        <a:sy n="33" d="100"/>
      </p:scale>
      <p:origin x="0" y="-11478"/>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pitchFamily="34" charset="-128"/>
              </a:rPr>
              <a:t>3-1 </a:t>
            </a:r>
            <a:r>
              <a:rPr kumimoji="0" lang="en-US" sz="1200" b="0" i="0" u="none" strike="noStrike" kern="1200" cap="none" spc="0" normalizeH="0" baseline="0" noProof="0" dirty="0">
                <a:ln>
                  <a:noFill/>
                </a:ln>
                <a:solidFill>
                  <a:prstClr val="black"/>
                </a:solidFill>
                <a:effectLst/>
                <a:uLnTx/>
                <a:uFillTx/>
                <a:latin typeface="Calibri"/>
                <a:ea typeface="ＭＳ Ｐゴシック" charset="0"/>
              </a:rPr>
              <a:t>See Chapter 3 Instructor’s Manual for teaching notes</a:t>
            </a:r>
            <a:endParaRPr kumimoji="0" lang="en-US" sz="1200" b="0" i="0" u="none" strike="noStrike" kern="1200" cap="none" spc="0" normalizeH="0" baseline="0" noProof="0" dirty="0">
              <a:ln>
                <a:noFill/>
              </a:ln>
              <a:solidFill>
                <a:prstClr val="black"/>
              </a:solidFill>
              <a:effectLst/>
              <a:uLnTx/>
              <a:uFillTx/>
              <a:latin typeface="Calibri"/>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a:t>
            </a:fld>
            <a:endParaRPr lang="en-US" altLang="en-US" dirty="0"/>
          </a:p>
        </p:txBody>
      </p:sp>
    </p:spTree>
    <p:extLst>
      <p:ext uri="{BB962C8B-B14F-4D97-AF65-F5344CB8AC3E}">
        <p14:creationId xmlns:p14="http://schemas.microsoft.com/office/powerpoint/2010/main" val="1600989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ea typeface="ＭＳ Ｐゴシック" pitchFamily="34" charset="-128"/>
              </a:rPr>
              <a:t>3-8</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210437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3-9</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3541151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3-10</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083753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3-13</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308521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3-14</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2682561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3-15</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2234245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3-16</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32813408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3-17</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2937127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3-18</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14921771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bwMode="auto">
          <a:noFill/>
          <a:ln>
            <a:miter lim="800000"/>
            <a:headEnd/>
            <a:tailEnd/>
          </a:ln>
        </p:spPr>
        <p:txBody>
          <a:bodyPr/>
          <a:lstStyle/>
          <a:p>
            <a:fld id="{922A0464-9828-4451-908F-2BB78CD07A5D}" type="slidenum">
              <a:rPr lang="en-US"/>
              <a:pPr/>
              <a:t>19</a:t>
            </a:fld>
            <a:endParaRPr lang="en-US" dirty="0"/>
          </a:p>
        </p:txBody>
      </p:sp>
      <p:sp>
        <p:nvSpPr>
          <p:cNvPr id="101378"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p:spPr>
      </p:sp>
      <p:sp>
        <p:nvSpPr>
          <p:cNvPr id="101379"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r>
              <a:rPr lang="en-US" dirty="0">
                <a:ea typeface="ＭＳ Ｐゴシック" pitchFamily="34" charset="-128"/>
              </a:rPr>
              <a:t>3-19</a:t>
            </a:r>
            <a:r>
              <a:rPr lang="en-US" baseline="0" dirty="0">
                <a:ea typeface="ＭＳ Ｐゴシック" pitchFamily="34" charset="-128"/>
              </a:rPr>
              <a:t> </a:t>
            </a:r>
            <a:r>
              <a:rPr lang="en-US" sz="1200" dirty="0"/>
              <a:t>Se</a:t>
            </a:r>
            <a:r>
              <a:rPr lang="en-US" sz="1200" baseline="0" dirty="0"/>
              <a:t>e Chapter 3 Instructor’s Manual for teaching notes </a:t>
            </a:r>
            <a:endParaRPr lang="en-US" dirty="0">
              <a:ea typeface="ＭＳ Ｐゴシック" pitchFamily="34" charset="-128"/>
            </a:endParaRPr>
          </a:p>
        </p:txBody>
      </p:sp>
    </p:spTree>
    <p:extLst>
      <p:ext uri="{BB962C8B-B14F-4D97-AF65-F5344CB8AC3E}">
        <p14:creationId xmlns:p14="http://schemas.microsoft.com/office/powerpoint/2010/main" val="2740570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3-2</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1675817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3321747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3-3</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a:p>
            <a:endParaRPr lang="en-IN"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155956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3-4</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4</a:t>
            </a:fld>
            <a:endParaRPr lang="en-US" altLang="en-US" dirty="0"/>
          </a:p>
        </p:txBody>
      </p:sp>
    </p:spTree>
    <p:extLst>
      <p:ext uri="{BB962C8B-B14F-4D97-AF65-F5344CB8AC3E}">
        <p14:creationId xmlns:p14="http://schemas.microsoft.com/office/powerpoint/2010/main" val="1598827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3-5</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724796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3-5</a:t>
            </a:r>
            <a:r>
              <a:rPr lang="en-US" baseline="0" dirty="0">
                <a:ea typeface="ＭＳ Ｐゴシック" pitchFamily="34" charset="-128"/>
              </a:rPr>
              <a:t> </a:t>
            </a:r>
            <a:r>
              <a:rPr lang="en-US" sz="1200" dirty="0"/>
              <a:t>Se</a:t>
            </a:r>
            <a:r>
              <a:rPr lang="en-US" sz="1200" baseline="0" dirty="0"/>
              <a:t>e Chapter 3 Instructor’s Manual for teaching notes </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2321308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3-6</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3849907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34" charset="-128"/>
              </a:rPr>
              <a:t>3-7</a:t>
            </a:r>
            <a:r>
              <a:rPr lang="en-US" baseline="0" dirty="0">
                <a:ea typeface="ＭＳ Ｐゴシック" pitchFamily="34" charset="-128"/>
              </a:rPr>
              <a:t> </a:t>
            </a:r>
            <a:r>
              <a:rPr lang="en-US" sz="1200" dirty="0"/>
              <a:t>Se</a:t>
            </a:r>
            <a:r>
              <a:rPr lang="en-US" sz="1200" baseline="0" dirty="0"/>
              <a:t>e Chapter 3 Instructor’s Manual for teaching notes </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4055690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ea typeface="ＭＳ Ｐゴシック" pitchFamily="34" charset="-128"/>
              </a:rPr>
              <a:t>3-8</a:t>
            </a:r>
            <a:r>
              <a:rPr lang="en-US" baseline="0" dirty="0">
                <a:ea typeface="ＭＳ Ｐゴシック" pitchFamily="34" charset="-128"/>
              </a:rPr>
              <a:t> </a:t>
            </a:r>
            <a:r>
              <a:rPr lang="en-US" sz="1200" dirty="0"/>
              <a:t>Se</a:t>
            </a:r>
            <a:r>
              <a:rPr lang="en-US" sz="1200" baseline="0" dirty="0"/>
              <a:t>e Chapter 3 Instructor’s Manual for teaching notes</a:t>
            </a:r>
            <a:endParaRPr lang="en-US" dirty="0">
              <a:ea typeface="ＭＳ Ｐゴシック"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2073591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73C10502-2E3E-4058-9738-846512A71057}"/>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609600" y="990600"/>
            <a:ext cx="109728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Slide Number Placeholder 6">
            <a:extLst>
              <a:ext uri="{FF2B5EF4-FFF2-40B4-BE49-F238E27FC236}">
                <a16:creationId xmlns:a16="http://schemas.microsoft.com/office/drawing/2014/main" id="{1764077A-CF8E-4DEC-A50D-71BDBA294E23}"/>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08763455"/>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sp>
        <p:nvSpPr>
          <p:cNvPr id="10" name="MGH Tagline">
            <a:extLst>
              <a:ext uri="{FF2B5EF4-FFF2-40B4-BE49-F238E27FC236}">
                <a16:creationId xmlns:a16="http://schemas.microsoft.com/office/drawing/2014/main" id="{3BFBBE5B-94C5-4798-8F12-2E3CFF8AF45F}"/>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11" name="MGH URL">
            <a:extLst>
              <a:ext uri="{FF2B5EF4-FFF2-40B4-BE49-F238E27FC236}">
                <a16:creationId xmlns:a16="http://schemas.microsoft.com/office/drawing/2014/main" id="{BE742C64-27F9-42B4-A1BF-2CAF365D0339}"/>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6" name="Text Placeholder 5">
            <a:extLst>
              <a:ext uri="{FF2B5EF4-FFF2-40B4-BE49-F238E27FC236}">
                <a16:creationId xmlns:a16="http://schemas.microsoft.com/office/drawing/2014/main" id="{102AC264-7552-41D4-BAF5-978FFE241393}"/>
              </a:ext>
            </a:extLst>
          </p:cNvPr>
          <p:cNvSpPr>
            <a:spLocks noGrp="1"/>
          </p:cNvSpPr>
          <p:nvPr>
            <p:ph type="body" sz="quarter" idx="11"/>
          </p:nvPr>
        </p:nvSpPr>
        <p:spPr>
          <a:xfrm>
            <a:off x="0" y="6477651"/>
            <a:ext cx="12192000" cy="383421"/>
          </a:xfrm>
          <a:prstGeom prst="rect">
            <a:avLst/>
          </a:prstGeom>
        </p:spPr>
        <p:txBody>
          <a:bodyPr anchor="ctr"/>
          <a:lstStyle>
            <a:lvl1pPr marL="0" indent="0" algn="ctr">
              <a:buNone/>
              <a:defRPr kumimoji="0" lang="en-US" sz="800" b="0" i="0" u="none" strike="noStrike" kern="1200" cap="none" spc="0" normalizeH="0" baseline="0" dirty="0">
                <a:ln>
                  <a:noFill/>
                </a:ln>
                <a:solidFill>
                  <a:schemeClr val="bg1"/>
                </a:solidFill>
                <a:effectLst/>
                <a:uLnTx/>
                <a:uFillTx/>
                <a:latin typeface="Calibri"/>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pic>
        <p:nvPicPr>
          <p:cNvPr id="7" name="MGH Logo">
            <a:extLst>
              <a:ext uri="{FF2B5EF4-FFF2-40B4-BE49-F238E27FC236}">
                <a16:creationId xmlns:a16="http://schemas.microsoft.com/office/drawing/2014/main" id="{BB4330F9-4192-47BF-A37B-4881E6C28A5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Tree>
    <p:extLst>
      <p:ext uri="{BB962C8B-B14F-4D97-AF65-F5344CB8AC3E}">
        <p14:creationId xmlns:p14="http://schemas.microsoft.com/office/powerpoint/2010/main" val="216849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1277056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pic>
        <p:nvPicPr>
          <p:cNvPr id="9" name="Picture 8">
            <a:extLst>
              <a:ext uri="{FF2B5EF4-FFF2-40B4-BE49-F238E27FC236}">
                <a16:creationId xmlns:a16="http://schemas.microsoft.com/office/drawing/2014/main" id="{31F2671B-1369-4F0F-BC95-8D413EEE883A}"/>
              </a:ext>
            </a:extLst>
          </p:cNvPr>
          <p:cNvPicPr>
            <a:picLocks noChangeAspect="1"/>
          </p:cNvPicPr>
          <p:nvPr userDrawn="1"/>
        </p:nvPicPr>
        <p:blipFill>
          <a:blip r:embed="rId5"/>
          <a:stretch>
            <a:fillRect/>
          </a:stretch>
        </p:blipFill>
        <p:spPr>
          <a:xfrm>
            <a:off x="1" y="1"/>
            <a:ext cx="838199" cy="920368"/>
          </a:xfrm>
          <a:prstGeom prst="rect">
            <a:avLst/>
          </a:prstGeom>
        </p:spPr>
      </p:pic>
      <p:sp>
        <p:nvSpPr>
          <p:cNvPr id="10" name="MGH Tagline">
            <a:extLst>
              <a:ext uri="{FF2B5EF4-FFF2-40B4-BE49-F238E27FC236}">
                <a16:creationId xmlns:a16="http://schemas.microsoft.com/office/drawing/2014/main" id="{B693F32B-8F1A-4CE9-9E25-8AE60E730865}"/>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732" r:id="rId3"/>
    <p:sldLayoutId id="2147483686" r:id="rId4"/>
    <p:sldLayoutId id="2147483709" r:id="rId5"/>
    <p:sldLayoutId id="2147483687" r:id="rId6"/>
    <p:sldLayoutId id="2147483688" r:id="rId7"/>
    <p:sldLayoutId id="2147483730" r:id="rId8"/>
    <p:sldLayoutId id="2147483689" r:id="rId9"/>
    <p:sldLayoutId id="2147483726" r:id="rId10"/>
    <p:sldLayoutId id="2147483721" r:id="rId11"/>
    <p:sldLayoutId id="2147483690" r:id="rId12"/>
    <p:sldLayoutId id="2147483691" r:id="rId13"/>
    <p:sldLayoutId id="2147483716" r:id="rId14"/>
    <p:sldLayoutId id="2147483722" r:id="rId15"/>
    <p:sldLayoutId id="2147483710" r:id="rId16"/>
    <p:sldLayoutId id="2147483725" r:id="rId17"/>
    <p:sldLayoutId id="2147483717" r:id="rId18"/>
    <p:sldLayoutId id="2147483718" r:id="rId19"/>
    <p:sldLayoutId id="2147483724" r:id="rId20"/>
    <p:sldLayoutId id="2147483723" r:id="rId21"/>
    <p:sldLayoutId id="2147483719" r:id="rId22"/>
    <p:sldLayoutId id="2147483720" r:id="rId23"/>
    <p:sldLayoutId id="2147483735"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965400718"/>
      </p:ext>
    </p:extLst>
  </p:cSld>
  <p:clrMap bg1="lt1" tx1="dk1" bg2="lt2" tx2="dk2" accent1="accent1" accent2="accent2" accent3="accent3" accent4="accent4" accent5="accent5" accent6="accent6" hlink="hlink" folHlink="folHlink"/>
  <p:sldLayoutIdLst>
    <p:sldLayoutId id="2147483734"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791200"/>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4A348-5ADC-47CC-8FAB-ECF5914E4817}"/>
              </a:ext>
            </a:extLst>
          </p:cNvPr>
          <p:cNvSpPr>
            <a:spLocks noGrp="1"/>
          </p:cNvSpPr>
          <p:nvPr>
            <p:ph type="ctrTitle"/>
          </p:nvPr>
        </p:nvSpPr>
        <p:spPr/>
        <p:txBody>
          <a:bodyPr/>
          <a:lstStyle/>
          <a:p>
            <a:r>
              <a:rPr lang="en-US" dirty="0">
                <a:solidFill>
                  <a:srgbClr val="FFFFFF"/>
                </a:solidFill>
                <a:latin typeface="Sanserif"/>
              </a:rPr>
              <a:t>Chapter Three</a:t>
            </a:r>
            <a:endParaRPr lang="en-IN" dirty="0"/>
          </a:p>
        </p:txBody>
      </p:sp>
      <p:sp>
        <p:nvSpPr>
          <p:cNvPr id="3" name="Content Placeholder 2">
            <a:extLst>
              <a:ext uri="{FF2B5EF4-FFF2-40B4-BE49-F238E27FC236}">
                <a16:creationId xmlns:a16="http://schemas.microsoft.com/office/drawing/2014/main" id="{0F79E291-3F83-48AF-8EC2-73889CB35698}"/>
              </a:ext>
            </a:extLst>
          </p:cNvPr>
          <p:cNvSpPr>
            <a:spLocks noGrp="1"/>
          </p:cNvSpPr>
          <p:nvPr>
            <p:ph type="body" sz="quarter" idx="10"/>
          </p:nvPr>
        </p:nvSpPr>
        <p:spPr/>
        <p:txBody>
          <a:bodyPr/>
          <a:lstStyle/>
          <a:p>
            <a:pPr lvl="0"/>
            <a:r>
              <a:rPr lang="en-US" sz="2800" dirty="0">
                <a:solidFill>
                  <a:srgbClr val="FFFFFF"/>
                </a:solidFill>
                <a:latin typeface="Sanserif"/>
              </a:rPr>
              <a:t>Communicating with Culturally Diverse Audiences</a:t>
            </a:r>
          </a:p>
        </p:txBody>
      </p:sp>
      <p:sp>
        <p:nvSpPr>
          <p:cNvPr id="7" name="Content Placeholder 3">
            <a:extLst>
              <a:ext uri="{FF2B5EF4-FFF2-40B4-BE49-F238E27FC236}">
                <a16:creationId xmlns:a16="http://schemas.microsoft.com/office/drawing/2014/main" id="{9B6C63D6-3658-45D8-8D31-63846558A360}"/>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3395864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846" y="116632"/>
            <a:ext cx="11424952" cy="1371930"/>
          </a:xfrm>
        </p:spPr>
        <p:txBody>
          <a:bodyPr/>
          <a:lstStyle/>
          <a:p>
            <a:r>
              <a:rPr lang="en-US" sz="4800" dirty="0">
                <a:solidFill>
                  <a:srgbClr val="3D97B4"/>
                </a:solidFill>
                <a:cs typeface="Calibri" panose="020F0502020204030204" pitchFamily="34" charset="0"/>
              </a:rPr>
              <a:t>Cross-Cultural Communication Challenge</a:t>
            </a:r>
            <a:endParaRPr lang="en-US" dirty="0"/>
          </a:p>
        </p:txBody>
      </p:sp>
      <p:sp>
        <p:nvSpPr>
          <p:cNvPr id="3" name="Content Placeholder 2"/>
          <p:cNvSpPr>
            <a:spLocks noGrp="1"/>
          </p:cNvSpPr>
          <p:nvPr>
            <p:ph sz="quarter" idx="11"/>
          </p:nvPr>
        </p:nvSpPr>
        <p:spPr>
          <a:xfrm>
            <a:off x="169547" y="1501975"/>
            <a:ext cx="5278381" cy="4748750"/>
          </a:xfrm>
        </p:spPr>
        <p:txBody>
          <a:bodyPr>
            <a:normAutofit/>
          </a:bodyPr>
          <a:lstStyle/>
          <a:p>
            <a:pPr marR="0" lvl="0" defTabSz="457200" fontAlgn="auto">
              <a:lnSpc>
                <a:spcPct val="100000"/>
              </a:lnSpc>
              <a:spcBef>
                <a:spcPct val="20000"/>
              </a:spcBef>
              <a:buClrTx/>
              <a:buSzTx/>
              <a:tabLst/>
              <a:defRPr/>
            </a:pPr>
            <a:r>
              <a:rPr lang="en-US" dirty="0">
                <a:solidFill>
                  <a:schemeClr val="tx1"/>
                </a:solidFill>
                <a:latin typeface="+mn-lt"/>
                <a:cs typeface="+mn-cs"/>
              </a:rPr>
              <a:t>You are a client representative importing textiles from Francistown, Botswana, to your company in Los Angeles, CA. You are buying a shipment valued at $56,800. Your Botswana contact, </a:t>
            </a:r>
            <a:r>
              <a:rPr lang="en-US" dirty="0" err="1">
                <a:solidFill>
                  <a:schemeClr val="tx1"/>
                </a:solidFill>
                <a:latin typeface="+mn-lt"/>
                <a:cs typeface="+mn-cs"/>
              </a:rPr>
              <a:t>Baruti</a:t>
            </a:r>
            <a:r>
              <a:rPr lang="en-US" dirty="0">
                <a:solidFill>
                  <a:schemeClr val="tx1"/>
                </a:solidFill>
                <a:latin typeface="+mn-lt"/>
                <a:cs typeface="+mn-cs"/>
              </a:rPr>
              <a:t>, speaks some English, but his strongest language is Setswana. His office hours are from 10 a.m. to 3 p.m. Use internet tools to answer these questions.</a:t>
            </a:r>
          </a:p>
        </p:txBody>
      </p:sp>
      <p:sp>
        <p:nvSpPr>
          <p:cNvPr id="4" name="Content Placeholder 3"/>
          <p:cNvSpPr>
            <a:spLocks noGrp="1"/>
          </p:cNvSpPr>
          <p:nvPr>
            <p:ph sz="quarter" idx="14"/>
          </p:nvPr>
        </p:nvSpPr>
        <p:spPr>
          <a:xfrm>
            <a:off x="5447928" y="1443746"/>
            <a:ext cx="5832648" cy="5229785"/>
          </a:xfrm>
        </p:spPr>
        <p:txBody>
          <a:bodyPr>
            <a:noAutofit/>
          </a:bodyPr>
          <a:lstStyle/>
          <a:p>
            <a:pPr marL="342900" indent="-342900">
              <a:spcBef>
                <a:spcPts val="576"/>
              </a:spcBef>
              <a:buFont typeface="Arial" panose="020B0604020202020204" pitchFamily="34" charset="0"/>
              <a:buChar char="•"/>
            </a:pPr>
            <a:r>
              <a:rPr lang="en-US" b="1" dirty="0"/>
              <a:t>In what time range will you need to call </a:t>
            </a:r>
            <a:r>
              <a:rPr lang="en-US" b="1" dirty="0" err="1"/>
              <a:t>Baruti</a:t>
            </a:r>
            <a:r>
              <a:rPr lang="en-US" b="1" dirty="0"/>
              <a:t> if you are calling from Los Angeles? </a:t>
            </a:r>
          </a:p>
          <a:p>
            <a:pPr marL="342900" indent="-342900">
              <a:spcBef>
                <a:spcPts val="576"/>
              </a:spcBef>
              <a:buFont typeface="Arial" panose="020B0604020202020204" pitchFamily="34" charset="0"/>
              <a:buChar char="•"/>
            </a:pPr>
            <a:r>
              <a:rPr lang="en-US" b="1" dirty="0"/>
              <a:t>How much is the value of the shipment in Botswana’s currency?</a:t>
            </a:r>
          </a:p>
          <a:p>
            <a:pPr marL="342900" indent="-342900">
              <a:spcBef>
                <a:spcPts val="576"/>
              </a:spcBef>
              <a:buFont typeface="Arial" panose="020B0604020202020204" pitchFamily="34" charset="0"/>
              <a:buChar char="•"/>
            </a:pPr>
            <a:r>
              <a:rPr lang="en-US" b="1" dirty="0"/>
              <a:t>What words in Setswana might it be helpful for you to know in speaking with </a:t>
            </a:r>
            <a:r>
              <a:rPr lang="en-US" b="1" dirty="0" err="1"/>
              <a:t>Baruti</a:t>
            </a:r>
            <a:r>
              <a:rPr lang="en-US" b="1" dirty="0"/>
              <a:t>? </a:t>
            </a:r>
          </a:p>
          <a:p>
            <a:pPr marL="342900" indent="-342900">
              <a:spcBef>
                <a:spcPts val="576"/>
              </a:spcBef>
              <a:buFont typeface="Arial" panose="020B0604020202020204" pitchFamily="34" charset="0"/>
              <a:buChar char="•"/>
            </a:pPr>
            <a:r>
              <a:rPr lang="en-US" b="1" dirty="0"/>
              <a:t>What conventions of politeness will you need to know? </a:t>
            </a:r>
          </a:p>
          <a:p>
            <a:pPr marL="342900" indent="-342900">
              <a:spcBef>
                <a:spcPts val="576"/>
              </a:spcBef>
              <a:buFont typeface="Arial" panose="020B0604020202020204" pitchFamily="34" charset="0"/>
              <a:buChar char="•"/>
            </a:pPr>
            <a:r>
              <a:rPr lang="en-US" b="1" dirty="0"/>
              <a:t>Will he tend to value direct or indirect communication?</a:t>
            </a:r>
          </a:p>
        </p:txBody>
      </p:sp>
      <p:sp>
        <p:nvSpPr>
          <p:cNvPr id="7" name="Slide Number Placeholder 4"/>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1718509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dirty="0">
                <a:solidFill>
                  <a:srgbClr val="3D97B4"/>
                </a:solidFill>
                <a:cs typeface="Calibri" panose="020F0502020204030204" pitchFamily="34" charset="0"/>
              </a:rPr>
              <a:t>Watch Your Body Language</a:t>
            </a:r>
            <a:endParaRPr lang="en-US" dirty="0"/>
          </a:p>
        </p:txBody>
      </p:sp>
      <p:sp>
        <p:nvSpPr>
          <p:cNvPr id="10" name="Content Placeholder 2"/>
          <p:cNvSpPr>
            <a:spLocks noGrp="1"/>
          </p:cNvSpPr>
          <p:nvPr>
            <p:ph sz="quarter" idx="21"/>
          </p:nvPr>
        </p:nvSpPr>
        <p:spPr>
          <a:xfrm>
            <a:off x="465768" y="1124744"/>
            <a:ext cx="11036115" cy="740420"/>
          </a:xfrm>
        </p:spPr>
        <p:txBody>
          <a:bodyPr/>
          <a:lstStyle/>
          <a:p>
            <a:r>
              <a:rPr lang="en-US" b="1" dirty="0"/>
              <a:t>Match the following gestures with the nations where these movements and meanings are typical. </a:t>
            </a:r>
          </a:p>
        </p:txBody>
      </p:sp>
      <p:sp>
        <p:nvSpPr>
          <p:cNvPr id="11" name="Content Placeholder 3"/>
          <p:cNvSpPr>
            <a:spLocks noGrp="1"/>
          </p:cNvSpPr>
          <p:nvPr>
            <p:ph sz="quarter" idx="22"/>
          </p:nvPr>
        </p:nvSpPr>
        <p:spPr>
          <a:xfrm>
            <a:off x="891853" y="2159839"/>
            <a:ext cx="4772099" cy="4513691"/>
          </a:xfrm>
        </p:spPr>
        <p:txBody>
          <a:bodyPr/>
          <a:lstStyle/>
          <a:p>
            <a:pPr marL="457200" indent="-457200">
              <a:buFont typeface="+mj-lt"/>
              <a:buAutoNum type="arabicPeriod"/>
            </a:pPr>
            <a:r>
              <a:rPr lang="en-US" dirty="0"/>
              <a:t>Standing up when someone enters shows respect.</a:t>
            </a:r>
          </a:p>
          <a:p>
            <a:pPr marL="457200" indent="-457200">
              <a:buFont typeface="+mj-lt"/>
              <a:buAutoNum type="arabicPeriod"/>
            </a:pPr>
            <a:r>
              <a:rPr lang="en-US" dirty="0"/>
              <a:t>Peace sign with back of hand outward is considered vulgar.</a:t>
            </a:r>
          </a:p>
          <a:p>
            <a:pPr marL="457200" indent="-457200">
              <a:buFont typeface="+mj-lt"/>
              <a:buAutoNum type="arabicPeriod"/>
            </a:pPr>
            <a:r>
              <a:rPr lang="en-US" dirty="0"/>
              <a:t>Bowing when meeting or leaving each other shows respect.</a:t>
            </a:r>
          </a:p>
          <a:p>
            <a:pPr marL="457200" indent="-457200">
              <a:buFont typeface="+mj-lt"/>
              <a:buAutoNum type="arabicPeriod"/>
            </a:pPr>
            <a:r>
              <a:rPr lang="en-US" dirty="0"/>
              <a:t>Direct eye contact with elders is rude.</a:t>
            </a:r>
          </a:p>
          <a:p>
            <a:pPr marL="457200" indent="-457200">
              <a:buFont typeface="+mj-lt"/>
              <a:buAutoNum type="arabicPeriod"/>
            </a:pPr>
            <a:r>
              <a:rPr lang="en-US" dirty="0"/>
              <a:t>Pointing to nose indicates “I” or “me.”</a:t>
            </a:r>
          </a:p>
        </p:txBody>
      </p:sp>
      <p:sp>
        <p:nvSpPr>
          <p:cNvPr id="12" name="Content Placeholder 4"/>
          <p:cNvSpPr>
            <a:spLocks noGrp="1"/>
          </p:cNvSpPr>
          <p:nvPr>
            <p:ph sz="quarter" idx="23"/>
          </p:nvPr>
        </p:nvSpPr>
        <p:spPr>
          <a:xfrm>
            <a:off x="7176120" y="2244772"/>
            <a:ext cx="3240360" cy="3501408"/>
          </a:xfrm>
        </p:spPr>
        <p:txBody>
          <a:bodyPr/>
          <a:lstStyle/>
          <a:p>
            <a:pPr marL="342900" indent="-342900">
              <a:spcBef>
                <a:spcPts val="576"/>
              </a:spcBef>
              <a:buFont typeface="Arial" panose="020B0604020202020204" pitchFamily="34" charset="0"/>
              <a:buChar char="•"/>
            </a:pPr>
            <a:r>
              <a:rPr lang="en-US" dirty="0">
                <a:solidFill>
                  <a:srgbClr val="000000"/>
                </a:solidFill>
              </a:rPr>
              <a:t>Australia.</a:t>
            </a:r>
          </a:p>
          <a:p>
            <a:pPr marL="342900" indent="-342900">
              <a:spcBef>
                <a:spcPts val="576"/>
              </a:spcBef>
              <a:buFont typeface="Arial" panose="020B0604020202020204" pitchFamily="34" charset="0"/>
              <a:buChar char="•"/>
            </a:pPr>
            <a:r>
              <a:rPr lang="en-US" dirty="0">
                <a:solidFill>
                  <a:srgbClr val="000000"/>
                </a:solidFill>
              </a:rPr>
              <a:t>Japan.</a:t>
            </a:r>
          </a:p>
          <a:p>
            <a:pPr marL="342900" indent="-342900">
              <a:spcBef>
                <a:spcPts val="576"/>
              </a:spcBef>
              <a:buFont typeface="Arial" panose="020B0604020202020204" pitchFamily="34" charset="0"/>
              <a:buChar char="•"/>
            </a:pPr>
            <a:r>
              <a:rPr lang="en-US" dirty="0">
                <a:solidFill>
                  <a:srgbClr val="000000"/>
                </a:solidFill>
              </a:rPr>
              <a:t>Indonesia.</a:t>
            </a:r>
          </a:p>
          <a:p>
            <a:pPr marL="342900" indent="-342900">
              <a:spcBef>
                <a:spcPts val="576"/>
              </a:spcBef>
              <a:buFont typeface="Arial" panose="020B0604020202020204" pitchFamily="34" charset="0"/>
              <a:buChar char="•"/>
            </a:pPr>
            <a:r>
              <a:rPr lang="en-US" dirty="0">
                <a:solidFill>
                  <a:srgbClr val="000000"/>
                </a:solidFill>
              </a:rPr>
              <a:t>China.</a:t>
            </a:r>
          </a:p>
          <a:p>
            <a:pPr marL="342900" indent="-342900">
              <a:spcBef>
                <a:spcPts val="576"/>
              </a:spcBef>
              <a:buFont typeface="Arial" panose="020B0604020202020204" pitchFamily="34" charset="0"/>
              <a:buChar char="•"/>
            </a:pPr>
            <a:r>
              <a:rPr lang="en-US" dirty="0">
                <a:solidFill>
                  <a:srgbClr val="000000"/>
                </a:solidFill>
              </a:rPr>
              <a:t>The United States.</a:t>
            </a:r>
          </a:p>
        </p:txBody>
      </p:sp>
      <p:sp>
        <p:nvSpPr>
          <p:cNvPr id="7" name="Slide Number Placeholder 5"/>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383275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sz="3600" dirty="0">
                <a:solidFill>
                  <a:srgbClr val="3D97B4"/>
                </a:solidFill>
                <a:cs typeface="Calibri" panose="020F0502020204030204" pitchFamily="34" charset="0"/>
              </a:rPr>
              <a:t>Views of Human Relationships</a:t>
            </a:r>
            <a:endParaRPr lang="en-US" dirty="0"/>
          </a:p>
        </p:txBody>
      </p:sp>
      <p:pic>
        <p:nvPicPr>
          <p:cNvPr id="17" name="Picture 2">
            <a:extLst>
              <a:ext uri="{FF2B5EF4-FFF2-40B4-BE49-F238E27FC236}">
                <a16:creationId xmlns:a16="http://schemas.microsoft.com/office/drawing/2014/main" id="{727E5DA6-B620-44F4-97C5-7E5CA1380157}"/>
              </a:ext>
              <a:ext uri="{C183D7F6-B498-43B3-948B-1728B52AA6E4}">
                <adec:decorative xmlns:adec="http://schemas.microsoft.com/office/drawing/2017/decorative" val="1"/>
              </a:ext>
            </a:extLst>
          </p:cNvPr>
          <p:cNvPicPr>
            <a:picLocks noGrp="1" noChangeAspect="1"/>
          </p:cNvPicPr>
          <p:nvPr>
            <p:ph sz="quarter" idx="11"/>
          </p:nvPr>
        </p:nvPicPr>
        <p:blipFill>
          <a:blip r:embed="rId3"/>
          <a:stretch>
            <a:fillRect/>
          </a:stretch>
        </p:blipFill>
        <p:spPr>
          <a:xfrm>
            <a:off x="1238055" y="1628800"/>
            <a:ext cx="4512855" cy="3528391"/>
          </a:xfrm>
          <a:prstGeom prst="rect">
            <a:avLst/>
          </a:prstGeom>
        </p:spPr>
      </p:pic>
      <p:sp>
        <p:nvSpPr>
          <p:cNvPr id="12" name="Text Placeholder 3"/>
          <p:cNvSpPr>
            <a:spLocks noGrp="1"/>
          </p:cNvSpPr>
          <p:nvPr>
            <p:ph type="body" sz="quarter" idx="12"/>
          </p:nvPr>
        </p:nvSpPr>
        <p:spPr>
          <a:xfrm>
            <a:off x="5735960" y="1605006"/>
            <a:ext cx="3853375" cy="3552185"/>
          </a:xfrm>
          <a:solidFill>
            <a:srgbClr val="959595"/>
          </a:solidFill>
        </p:spPr>
        <p:txBody>
          <a:bodyPr/>
          <a:lstStyle/>
          <a:p>
            <a:pPr marL="342900" lvl="0" indent="-342900" algn="l">
              <a:spcBef>
                <a:spcPts val="576"/>
              </a:spcBef>
              <a:buFont typeface="Arial" panose="020B0604020202020204" pitchFamily="34" charset="0"/>
              <a:buChar char="•"/>
            </a:pPr>
            <a:r>
              <a:rPr lang="en-US" sz="2400" b="1" dirty="0">
                <a:solidFill>
                  <a:srgbClr val="000000"/>
                </a:solidFill>
              </a:rPr>
              <a:t>Time.</a:t>
            </a:r>
          </a:p>
          <a:p>
            <a:pPr marL="342900" lvl="0" indent="-342900" algn="l">
              <a:spcBef>
                <a:spcPts val="576"/>
              </a:spcBef>
              <a:buFont typeface="Arial" panose="020B0604020202020204" pitchFamily="34" charset="0"/>
              <a:buChar char="•"/>
            </a:pPr>
            <a:r>
              <a:rPr lang="en-US" sz="2400" b="1" dirty="0">
                <a:solidFill>
                  <a:srgbClr val="000000"/>
                </a:solidFill>
              </a:rPr>
              <a:t>Space.</a:t>
            </a:r>
          </a:p>
          <a:p>
            <a:pPr marL="342900" lvl="0" indent="-342900" algn="l">
              <a:spcBef>
                <a:spcPts val="576"/>
              </a:spcBef>
              <a:buFont typeface="Arial" panose="020B0604020202020204" pitchFamily="34" charset="0"/>
              <a:buChar char="•"/>
            </a:pPr>
            <a:r>
              <a:rPr lang="en-US" sz="2400" b="1" dirty="0">
                <a:solidFill>
                  <a:srgbClr val="000000"/>
                </a:solidFill>
              </a:rPr>
              <a:t>Frankness.</a:t>
            </a:r>
          </a:p>
          <a:p>
            <a:pPr marL="342900" lvl="0" indent="-342900" algn="l">
              <a:spcBef>
                <a:spcPts val="576"/>
              </a:spcBef>
              <a:buFont typeface="Arial" panose="020B0604020202020204" pitchFamily="34" charset="0"/>
              <a:buChar char="•"/>
            </a:pPr>
            <a:r>
              <a:rPr lang="en-US" sz="2400" b="1" dirty="0">
                <a:solidFill>
                  <a:srgbClr val="000000"/>
                </a:solidFill>
              </a:rPr>
              <a:t>Social hierarchy.</a:t>
            </a:r>
          </a:p>
          <a:p>
            <a:pPr marL="342900" lvl="0" indent="-342900" algn="l">
              <a:spcBef>
                <a:spcPts val="576"/>
              </a:spcBef>
              <a:buFont typeface="Arial" panose="020B0604020202020204" pitchFamily="34" charset="0"/>
              <a:buChar char="•"/>
            </a:pPr>
            <a:r>
              <a:rPr lang="en-US" sz="2400" b="1" dirty="0">
                <a:solidFill>
                  <a:srgbClr val="000000"/>
                </a:solidFill>
              </a:rPr>
              <a:t>Workplace values.</a:t>
            </a:r>
          </a:p>
          <a:p>
            <a:pPr marL="342900" lvl="0" indent="-342900" algn="l">
              <a:spcBef>
                <a:spcPts val="576"/>
              </a:spcBef>
              <a:buFont typeface="Arial" panose="020B0604020202020204" pitchFamily="34" charset="0"/>
              <a:buChar char="•"/>
            </a:pPr>
            <a:r>
              <a:rPr lang="en-US" sz="2400" b="1" dirty="0">
                <a:solidFill>
                  <a:srgbClr val="000000"/>
                </a:solidFill>
              </a:rPr>
              <a:t>Expression of emotions.</a:t>
            </a:r>
          </a:p>
        </p:txBody>
      </p:sp>
      <p:sp>
        <p:nvSpPr>
          <p:cNvPr id="18" name="Text Placeholder 4"/>
          <p:cNvSpPr>
            <a:spLocks noGrp="1"/>
          </p:cNvSpPr>
          <p:nvPr>
            <p:ph type="body" sz="quarter" idx="13"/>
          </p:nvPr>
        </p:nvSpPr>
        <p:spPr>
          <a:xfrm>
            <a:off x="9192344" y="6381328"/>
            <a:ext cx="2186857" cy="476673"/>
          </a:xfrm>
        </p:spPr>
        <p:txBody>
          <a:bodyPr/>
          <a:lstStyle/>
          <a:p>
            <a:pPr lvl="0"/>
            <a:r>
              <a:rPr lang="en-US" dirty="0">
                <a:solidFill>
                  <a:srgbClr val="000000"/>
                </a:solidFill>
              </a:rPr>
              <a:t>Image: </a:t>
            </a:r>
            <a:r>
              <a:rPr lang="en-US" dirty="0" err="1">
                <a:solidFill>
                  <a:srgbClr val="000000"/>
                </a:solidFill>
              </a:rPr>
              <a:t>oneinchpunch</a:t>
            </a:r>
            <a:r>
              <a:rPr lang="en-US" dirty="0">
                <a:solidFill>
                  <a:srgbClr val="000000"/>
                </a:solidFill>
              </a:rPr>
              <a:t>/</a:t>
            </a:r>
            <a:r>
              <a:rPr lang="en-US" dirty="0" err="1">
                <a:solidFill>
                  <a:srgbClr val="000000"/>
                </a:solidFill>
              </a:rPr>
              <a:t>Shutterstock</a:t>
            </a:r>
            <a:endParaRPr lang="en-US" dirty="0">
              <a:solidFill>
                <a:srgbClr val="000000"/>
              </a:solidFill>
            </a:endParaRPr>
          </a:p>
        </p:txBody>
      </p:sp>
      <p:sp>
        <p:nvSpPr>
          <p:cNvPr id="9" name="Slide Number Placeholder 5"/>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951730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4400" dirty="0">
                <a:solidFill>
                  <a:srgbClr val="AC802E"/>
                </a:solidFill>
                <a:ea typeface="Adobe Ming Std L" panose="02020300000000000000" pitchFamily="18" charset="-128"/>
                <a:cs typeface="Calibri"/>
                <a:sym typeface="Calibri"/>
              </a:rPr>
              <a:t>Problems of Language</a:t>
            </a:r>
            <a:endParaRPr lang="en-US" sz="4400" dirty="0"/>
          </a:p>
        </p:txBody>
      </p:sp>
      <p:sp>
        <p:nvSpPr>
          <p:cNvPr id="9" name="Content Placeholder 2"/>
          <p:cNvSpPr>
            <a:spLocks noGrp="1"/>
          </p:cNvSpPr>
          <p:nvPr>
            <p:ph sz="quarter" idx="11"/>
          </p:nvPr>
        </p:nvSpPr>
        <p:spPr>
          <a:xfrm>
            <a:off x="3165486" y="1340846"/>
            <a:ext cx="5761271" cy="5312937"/>
          </a:xfrm>
        </p:spPr>
        <p:txBody>
          <a:bodyPr>
            <a:normAutofit/>
          </a:bodyPr>
          <a:lstStyle/>
          <a:p>
            <a:pPr marL="342900" indent="-342900">
              <a:spcBef>
                <a:spcPts val="864"/>
              </a:spcBef>
              <a:spcAft>
                <a:spcPts val="800"/>
              </a:spcAft>
              <a:buClr>
                <a:srgbClr val="3D97B4"/>
              </a:buClr>
              <a:buFont typeface="Arial" panose="020B0604020202020204" pitchFamily="34" charset="0"/>
              <a:buChar char="•"/>
            </a:pPr>
            <a:r>
              <a:rPr lang="en-US" sz="3600" dirty="0"/>
              <a:t>Lack of equivalency.</a:t>
            </a:r>
          </a:p>
          <a:p>
            <a:pPr marL="342900" indent="-342900">
              <a:spcBef>
                <a:spcPts val="864"/>
              </a:spcBef>
              <a:spcAft>
                <a:spcPts val="800"/>
              </a:spcAft>
              <a:buClr>
                <a:srgbClr val="3D97B4"/>
              </a:buClr>
              <a:buFont typeface="Arial" panose="020B0604020202020204" pitchFamily="34" charset="0"/>
              <a:buChar char="•"/>
            </a:pPr>
            <a:r>
              <a:rPr lang="en-US" sz="3600" dirty="0"/>
              <a:t>Difficulties with English.</a:t>
            </a:r>
          </a:p>
          <a:p>
            <a:pPr marL="342900" indent="-342900">
              <a:spcBef>
                <a:spcPts val="864"/>
              </a:spcBef>
              <a:spcAft>
                <a:spcPts val="800"/>
              </a:spcAft>
              <a:buClr>
                <a:srgbClr val="3D97B4"/>
              </a:buClr>
              <a:buFont typeface="Arial" panose="020B0604020202020204" pitchFamily="34" charset="0"/>
              <a:buChar char="•"/>
            </a:pPr>
            <a:r>
              <a:rPr lang="en-US" sz="3600" dirty="0"/>
              <a:t>Two-word verbs.</a:t>
            </a:r>
          </a:p>
          <a:p>
            <a:pPr marL="342900" indent="-342900">
              <a:spcBef>
                <a:spcPts val="864"/>
              </a:spcBef>
              <a:spcAft>
                <a:spcPts val="800"/>
              </a:spcAft>
              <a:buClr>
                <a:srgbClr val="3D97B4"/>
              </a:buClr>
              <a:buFont typeface="Arial" panose="020B0604020202020204" pitchFamily="34" charset="0"/>
              <a:buChar char="•"/>
            </a:pPr>
            <a:r>
              <a:rPr lang="en-US" sz="3600" dirty="0"/>
              <a:t>Slang and colloquialisms.</a:t>
            </a:r>
          </a:p>
        </p:txBody>
      </p:sp>
      <p:sp>
        <p:nvSpPr>
          <p:cNvPr id="7" name="Slide Number Placeholder 3"/>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242104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Calibri" panose="020F0502020204030204" pitchFamily="34" charset="0"/>
              </a:rPr>
              <a:t>Common Language Issues</a:t>
            </a:r>
            <a:endParaRPr lang="en-US" sz="5400" dirty="0"/>
          </a:p>
        </p:txBody>
      </p:sp>
      <p:sp>
        <p:nvSpPr>
          <p:cNvPr id="8" name="Content Placeholder 2"/>
          <p:cNvSpPr>
            <a:spLocks noGrp="1"/>
          </p:cNvSpPr>
          <p:nvPr>
            <p:ph sz="quarter" idx="11"/>
          </p:nvPr>
        </p:nvSpPr>
        <p:spPr>
          <a:xfrm>
            <a:off x="947643" y="1424228"/>
            <a:ext cx="5004341" cy="4824172"/>
          </a:xfrm>
        </p:spPr>
        <p:txBody>
          <a:bodyPr/>
          <a:lstStyle/>
          <a:p>
            <a:pPr marL="342900" indent="-342900">
              <a:spcBef>
                <a:spcPts val="576"/>
              </a:spcBef>
              <a:buFont typeface="Arial" panose="020B0604020202020204" pitchFamily="34" charset="0"/>
              <a:buChar char="•"/>
            </a:pPr>
            <a:r>
              <a:rPr lang="en-US" dirty="0"/>
              <a:t>Never give up on your employees, but never let them get to you.</a:t>
            </a:r>
          </a:p>
          <a:p>
            <a:pPr marL="342900" indent="-342900">
              <a:spcBef>
                <a:spcPts val="576"/>
              </a:spcBef>
              <a:buFont typeface="Arial" panose="020B0604020202020204" pitchFamily="34" charset="0"/>
              <a:buChar char="•"/>
            </a:pPr>
            <a:r>
              <a:rPr lang="en-US" dirty="0"/>
              <a:t>Before going out for the night, make sure the office is locked up tight.</a:t>
            </a:r>
          </a:p>
          <a:p>
            <a:pPr marL="342900" indent="-342900">
              <a:spcBef>
                <a:spcPts val="576"/>
              </a:spcBef>
              <a:buFont typeface="Arial" panose="020B0604020202020204" pitchFamily="34" charset="0"/>
              <a:buChar char="•"/>
            </a:pPr>
            <a:r>
              <a:rPr lang="en-US" dirty="0"/>
              <a:t>If you need to take off from work, figure out the days you want and touch base with me.</a:t>
            </a:r>
          </a:p>
          <a:p>
            <a:pPr marL="342900" indent="-342900">
              <a:spcBef>
                <a:spcPts val="576"/>
              </a:spcBef>
              <a:buFont typeface="Arial" panose="020B0604020202020204" pitchFamily="34" charset="0"/>
              <a:buChar char="•"/>
            </a:pPr>
            <a:r>
              <a:rPr lang="en-US" dirty="0"/>
              <a:t>To get in the drawing, you must sign off on the form.</a:t>
            </a:r>
          </a:p>
        </p:txBody>
      </p:sp>
      <p:sp>
        <p:nvSpPr>
          <p:cNvPr id="11" name="Content Placeholder 3"/>
          <p:cNvSpPr>
            <a:spLocks noGrp="1"/>
          </p:cNvSpPr>
          <p:nvPr>
            <p:ph sz="quarter" idx="14"/>
          </p:nvPr>
        </p:nvSpPr>
        <p:spPr>
          <a:xfrm>
            <a:off x="6960096" y="1427618"/>
            <a:ext cx="3986247" cy="4449653"/>
          </a:xfrm>
        </p:spPr>
        <p:txBody>
          <a:bodyPr>
            <a:normAutofit/>
          </a:bodyPr>
          <a:lstStyle/>
          <a:p>
            <a:pPr algn="ctr">
              <a:spcBef>
                <a:spcPts val="672"/>
              </a:spcBef>
            </a:pPr>
            <a:r>
              <a:rPr lang="en-US" sz="2800" b="1" dirty="0"/>
              <a:t>Revise these sentences to get rid of the two-word verbs and colloquialisms that might be difficult for nonnative speakers.</a:t>
            </a:r>
          </a:p>
        </p:txBody>
      </p:sp>
      <p:sp>
        <p:nvSpPr>
          <p:cNvPr id="6" name="Slide Number Placeholder 4"/>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085645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940221" y="304800"/>
            <a:ext cx="10311559" cy="953394"/>
          </a:xfrm>
        </p:spPr>
        <p:txBody>
          <a:bodyPr/>
          <a:lstStyle/>
          <a:p>
            <a:r>
              <a:rPr lang="en-US" sz="4400" dirty="0">
                <a:solidFill>
                  <a:srgbClr val="AC802E"/>
                </a:solidFill>
                <a:ea typeface="Adobe Ming Std L" panose="02020300000000000000" pitchFamily="18" charset="-128"/>
                <a:cs typeface="Calibri"/>
                <a:sym typeface="Calibri"/>
              </a:rPr>
              <a:t>Advice for Communicating across Cultures</a:t>
            </a:r>
            <a:endParaRPr lang="en-US" sz="4400" dirty="0"/>
          </a:p>
        </p:txBody>
      </p:sp>
      <p:sp>
        <p:nvSpPr>
          <p:cNvPr id="21" name="Content Placeholder 2"/>
          <p:cNvSpPr>
            <a:spLocks noGrp="1"/>
          </p:cNvSpPr>
          <p:nvPr>
            <p:ph sz="quarter" idx="11"/>
          </p:nvPr>
        </p:nvSpPr>
        <p:spPr>
          <a:xfrm>
            <a:off x="801856" y="1412776"/>
            <a:ext cx="5371803" cy="4176464"/>
          </a:xfrm>
          <a:solidFill>
            <a:srgbClr val="7F7F7F"/>
          </a:solidFill>
        </p:spPr>
        <p:txBody>
          <a:bodyPr/>
          <a:lstStyle/>
          <a:p>
            <a:pPr marL="342900" indent="-342900">
              <a:spcBef>
                <a:spcPts val="576"/>
              </a:spcBef>
              <a:buFont typeface="Arial" panose="020B0604020202020204" pitchFamily="34" charset="0"/>
              <a:buChar char="•"/>
            </a:pPr>
            <a:r>
              <a:rPr lang="en-US" dirty="0">
                <a:solidFill>
                  <a:schemeClr val="bg1"/>
                </a:solidFill>
              </a:rPr>
              <a:t>Do your research.</a:t>
            </a:r>
          </a:p>
          <a:p>
            <a:pPr marL="342900" indent="-342900">
              <a:spcBef>
                <a:spcPts val="576"/>
              </a:spcBef>
              <a:buFont typeface="Arial" panose="020B0604020202020204" pitchFamily="34" charset="0"/>
              <a:buChar char="•"/>
            </a:pPr>
            <a:r>
              <a:rPr lang="en-US" dirty="0">
                <a:solidFill>
                  <a:schemeClr val="bg1"/>
                </a:solidFill>
              </a:rPr>
              <a:t>Know yourself and your company.</a:t>
            </a:r>
          </a:p>
          <a:p>
            <a:pPr marL="342900" indent="-342900">
              <a:spcBef>
                <a:spcPts val="576"/>
              </a:spcBef>
              <a:buFont typeface="Arial" panose="020B0604020202020204" pitchFamily="34" charset="0"/>
              <a:buChar char="•"/>
            </a:pPr>
            <a:r>
              <a:rPr lang="en-US" dirty="0">
                <a:solidFill>
                  <a:schemeClr val="bg1"/>
                </a:solidFill>
              </a:rPr>
              <a:t>Be aware of stereotypes.</a:t>
            </a:r>
          </a:p>
          <a:p>
            <a:pPr marL="342900" indent="-342900">
              <a:spcBef>
                <a:spcPts val="576"/>
              </a:spcBef>
              <a:buFont typeface="Arial" panose="020B0604020202020204" pitchFamily="34" charset="0"/>
              <a:buChar char="•"/>
            </a:pPr>
            <a:r>
              <a:rPr lang="en-US" dirty="0">
                <a:solidFill>
                  <a:schemeClr val="bg1"/>
                </a:solidFill>
              </a:rPr>
              <a:t>Be considerate to nonnative English speakers.</a:t>
            </a:r>
          </a:p>
          <a:p>
            <a:pPr marL="342900" indent="-342900">
              <a:spcBef>
                <a:spcPts val="576"/>
              </a:spcBef>
              <a:buFont typeface="Arial" panose="020B0604020202020204" pitchFamily="34" charset="0"/>
              <a:buChar char="•"/>
            </a:pPr>
            <a:r>
              <a:rPr lang="en-US" dirty="0">
                <a:solidFill>
                  <a:schemeClr val="bg1"/>
                </a:solidFill>
              </a:rPr>
              <a:t>Be open to change.</a:t>
            </a:r>
          </a:p>
        </p:txBody>
      </p:sp>
      <p:pic>
        <p:nvPicPr>
          <p:cNvPr id="22" name="Picture 3" descr="A dragon float in motion during a parade on the road.&#10;"/>
          <p:cNvPicPr>
            <a:picLocks noGrp="1" noChangeAspect="1"/>
          </p:cNvPicPr>
          <p:nvPr>
            <p:ph sz="quarter" idx="14"/>
          </p:nvPr>
        </p:nvPicPr>
        <p:blipFill>
          <a:blip r:embed="rId3"/>
          <a:stretch>
            <a:fillRect/>
          </a:stretch>
        </p:blipFill>
        <p:spPr>
          <a:xfrm>
            <a:off x="6173659" y="1412776"/>
            <a:ext cx="4766624" cy="4176464"/>
          </a:xfrm>
          <a:prstGeom prst="rect">
            <a:avLst/>
          </a:prstGeom>
        </p:spPr>
      </p:pic>
      <p:sp>
        <p:nvSpPr>
          <p:cNvPr id="16" name="Text Placeholder 4"/>
          <p:cNvSpPr>
            <a:spLocks noGrp="1"/>
          </p:cNvSpPr>
          <p:nvPr>
            <p:ph type="body" sz="quarter" idx="13"/>
          </p:nvPr>
        </p:nvSpPr>
        <p:spPr>
          <a:xfrm>
            <a:off x="1832697" y="6518739"/>
            <a:ext cx="9419083" cy="309583"/>
          </a:xfrm>
        </p:spPr>
        <p:txBody>
          <a:bodyPr/>
          <a:lstStyle/>
          <a:p>
            <a:pPr algn="r"/>
            <a:r>
              <a:rPr lang="en-US" sz="1000" dirty="0"/>
              <a:t>Image: Chon Kit Leong/123RF</a:t>
            </a:r>
          </a:p>
        </p:txBody>
      </p:sp>
      <p:sp>
        <p:nvSpPr>
          <p:cNvPr id="6" name="Slide Number Placeholder 5"/>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3997381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p:cNvSpPr>
            <a:spLocks noGrp="1"/>
          </p:cNvSpPr>
          <p:nvPr>
            <p:ph type="title"/>
          </p:nvPr>
        </p:nvSpPr>
        <p:spPr/>
        <p:txBody>
          <a:bodyPr/>
          <a:lstStyle/>
          <a:p>
            <a:r>
              <a:rPr lang="en-US" sz="5400" dirty="0">
                <a:solidFill>
                  <a:srgbClr val="3D97B4"/>
                </a:solidFill>
                <a:cs typeface="Calibri" panose="020F0502020204030204" pitchFamily="34" charset="0"/>
              </a:rPr>
              <a:t>Research Exercise</a:t>
            </a:r>
            <a:endParaRPr lang="en-US" sz="5400" dirty="0"/>
          </a:p>
        </p:txBody>
      </p:sp>
      <p:sp>
        <p:nvSpPr>
          <p:cNvPr id="23" name="Content Placeholder 2"/>
          <p:cNvSpPr>
            <a:spLocks noGrp="1"/>
          </p:cNvSpPr>
          <p:nvPr>
            <p:ph sz="quarter" idx="20"/>
          </p:nvPr>
        </p:nvSpPr>
        <p:spPr>
          <a:xfrm>
            <a:off x="1991544" y="1412776"/>
            <a:ext cx="8640960" cy="4158878"/>
          </a:xfrm>
          <a:solidFill>
            <a:srgbClr val="7F7F7F"/>
          </a:solidFill>
        </p:spPr>
        <p:txBody>
          <a:bodyPr>
            <a:normAutofit/>
          </a:bodyPr>
          <a:lstStyle/>
          <a:p>
            <a:pPr>
              <a:spcBef>
                <a:spcPts val="578"/>
              </a:spcBef>
              <a:buClr>
                <a:schemeClr val="accent4"/>
              </a:buClr>
            </a:pPr>
            <a:r>
              <a:rPr lang="en-US" sz="2400" dirty="0">
                <a:solidFill>
                  <a:schemeClr val="bg1"/>
                </a:solidFill>
              </a:rPr>
              <a:t>You are going to work on an advertising campaign for a travel agency in China. </a:t>
            </a:r>
          </a:p>
          <a:p>
            <a:pPr>
              <a:spcBef>
                <a:spcPts val="578"/>
              </a:spcBef>
              <a:buClr>
                <a:schemeClr val="accent4"/>
              </a:buClr>
            </a:pPr>
            <a:r>
              <a:rPr lang="en-US" sz="2400" dirty="0">
                <a:solidFill>
                  <a:schemeClr val="bg1"/>
                </a:solidFill>
              </a:rPr>
              <a:t>What information about Thai culture would be helpful to know before you meet your client in person for the first time?</a:t>
            </a:r>
          </a:p>
        </p:txBody>
      </p:sp>
      <p:sp>
        <p:nvSpPr>
          <p:cNvPr id="7"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83115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800"/>
            <a:ext cx="10311559" cy="747936"/>
          </a:xfrm>
        </p:spPr>
        <p:txBody>
          <a:bodyPr/>
          <a:lstStyle/>
          <a:p>
            <a:r>
              <a:rPr lang="en-US" sz="5400" dirty="0">
                <a:solidFill>
                  <a:srgbClr val="3D97B4"/>
                </a:solidFill>
                <a:cs typeface="Calibri" panose="020F0502020204030204" pitchFamily="34" charset="0"/>
              </a:rPr>
              <a:t>You Make the Call </a:t>
            </a:r>
            <a:r>
              <a:rPr lang="en-US" sz="1600" dirty="0">
                <a:solidFill>
                  <a:srgbClr val="3D97B4"/>
                </a:solidFill>
                <a:cs typeface="Calibri" panose="020F0502020204030204" pitchFamily="34" charset="0"/>
              </a:rPr>
              <a:t>2</a:t>
            </a:r>
            <a:endParaRPr lang="en-US" sz="1600" dirty="0"/>
          </a:p>
        </p:txBody>
      </p:sp>
      <p:pic>
        <p:nvPicPr>
          <p:cNvPr id="12" name="Picture 2">
            <a:extLst>
              <a:ext uri="{C183D7F6-B498-43B3-948B-1728B52AA6E4}">
                <adec:decorative xmlns:adec="http://schemas.microsoft.com/office/drawing/2017/decorative" val="1"/>
              </a:ext>
            </a:extLst>
          </p:cNvPr>
          <p:cNvPicPr>
            <a:picLocks noGrp="1" noChangeAspect="1"/>
          </p:cNvPicPr>
          <p:nvPr>
            <p:ph sz="quarter" idx="11"/>
          </p:nvPr>
        </p:nvPicPr>
        <p:blipFill rotWithShape="1">
          <a:blip r:embed="rId3">
            <a:extLst>
              <a:ext uri="{28A0092B-C50C-407E-A947-70E740481C1C}">
                <a14:useLocalDpi xmlns:a14="http://schemas.microsoft.com/office/drawing/2010/main" val="0"/>
              </a:ext>
            </a:extLst>
          </a:blip>
          <a:srcRect t="21080"/>
          <a:stretch/>
        </p:blipFill>
        <p:spPr>
          <a:xfrm>
            <a:off x="767408" y="1196752"/>
            <a:ext cx="1513963" cy="1097416"/>
          </a:xfrm>
          <a:prstGeom prst="rect">
            <a:avLst/>
          </a:prstGeom>
        </p:spPr>
      </p:pic>
      <p:sp>
        <p:nvSpPr>
          <p:cNvPr id="11" name="Content Placeholder 3"/>
          <p:cNvSpPr>
            <a:spLocks noGrp="1"/>
          </p:cNvSpPr>
          <p:nvPr>
            <p:ph sz="quarter" idx="14"/>
          </p:nvPr>
        </p:nvSpPr>
        <p:spPr>
          <a:xfrm>
            <a:off x="2567608" y="1196752"/>
            <a:ext cx="7848871" cy="5055954"/>
          </a:xfrm>
        </p:spPr>
        <p:txBody>
          <a:bodyPr>
            <a:normAutofit/>
          </a:bodyPr>
          <a:lstStyle/>
          <a:p>
            <a:r>
              <a:rPr lang="en-US" sz="2800" spc="10" dirty="0"/>
              <a:t>Stereotyping affects people’s views of those who are in their own country as well. </a:t>
            </a:r>
          </a:p>
          <a:p>
            <a:pPr marL="457200" indent="-457200">
              <a:spcBef>
                <a:spcPts val="672"/>
              </a:spcBef>
              <a:buFont typeface="Arial" panose="020B0604020202020204" pitchFamily="34" charset="0"/>
              <a:buChar char="•"/>
            </a:pPr>
            <a:r>
              <a:rPr lang="en-US" sz="2800" spc="10" dirty="0"/>
              <a:t>What comes to mind when you think of a New Yorker? </a:t>
            </a:r>
          </a:p>
          <a:p>
            <a:pPr marL="457200" indent="-457200">
              <a:spcBef>
                <a:spcPts val="672"/>
              </a:spcBef>
              <a:buFont typeface="Arial" panose="020B0604020202020204" pitchFamily="34" charset="0"/>
              <a:buChar char="•"/>
            </a:pPr>
            <a:r>
              <a:rPr lang="en-US" sz="2800" spc="10" dirty="0"/>
              <a:t>How about when you think of someone from LA? </a:t>
            </a:r>
          </a:p>
          <a:p>
            <a:pPr marL="457200" indent="-457200">
              <a:spcBef>
                <a:spcPts val="672"/>
              </a:spcBef>
              <a:buFont typeface="Arial" panose="020B0604020202020204" pitchFamily="34" charset="0"/>
              <a:buChar char="•"/>
            </a:pPr>
            <a:r>
              <a:rPr lang="en-US" sz="2800" spc="10" dirty="0"/>
              <a:t>What impression comes to mind when you think of someone from the South? </a:t>
            </a:r>
          </a:p>
          <a:p>
            <a:r>
              <a:rPr lang="en-US" sz="2800" i="1" spc="10" dirty="0"/>
              <a:t>What factors have given rise to our national stereotypes? </a:t>
            </a:r>
          </a:p>
        </p:txBody>
      </p:sp>
      <p:sp>
        <p:nvSpPr>
          <p:cNvPr id="6" name="Slide Number Placeholder 4"/>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687394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19336" y="304800"/>
            <a:ext cx="11856999" cy="1324000"/>
          </a:xfrm>
        </p:spPr>
        <p:txBody>
          <a:bodyPr/>
          <a:lstStyle/>
          <a:p>
            <a:r>
              <a:rPr lang="en-US" sz="4800" dirty="0">
                <a:solidFill>
                  <a:srgbClr val="3D97B4"/>
                </a:solidFill>
                <a:cs typeface="Calibri" panose="020F0502020204030204" pitchFamily="34" charset="0"/>
              </a:rPr>
              <a:t>Be Considerate to Nonnative English Speakers</a:t>
            </a:r>
            <a:endParaRPr lang="en-US" sz="4800" dirty="0"/>
          </a:p>
        </p:txBody>
      </p:sp>
      <p:sp>
        <p:nvSpPr>
          <p:cNvPr id="9" name="Content Placeholder 2"/>
          <p:cNvSpPr>
            <a:spLocks noGrp="1"/>
          </p:cNvSpPr>
          <p:nvPr>
            <p:ph sz="quarter" idx="11"/>
          </p:nvPr>
        </p:nvSpPr>
        <p:spPr>
          <a:xfrm>
            <a:off x="2087079" y="1628800"/>
            <a:ext cx="7969361" cy="4032448"/>
          </a:xfrm>
          <a:solidFill>
            <a:srgbClr val="7F7F7F"/>
          </a:solidFill>
        </p:spPr>
        <p:txBody>
          <a:bodyPr>
            <a:normAutofit/>
          </a:bodyPr>
          <a:lstStyle/>
          <a:p>
            <a:pPr marL="457200" indent="-457200">
              <a:spcBef>
                <a:spcPts val="768"/>
              </a:spcBef>
              <a:spcAft>
                <a:spcPts val="800"/>
              </a:spcAft>
              <a:buFont typeface="Arial" panose="020B0604020202020204" pitchFamily="34" charset="0"/>
              <a:buChar char="•"/>
            </a:pPr>
            <a:r>
              <a:rPr lang="en-US" sz="3200" dirty="0">
                <a:solidFill>
                  <a:schemeClr val="bg1"/>
                </a:solidFill>
              </a:rPr>
              <a:t>Write and/or talk simply.</a:t>
            </a:r>
          </a:p>
          <a:p>
            <a:pPr marL="457200" indent="-457200">
              <a:spcBef>
                <a:spcPts val="768"/>
              </a:spcBef>
              <a:spcAft>
                <a:spcPts val="800"/>
              </a:spcAft>
              <a:buFont typeface="Arial" panose="020B0604020202020204" pitchFamily="34" charset="0"/>
              <a:buChar char="•"/>
            </a:pPr>
            <a:r>
              <a:rPr lang="en-US" sz="3200" dirty="0">
                <a:solidFill>
                  <a:schemeClr val="bg1"/>
                </a:solidFill>
              </a:rPr>
              <a:t>Avoid slang or exclusive lingo.</a:t>
            </a:r>
          </a:p>
          <a:p>
            <a:pPr marL="457200" indent="-457200">
              <a:spcBef>
                <a:spcPts val="768"/>
              </a:spcBef>
              <a:spcAft>
                <a:spcPts val="800"/>
              </a:spcAft>
              <a:buFont typeface="Arial" panose="020B0604020202020204" pitchFamily="34" charset="0"/>
              <a:buChar char="•"/>
            </a:pPr>
            <a:r>
              <a:rPr lang="en-US" sz="3200" dirty="0">
                <a:solidFill>
                  <a:schemeClr val="bg1"/>
                </a:solidFill>
              </a:rPr>
              <a:t>Ask open-ended, clear questions.</a:t>
            </a:r>
          </a:p>
          <a:p>
            <a:pPr marL="457200" indent="-457200">
              <a:spcBef>
                <a:spcPts val="768"/>
              </a:spcBef>
              <a:spcAft>
                <a:spcPts val="800"/>
              </a:spcAft>
              <a:buFont typeface="Arial" panose="020B0604020202020204" pitchFamily="34" charset="0"/>
              <a:buChar char="•"/>
            </a:pPr>
            <a:r>
              <a:rPr lang="en-US" sz="3200" dirty="0">
                <a:solidFill>
                  <a:schemeClr val="bg1"/>
                </a:solidFill>
              </a:rPr>
              <a:t>Confirm understanding.</a:t>
            </a:r>
          </a:p>
        </p:txBody>
      </p:sp>
      <p:sp>
        <p:nvSpPr>
          <p:cNvPr id="7" name="Slide Number Placeholder 3"/>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1887128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itle 5" hidden="1"/>
          <p:cNvSpPr>
            <a:spLocks noGrp="1"/>
          </p:cNvSpPr>
          <p:nvPr>
            <p:ph type="title"/>
          </p:nvPr>
        </p:nvSpPr>
        <p:spPr/>
        <p:txBody>
          <a:bodyPr/>
          <a:lstStyle/>
          <a:p>
            <a:r>
              <a:rPr lang="en-US" dirty="0">
                <a:solidFill>
                  <a:schemeClr val="tx1"/>
                </a:solidFill>
              </a:rPr>
              <a:t>Chapter Four Conclusion</a:t>
            </a:r>
          </a:p>
        </p:txBody>
      </p:sp>
      <p:sp>
        <p:nvSpPr>
          <p:cNvPr id="7" name="Content Placeholder 6"/>
          <p:cNvSpPr>
            <a:spLocks noGrp="1"/>
          </p:cNvSpPr>
          <p:nvPr>
            <p:ph idx="1"/>
          </p:nvPr>
        </p:nvSpPr>
        <p:spPr/>
        <p:txBody>
          <a:bodyPr/>
          <a:lstStyle/>
          <a:p>
            <a:pPr marL="0" indent="0" eaLnBrk="0" hangingPunct="0">
              <a:spcBef>
                <a:spcPct val="50000"/>
              </a:spcBef>
              <a:buNone/>
            </a:pPr>
            <a:r>
              <a:rPr lang="en-US" sz="3200" dirty="0"/>
              <a:t>Communicating across cultures can be a broadening experience if you approach it with openness and tolerance. </a:t>
            </a:r>
          </a:p>
          <a:p>
            <a:pPr marL="0" indent="0" eaLnBrk="0" hangingPunct="0">
              <a:spcBef>
                <a:spcPct val="50000"/>
              </a:spcBef>
              <a:buNone/>
            </a:pPr>
            <a:r>
              <a:rPr lang="en-US" sz="3200" dirty="0"/>
              <a:t>In addition to learning about new and better ways to do business, you can also grow personally and enlarge your world.</a:t>
            </a:r>
            <a:endParaRPr lang="en-US" altLang="ja-JP" sz="3200" b="1" dirty="0"/>
          </a:p>
        </p:txBody>
      </p:sp>
      <p:sp>
        <p:nvSpPr>
          <p:cNvPr id="4" name="Slide Number Placeholder 3">
            <a:extLst>
              <a:ext uri="{FF2B5EF4-FFF2-40B4-BE49-F238E27FC236}">
                <a16:creationId xmlns:a16="http://schemas.microsoft.com/office/drawing/2014/main" id="{D703C787-ED07-4A91-986C-CC092D18AF54}"/>
              </a:ext>
            </a:extLst>
          </p:cNvPr>
          <p:cNvSpPr>
            <a:spLocks noGrp="1"/>
          </p:cNvSpPr>
          <p:nvPr>
            <p:ph type="sldNum" sz="quarter" idx="22"/>
          </p:nvPr>
        </p:nvSpPr>
        <p:spPr/>
        <p:txBody>
          <a:bodyPr/>
          <a:lstStyle/>
          <a:p>
            <a:fld id="{68151E55-6873-49E2-B8D5-2F265E6F1973}" type="slidenum">
              <a:rPr lang="en-US" smtClean="0"/>
              <a:pPr/>
              <a:t>19</a:t>
            </a:fld>
            <a:endParaRPr lang="en-US"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65901" y="332656"/>
            <a:ext cx="10414675" cy="648072"/>
          </a:xfrm>
        </p:spPr>
        <p:txBody>
          <a:bodyPr/>
          <a:lstStyle/>
          <a:p>
            <a:r>
              <a:rPr lang="en-US" sz="4800" dirty="0">
                <a:cs typeface="Calibri" panose="020F0502020204030204" pitchFamily="34" charset="0"/>
              </a:rPr>
              <a:t>Learning Objectives </a:t>
            </a:r>
            <a:r>
              <a:rPr lang="en-US" sz="1600" dirty="0">
                <a:cs typeface="Calibri" panose="020F0502020204030204" pitchFamily="34" charset="0"/>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1271464" y="1340768"/>
            <a:ext cx="9981996" cy="4979641"/>
          </a:xfrm>
        </p:spPr>
        <p:txBody>
          <a:bodyPr>
            <a:normAutofit/>
          </a:bodyPr>
          <a:lstStyle/>
          <a:p>
            <a:pPr>
              <a:buClr>
                <a:schemeClr val="accent1"/>
              </a:buClr>
              <a:defRPr/>
            </a:pPr>
            <a:r>
              <a:rPr lang="en-US" sz="2800" dirty="0">
                <a:solidFill>
                  <a:srgbClr val="3D97B4"/>
                </a:solidFill>
              </a:rPr>
              <a:t>LO3-1</a:t>
            </a:r>
            <a:r>
              <a:rPr lang="en-US" sz="2800" dirty="0"/>
              <a:t> Explain why cross-cultural awareness is important for today’s workplace communicators.</a:t>
            </a:r>
          </a:p>
          <a:p>
            <a:pPr>
              <a:buClr>
                <a:schemeClr val="accent1"/>
              </a:buClr>
              <a:defRPr/>
            </a:pPr>
            <a:r>
              <a:rPr lang="en-US" sz="2800" dirty="0">
                <a:solidFill>
                  <a:srgbClr val="3D97B4"/>
                </a:solidFill>
              </a:rPr>
              <a:t>LO3-2 </a:t>
            </a:r>
            <a:r>
              <a:rPr lang="en-US" sz="2800" dirty="0"/>
              <a:t>Describe three major factors that influence a country or region’s culture. </a:t>
            </a:r>
          </a:p>
          <a:p>
            <a:pPr>
              <a:buClr>
                <a:schemeClr val="accent1"/>
              </a:buClr>
              <a:defRPr/>
            </a:pPr>
            <a:r>
              <a:rPr lang="en-US" sz="2800" dirty="0">
                <a:solidFill>
                  <a:srgbClr val="3D97B4"/>
                </a:solidFill>
              </a:rPr>
              <a:t>LO3-3 </a:t>
            </a:r>
            <a:r>
              <a:rPr lang="en-US" sz="2800" dirty="0"/>
              <a:t>Describe cultural differences regarding body positions and movements and apply this knowledge when communicating across cultures. </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hidden="1">
            <a:extLst>
              <a:ext uri="{FF2B5EF4-FFF2-40B4-BE49-F238E27FC236}">
                <a16:creationId xmlns:a16="http://schemas.microsoft.com/office/drawing/2014/main" id="{B3B911EB-CE40-4001-BB9D-68DD5391F6EB}"/>
              </a:ext>
            </a:extLst>
          </p:cNvPr>
          <p:cNvSpPr>
            <a:spLocks noGrp="1"/>
          </p:cNvSpPr>
          <p:nvPr>
            <p:ph type="title"/>
          </p:nvPr>
        </p:nvSpPr>
        <p:spPr/>
        <p:txBody>
          <a:bodyPr/>
          <a:lstStyle/>
          <a:p>
            <a:r>
              <a:rPr lang="en-US" dirty="0">
                <a:solidFill>
                  <a:srgbClr val="000000"/>
                </a:solidFill>
                <a:latin typeface="Sanserif"/>
              </a:rPr>
              <a:t>End of Main Content</a:t>
            </a:r>
            <a:endParaRPr lang="en-IN" dirty="0">
              <a:latin typeface="Sanserif"/>
            </a:endParaRPr>
          </a:p>
        </p:txBody>
      </p:sp>
      <p:sp>
        <p:nvSpPr>
          <p:cNvPr id="9" name="Text Placeholder 2">
            <a:extLst>
              <a:ext uri="{FF2B5EF4-FFF2-40B4-BE49-F238E27FC236}">
                <a16:creationId xmlns:a16="http://schemas.microsoft.com/office/drawing/2014/main" id="{4BCE6693-0AC3-4AEB-BAD3-48C66C82B182}"/>
              </a:ext>
            </a:extLst>
          </p:cNvPr>
          <p:cNvSpPr txBox="1">
            <a:spLocks/>
          </p:cNvSpPr>
          <p:nvPr/>
        </p:nvSpPr>
        <p:spPr>
          <a:xfrm>
            <a:off x="0" y="6474579"/>
            <a:ext cx="12192000" cy="383421"/>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kumimoji="0" lang="en-US" sz="800" b="0" i="0" u="none" strike="noStrike" kern="1200" cap="none" spc="0" normalizeH="0" baseline="0" dirty="0">
                <a:ln>
                  <a:noFill/>
                </a:ln>
                <a:solidFill>
                  <a:schemeClr val="bg1"/>
                </a:solidFill>
                <a:effectLst/>
                <a:uLnTx/>
                <a:uFillTx/>
                <a:latin typeface="Calibri"/>
                <a:ea typeface="+mn-ea"/>
                <a:cs typeface="+mn-cs"/>
              </a:defRPr>
            </a:lvl1pPr>
            <a:lvl2pPr marL="457200"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2"/>
                </a:solidFill>
                <a:latin typeface="+mn-lt"/>
                <a:ea typeface="+mn-ea"/>
                <a:cs typeface="+mn-cs"/>
              </a:defRPr>
            </a:lvl3pPr>
            <a:lvl4pPr marL="13716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sz="900" dirty="0">
                <a:solidFill>
                  <a:srgbClr val="000000"/>
                </a:solidFill>
                <a:latin typeface="Sanserif"/>
              </a:rPr>
              <a:t>Copyright 2021 © McGraw Hill LLC. All rights reserved. No reproduction or distribution without the prior written consent of McGraw Hill LLC.</a:t>
            </a:r>
          </a:p>
        </p:txBody>
      </p:sp>
    </p:spTree>
    <p:extLst>
      <p:ext uri="{BB962C8B-B14F-4D97-AF65-F5344CB8AC3E}">
        <p14:creationId xmlns:p14="http://schemas.microsoft.com/office/powerpoint/2010/main" val="3779475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cs typeface="Calibri" panose="020F0502020204030204" pitchFamily="34" charset="0"/>
              </a:rPr>
              <a:t>Learning Objectives </a:t>
            </a:r>
            <a:r>
              <a:rPr lang="en-US" sz="1600" dirty="0">
                <a:cs typeface="Calibri" panose="020F0502020204030204" pitchFamily="34" charset="0"/>
              </a:rPr>
              <a:t>2</a:t>
            </a:r>
            <a:endParaRPr lang="en-US" sz="1600" dirty="0"/>
          </a:p>
        </p:txBody>
      </p:sp>
      <p:sp>
        <p:nvSpPr>
          <p:cNvPr id="3" name="Content Placeholder 2"/>
          <p:cNvSpPr>
            <a:spLocks noGrp="1"/>
          </p:cNvSpPr>
          <p:nvPr>
            <p:ph sz="quarter" idx="20"/>
          </p:nvPr>
        </p:nvSpPr>
        <p:spPr>
          <a:xfrm>
            <a:off x="1301067" y="1340768"/>
            <a:ext cx="9763485" cy="4806950"/>
          </a:xfrm>
        </p:spPr>
        <p:txBody>
          <a:bodyPr>
            <a:normAutofit/>
          </a:bodyPr>
          <a:lstStyle/>
          <a:p>
            <a:pPr>
              <a:spcBef>
                <a:spcPts val="672"/>
              </a:spcBef>
              <a:buClr>
                <a:schemeClr val="accent1"/>
              </a:buClr>
              <a:defRPr/>
            </a:pPr>
            <a:r>
              <a:rPr lang="en-US" sz="2800" dirty="0">
                <a:solidFill>
                  <a:srgbClr val="3D97B4"/>
                </a:solidFill>
              </a:rPr>
              <a:t>LO3-4 </a:t>
            </a:r>
            <a:r>
              <a:rPr lang="en-US" sz="2800" dirty="0"/>
              <a:t>Describe the impact of culture on views and practices concerning human relationships and apply this knowledge when communicating across cultures. </a:t>
            </a:r>
          </a:p>
          <a:p>
            <a:pPr>
              <a:spcBef>
                <a:spcPts val="672"/>
              </a:spcBef>
              <a:buClr>
                <a:schemeClr val="accent1"/>
              </a:buClr>
              <a:defRPr/>
            </a:pPr>
            <a:r>
              <a:rPr lang="en-US" sz="2800" dirty="0">
                <a:solidFill>
                  <a:srgbClr val="3D97B4"/>
                </a:solidFill>
              </a:rPr>
              <a:t>LO3-5 </a:t>
            </a:r>
            <a:r>
              <a:rPr lang="en-US" sz="2800" dirty="0"/>
              <a:t>Describe language issues that can cause trouble for nonnative speakers. </a:t>
            </a:r>
          </a:p>
          <a:p>
            <a:pPr>
              <a:spcBef>
                <a:spcPts val="672"/>
              </a:spcBef>
              <a:buClr>
                <a:schemeClr val="accent1"/>
              </a:buClr>
              <a:defRPr/>
            </a:pPr>
            <a:r>
              <a:rPr lang="en-US" sz="2800" dirty="0">
                <a:solidFill>
                  <a:srgbClr val="3D97B4"/>
                </a:solidFill>
              </a:rPr>
              <a:t>LO3-6 </a:t>
            </a:r>
            <a:r>
              <a:rPr lang="en-US" sz="2800" dirty="0"/>
              <a:t>Describe ways to prepare for effective cross-cultural communication.</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336" y="404664"/>
            <a:ext cx="11856999" cy="1224136"/>
          </a:xfrm>
        </p:spPr>
        <p:txBody>
          <a:bodyPr/>
          <a:lstStyle/>
          <a:p>
            <a:r>
              <a:rPr lang="en-US" sz="3600" dirty="0">
                <a:solidFill>
                  <a:srgbClr val="AC802E"/>
                </a:solidFill>
                <a:ea typeface="Adobe Ming Std L" panose="02020300000000000000" pitchFamily="18" charset="-128"/>
                <a:cs typeface="Calibri"/>
                <a:sym typeface="Calibri"/>
              </a:rPr>
              <a:t>The Importance of Cultural Awareness to Workplace Communication</a:t>
            </a:r>
            <a:endParaRPr lang="en-US" sz="3600" dirty="0"/>
          </a:p>
        </p:txBody>
      </p:sp>
      <p:sp>
        <p:nvSpPr>
          <p:cNvPr id="3" name="Content Placeholder 2"/>
          <p:cNvSpPr>
            <a:spLocks noGrp="1"/>
          </p:cNvSpPr>
          <p:nvPr>
            <p:ph sz="quarter" idx="20"/>
          </p:nvPr>
        </p:nvSpPr>
        <p:spPr>
          <a:xfrm>
            <a:off x="1271465" y="1844824"/>
            <a:ext cx="8424935" cy="3384376"/>
          </a:xfrm>
        </p:spPr>
        <p:txBody>
          <a:bodyPr>
            <a:noAutofit/>
          </a:bodyPr>
          <a:lstStyle/>
          <a:p>
            <a:pPr marL="342900" lvl="0" indent="-342900" defTabSz="457200">
              <a:spcBef>
                <a:spcPct val="20000"/>
              </a:spcBef>
              <a:buFont typeface="Arial"/>
              <a:buChar char="•"/>
            </a:pPr>
            <a:r>
              <a:rPr lang="en-US" sz="2400" b="1" dirty="0">
                <a:solidFill>
                  <a:prstClr val="black"/>
                </a:solidFill>
                <a:cs typeface="+mn-cs"/>
              </a:rPr>
              <a:t>In relations with different US subcultures: </a:t>
            </a:r>
            <a:r>
              <a:rPr lang="en-US" sz="2400" dirty="0">
                <a:solidFill>
                  <a:prstClr val="black"/>
                </a:solidFill>
                <a:cs typeface="+mn-cs"/>
              </a:rPr>
              <a:t>while today’s young people are the most diversity-friendly in US history, they tend not to know much about other cultures or different US cultures.</a:t>
            </a:r>
          </a:p>
          <a:p>
            <a:pPr marL="342900" lvl="0" indent="-342900" defTabSz="457200">
              <a:spcBef>
                <a:spcPct val="20000"/>
              </a:spcBef>
              <a:buFont typeface="Arial"/>
              <a:buChar char="•"/>
            </a:pPr>
            <a:r>
              <a:rPr lang="en-US" sz="2400" b="1" dirty="0">
                <a:solidFill>
                  <a:prstClr val="black"/>
                </a:solidFill>
                <a:cs typeface="+mn-cs"/>
              </a:rPr>
              <a:t>In relations with those from other countries: </a:t>
            </a:r>
            <a:r>
              <a:rPr lang="en-US" sz="2400" dirty="0">
                <a:solidFill>
                  <a:prstClr val="black"/>
                </a:solidFill>
                <a:cs typeface="+mn-cs"/>
              </a:rPr>
              <a:t>being able to communicate cross-culturally will help you understand your non-US customers’ needs and persuasively explain how your company can meet these needs. </a:t>
            </a:r>
          </a:p>
        </p:txBody>
      </p:sp>
      <p:sp>
        <p:nvSpPr>
          <p:cNvPr id="6" name="Slide Number Placeholder 3"/>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2355864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Calibri" panose="020F0502020204030204" pitchFamily="34" charset="0"/>
              </a:rPr>
              <a:t>Benefits of Diversity</a:t>
            </a:r>
            <a:endParaRPr lang="en-US" sz="5400" dirty="0"/>
          </a:p>
        </p:txBody>
      </p:sp>
      <p:sp>
        <p:nvSpPr>
          <p:cNvPr id="8" name="Content Placeholder 2"/>
          <p:cNvSpPr>
            <a:spLocks noGrp="1"/>
          </p:cNvSpPr>
          <p:nvPr>
            <p:ph sz="quarter" idx="20"/>
          </p:nvPr>
        </p:nvSpPr>
        <p:spPr>
          <a:xfrm>
            <a:off x="407368" y="1340768"/>
            <a:ext cx="10844412" cy="4806950"/>
          </a:xfrm>
        </p:spPr>
        <p:txBody>
          <a:bodyPr>
            <a:normAutofit/>
          </a:bodyPr>
          <a:lstStyle/>
          <a:p>
            <a:pPr lvl="0" defTabSz="457200">
              <a:spcBef>
                <a:spcPct val="20000"/>
              </a:spcBef>
            </a:pPr>
            <a:r>
              <a:rPr lang="en-US" sz="2400" dirty="0">
                <a:solidFill>
                  <a:prstClr val="black"/>
                </a:solidFill>
                <a:cs typeface="+mn-cs"/>
              </a:rPr>
              <a:t>Appreciating those who are different from us is important to ethical behavior and personal growth. But it also brings these documented business benefits: </a:t>
            </a:r>
          </a:p>
          <a:p>
            <a:pPr marL="342900" lvl="0" indent="-342900" defTabSz="457200">
              <a:spcBef>
                <a:spcPct val="20000"/>
              </a:spcBef>
              <a:buFont typeface="Arial"/>
              <a:buChar char="•"/>
            </a:pPr>
            <a:r>
              <a:rPr lang="en-US" sz="2400" dirty="0">
                <a:solidFill>
                  <a:prstClr val="black"/>
                </a:solidFill>
                <a:cs typeface="+mn-cs"/>
              </a:rPr>
              <a:t>Better results on </a:t>
            </a:r>
            <a:r>
              <a:rPr lang="en-US" sz="2400" dirty="0" err="1">
                <a:solidFill>
                  <a:prstClr val="black"/>
                </a:solidFill>
                <a:cs typeface="+mn-cs"/>
              </a:rPr>
              <a:t>nonroutine</a:t>
            </a:r>
            <a:r>
              <a:rPr lang="en-US" sz="2400" dirty="0">
                <a:solidFill>
                  <a:prstClr val="black"/>
                </a:solidFill>
                <a:cs typeface="+mn-cs"/>
              </a:rPr>
              <a:t> tasks (solving problems, predicting outcomes, designing policies, undertaking research). </a:t>
            </a:r>
          </a:p>
          <a:p>
            <a:pPr marL="342900" lvl="0" indent="-342900" defTabSz="457200">
              <a:spcBef>
                <a:spcPct val="20000"/>
              </a:spcBef>
              <a:buFont typeface="Arial"/>
              <a:buChar char="•"/>
            </a:pPr>
            <a:r>
              <a:rPr lang="en-US" sz="2400" dirty="0">
                <a:solidFill>
                  <a:prstClr val="black"/>
                </a:solidFill>
                <a:cs typeface="+mn-cs"/>
              </a:rPr>
              <a:t>Better financial performance overall.</a:t>
            </a:r>
          </a:p>
          <a:p>
            <a:pPr marL="342900" lvl="0" indent="-342900" defTabSz="457200">
              <a:spcBef>
                <a:spcPct val="20000"/>
              </a:spcBef>
              <a:buFont typeface="Arial"/>
              <a:buChar char="•"/>
            </a:pPr>
            <a:r>
              <a:rPr lang="en-US" sz="2400" dirty="0">
                <a:solidFill>
                  <a:prstClr val="black"/>
                </a:solidFill>
                <a:cs typeface="+mn-cs"/>
              </a:rPr>
              <a:t>Higher emotional intelligence in the company overall.</a:t>
            </a:r>
          </a:p>
          <a:p>
            <a:pPr marL="342900" lvl="0" indent="-342900" defTabSz="457200">
              <a:spcBef>
                <a:spcPct val="20000"/>
              </a:spcBef>
              <a:buFont typeface="Arial"/>
              <a:buChar char="•"/>
            </a:pPr>
            <a:r>
              <a:rPr lang="en-US" sz="2400" dirty="0">
                <a:solidFill>
                  <a:prstClr val="black"/>
                </a:solidFill>
                <a:cs typeface="+mn-cs"/>
              </a:rPr>
              <a:t>Stronger employee engagement and lower turnover increased attractiveness to today’s job seekers increased appeal to diverse customers.</a:t>
            </a:r>
          </a:p>
          <a:p>
            <a:pPr marL="342900" lvl="0" indent="-342900" defTabSz="457200">
              <a:spcBef>
                <a:spcPct val="20000"/>
              </a:spcBef>
              <a:buFont typeface="Arial"/>
              <a:buChar char="•"/>
            </a:pPr>
            <a:r>
              <a:rPr lang="en-US" sz="2400" dirty="0">
                <a:solidFill>
                  <a:prstClr val="black"/>
                </a:solidFill>
                <a:cs typeface="+mn-cs"/>
              </a:rPr>
              <a:t>Higher cross-cultural skill.</a:t>
            </a:r>
          </a:p>
        </p:txBody>
      </p:sp>
      <p:sp>
        <p:nvSpPr>
          <p:cNvPr id="6" name="Slide Number Placeholder 3"/>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3165130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940221" y="304799"/>
            <a:ext cx="10311559" cy="799225"/>
          </a:xfrm>
        </p:spPr>
        <p:txBody>
          <a:bodyPr/>
          <a:lstStyle/>
          <a:p>
            <a:r>
              <a:rPr lang="en-US" sz="5400" b="1" dirty="0">
                <a:solidFill>
                  <a:srgbClr val="3D97B4"/>
                </a:solidFill>
                <a:cs typeface="Calibri" panose="020F0502020204030204" pitchFamily="34" charset="0"/>
              </a:rPr>
              <a:t>Global Connections</a:t>
            </a:r>
            <a:endParaRPr lang="en-US" sz="5400" dirty="0"/>
          </a:p>
        </p:txBody>
      </p:sp>
      <p:sp>
        <p:nvSpPr>
          <p:cNvPr id="9" name="Content Placeholder 2"/>
          <p:cNvSpPr>
            <a:spLocks noGrp="1"/>
          </p:cNvSpPr>
          <p:nvPr>
            <p:ph sz="quarter" idx="20"/>
          </p:nvPr>
        </p:nvSpPr>
        <p:spPr>
          <a:xfrm>
            <a:off x="335361" y="1245106"/>
            <a:ext cx="10225136" cy="980826"/>
          </a:xfrm>
        </p:spPr>
        <p:txBody>
          <a:bodyPr/>
          <a:lstStyle/>
          <a:p>
            <a:r>
              <a:rPr lang="en-US" sz="3200" dirty="0"/>
              <a:t>Globalization is one of the distinguishing traits of business in the twenty-first century.</a:t>
            </a:r>
          </a:p>
        </p:txBody>
      </p:sp>
      <p:sp>
        <p:nvSpPr>
          <p:cNvPr id="10" name="Content Placeholder 3"/>
          <p:cNvSpPr>
            <a:spLocks noGrp="1"/>
          </p:cNvSpPr>
          <p:nvPr>
            <p:ph sz="quarter" idx="21"/>
          </p:nvPr>
        </p:nvSpPr>
        <p:spPr>
          <a:xfrm>
            <a:off x="335360" y="2649177"/>
            <a:ext cx="4795739" cy="2161718"/>
          </a:xfrm>
        </p:spPr>
        <p:txBody>
          <a:bodyPr/>
          <a:lstStyle/>
          <a:p>
            <a:r>
              <a:rPr lang="en-US" b="1" dirty="0">
                <a:solidFill>
                  <a:srgbClr val="3D97B4"/>
                </a:solidFill>
                <a:cs typeface="Calibri" panose="020F0502020204030204" pitchFamily="34" charset="0"/>
              </a:rPr>
              <a:t>Fortunately, tools and strategies exist to help you adapt your communication effectively.</a:t>
            </a:r>
            <a:endParaRPr lang="en-US" dirty="0"/>
          </a:p>
        </p:txBody>
      </p:sp>
      <p:pic>
        <p:nvPicPr>
          <p:cNvPr id="17" name="Picture 4">
            <a:extLst>
              <a:ext uri="{C183D7F6-B498-43B3-948B-1728B52AA6E4}">
                <adec:decorative xmlns:adec="http://schemas.microsoft.com/office/drawing/2017/decorative" val="1"/>
              </a:ext>
            </a:extLst>
          </p:cNvPr>
          <p:cNvPicPr>
            <a:picLocks noGrp="1" noChangeAspect="1"/>
          </p:cNvPicPr>
          <p:nvPr>
            <p:ph sz="quarter" idx="22"/>
          </p:nvPr>
        </p:nvPicPr>
        <p:blipFill>
          <a:blip r:embed="rId3">
            <a:extLst>
              <a:ext uri="{28A0092B-C50C-407E-A947-70E740481C1C}">
                <a14:useLocalDpi xmlns:a14="http://schemas.microsoft.com/office/drawing/2010/main" val="0"/>
              </a:ext>
            </a:extLst>
          </a:blip>
          <a:stretch>
            <a:fillRect/>
          </a:stretch>
        </p:blipFill>
        <p:spPr>
          <a:xfrm>
            <a:off x="5078659" y="2439022"/>
            <a:ext cx="5889271" cy="2862186"/>
          </a:xfrm>
        </p:spPr>
      </p:pic>
      <p:sp>
        <p:nvSpPr>
          <p:cNvPr id="16" name="Text Placeholder 5"/>
          <p:cNvSpPr>
            <a:spLocks noGrp="1"/>
          </p:cNvSpPr>
          <p:nvPr>
            <p:ph type="body" sz="quarter" idx="27"/>
          </p:nvPr>
        </p:nvSpPr>
        <p:spPr>
          <a:xfrm>
            <a:off x="4007768" y="6525343"/>
            <a:ext cx="6825375" cy="302209"/>
          </a:xfrm>
        </p:spPr>
        <p:txBody>
          <a:bodyPr/>
          <a:lstStyle/>
          <a:p>
            <a:pPr algn="l"/>
            <a:r>
              <a:rPr lang="en-US" sz="1000" b="1" dirty="0"/>
              <a:t>Source:</a:t>
            </a:r>
            <a:r>
              <a:rPr lang="en-US" sz="1000" dirty="0"/>
              <a:t> </a:t>
            </a:r>
            <a:r>
              <a:rPr lang="en-US" sz="1000" dirty="0" err="1"/>
              <a:t>TimeTicker</a:t>
            </a:r>
            <a:r>
              <a:rPr lang="en-US" sz="1000" dirty="0"/>
              <a:t>. http://www.timeticker.com. Copyright © by </a:t>
            </a:r>
            <a:r>
              <a:rPr lang="en-US" sz="1000" dirty="0" err="1"/>
              <a:t>TimeTicker</a:t>
            </a:r>
            <a:r>
              <a:rPr lang="en-US" sz="1000" dirty="0"/>
              <a:t>. All rights reserved. Used with permission.</a:t>
            </a:r>
          </a:p>
        </p:txBody>
      </p:sp>
      <p:sp>
        <p:nvSpPr>
          <p:cNvPr id="6" name="Slide Number Placeholder 6"/>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354004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0"/>
            <a:ext cx="10311559" cy="819944"/>
          </a:xfrm>
        </p:spPr>
        <p:txBody>
          <a:bodyPr/>
          <a:lstStyle/>
          <a:p>
            <a:r>
              <a:rPr lang="en-US" sz="5400" b="1" dirty="0">
                <a:solidFill>
                  <a:srgbClr val="3D97B4"/>
                </a:solidFill>
                <a:cs typeface="Calibri" panose="020F0502020204030204" pitchFamily="34" charset="0"/>
              </a:rPr>
              <a:t>You Make the Call </a:t>
            </a:r>
            <a:r>
              <a:rPr lang="en-US" sz="1600" b="1" dirty="0">
                <a:solidFill>
                  <a:srgbClr val="3D97B4"/>
                </a:solidFill>
                <a:cs typeface="Calibri" panose="020F0502020204030204" pitchFamily="34" charset="0"/>
              </a:rPr>
              <a:t>1</a:t>
            </a:r>
            <a:endParaRPr lang="en-US" sz="1600" dirty="0"/>
          </a:p>
        </p:txBody>
      </p:sp>
      <p:pic>
        <p:nvPicPr>
          <p:cNvPr id="13" name="Picture 2">
            <a:extLst>
              <a:ext uri="{C183D7F6-B498-43B3-948B-1728B52AA6E4}">
                <adec:decorative xmlns:adec="http://schemas.microsoft.com/office/drawing/2017/decorative" val="1"/>
              </a:ext>
            </a:extLst>
          </p:cNvPr>
          <p:cNvPicPr>
            <a:picLocks noGrp="1" noChangeAspect="1"/>
          </p:cNvPicPr>
          <p:nvPr>
            <p:ph sz="quarter" idx="20"/>
          </p:nvPr>
        </p:nvPicPr>
        <p:blipFill rotWithShape="1">
          <a:blip r:embed="rId3">
            <a:extLst>
              <a:ext uri="{28A0092B-C50C-407E-A947-70E740481C1C}">
                <a14:useLocalDpi xmlns:a14="http://schemas.microsoft.com/office/drawing/2010/main" val="0"/>
              </a:ext>
            </a:extLst>
          </a:blip>
          <a:srcRect t="21080"/>
          <a:stretch/>
        </p:blipFill>
        <p:spPr>
          <a:xfrm>
            <a:off x="244840" y="1952836"/>
            <a:ext cx="1390762" cy="1188132"/>
          </a:xfrm>
          <a:prstGeom prst="rect">
            <a:avLst/>
          </a:prstGeom>
        </p:spPr>
      </p:pic>
      <p:sp>
        <p:nvSpPr>
          <p:cNvPr id="5" name="Content Placeholder 3"/>
          <p:cNvSpPr>
            <a:spLocks noGrp="1"/>
          </p:cNvSpPr>
          <p:nvPr>
            <p:ph sz="quarter" idx="21"/>
          </p:nvPr>
        </p:nvSpPr>
        <p:spPr>
          <a:xfrm>
            <a:off x="1660736" y="1124744"/>
            <a:ext cx="6811528" cy="5040560"/>
          </a:xfrm>
        </p:spPr>
        <p:txBody>
          <a:bodyPr/>
          <a:lstStyle/>
          <a:p>
            <a:pPr lvl="0" defTabSz="457200">
              <a:spcBef>
                <a:spcPct val="20000"/>
              </a:spcBef>
            </a:pPr>
            <a:r>
              <a:rPr lang="en-US" sz="2800" dirty="0">
                <a:solidFill>
                  <a:prstClr val="black"/>
                </a:solidFill>
                <a:cs typeface="+mn-cs"/>
              </a:rPr>
              <a:t>In what ways is it good that communication technologies, ease of travel, and business alliances are reducing differences between cultures? </a:t>
            </a:r>
          </a:p>
          <a:p>
            <a:pPr lvl="0" defTabSz="457200">
              <a:spcBef>
                <a:spcPct val="20000"/>
              </a:spcBef>
            </a:pPr>
            <a:r>
              <a:rPr lang="en-US" sz="2800" dirty="0">
                <a:solidFill>
                  <a:prstClr val="black"/>
                </a:solidFill>
                <a:cs typeface="+mn-cs"/>
              </a:rPr>
              <a:t>Is there a downside to this trend? </a:t>
            </a:r>
          </a:p>
          <a:p>
            <a:pPr lvl="0" defTabSz="457200">
              <a:spcBef>
                <a:spcPct val="20000"/>
              </a:spcBef>
            </a:pPr>
            <a:r>
              <a:rPr lang="en-US" sz="2800" dirty="0">
                <a:solidFill>
                  <a:prstClr val="black"/>
                </a:solidFill>
                <a:cs typeface="+mn-cs"/>
              </a:rPr>
              <a:t>How are your thoughts on this topic likely to affect your cross-cultural behavior?</a:t>
            </a:r>
            <a:endParaRPr lang="en-US" sz="2800" spc="10" dirty="0">
              <a:solidFill>
                <a:prstClr val="black"/>
              </a:solidFill>
              <a:cs typeface="+mn-cs"/>
            </a:endParaRPr>
          </a:p>
        </p:txBody>
      </p:sp>
      <p:sp>
        <p:nvSpPr>
          <p:cNvPr id="6" name="Content Placeholder 4"/>
          <p:cNvSpPr>
            <a:spLocks noGrp="1"/>
          </p:cNvSpPr>
          <p:nvPr>
            <p:ph sz="quarter" idx="22"/>
          </p:nvPr>
        </p:nvSpPr>
        <p:spPr>
          <a:xfrm>
            <a:off x="9838673" y="304800"/>
            <a:ext cx="1945959" cy="5284440"/>
          </a:xfrm>
          <a:solidFill>
            <a:srgbClr val="7F7F7F"/>
          </a:solidFill>
        </p:spPr>
        <p:txBody>
          <a:bodyPr/>
          <a:lstStyle/>
          <a:p>
            <a:pPr marL="68263" lvl="0" defTabSz="457200">
              <a:spcBef>
                <a:spcPct val="20000"/>
              </a:spcBef>
              <a:spcAft>
                <a:spcPts val="0"/>
              </a:spcAft>
              <a:buClr>
                <a:srgbClr val="C30C20">
                  <a:lumMod val="50000"/>
                </a:srgbClr>
              </a:buClr>
              <a:defRPr/>
            </a:pPr>
            <a:r>
              <a:rPr lang="en-US" dirty="0">
                <a:solidFill>
                  <a:prstClr val="white"/>
                </a:solidFill>
                <a:cs typeface="+mn-cs"/>
              </a:rPr>
              <a:t>“By 2019, one out of every two people across the globe is likely to be a regular Internet user.” </a:t>
            </a:r>
          </a:p>
          <a:p>
            <a:pPr marL="68263" lvl="0" algn="r" defTabSz="457200">
              <a:spcBef>
                <a:spcPct val="20000"/>
              </a:spcBef>
              <a:spcAft>
                <a:spcPts val="0"/>
              </a:spcAft>
              <a:buClr>
                <a:srgbClr val="C30C20">
                  <a:lumMod val="50000"/>
                </a:srgbClr>
              </a:buClr>
              <a:defRPr/>
            </a:pPr>
            <a:r>
              <a:rPr lang="en-US" dirty="0">
                <a:solidFill>
                  <a:prstClr val="white"/>
                </a:solidFill>
                <a:cs typeface="+mn-cs"/>
              </a:rPr>
              <a:t>Cindy Liu,</a:t>
            </a:r>
            <a:br>
              <a:rPr lang="en-US" dirty="0">
                <a:solidFill>
                  <a:prstClr val="white"/>
                </a:solidFill>
                <a:cs typeface="+mn-cs"/>
              </a:rPr>
            </a:br>
            <a:r>
              <a:rPr lang="en-US" i="1" dirty="0" err="1">
                <a:solidFill>
                  <a:prstClr val="white"/>
                </a:solidFill>
                <a:cs typeface="+mn-cs"/>
              </a:rPr>
              <a:t>eMarketer</a:t>
            </a:r>
            <a:r>
              <a:rPr lang="en-US" dirty="0">
                <a:solidFill>
                  <a:prstClr val="white"/>
                </a:solidFill>
                <a:cs typeface="+mn-cs"/>
              </a:rPr>
              <a:t>, 2015</a:t>
            </a:r>
          </a:p>
        </p:txBody>
      </p:sp>
      <p:sp>
        <p:nvSpPr>
          <p:cNvPr id="12" name="Slide Number Placeholder 5"/>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3021511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91344" y="188640"/>
            <a:ext cx="12000656" cy="936104"/>
          </a:xfrm>
        </p:spPr>
        <p:txBody>
          <a:bodyPr/>
          <a:lstStyle/>
          <a:p>
            <a:r>
              <a:rPr lang="en-US" sz="4000" dirty="0">
                <a:solidFill>
                  <a:srgbClr val="AC802E"/>
                </a:solidFill>
                <a:ea typeface="Adobe Ming Std L" panose="02020300000000000000" pitchFamily="18" charset="-128"/>
                <a:cs typeface="Calibri"/>
                <a:sym typeface="Calibri"/>
              </a:rPr>
              <a:t>Dimensions of Cultural Differences Around the Globe</a:t>
            </a:r>
            <a:endParaRPr lang="en-US" dirty="0"/>
          </a:p>
        </p:txBody>
      </p:sp>
      <p:sp>
        <p:nvSpPr>
          <p:cNvPr id="14" name="Content Placeholder 2"/>
          <p:cNvSpPr>
            <a:spLocks noGrp="1"/>
          </p:cNvSpPr>
          <p:nvPr>
            <p:ph sz="quarter" idx="11"/>
          </p:nvPr>
        </p:nvSpPr>
        <p:spPr>
          <a:xfrm>
            <a:off x="737444" y="1340768"/>
            <a:ext cx="5463084" cy="4320480"/>
          </a:xfrm>
          <a:solidFill>
            <a:srgbClr val="7F7F7F"/>
          </a:solidFill>
        </p:spPr>
        <p:txBody>
          <a:bodyPr>
            <a:noAutofit/>
          </a:bodyPr>
          <a:lstStyle/>
          <a:p>
            <a:pPr indent="-173736">
              <a:spcBef>
                <a:spcPct val="10000"/>
              </a:spcBef>
            </a:pPr>
            <a:r>
              <a:rPr lang="en-US" sz="2800" dirty="0">
                <a:solidFill>
                  <a:schemeClr val="bg1"/>
                </a:solidFill>
                <a:ea typeface="ＭＳ Ｐゴシック" pitchFamily="34" charset="-128"/>
              </a:rPr>
              <a:t>Geography</a:t>
            </a:r>
          </a:p>
          <a:p>
            <a:pPr marL="169164" indent="-173736">
              <a:spcBef>
                <a:spcPct val="10000"/>
              </a:spcBef>
              <a:buFont typeface="Arial" panose="020B0604020202020204" pitchFamily="34" charset="0"/>
              <a:buChar char="•"/>
            </a:pPr>
            <a:r>
              <a:rPr lang="en-US" sz="2800" dirty="0">
                <a:solidFill>
                  <a:schemeClr val="bg1"/>
                </a:solidFill>
                <a:ea typeface="ＭＳ Ｐゴシック" pitchFamily="34" charset="-128"/>
              </a:rPr>
              <a:t>Location, weather, features of the land, natural borders.</a:t>
            </a:r>
          </a:p>
          <a:p>
            <a:pPr indent="-173736">
              <a:spcBef>
                <a:spcPct val="10000"/>
              </a:spcBef>
            </a:pPr>
            <a:r>
              <a:rPr lang="en-US" sz="2800" dirty="0">
                <a:solidFill>
                  <a:schemeClr val="bg1"/>
                </a:solidFill>
                <a:ea typeface="ＭＳ Ｐゴシック" pitchFamily="34" charset="-128"/>
              </a:rPr>
              <a:t>History</a:t>
            </a:r>
          </a:p>
          <a:p>
            <a:pPr marL="169164" indent="-173736">
              <a:spcBef>
                <a:spcPct val="10000"/>
              </a:spcBef>
              <a:buFont typeface="Arial" panose="020B0604020202020204" pitchFamily="34" charset="0"/>
              <a:buChar char="•"/>
            </a:pPr>
            <a:r>
              <a:rPr lang="en-US" sz="2800" dirty="0">
                <a:solidFill>
                  <a:schemeClr val="bg1"/>
                </a:solidFill>
                <a:ea typeface="ＭＳ Ｐゴシック" pitchFamily="34" charset="-128"/>
              </a:rPr>
              <a:t>Events, systems of government, relationship with other countries.</a:t>
            </a:r>
          </a:p>
          <a:p>
            <a:pPr indent="-173736">
              <a:spcBef>
                <a:spcPct val="10000"/>
              </a:spcBef>
            </a:pPr>
            <a:r>
              <a:rPr lang="en-US" sz="2800" dirty="0">
                <a:solidFill>
                  <a:schemeClr val="bg1"/>
                </a:solidFill>
                <a:ea typeface="ＭＳ Ｐゴシック" pitchFamily="34" charset="-128"/>
              </a:rPr>
              <a:t>Religion</a:t>
            </a:r>
          </a:p>
          <a:p>
            <a:pPr marL="169164" indent="-342900">
              <a:spcBef>
                <a:spcPct val="10000"/>
              </a:spcBef>
              <a:buFont typeface="Arial" panose="020B0604020202020204" pitchFamily="34" charset="0"/>
              <a:buChar char="•"/>
            </a:pPr>
            <a:r>
              <a:rPr lang="en-US" sz="2800" dirty="0">
                <a:solidFill>
                  <a:schemeClr val="bg1"/>
                </a:solidFill>
                <a:ea typeface="ＭＳ Ｐゴシック" pitchFamily="34" charset="-128"/>
              </a:rPr>
              <a:t>Religious values, practices.</a:t>
            </a:r>
          </a:p>
        </p:txBody>
      </p:sp>
      <p:pic>
        <p:nvPicPr>
          <p:cNvPr id="18"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stretch>
            <a:fillRect/>
          </a:stretch>
        </p:blipFill>
        <p:spPr>
          <a:xfrm>
            <a:off x="6200528" y="1340768"/>
            <a:ext cx="5296072" cy="4320480"/>
          </a:xfrm>
          <a:prstGeom prst="rect">
            <a:avLst/>
          </a:prstGeom>
        </p:spPr>
      </p:pic>
      <p:sp>
        <p:nvSpPr>
          <p:cNvPr id="16" name="Text Placeholder 4"/>
          <p:cNvSpPr>
            <a:spLocks noGrp="1"/>
          </p:cNvSpPr>
          <p:nvPr>
            <p:ph type="body" sz="quarter" idx="13"/>
          </p:nvPr>
        </p:nvSpPr>
        <p:spPr>
          <a:xfrm>
            <a:off x="9768408" y="6525344"/>
            <a:ext cx="1368152" cy="332656"/>
          </a:xfrm>
        </p:spPr>
        <p:txBody>
          <a:bodyPr/>
          <a:lstStyle/>
          <a:p>
            <a:r>
              <a:rPr lang="en-US" sz="1000" dirty="0"/>
              <a:t>Image: </a:t>
            </a:r>
            <a:r>
              <a:rPr lang="en-US" sz="1000" dirty="0" err="1"/>
              <a:t>jlllam</a:t>
            </a:r>
            <a:r>
              <a:rPr lang="en-US" sz="1000" dirty="0"/>
              <a:t>/123RF</a:t>
            </a:r>
          </a:p>
        </p:txBody>
      </p:sp>
      <p:sp>
        <p:nvSpPr>
          <p:cNvPr id="12" name="Slide Number Placeholder 5"/>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2103746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0"/>
            <a:ext cx="10311559" cy="608510"/>
          </a:xfrm>
        </p:spPr>
        <p:txBody>
          <a:bodyPr/>
          <a:lstStyle/>
          <a:p>
            <a:r>
              <a:rPr lang="en-US" sz="4800" dirty="0">
                <a:solidFill>
                  <a:srgbClr val="3D97B4"/>
                </a:solidFill>
                <a:cs typeface="Calibri" panose="020F0502020204030204" pitchFamily="34" charset="0"/>
              </a:rPr>
              <a:t>Hofstede’s Cultural Dimension</a:t>
            </a:r>
            <a:endParaRPr lang="en-US" dirty="0"/>
          </a:p>
        </p:txBody>
      </p:sp>
      <p:sp>
        <p:nvSpPr>
          <p:cNvPr id="3" name="Content Placeholder 2"/>
          <p:cNvSpPr>
            <a:spLocks noGrp="1"/>
          </p:cNvSpPr>
          <p:nvPr>
            <p:ph sz="quarter" idx="11"/>
          </p:nvPr>
        </p:nvSpPr>
        <p:spPr>
          <a:xfrm>
            <a:off x="940221" y="1349873"/>
            <a:ext cx="5659835" cy="4797792"/>
          </a:xfrm>
        </p:spPr>
        <p:txBody>
          <a:bodyPr>
            <a:noAutofit/>
          </a:bodyPr>
          <a:lstStyle/>
          <a:p>
            <a:pPr marL="342900" indent="-342900">
              <a:lnSpc>
                <a:spcPct val="110000"/>
              </a:lnSpc>
              <a:spcBef>
                <a:spcPts val="672"/>
              </a:spcBef>
              <a:buFont typeface="Arial" panose="020B0604020202020204" pitchFamily="34" charset="0"/>
              <a:buChar char="•"/>
            </a:pPr>
            <a:r>
              <a:rPr lang="en-US" sz="2800" dirty="0"/>
              <a:t>Power distance.</a:t>
            </a:r>
          </a:p>
          <a:p>
            <a:pPr marL="342900" indent="-342900">
              <a:lnSpc>
                <a:spcPct val="110000"/>
              </a:lnSpc>
              <a:spcBef>
                <a:spcPts val="672"/>
              </a:spcBef>
              <a:buFont typeface="Arial" panose="020B0604020202020204" pitchFamily="34" charset="0"/>
              <a:buChar char="•"/>
            </a:pPr>
            <a:r>
              <a:rPr lang="en-US" sz="2800" dirty="0"/>
              <a:t>Individualism versus collectivism.</a:t>
            </a:r>
          </a:p>
          <a:p>
            <a:pPr marL="342900" indent="-342900">
              <a:lnSpc>
                <a:spcPct val="110000"/>
              </a:lnSpc>
              <a:spcBef>
                <a:spcPts val="672"/>
              </a:spcBef>
              <a:buFont typeface="Arial" panose="020B0604020202020204" pitchFamily="34" charset="0"/>
              <a:buChar char="•"/>
            </a:pPr>
            <a:r>
              <a:rPr lang="en-US" sz="2800" dirty="0"/>
              <a:t>Masculinity versus femininity.</a:t>
            </a:r>
          </a:p>
          <a:p>
            <a:pPr marL="342900" indent="-342900">
              <a:lnSpc>
                <a:spcPct val="110000"/>
              </a:lnSpc>
              <a:spcBef>
                <a:spcPts val="672"/>
              </a:spcBef>
              <a:buFont typeface="Arial" panose="020B0604020202020204" pitchFamily="34" charset="0"/>
              <a:buChar char="•"/>
            </a:pPr>
            <a:r>
              <a:rPr lang="en-US" sz="2800" dirty="0"/>
              <a:t>Uncertainty avoidance.</a:t>
            </a:r>
          </a:p>
          <a:p>
            <a:pPr marL="342900" indent="-342900">
              <a:lnSpc>
                <a:spcPct val="110000"/>
              </a:lnSpc>
              <a:spcBef>
                <a:spcPts val="672"/>
              </a:spcBef>
              <a:buFont typeface="Arial" panose="020B0604020202020204" pitchFamily="34" charset="0"/>
              <a:buChar char="•"/>
            </a:pPr>
            <a:r>
              <a:rPr lang="en-US" sz="2800" dirty="0"/>
              <a:t>Long-term versus short-term orientation.</a:t>
            </a:r>
          </a:p>
          <a:p>
            <a:pPr marL="342900" indent="-342900">
              <a:lnSpc>
                <a:spcPct val="110000"/>
              </a:lnSpc>
              <a:spcBef>
                <a:spcPts val="672"/>
              </a:spcBef>
              <a:buFont typeface="Arial" panose="020B0604020202020204" pitchFamily="34" charset="0"/>
              <a:buChar char="•"/>
            </a:pPr>
            <a:r>
              <a:rPr lang="en-US" sz="2800" dirty="0"/>
              <a:t>Indulgence versus restraint.</a:t>
            </a:r>
          </a:p>
        </p:txBody>
      </p:sp>
      <p:sp>
        <p:nvSpPr>
          <p:cNvPr id="4" name="Content Placeholder 3"/>
          <p:cNvSpPr>
            <a:spLocks noGrp="1"/>
          </p:cNvSpPr>
          <p:nvPr>
            <p:ph sz="quarter" idx="14"/>
          </p:nvPr>
        </p:nvSpPr>
        <p:spPr>
          <a:xfrm>
            <a:off x="6600056" y="1335181"/>
            <a:ext cx="5376279" cy="2525868"/>
          </a:xfrm>
        </p:spPr>
        <p:txBody>
          <a:bodyPr>
            <a:noAutofit/>
          </a:bodyPr>
          <a:lstStyle/>
          <a:p>
            <a:r>
              <a:rPr lang="en-US" sz="1800" dirty="0"/>
              <a:t>“In my own practice, I look upon Hofstede’s data as would an airplane passenger looking down upon mountain ranges. . . . These represent country cultures. Smaller ranges represent subcultures within countries. But to understand individuals, you have to land at the nearest airport and meet them at the ground level, taking into account their unique qualities.”</a:t>
            </a:r>
          </a:p>
        </p:txBody>
      </p:sp>
      <p:sp>
        <p:nvSpPr>
          <p:cNvPr id="7" name="Slide Number Placeholder 4"/>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7063265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14445</TotalTime>
  <Words>1355</Words>
  <Application>Microsoft Office PowerPoint</Application>
  <PresentationFormat>Widescreen</PresentationFormat>
  <Paragraphs>168</Paragraphs>
  <Slides>20</Slides>
  <Notes>20</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20</vt:i4>
      </vt:variant>
    </vt:vector>
  </HeadingPairs>
  <TitlesOfParts>
    <vt:vector size="32"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Three</vt:lpstr>
      <vt:lpstr>Learning Objectives 1</vt:lpstr>
      <vt:lpstr>Learning Objectives 2</vt:lpstr>
      <vt:lpstr>The Importance of Cultural Awareness to Workplace Communication</vt:lpstr>
      <vt:lpstr>Benefits of Diversity</vt:lpstr>
      <vt:lpstr>Global Connections</vt:lpstr>
      <vt:lpstr>You Make the Call 1</vt:lpstr>
      <vt:lpstr>Dimensions of Cultural Differences Around the Globe</vt:lpstr>
      <vt:lpstr>Hofstede’s Cultural Dimension</vt:lpstr>
      <vt:lpstr>Cross-Cultural Communication Challenge</vt:lpstr>
      <vt:lpstr>Watch Your Body Language</vt:lpstr>
      <vt:lpstr>Views of Human Relationships</vt:lpstr>
      <vt:lpstr>Problems of Language</vt:lpstr>
      <vt:lpstr>Common Language Issues</vt:lpstr>
      <vt:lpstr>Advice for Communicating across Cultures</vt:lpstr>
      <vt:lpstr>Research Exercise</vt:lpstr>
      <vt:lpstr>You Make the Call 2</vt:lpstr>
      <vt:lpstr>Be Considerate to Nonnative English Speakers</vt:lpstr>
      <vt:lpstr>Chapter Four Conclusion</vt:lpstr>
      <vt:lpstr>End of Main Content</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Three: Communicating with Culturally Diverse Audiences</dc:title>
  <dc:subject>General, Organic, &amp; Biological Chemistry</dc:subject>
  <dc:creator>Bernstein;Fran</dc:creator>
  <dc:description/>
  <cp:lastModifiedBy>Ritik Singh</cp:lastModifiedBy>
  <cp:revision>1622</cp:revision>
  <dcterms:created xsi:type="dcterms:W3CDTF">2017-04-27T00:32:37Z</dcterms:created>
  <dcterms:modified xsi:type="dcterms:W3CDTF">2021-02-08T14:23:28Z</dcterms:modified>
</cp:coreProperties>
</file>