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Lst>
  <p:notesMasterIdLst>
    <p:notesMasterId r:id="rId38"/>
  </p:notesMasterIdLst>
  <p:handoutMasterIdLst>
    <p:handoutMasterId r:id="rId39"/>
  </p:handoutMasterIdLst>
  <p:sldIdLst>
    <p:sldId id="321" r:id="rId7"/>
    <p:sldId id="257" r:id="rId8"/>
    <p:sldId id="263" r:id="rId9"/>
    <p:sldId id="323" r:id="rId10"/>
    <p:sldId id="316" r:id="rId11"/>
    <p:sldId id="324" r:id="rId12"/>
    <p:sldId id="340" r:id="rId13"/>
    <p:sldId id="278" r:id="rId14"/>
    <p:sldId id="280" r:id="rId15"/>
    <p:sldId id="326" r:id="rId16"/>
    <p:sldId id="327" r:id="rId17"/>
    <p:sldId id="328" r:id="rId18"/>
    <p:sldId id="281" r:id="rId19"/>
    <p:sldId id="330" r:id="rId20"/>
    <p:sldId id="296" r:id="rId21"/>
    <p:sldId id="314" r:id="rId22"/>
    <p:sldId id="298" r:id="rId23"/>
    <p:sldId id="299" r:id="rId24"/>
    <p:sldId id="338" r:id="rId25"/>
    <p:sldId id="308" r:id="rId26"/>
    <p:sldId id="331" r:id="rId27"/>
    <p:sldId id="332" r:id="rId28"/>
    <p:sldId id="339" r:id="rId29"/>
    <p:sldId id="334" r:id="rId30"/>
    <p:sldId id="337" r:id="rId31"/>
    <p:sldId id="336" r:id="rId32"/>
    <p:sldId id="317" r:id="rId33"/>
    <p:sldId id="320" r:id="rId34"/>
    <p:sldId id="310" r:id="rId35"/>
    <p:sldId id="311" r:id="rId36"/>
    <p:sldId id="312" r:id="rId37"/>
  </p:sldIdLst>
  <p:sldSz cx="12192000" cy="6858000"/>
  <p:notesSz cx="6858000" cy="9144000"/>
  <p:custDataLst>
    <p:tags r:id="rId40"/>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321"/>
            <p14:sldId id="257"/>
            <p14:sldId id="263"/>
            <p14:sldId id="323"/>
            <p14:sldId id="316"/>
            <p14:sldId id="324"/>
            <p14:sldId id="340"/>
            <p14:sldId id="278"/>
            <p14:sldId id="280"/>
            <p14:sldId id="326"/>
            <p14:sldId id="327"/>
            <p14:sldId id="328"/>
            <p14:sldId id="281"/>
            <p14:sldId id="330"/>
            <p14:sldId id="296"/>
            <p14:sldId id="314"/>
            <p14:sldId id="298"/>
            <p14:sldId id="299"/>
            <p14:sldId id="338"/>
            <p14:sldId id="308"/>
            <p14:sldId id="331"/>
            <p14:sldId id="332"/>
            <p14:sldId id="339"/>
            <p14:sldId id="334"/>
            <p14:sldId id="337"/>
            <p14:sldId id="336"/>
            <p14:sldId id="317"/>
            <p14:sldId id="320"/>
          </p14:sldIdLst>
        </p14:section>
        <p14:section name="Appendix: Image Descriptions for Unsighted Students" id="{A95BE333-8068-4167-893A-E421BC806E66}">
          <p14:sldIdLst>
            <p14:sldId id="310"/>
            <p14:sldId id="311"/>
            <p14:sldId id="312"/>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BF9B00"/>
    <a:srgbClr val="800000"/>
    <a:srgbClr val="E8EDEE"/>
    <a:srgbClr val="CED9DB"/>
    <a:srgbClr val="D8D8D8"/>
    <a:srgbClr val="7F7F7F"/>
    <a:srgbClr val="CACACA"/>
    <a:srgbClr val="595959"/>
    <a:srgbClr val="B9DFE3"/>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56" autoAdjust="0"/>
    <p:restoredTop sz="86406" autoAdjust="0"/>
  </p:normalViewPr>
  <p:slideViewPr>
    <p:cSldViewPr>
      <p:cViewPr varScale="1">
        <p:scale>
          <a:sx n="95" d="100"/>
          <a:sy n="95" d="100"/>
        </p:scale>
        <p:origin x="1470" y="84"/>
      </p:cViewPr>
      <p:guideLst>
        <p:guide orient="horz" pos="4156"/>
        <p:guide pos="997"/>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66" d="100"/>
        <a:sy n="66" d="100"/>
      </p:scale>
      <p:origin x="0" y="-2670"/>
    </p:cViewPr>
  </p:sorterViewPr>
  <p:notesViewPr>
    <p:cSldViewPr>
      <p:cViewPr varScale="1">
        <p:scale>
          <a:sx n="55" d="100"/>
          <a:sy n="55" d="100"/>
        </p:scale>
        <p:origin x="14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handoutMaster" Target="handoutMasters/handout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1-1</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1272595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1-10 See Chapter 1 Instructor’s Manual for teaching notes.  </a:t>
            </a: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3048731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1-11  See Chapter 1 Instructor’s Manual for teaching notes. </a:t>
            </a: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2508382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1-12 See Chapter 1 Instructor’s Manual for teaching notes. </a:t>
            </a: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3839730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1-13 See Chapter 1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1014109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1-14 See Chapter 1 Instructor’s Manual for teaching notes.  </a:t>
            </a: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32286490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1-15 See Chapter 1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3516408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1-16 See Chapter 1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2369927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1-17 See Chapter 1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18734083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1-18 See Chapter 1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788065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1-19 See Chapter 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1808007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Calibri"/>
                <a:cs typeface="Calibri"/>
                <a:sym typeface="Calibri"/>
              </a:rPr>
              <a:t>1-2</a:t>
            </a:r>
            <a:endParaRPr kumimoji="0" lang="en-US" sz="1200" b="0" i="0" u="none" strike="noStrike" kern="0" cap="none" spc="0" normalizeH="0" baseline="0" noProof="0" dirty="0">
              <a:ln>
                <a:noFill/>
              </a:ln>
              <a:solidFill>
                <a:srgbClr val="000000"/>
              </a:solidFill>
              <a:effectLst/>
              <a:uLnTx/>
              <a:uFillTx/>
              <a:latin typeface="Sanserif"/>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1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4151771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1-20 See Chapter 1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2782653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1-21 See Chapter 1 Instructor’s Manual for teaching notes. </a:t>
            </a: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14535420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1-22 See Chapter 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22</a:t>
            </a:fld>
            <a:endParaRPr lang="en-US" altLang="en-US" dirty="0"/>
          </a:p>
        </p:txBody>
      </p:sp>
    </p:spTree>
    <p:extLst>
      <p:ext uri="{BB962C8B-B14F-4D97-AF65-F5344CB8AC3E}">
        <p14:creationId xmlns:p14="http://schemas.microsoft.com/office/powerpoint/2010/main" val="12922069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1-23 See Chapter 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23</a:t>
            </a:fld>
            <a:endParaRPr lang="en-US" altLang="en-US" dirty="0"/>
          </a:p>
        </p:txBody>
      </p:sp>
    </p:spTree>
    <p:extLst>
      <p:ext uri="{BB962C8B-B14F-4D97-AF65-F5344CB8AC3E}">
        <p14:creationId xmlns:p14="http://schemas.microsoft.com/office/powerpoint/2010/main" val="588183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1-24 See Chapter 1 Instructor’s Manual for teaching notes. </a:t>
            </a: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24</a:t>
            </a:fld>
            <a:endParaRPr lang="en-US" altLang="en-US" dirty="0"/>
          </a:p>
        </p:txBody>
      </p:sp>
    </p:spTree>
    <p:extLst>
      <p:ext uri="{BB962C8B-B14F-4D97-AF65-F5344CB8AC3E}">
        <p14:creationId xmlns:p14="http://schemas.microsoft.com/office/powerpoint/2010/main" val="17139905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70000"/>
              </a:lnSpc>
              <a:spcBef>
                <a:spcPts val="2400"/>
              </a:spcBef>
              <a:spcAft>
                <a:spcPts val="0"/>
              </a:spcAft>
              <a:buNone/>
            </a:pPr>
            <a:r>
              <a:rPr lang="en-US" dirty="0">
                <a:latin typeface="Sanserif"/>
              </a:rPr>
              <a:t>1-25 Se</a:t>
            </a:r>
            <a:r>
              <a:rPr lang="en-US" baseline="0" dirty="0">
                <a:latin typeface="Sanserif"/>
              </a:rPr>
              <a:t>e Chapter 1 Instructor’s Manual for teaching notes. </a:t>
            </a:r>
          </a:p>
          <a:p>
            <a:pPr marL="0" lvl="0" indent="0" algn="l" rtl="0">
              <a:lnSpc>
                <a:spcPct val="70000"/>
              </a:lnSpc>
              <a:spcBef>
                <a:spcPts val="2400"/>
              </a:spcBef>
              <a:spcAft>
                <a:spcPts val="0"/>
              </a:spcAft>
              <a:buNone/>
            </a:pPr>
            <a:endParaRPr lang="en-US" dirty="0">
              <a:latin typeface="Sanserif"/>
            </a:endParaRPr>
          </a:p>
          <a:p>
            <a:pPr marL="0" lvl="0" indent="0" algn="l" rtl="0">
              <a:spcBef>
                <a:spcPts val="2400"/>
              </a:spcBef>
              <a:spcAft>
                <a:spcPts val="0"/>
              </a:spcAft>
              <a:buNone/>
            </a:pPr>
            <a:r>
              <a:rPr lang="en-US" dirty="0">
                <a:latin typeface="Sanserif"/>
              </a:rPr>
              <a:t>This</a:t>
            </a:r>
            <a:r>
              <a:rPr lang="en-US" baseline="0" dirty="0">
                <a:latin typeface="Sanserif"/>
              </a:rPr>
              <a:t> slide invites students to think about the different roles of sender and communicator.  You want to encourage students to take both of these roles into account as they are gathering information in order to solve a communication problem.  </a:t>
            </a:r>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25</a:t>
            </a:fld>
            <a:endParaRPr lang="en-US" altLang="en-US" dirty="0"/>
          </a:p>
        </p:txBody>
      </p:sp>
    </p:spTree>
    <p:extLst>
      <p:ext uri="{BB962C8B-B14F-4D97-AF65-F5344CB8AC3E}">
        <p14:creationId xmlns:p14="http://schemas.microsoft.com/office/powerpoint/2010/main" val="35117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1-26 See Chapter 1 Instructor’s Manual for teaching notes. </a:t>
            </a: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endParaRPr kumimoji="0" lang="en-US" sz="1200" b="0" i="0" u="none" strike="noStrike" kern="0" cap="none" spc="0" normalizeH="0" baseline="0" noProof="0" dirty="0">
              <a:ln>
                <a:noFill/>
              </a:ln>
              <a:solidFill>
                <a:srgbClr val="000000"/>
              </a:solidFill>
              <a:effectLst/>
              <a:uLnTx/>
              <a:uFillTx/>
              <a:latin typeface="Sanserif"/>
              <a:cs typeface="Calibri"/>
              <a:sym typeface="Calibri"/>
            </a:endParaRP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endParaRPr kumimoji="0" lang="en-US" sz="1200" b="0" i="0" u="none" strike="noStrike" kern="0" cap="none" spc="0" normalizeH="0" baseline="0" noProof="0" dirty="0">
              <a:ln>
                <a:noFill/>
              </a:ln>
              <a:solidFill>
                <a:srgbClr val="000000"/>
              </a:solidFill>
              <a:effectLst/>
              <a:uLnTx/>
              <a:uFillTx/>
              <a:latin typeface="Sanserif"/>
              <a:cs typeface="Calibri"/>
              <a:sym typeface="Calibri"/>
            </a:endParaRP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These steps serve as an important heuristic for solving problems in the workplace. </a:t>
            </a:r>
            <a:r>
              <a:rPr kumimoji="0" lang="en-US" sz="1200" b="0" i="0" u="none" strike="noStrike" kern="0" cap="none" spc="0" normalizeH="0" baseline="0" noProof="0" dirty="0">
                <a:ln>
                  <a:noFill/>
                </a:ln>
                <a:solidFill>
                  <a:srgbClr val="000000"/>
                </a:solidFill>
                <a:effectLst/>
                <a:uLnTx/>
                <a:uFillTx/>
                <a:latin typeface="Sanserif"/>
                <a:ea typeface="Calibri"/>
                <a:cs typeface="Calibri"/>
                <a:sym typeface="Calibri"/>
              </a:rPr>
              <a:t>One way to reinforce these steps is to ask students to explain the questions that communicators need to ask in order to find an effective solution to their communication problem and review Exhibit 1-6.   </a:t>
            </a: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Calibri"/>
                <a:cs typeface="Calibri"/>
                <a:sym typeface="Calibri"/>
              </a:rPr>
              <a:t> </a:t>
            </a: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Calibri"/>
                <a:cs typeface="Calibri"/>
                <a:sym typeface="Calibri"/>
              </a:rPr>
              <a:t>Another fun exercise for illustrating this process in action is to divide the class up into two opposing teams. Team 1 must recommend a surprising change to the syllabus to Team 2. Team 2 then has to follow the process of responding to this recommendation as laid out in this model. Do they agree? Will they propose a different recommendation and argue their case? Will they respond at all? If the class is large, you may break it up into smaller competing groups. (You can also write this as an assignment where a student must recommend and argue for a change to the syllabus and present that argument to you, the instructor.)</a:t>
            </a: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endParaRPr kumimoji="0" lang="en-US" sz="1200" b="0" i="0" u="none" strike="noStrike" kern="0" cap="none" spc="0" normalizeH="0" baseline="0" noProof="0" dirty="0">
              <a:ln>
                <a:noFill/>
              </a:ln>
              <a:solidFill>
                <a:srgbClr val="000000"/>
              </a:solidFill>
              <a:effectLst/>
              <a:uLnTx/>
              <a:uFillTx/>
              <a:latin typeface="Sanserif"/>
              <a:cs typeface="Calibri"/>
              <a:sym typeface="Calibri"/>
            </a:endParaRP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You can also revisit other scenarios from the You Make the Call sections and ask students to explore the situations again with this problem solving approach.  </a:t>
            </a: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endParaRPr kumimoji="0" lang="en-US" sz="1200" b="0" i="0" u="none" strike="noStrike" kern="0" cap="none" spc="0" normalizeH="0" baseline="0" noProof="0" dirty="0">
              <a:ln>
                <a:noFill/>
              </a:ln>
              <a:solidFill>
                <a:srgbClr val="000000"/>
              </a:solidFill>
              <a:effectLst/>
              <a:uLnTx/>
              <a:uFillTx/>
              <a:latin typeface="Sanserif"/>
              <a:cs typeface="Calibri"/>
              <a:sym typeface="Calibri"/>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26</a:t>
            </a:fld>
            <a:endParaRPr lang="en-US" altLang="en-US" dirty="0"/>
          </a:p>
        </p:txBody>
      </p:sp>
    </p:spTree>
    <p:extLst>
      <p:ext uri="{BB962C8B-B14F-4D97-AF65-F5344CB8AC3E}">
        <p14:creationId xmlns:p14="http://schemas.microsoft.com/office/powerpoint/2010/main" val="35332977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1-27 See Chapter 1 Instructor’s Manual for teaching notes. (This image is on my approved list, but I am not sure if it is still in the book)?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27</a:t>
            </a:fld>
            <a:endParaRPr lang="en-US" altLang="en-US" dirty="0"/>
          </a:p>
        </p:txBody>
      </p:sp>
    </p:spTree>
    <p:extLst>
      <p:ext uri="{BB962C8B-B14F-4D97-AF65-F5344CB8AC3E}">
        <p14:creationId xmlns:p14="http://schemas.microsoft.com/office/powerpoint/2010/main" val="2626020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1-3</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2158080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1-4 See Chapter 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3240598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1-5 See Chapter 1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3997717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1-6 See Chapter 1 Instructor’s Manual for teaching notes.</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4194123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1-7 See Chapter 1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2439474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1-8 See Chapter 1 Instructor’s Manual for teaching notes. (CHANGE IMAGE)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1310866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cs typeface="Calibri"/>
                <a:sym typeface="Calibri"/>
              </a:rPr>
              <a:t>1-9 See Chapter 1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335477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233CCD7-2193-49E9-96C5-4EAE8C3D66D0}"/>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2F1C5A0-4055-4CD8-81E7-6DC2206F936D}"/>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5" name="MGH Logo">
            <a:extLst>
              <a:ext uri="{FF2B5EF4-FFF2-40B4-BE49-F238E27FC236}">
                <a16:creationId xmlns:a16="http://schemas.microsoft.com/office/drawing/2014/main" id="{906D7D4C-301C-4C60-B17A-72BEF622079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6" name="MGH Tagline">
            <a:extLst>
              <a:ext uri="{FF2B5EF4-FFF2-40B4-BE49-F238E27FC236}">
                <a16:creationId xmlns:a16="http://schemas.microsoft.com/office/drawing/2014/main" id="{85A6E5E0-6499-4229-A394-7572EB590C6F}"/>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7" name="MGH URL">
            <a:extLst>
              <a:ext uri="{FF2B5EF4-FFF2-40B4-BE49-F238E27FC236}">
                <a16:creationId xmlns:a16="http://schemas.microsoft.com/office/drawing/2014/main" id="{4F91B299-CBE5-4AF1-A208-5B0D010C20D2}"/>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3" name="Footer Placeholder 2">
            <a:extLst>
              <a:ext uri="{FF2B5EF4-FFF2-40B4-BE49-F238E27FC236}">
                <a16:creationId xmlns:a16="http://schemas.microsoft.com/office/drawing/2014/main" id="{9775B2AA-7DC4-408C-9402-DAFBBF2E4809}"/>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017678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6" name="Image Credit 5">
            <a:extLst>
              <a:ext uri="{FF2B5EF4-FFF2-40B4-BE49-F238E27FC236}">
                <a16:creationId xmlns:a16="http://schemas.microsoft.com/office/drawing/2014/main" id="{6063A722-95FB-4C23-B34D-EED3600C3F2F}"/>
              </a:ext>
            </a:extLst>
          </p:cNvPr>
          <p:cNvSpPr>
            <a:spLocks noGrp="1"/>
          </p:cNvSpPr>
          <p:nvPr>
            <p:ph type="body" sz="quarter" idx="13"/>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endParaRPr lang="en-US" dirty="0"/>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457200" y="304800"/>
            <a:ext cx="11277600"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457200" y="1424228"/>
            <a:ext cx="5350768"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542789"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542789"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Text Placeholder 2">
            <a:extLst>
              <a:ext uri="{FF2B5EF4-FFF2-40B4-BE49-F238E27FC236}">
                <a16:creationId xmlns:a16="http://schemas.microsoft.com/office/drawing/2014/main" id="{C8A337D9-B0BB-4C64-A446-053567A35356}"/>
              </a:ext>
            </a:extLst>
          </p:cNvPr>
          <p:cNvSpPr>
            <a:spLocks noGrp="1"/>
          </p:cNvSpPr>
          <p:nvPr>
            <p:ph type="body" sz="quarter" idx="16"/>
          </p:nvPr>
        </p:nvSpPr>
        <p:spPr>
          <a:xfrm>
            <a:off x="4272492" y="6314516"/>
            <a:ext cx="3647016" cy="238125"/>
          </a:xfrm>
        </p:spPr>
        <p:txBody>
          <a:bodyPr anchor="ctr">
            <a:normAutofit/>
          </a:bodyPr>
          <a:lstStyle>
            <a:lvl1pPr algn="ctr">
              <a:defRPr sz="900"/>
            </a:lvl1pPr>
          </a:lstStyle>
          <a:p>
            <a:pPr lvl="0"/>
            <a:r>
              <a:rPr lang="en-US" dirty="0"/>
              <a:t>Click to edit Master text styles</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74787459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3682546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Image Credit 6">
            <a:extLst>
              <a:ext uri="{FF2B5EF4-FFF2-40B4-BE49-F238E27FC236}">
                <a16:creationId xmlns:a16="http://schemas.microsoft.com/office/drawing/2014/main" id="{6E4278BF-2CD1-4F80-81FA-9D481B7747D6}"/>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image" Target="../media/image2.png"/><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5.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sp>
        <p:nvSpPr>
          <p:cNvPr id="10" name="MGH Tagline">
            <a:extLst>
              <a:ext uri="{FF2B5EF4-FFF2-40B4-BE49-F238E27FC236}">
                <a16:creationId xmlns:a16="http://schemas.microsoft.com/office/drawing/2014/main" id="{4CF9794F-9681-4983-B5BD-2685920CCCEF}"/>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pic>
        <p:nvPicPr>
          <p:cNvPr id="12" name="Picture 11">
            <a:extLst>
              <a:ext uri="{FF2B5EF4-FFF2-40B4-BE49-F238E27FC236}">
                <a16:creationId xmlns:a16="http://schemas.microsoft.com/office/drawing/2014/main" id="{E28B8A2A-4292-47FC-8679-C5AA8B328850}"/>
              </a:ext>
            </a:extLst>
          </p:cNvPr>
          <p:cNvPicPr>
            <a:picLocks noChangeAspect="1"/>
          </p:cNvPicPr>
          <p:nvPr userDrawn="1"/>
        </p:nvPicPr>
        <p:blipFill>
          <a:blip r:embed="rId5"/>
          <a:stretch>
            <a:fillRect/>
          </a:stretch>
        </p:blipFill>
        <p:spPr>
          <a:xfrm>
            <a:off x="1" y="0"/>
            <a:ext cx="767407" cy="839699"/>
          </a:xfrm>
          <a:prstGeom prst="rect">
            <a:avLst/>
          </a:prstGeom>
        </p:spPr>
      </p:pic>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6"/>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686" r:id="rId3"/>
    <p:sldLayoutId id="2147483735" r:id="rId4"/>
    <p:sldLayoutId id="2147483732" r:id="rId5"/>
    <p:sldLayoutId id="2147483709" r:id="rId6"/>
    <p:sldLayoutId id="2147483687" r:id="rId7"/>
    <p:sldLayoutId id="2147483688" r:id="rId8"/>
    <p:sldLayoutId id="2147483730" r:id="rId9"/>
    <p:sldLayoutId id="2147483689" r:id="rId10"/>
    <p:sldLayoutId id="2147483726" r:id="rId11"/>
    <p:sldLayoutId id="2147483721" r:id="rId12"/>
    <p:sldLayoutId id="2147483690" r:id="rId13"/>
    <p:sldLayoutId id="2147483691" r:id="rId14"/>
    <p:sldLayoutId id="2147483716" r:id="rId15"/>
    <p:sldLayoutId id="2147483722" r:id="rId16"/>
    <p:sldLayoutId id="2147483710" r:id="rId17"/>
    <p:sldLayoutId id="2147483725" r:id="rId18"/>
    <p:sldLayoutId id="2147483717" r:id="rId19"/>
    <p:sldLayoutId id="2147483718" r:id="rId20"/>
    <p:sldLayoutId id="2147483724" r:id="rId21"/>
    <p:sldLayoutId id="2147483723" r:id="rId22"/>
    <p:sldLayoutId id="2147483719" r:id="rId23"/>
    <p:sldLayoutId id="2147483720" r:id="rId24"/>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056223969"/>
      </p:ext>
    </p:extLst>
  </p:cSld>
  <p:clrMap bg1="lt1" tx1="dk1" bg2="lt2" tx2="dk2" accent1="accent1" accent2="accent2" accent3="accent3" accent4="accent4" accent5="accent5" accent6="accent6" hlink="hlink" folHlink="folHlink"/>
  <p:sldLayoutIdLst>
    <p:sldLayoutId id="2147483736"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slide" Target="slide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slide" Target="slide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764DC-7920-4CAD-A950-D3ABC7F34052}"/>
              </a:ext>
            </a:extLst>
          </p:cNvPr>
          <p:cNvSpPr>
            <a:spLocks noGrp="1"/>
          </p:cNvSpPr>
          <p:nvPr>
            <p:ph type="ctrTitle"/>
          </p:nvPr>
        </p:nvSpPr>
        <p:spPr/>
        <p:txBody>
          <a:bodyPr/>
          <a:lstStyle/>
          <a:p>
            <a:r>
              <a:rPr lang="en-US" sz="4295" b="0" kern="0" dirty="0">
                <a:solidFill>
                  <a:srgbClr val="FFFFFF"/>
                </a:solidFill>
                <a:latin typeface="Sanserif"/>
                <a:cs typeface="Calibri"/>
                <a:sym typeface="Calibri"/>
              </a:rPr>
              <a:t>Chapter  One</a:t>
            </a:r>
            <a:endParaRPr lang="en-IN" dirty="0">
              <a:latin typeface="Sanserif"/>
            </a:endParaRPr>
          </a:p>
        </p:txBody>
      </p:sp>
      <p:sp>
        <p:nvSpPr>
          <p:cNvPr id="3" name="Subtitle 2">
            <a:extLst>
              <a:ext uri="{FF2B5EF4-FFF2-40B4-BE49-F238E27FC236}">
                <a16:creationId xmlns:a16="http://schemas.microsoft.com/office/drawing/2014/main" id="{F5F3424A-360D-4A58-8301-9BBD5E692F13}"/>
              </a:ext>
            </a:extLst>
          </p:cNvPr>
          <p:cNvSpPr>
            <a:spLocks noGrp="1"/>
          </p:cNvSpPr>
          <p:nvPr>
            <p:ph type="body" sz="quarter" idx="10"/>
          </p:nvPr>
        </p:nvSpPr>
        <p:spPr>
          <a:xfrm>
            <a:off x="4583832" y="3610610"/>
            <a:ext cx="7000807" cy="772854"/>
          </a:xfrm>
        </p:spPr>
        <p:txBody>
          <a:bodyPr/>
          <a:lstStyle/>
          <a:p>
            <a:pPr lvl="0">
              <a:spcBef>
                <a:spcPts val="0"/>
              </a:spcBef>
              <a:buClr>
                <a:srgbClr val="FFFFFF"/>
              </a:buClr>
              <a:buSzPts val="2800"/>
            </a:pPr>
            <a:r>
              <a:rPr lang="en-US" sz="3200" kern="0" dirty="0">
                <a:solidFill>
                  <a:srgbClr val="FFFFFF"/>
                </a:solidFill>
                <a:latin typeface="Sanserif"/>
                <a:cs typeface="Arial"/>
                <a:sym typeface="Arial"/>
              </a:rPr>
              <a:t>Solving Communication Problems in the Workplace</a:t>
            </a:r>
          </a:p>
        </p:txBody>
      </p:sp>
      <p:sp>
        <p:nvSpPr>
          <p:cNvPr id="7" name="Text Placeholder 3">
            <a:extLst>
              <a:ext uri="{FF2B5EF4-FFF2-40B4-BE49-F238E27FC236}">
                <a16:creationId xmlns:a16="http://schemas.microsoft.com/office/drawing/2014/main" id="{56F6F748-AC0E-4164-AC36-159B004AEEDA}"/>
              </a:ext>
            </a:extLst>
          </p:cNvPr>
          <p:cNvSpPr txBox="1">
            <a:spLocks/>
          </p:cNvSpPr>
          <p:nvPr/>
        </p:nvSpPr>
        <p:spPr>
          <a:xfrm>
            <a:off x="0" y="6492287"/>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197091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580180" y="245564"/>
            <a:ext cx="10844412" cy="701040"/>
          </a:xfrm>
        </p:spPr>
        <p:txBody>
          <a:bodyPr/>
          <a:lstStyle/>
          <a:p>
            <a:r>
              <a:rPr lang="en-US" sz="5400" kern="0" dirty="0">
                <a:solidFill>
                  <a:srgbClr val="3D97B4"/>
                </a:solidFill>
                <a:ea typeface="Calibri"/>
                <a:cs typeface="Calibri"/>
                <a:sym typeface="Calibri"/>
              </a:rPr>
              <a:t>Types of Communication Skills</a:t>
            </a:r>
            <a:endParaRPr lang="en-US" dirty="0"/>
          </a:p>
        </p:txBody>
      </p:sp>
      <p:sp>
        <p:nvSpPr>
          <p:cNvPr id="14" name="Content Placeholder 2"/>
          <p:cNvSpPr>
            <a:spLocks noGrp="1"/>
          </p:cNvSpPr>
          <p:nvPr>
            <p:ph sz="quarter" idx="20"/>
          </p:nvPr>
        </p:nvSpPr>
        <p:spPr>
          <a:xfrm>
            <a:off x="550205" y="1095603"/>
            <a:ext cx="5240131" cy="4565646"/>
          </a:xfrm>
          <a:solidFill>
            <a:srgbClr val="595959"/>
          </a:solidFill>
        </p:spPr>
        <p:txBody>
          <a:bodyPr/>
          <a:lstStyle/>
          <a:p>
            <a:pPr marL="93600">
              <a:lnSpc>
                <a:spcPct val="80000"/>
              </a:lnSpc>
              <a:spcAft>
                <a:spcPts val="0"/>
              </a:spcAft>
              <a:buClr>
                <a:srgbClr val="F4F3EA"/>
              </a:buClr>
              <a:buSzPts val="2400"/>
            </a:pPr>
            <a:r>
              <a:rPr lang="en-US" dirty="0">
                <a:solidFill>
                  <a:srgbClr val="F4F3EA"/>
                </a:solidFill>
                <a:ea typeface="Calibri"/>
                <a:cs typeface="Calibri"/>
                <a:sym typeface="Calibri"/>
              </a:rPr>
              <a:t>A statistical genius from the suburbs of New York who has been with the same company for decades and a designer from India who just graduated from college are assigned to the same team to develop an online marketing campaign. </a:t>
            </a:r>
            <a:endParaRPr lang="en-US" dirty="0"/>
          </a:p>
          <a:p>
            <a:pPr marL="554412" indent="-462010">
              <a:lnSpc>
                <a:spcPct val="80000"/>
              </a:lnSpc>
              <a:spcBef>
                <a:spcPts val="647"/>
              </a:spcBef>
              <a:spcAft>
                <a:spcPts val="0"/>
              </a:spcAft>
              <a:buClr>
                <a:srgbClr val="F4F3EA"/>
              </a:buClr>
              <a:buSzPts val="2400"/>
              <a:buFont typeface="Arial" panose="020B0604020202020204" pitchFamily="34" charset="0"/>
              <a:buChar char="•"/>
            </a:pPr>
            <a:r>
              <a:rPr lang="en-IN" sz="2400" dirty="0">
                <a:solidFill>
                  <a:srgbClr val="F4F3EA"/>
                </a:solidFill>
                <a:latin typeface="Calibri"/>
                <a:ea typeface="Calibri"/>
                <a:cs typeface="Calibri"/>
                <a:sym typeface="Calibri"/>
              </a:rPr>
              <a:t>What communication skills will they need to work together well?</a:t>
            </a:r>
            <a:endParaRPr lang="en-IN" dirty="0"/>
          </a:p>
          <a:p>
            <a:pPr marL="554412" indent="-462010">
              <a:lnSpc>
                <a:spcPct val="80000"/>
              </a:lnSpc>
              <a:spcBef>
                <a:spcPts val="647"/>
              </a:spcBef>
              <a:spcAft>
                <a:spcPts val="0"/>
              </a:spcAft>
              <a:buClr>
                <a:srgbClr val="F4F3EA"/>
              </a:buClr>
              <a:buSzPts val="2400"/>
              <a:buFont typeface="Arial" panose="020B0604020202020204" pitchFamily="34" charset="0"/>
              <a:buChar char="•"/>
            </a:pPr>
            <a:r>
              <a:rPr lang="en-IN" sz="2400" dirty="0">
                <a:solidFill>
                  <a:srgbClr val="F4F3EA"/>
                </a:solidFill>
                <a:latin typeface="Calibri"/>
                <a:ea typeface="Calibri"/>
                <a:cs typeface="Calibri"/>
                <a:sym typeface="Calibri"/>
              </a:rPr>
              <a:t>What kinds of literacy may present challenges for them?</a:t>
            </a:r>
            <a:endParaRPr lang="en-US" dirty="0"/>
          </a:p>
        </p:txBody>
      </p:sp>
      <p:pic>
        <p:nvPicPr>
          <p:cNvPr id="18" name="Picture 3">
            <a:extLst>
              <a:ext uri="{FF2B5EF4-FFF2-40B4-BE49-F238E27FC236}">
                <a16:creationId xmlns:a16="http://schemas.microsoft.com/office/drawing/2014/main" id="{E5180F95-6B07-4F88-8217-594964B143CB}"/>
              </a:ext>
              <a:ext uri="{C183D7F6-B498-43B3-948B-1728B52AA6E4}">
                <adec:decorative xmlns:adec="http://schemas.microsoft.com/office/drawing/2017/decorative" val="1"/>
              </a:ext>
            </a:extLst>
          </p:cNvPr>
          <p:cNvPicPr>
            <a:picLocks noGrp="1" noChangeAspect="1"/>
          </p:cNvPicPr>
          <p:nvPr>
            <p:ph sz="quarter" idx="21"/>
          </p:nvPr>
        </p:nvPicPr>
        <p:blipFill>
          <a:blip r:embed="rId3"/>
          <a:stretch>
            <a:fillRect/>
          </a:stretch>
        </p:blipFill>
        <p:spPr>
          <a:xfrm>
            <a:off x="5790336" y="1095603"/>
            <a:ext cx="5703183" cy="4565646"/>
          </a:xfrm>
          <a:prstGeom prst="rect">
            <a:avLst/>
          </a:prstGeom>
        </p:spPr>
      </p:pic>
      <p:sp>
        <p:nvSpPr>
          <p:cNvPr id="17" name="Text Placeholder 4"/>
          <p:cNvSpPr>
            <a:spLocks noGrp="1"/>
          </p:cNvSpPr>
          <p:nvPr>
            <p:ph type="body" sz="quarter" idx="27"/>
          </p:nvPr>
        </p:nvSpPr>
        <p:spPr>
          <a:xfrm>
            <a:off x="8976319" y="6673531"/>
            <a:ext cx="2400765" cy="161398"/>
          </a:xfrm>
        </p:spPr>
        <p:txBody>
          <a:bodyPr/>
          <a:lstStyle/>
          <a:p>
            <a:pPr lvl="0" algn="l">
              <a:buClr>
                <a:srgbClr val="000000"/>
              </a:buClr>
            </a:pPr>
            <a:r>
              <a:rPr lang="en-US" sz="1000" kern="0" dirty="0">
                <a:solidFill>
                  <a:srgbClr val="000000"/>
                </a:solidFill>
                <a:cs typeface="Calibri" panose="020F0502020204030204" pitchFamily="34" charset="0"/>
                <a:sym typeface="Arial"/>
              </a:rPr>
              <a:t>Image: Rawpixel.com/</a:t>
            </a:r>
            <a:r>
              <a:rPr lang="en-US" sz="1000" kern="0" dirty="0" err="1">
                <a:solidFill>
                  <a:srgbClr val="000000"/>
                </a:solidFill>
                <a:cs typeface="Calibri" panose="020F0502020204030204" pitchFamily="34" charset="0"/>
                <a:sym typeface="Arial"/>
              </a:rPr>
              <a:t>Shutterstock</a:t>
            </a:r>
            <a:endParaRPr lang="en-US" sz="1000" kern="0" dirty="0">
              <a:solidFill>
                <a:srgbClr val="000000"/>
              </a:solidFill>
              <a:cs typeface="Calibri" panose="020F0502020204030204" pitchFamily="34" charset="0"/>
              <a:sym typeface="Aria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767216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12191999" cy="701040"/>
          </a:xfrm>
        </p:spPr>
        <p:txBody>
          <a:bodyPr/>
          <a:lstStyle/>
          <a:p>
            <a:r>
              <a:rPr lang="en-US" sz="5400" kern="0" dirty="0">
                <a:solidFill>
                  <a:srgbClr val="3D97B4"/>
                </a:solidFill>
                <a:cs typeface="Calibri" panose="020F0502020204030204" pitchFamily="34" charset="0"/>
                <a:sym typeface="Arial"/>
              </a:rPr>
              <a:t>Communication Skills: A Breakdown </a:t>
            </a:r>
            <a:endParaRPr lang="en-US" dirty="0"/>
          </a:p>
        </p:txBody>
      </p:sp>
      <p:sp>
        <p:nvSpPr>
          <p:cNvPr id="5" name="Content Placeholder 2">
            <a:extLst>
              <a:ext uri="{FF2B5EF4-FFF2-40B4-BE49-F238E27FC236}">
                <a16:creationId xmlns:a16="http://schemas.microsoft.com/office/drawing/2014/main" id="{C4120E5B-EB51-4DF2-88EA-C3CCED7708F1}"/>
              </a:ext>
            </a:extLst>
          </p:cNvPr>
          <p:cNvSpPr>
            <a:spLocks noGrp="1"/>
          </p:cNvSpPr>
          <p:nvPr>
            <p:ph sz="quarter" idx="20"/>
          </p:nvPr>
        </p:nvSpPr>
        <p:spPr>
          <a:xfrm>
            <a:off x="335361" y="1404000"/>
            <a:ext cx="11640976" cy="3321144"/>
          </a:xfrm>
        </p:spPr>
        <p:txBody>
          <a:bodyPr numCol="2" spcCol="360000">
            <a:normAutofit/>
          </a:bodyPr>
          <a:lstStyle/>
          <a:p>
            <a:pPr marL="615600" indent="-547200">
              <a:spcBef>
                <a:spcPts val="755"/>
              </a:spcBef>
              <a:spcAft>
                <a:spcPts val="0"/>
              </a:spcAft>
              <a:buFont typeface="Arial" panose="020B0604020202020204" pitchFamily="34" charset="0"/>
              <a:buChar char="•"/>
            </a:pPr>
            <a:r>
              <a:rPr lang="en-US" sz="3600" dirty="0">
                <a:cs typeface="Calibri"/>
              </a:rPr>
              <a:t>Verbal literacy.</a:t>
            </a:r>
          </a:p>
          <a:p>
            <a:pPr marL="615600" indent="-547200">
              <a:spcBef>
                <a:spcPts val="755"/>
              </a:spcBef>
              <a:spcAft>
                <a:spcPts val="0"/>
              </a:spcAft>
              <a:buFont typeface="Arial" panose="020B0604020202020204" pitchFamily="34" charset="0"/>
              <a:buChar char="•"/>
            </a:pPr>
            <a:r>
              <a:rPr lang="en-US" sz="3600" dirty="0">
                <a:cs typeface="Calibri"/>
              </a:rPr>
              <a:t>Visual Literacy.</a:t>
            </a:r>
          </a:p>
          <a:p>
            <a:pPr marL="615600" indent="-547200">
              <a:spcBef>
                <a:spcPts val="755"/>
              </a:spcBef>
              <a:spcAft>
                <a:spcPts val="0"/>
              </a:spcAft>
              <a:buFont typeface="Arial" panose="020B0604020202020204" pitchFamily="34" charset="0"/>
              <a:buChar char="•"/>
            </a:pPr>
            <a:r>
              <a:rPr lang="en-US" sz="3600" dirty="0">
                <a:cs typeface="Calibri"/>
              </a:rPr>
              <a:t>Analytical Ability.</a:t>
            </a:r>
          </a:p>
          <a:p>
            <a:pPr marL="615600" indent="-547200">
              <a:spcBef>
                <a:spcPts val="755"/>
              </a:spcBef>
              <a:spcAft>
                <a:spcPts val="0"/>
              </a:spcAft>
              <a:buFont typeface="Arial" panose="020B0604020202020204" pitchFamily="34" charset="0"/>
              <a:buChar char="•"/>
            </a:pPr>
            <a:r>
              <a:rPr lang="en-US" sz="3600" dirty="0">
                <a:cs typeface="Calibri"/>
              </a:rPr>
              <a:t>Media Literacy and Social Intelligence.</a:t>
            </a:r>
          </a:p>
          <a:p>
            <a:pPr marL="615600" indent="-547200">
              <a:spcBef>
                <a:spcPts val="755"/>
              </a:spcBef>
              <a:spcAft>
                <a:spcPts val="0"/>
              </a:spcAft>
              <a:buFont typeface="Arial" panose="020B0604020202020204" pitchFamily="34" charset="0"/>
              <a:buChar char="•"/>
            </a:pPr>
            <a:r>
              <a:rPr lang="en-US" sz="3600" dirty="0">
                <a:cs typeface="Calibri"/>
              </a:rPr>
              <a:t>Cultural Awareness/Cross-Cultural Competence.</a:t>
            </a:r>
          </a:p>
          <a:p>
            <a:pPr marL="615600" indent="-547200">
              <a:spcBef>
                <a:spcPts val="755"/>
              </a:spcBef>
              <a:spcAft>
                <a:spcPts val="0"/>
              </a:spcAft>
              <a:buFont typeface="Arial" panose="020B0604020202020204" pitchFamily="34" charset="0"/>
              <a:buChar char="•"/>
            </a:pPr>
            <a:r>
              <a:rPr lang="en-US" sz="3600" dirty="0">
                <a:cs typeface="Calibri"/>
              </a:rPr>
              <a:t>Ethical Awareness.</a:t>
            </a:r>
          </a:p>
        </p:txBody>
      </p:sp>
      <p:sp>
        <p:nvSpPr>
          <p:cNvPr id="4" name="Content Placeholder 3"/>
          <p:cNvSpPr>
            <a:spLocks noGrp="1"/>
          </p:cNvSpPr>
          <p:nvPr>
            <p:ph sz="quarter" idx="21"/>
          </p:nvPr>
        </p:nvSpPr>
        <p:spPr>
          <a:xfrm>
            <a:off x="4223792" y="4437112"/>
            <a:ext cx="6984776" cy="2016224"/>
          </a:xfrm>
          <a:gradFill>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19050">
            <a:solidFill>
              <a:schemeClr val="tx1">
                <a:lumMod val="50000"/>
                <a:lumOff val="50000"/>
              </a:schemeClr>
            </a:solidFill>
          </a:ln>
        </p:spPr>
        <p:style>
          <a:lnRef idx="1">
            <a:schemeClr val="dk1"/>
          </a:lnRef>
          <a:fillRef idx="2">
            <a:schemeClr val="dk1"/>
          </a:fillRef>
          <a:effectRef idx="1">
            <a:schemeClr val="dk1"/>
          </a:effectRef>
          <a:fontRef idx="minor">
            <a:schemeClr val="dk1"/>
          </a:fontRef>
        </p:style>
        <p:txBody>
          <a:bodyPr/>
          <a:lstStyle/>
          <a:p>
            <a:pPr lvl="0">
              <a:spcAft>
                <a:spcPts val="0"/>
              </a:spcAft>
              <a:buClr>
                <a:srgbClr val="000000"/>
              </a:buClr>
            </a:pPr>
            <a:r>
              <a:rPr lang="en-US" sz="4295" kern="0" dirty="0">
                <a:solidFill>
                  <a:srgbClr val="BF9B00"/>
                </a:solidFill>
                <a:latin typeface="Sanserif"/>
                <a:cs typeface="Calibri"/>
                <a:sym typeface="Arial"/>
              </a:rPr>
              <a:t>What are </a:t>
            </a:r>
            <a:r>
              <a:rPr lang="en-US" sz="4295" i="1" kern="0" dirty="0">
                <a:solidFill>
                  <a:srgbClr val="BF9B00"/>
                </a:solidFill>
                <a:latin typeface="Sanserif"/>
                <a:cs typeface="Calibri"/>
                <a:sym typeface="Arial"/>
              </a:rPr>
              <a:t>your </a:t>
            </a:r>
            <a:r>
              <a:rPr lang="en-US" sz="4295" kern="0" dirty="0">
                <a:solidFill>
                  <a:srgbClr val="BF9B00"/>
                </a:solidFill>
                <a:latin typeface="Sanserif"/>
                <a:cs typeface="Calibri"/>
                <a:sym typeface="Arial"/>
              </a:rPr>
              <a:t>professional communication strengths and weaknesses? </a:t>
            </a:r>
          </a:p>
        </p:txBody>
      </p:sp>
      <p:sp>
        <p:nvSpPr>
          <p:cNvPr id="7" name="Slide Number Placeholder 4"/>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2364848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a:xfrm>
            <a:off x="119336" y="304800"/>
            <a:ext cx="11926144" cy="747937"/>
          </a:xfrm>
        </p:spPr>
        <p:txBody>
          <a:bodyPr/>
          <a:lstStyle/>
          <a:p>
            <a:r>
              <a:rPr lang="en-US" sz="4800" kern="0" dirty="0">
                <a:solidFill>
                  <a:srgbClr val="3D97B4"/>
                </a:solidFill>
                <a:cs typeface="Calibri"/>
                <a:sym typeface="Calibri"/>
              </a:rPr>
              <a:t>Ethical Awareness: A Recipe for Better Companies?</a:t>
            </a:r>
            <a:endParaRPr lang="en-US" dirty="0"/>
          </a:p>
        </p:txBody>
      </p:sp>
      <p:sp>
        <p:nvSpPr>
          <p:cNvPr id="19" name="Content Placeholder 2"/>
          <p:cNvSpPr>
            <a:spLocks noGrp="1"/>
          </p:cNvSpPr>
          <p:nvPr>
            <p:ph sz="quarter" idx="11"/>
          </p:nvPr>
        </p:nvSpPr>
        <p:spPr>
          <a:xfrm>
            <a:off x="0" y="1484784"/>
            <a:ext cx="12192000" cy="1656184"/>
          </a:xfrm>
          <a:solidFill>
            <a:srgbClr val="3D97B4"/>
          </a:solidFill>
        </p:spPr>
        <p:txBody>
          <a:bodyPr>
            <a:normAutofit fontScale="92500" lnSpcReduction="10000"/>
          </a:bodyPr>
          <a:lstStyle/>
          <a:p>
            <a:pPr lvl="0" algn="ctr">
              <a:spcAft>
                <a:spcPts val="0"/>
              </a:spcAft>
              <a:buClr>
                <a:srgbClr val="000000"/>
              </a:buClr>
              <a:buSzPts val="2800"/>
            </a:pPr>
            <a:r>
              <a:rPr lang="en-US" sz="4000" b="1" kern="0" dirty="0">
                <a:solidFill>
                  <a:srgbClr val="000000"/>
                </a:solidFill>
                <a:cs typeface="Calibri"/>
                <a:sym typeface="Calibri"/>
              </a:rPr>
              <a:t>Today’s consumers want to know what values a given company stands for, and many of them will make buying</a:t>
            </a:r>
            <a:r>
              <a:rPr lang="en-US" sz="4000" b="1" kern="0" baseline="0" dirty="0">
                <a:solidFill>
                  <a:srgbClr val="000000"/>
                </a:solidFill>
                <a:cs typeface="Calibri"/>
                <a:sym typeface="Calibri"/>
              </a:rPr>
              <a:t> </a:t>
            </a:r>
            <a:r>
              <a:rPr lang="en-US" sz="4000" b="1" kern="0" dirty="0">
                <a:solidFill>
                  <a:srgbClr val="000000"/>
                </a:solidFill>
                <a:cs typeface="Calibri"/>
                <a:sym typeface="Calibri"/>
              </a:rPr>
              <a:t>decisions based on this knowledge.</a:t>
            </a:r>
          </a:p>
        </p:txBody>
      </p:sp>
      <p:sp>
        <p:nvSpPr>
          <p:cNvPr id="21" name="Content Placeholder 3"/>
          <p:cNvSpPr>
            <a:spLocks noGrp="1"/>
          </p:cNvSpPr>
          <p:nvPr>
            <p:ph sz="quarter" idx="14"/>
          </p:nvPr>
        </p:nvSpPr>
        <p:spPr>
          <a:xfrm>
            <a:off x="0" y="3125112"/>
            <a:ext cx="12192000" cy="807946"/>
          </a:xfrm>
          <a:solidFill>
            <a:srgbClr val="777777"/>
          </a:solidFill>
        </p:spPr>
        <p:txBody>
          <a:bodyPr anchor="ctr">
            <a:normAutofit fontScale="77500" lnSpcReduction="20000"/>
          </a:bodyPr>
          <a:lstStyle/>
          <a:p>
            <a:pPr lvl="0" algn="ctr">
              <a:spcAft>
                <a:spcPts val="0"/>
              </a:spcAft>
              <a:buClr>
                <a:srgbClr val="000000"/>
              </a:buClr>
              <a:buSzPts val="4000"/>
            </a:pPr>
            <a:r>
              <a:rPr lang="en-US" sz="5053" b="0" kern="0" dirty="0">
                <a:solidFill>
                  <a:srgbClr val="FFFFFF"/>
                </a:solidFill>
                <a:ea typeface="Verdana"/>
                <a:cs typeface="Calibri"/>
                <a:sym typeface="Verdana"/>
              </a:rPr>
              <a:t>Businesses now operate in an age of social accountability.</a:t>
            </a:r>
            <a:endParaRPr lang="en-US" sz="5053" b="0" kern="0" dirty="0">
              <a:solidFill>
                <a:srgbClr val="FFFFFF"/>
              </a:solidFill>
              <a:cs typeface="Calibri"/>
              <a:sym typeface="Calibri"/>
            </a:endParaRPr>
          </a:p>
        </p:txBody>
      </p:sp>
      <p:sp>
        <p:nvSpPr>
          <p:cNvPr id="22" name="Content Placeholder 4"/>
          <p:cNvSpPr>
            <a:spLocks noGrp="1"/>
          </p:cNvSpPr>
          <p:nvPr>
            <p:ph sz="quarter" idx="15"/>
          </p:nvPr>
        </p:nvSpPr>
        <p:spPr>
          <a:xfrm>
            <a:off x="0" y="3933057"/>
            <a:ext cx="12192000" cy="1640326"/>
          </a:xfrm>
          <a:solidFill>
            <a:srgbClr val="3D97B4"/>
          </a:solidFill>
        </p:spPr>
        <p:txBody>
          <a:bodyPr/>
          <a:lstStyle/>
          <a:p>
            <a:pPr lvl="0" algn="ctr">
              <a:spcAft>
                <a:spcPts val="0"/>
              </a:spcAft>
              <a:buClr>
                <a:srgbClr val="000000"/>
              </a:buClr>
              <a:buSzPts val="4000"/>
            </a:pPr>
            <a:r>
              <a:rPr lang="en-US" sz="5053" i="1" kern="0" dirty="0">
                <a:solidFill>
                  <a:srgbClr val="000000"/>
                </a:solidFill>
                <a:ea typeface="Arial"/>
                <a:cs typeface="Calibri"/>
                <a:sym typeface="Arial"/>
              </a:rPr>
              <a:t>Trust </a:t>
            </a:r>
            <a:r>
              <a:rPr lang="en-US" sz="5053" kern="0" dirty="0">
                <a:solidFill>
                  <a:srgbClr val="000000"/>
                </a:solidFill>
                <a:ea typeface="Arial"/>
                <a:cs typeface="Calibri"/>
                <a:sym typeface="Arial"/>
              </a:rPr>
              <a:t>is critical to the success of business.</a:t>
            </a:r>
            <a:endParaRPr lang="en-US" sz="5053" b="0" kern="0" dirty="0">
              <a:solidFill>
                <a:srgbClr val="000000"/>
              </a:solidFill>
              <a:cs typeface="Calibri"/>
              <a:sym typeface="Calibri"/>
            </a:endParaRPr>
          </a:p>
        </p:txBody>
      </p:sp>
      <p:sp>
        <p:nvSpPr>
          <p:cNvPr id="8" name="Slide Number Placeholder 5">
            <a:extLst>
              <a:ext uri="{FF2B5EF4-FFF2-40B4-BE49-F238E27FC236}">
                <a16:creationId xmlns:a16="http://schemas.microsoft.com/office/drawing/2014/main" id="{AC130E77-716C-4047-A2CC-9C347273698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9332448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172" y="0"/>
            <a:ext cx="11060436" cy="1381567"/>
          </a:xfrm>
        </p:spPr>
        <p:txBody>
          <a:bodyPr/>
          <a:lstStyle/>
          <a:p>
            <a:r>
              <a:rPr lang="en-US" sz="4884" kern="0" dirty="0">
                <a:solidFill>
                  <a:srgbClr val="3D97B4"/>
                </a:solidFill>
                <a:ea typeface="Calibri"/>
                <a:cs typeface="Calibri"/>
                <a:sym typeface="Calibri"/>
              </a:rPr>
              <a:t>Corporate Social Responsibility (CSR)</a:t>
            </a:r>
            <a:endParaRPr lang="en-US" sz="5400" dirty="0"/>
          </a:p>
        </p:txBody>
      </p:sp>
      <p:sp>
        <p:nvSpPr>
          <p:cNvPr id="3" name="Content Placeholder 2"/>
          <p:cNvSpPr>
            <a:spLocks noGrp="1"/>
          </p:cNvSpPr>
          <p:nvPr>
            <p:ph sz="quarter" idx="20"/>
          </p:nvPr>
        </p:nvSpPr>
        <p:spPr>
          <a:xfrm>
            <a:off x="767408" y="1556791"/>
            <a:ext cx="10585175" cy="4752529"/>
          </a:xfrm>
        </p:spPr>
        <p:txBody>
          <a:bodyPr>
            <a:noAutofit/>
          </a:bodyPr>
          <a:lstStyle/>
          <a:p>
            <a:pPr marL="68446" lvl="0">
              <a:spcBef>
                <a:spcPts val="755"/>
              </a:spcBef>
              <a:spcAft>
                <a:spcPts val="0"/>
              </a:spcAft>
              <a:buClr>
                <a:srgbClr val="000000"/>
              </a:buClr>
              <a:buSzPts val="2800"/>
            </a:pPr>
            <a:r>
              <a:rPr lang="en-US" sz="4295" kern="0" dirty="0">
                <a:solidFill>
                  <a:srgbClr val="000000"/>
                </a:solidFill>
                <a:cs typeface="Calibri"/>
                <a:sym typeface="Arial"/>
              </a:rPr>
              <a:t>CEO as Activist: taking a stand on social issues.</a:t>
            </a:r>
          </a:p>
          <a:p>
            <a:pPr marL="615600" lvl="0" indent="-547200">
              <a:spcBef>
                <a:spcPts val="755"/>
              </a:spcBef>
              <a:spcAft>
                <a:spcPts val="0"/>
              </a:spcAft>
              <a:buClr>
                <a:srgbClr val="000000"/>
              </a:buClr>
              <a:buSzPts val="2800"/>
              <a:buFont typeface="Arial" panose="020B0604020202020204" pitchFamily="34" charset="0"/>
              <a:buChar char="•"/>
            </a:pPr>
            <a:r>
              <a:rPr lang="en-US" sz="3789" kern="0" dirty="0">
                <a:solidFill>
                  <a:srgbClr val="000000"/>
                </a:solidFill>
                <a:cs typeface="Calibri"/>
                <a:sym typeface="Arial"/>
              </a:rPr>
              <a:t>Minimum Wage.</a:t>
            </a:r>
          </a:p>
          <a:p>
            <a:pPr marL="615600" lvl="0" indent="-547200">
              <a:spcBef>
                <a:spcPts val="755"/>
              </a:spcBef>
              <a:spcAft>
                <a:spcPts val="0"/>
              </a:spcAft>
              <a:buClr>
                <a:srgbClr val="000000"/>
              </a:buClr>
              <a:buSzPts val="2800"/>
              <a:buFont typeface="Arial" panose="020B0604020202020204" pitchFamily="34" charset="0"/>
              <a:buChar char="•"/>
            </a:pPr>
            <a:r>
              <a:rPr lang="en-US" sz="3789" kern="0" dirty="0">
                <a:solidFill>
                  <a:srgbClr val="000000"/>
                </a:solidFill>
                <a:cs typeface="Calibri"/>
                <a:sym typeface="Arial"/>
              </a:rPr>
              <a:t>Climate Change.</a:t>
            </a:r>
          </a:p>
          <a:p>
            <a:pPr marL="615600" lvl="0" indent="-547200">
              <a:spcBef>
                <a:spcPts val="755"/>
              </a:spcBef>
              <a:spcAft>
                <a:spcPts val="0"/>
              </a:spcAft>
              <a:buClr>
                <a:srgbClr val="000000"/>
              </a:buClr>
              <a:buSzPts val="2800"/>
              <a:buFont typeface="Arial" panose="020B0604020202020204" pitchFamily="34" charset="0"/>
              <a:buChar char="•"/>
            </a:pPr>
            <a:r>
              <a:rPr lang="en-US" sz="3789" kern="0" dirty="0">
                <a:solidFill>
                  <a:srgbClr val="000000"/>
                </a:solidFill>
                <a:cs typeface="Calibri"/>
                <a:sym typeface="Arial"/>
              </a:rPr>
              <a:t>LGBTQ Issues.</a:t>
            </a:r>
          </a:p>
          <a:p>
            <a:pPr marL="68446" lvl="0" algn="ctr">
              <a:spcBef>
                <a:spcPts val="3800"/>
              </a:spcBef>
              <a:spcAft>
                <a:spcPts val="0"/>
              </a:spcAft>
              <a:buClr>
                <a:srgbClr val="000000"/>
              </a:buClr>
              <a:buSzPts val="2800"/>
            </a:pPr>
            <a:r>
              <a:rPr lang="en-US" sz="3789" kern="0" dirty="0">
                <a:solidFill>
                  <a:srgbClr val="000000"/>
                </a:solidFill>
                <a:cs typeface="Calibri"/>
                <a:sym typeface="Arial"/>
              </a:rPr>
              <a:t>Brand Activism: </a:t>
            </a:r>
            <a:r>
              <a:rPr lang="en-US" sz="3789" b="1" i="1" kern="0" dirty="0">
                <a:solidFill>
                  <a:srgbClr val="3D97B4"/>
                </a:solidFill>
                <a:cs typeface="Calibri"/>
                <a:sym typeface="Arial"/>
              </a:rPr>
              <a:t>What do you think? </a:t>
            </a:r>
          </a:p>
        </p:txBody>
      </p:sp>
      <p:sp>
        <p:nvSpPr>
          <p:cNvPr id="6" name="Slide Number Placeholder 3"/>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3026797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623392" y="323983"/>
            <a:ext cx="10885943" cy="714997"/>
          </a:xfrm>
        </p:spPr>
        <p:txBody>
          <a:bodyPr/>
          <a:lstStyle/>
          <a:p>
            <a:r>
              <a:rPr lang="en-US" sz="4884" kern="0" dirty="0">
                <a:solidFill>
                  <a:srgbClr val="3D97B4"/>
                </a:solidFill>
                <a:cs typeface="Calibri"/>
                <a:sym typeface="Calibri"/>
              </a:rPr>
              <a:t>Professionalism in the Workplace</a:t>
            </a:r>
            <a:endParaRPr lang="en-US" dirty="0"/>
          </a:p>
        </p:txBody>
      </p:sp>
      <p:sp>
        <p:nvSpPr>
          <p:cNvPr id="8" name="Content Placeholder 2"/>
          <p:cNvSpPr>
            <a:spLocks noGrp="1"/>
          </p:cNvSpPr>
          <p:nvPr>
            <p:ph sz="quarter" idx="11"/>
          </p:nvPr>
        </p:nvSpPr>
        <p:spPr>
          <a:xfrm>
            <a:off x="836458" y="1143204"/>
            <a:ext cx="5547574" cy="4154126"/>
          </a:xfrm>
          <a:solidFill>
            <a:srgbClr val="D8D8D8"/>
          </a:solidFill>
        </p:spPr>
        <p:txBody>
          <a:bodyPr/>
          <a:lstStyle/>
          <a:p>
            <a:pPr marL="492810" lvl="0">
              <a:spcAft>
                <a:spcPts val="0"/>
              </a:spcAft>
              <a:buClr>
                <a:srgbClr val="000000"/>
              </a:buClr>
              <a:buSzPts val="2400"/>
            </a:pPr>
            <a:r>
              <a:rPr lang="en-US" sz="3200" kern="0" dirty="0">
                <a:solidFill>
                  <a:srgbClr val="000000"/>
                </a:solidFill>
                <a:cs typeface="Calibri"/>
                <a:sym typeface="Calibri"/>
              </a:rPr>
              <a:t>Goes beyond etiquette and social behavior and includes.</a:t>
            </a:r>
          </a:p>
          <a:p>
            <a:pPr marL="950010" lvl="0" indent="-457200">
              <a:spcAft>
                <a:spcPts val="0"/>
              </a:spcAft>
              <a:buClr>
                <a:srgbClr val="000000"/>
              </a:buClr>
              <a:buSzPts val="2400"/>
              <a:buFont typeface="Arial" panose="020B0604020202020204" pitchFamily="34" charset="0"/>
              <a:buChar char="•"/>
            </a:pPr>
            <a:r>
              <a:rPr lang="en-US" sz="2695" kern="0" dirty="0">
                <a:solidFill>
                  <a:srgbClr val="000000"/>
                </a:solidFill>
                <a:latin typeface="Sanserif"/>
                <a:cs typeface="Calibri"/>
                <a:sym typeface="Calibri"/>
              </a:rPr>
              <a:t>Respectful communication.</a:t>
            </a:r>
          </a:p>
          <a:p>
            <a:pPr marL="950010" lvl="0" indent="-457200">
              <a:spcAft>
                <a:spcPts val="0"/>
              </a:spcAft>
              <a:buClr>
                <a:srgbClr val="000000"/>
              </a:buClr>
              <a:buSzPts val="2400"/>
              <a:buFont typeface="Arial" panose="020B0604020202020204" pitchFamily="34" charset="0"/>
              <a:buChar char="•"/>
            </a:pPr>
            <a:r>
              <a:rPr lang="en-US" sz="2695" kern="0" dirty="0">
                <a:solidFill>
                  <a:srgbClr val="000000"/>
                </a:solidFill>
                <a:latin typeface="Sanserif"/>
                <a:cs typeface="Calibri"/>
                <a:sym typeface="Calibri"/>
              </a:rPr>
              <a:t>Loyalty.</a:t>
            </a:r>
          </a:p>
          <a:p>
            <a:pPr marL="950010" lvl="0" indent="-457200">
              <a:spcAft>
                <a:spcPts val="0"/>
              </a:spcAft>
              <a:buClr>
                <a:srgbClr val="000000"/>
              </a:buClr>
              <a:buSzPts val="2400"/>
              <a:buFont typeface="Arial" panose="020B0604020202020204" pitchFamily="34" charset="0"/>
              <a:buChar char="•"/>
            </a:pPr>
            <a:r>
              <a:rPr lang="en-US" sz="2695" kern="0" dirty="0">
                <a:solidFill>
                  <a:srgbClr val="000000"/>
                </a:solidFill>
                <a:latin typeface="Sanserif"/>
                <a:cs typeface="Calibri"/>
                <a:sym typeface="Calibri"/>
              </a:rPr>
              <a:t>Work ethic.</a:t>
            </a:r>
          </a:p>
          <a:p>
            <a:pPr marL="950010" lvl="0" indent="-457200">
              <a:spcAft>
                <a:spcPts val="0"/>
              </a:spcAft>
              <a:buClr>
                <a:srgbClr val="000000"/>
              </a:buClr>
              <a:buSzPts val="2400"/>
              <a:buFont typeface="Arial" panose="020B0604020202020204" pitchFamily="34" charset="0"/>
              <a:buChar char="•"/>
            </a:pPr>
            <a:r>
              <a:rPr lang="en-US" sz="2695" kern="0" dirty="0">
                <a:solidFill>
                  <a:srgbClr val="000000"/>
                </a:solidFill>
                <a:latin typeface="Sanserif"/>
                <a:cs typeface="Calibri"/>
                <a:sym typeface="Calibri"/>
              </a:rPr>
              <a:t>Adaptability.</a:t>
            </a:r>
          </a:p>
          <a:p>
            <a:pPr marL="950010" lvl="0" indent="-457200">
              <a:spcAft>
                <a:spcPts val="0"/>
              </a:spcAft>
              <a:buClr>
                <a:srgbClr val="000000"/>
              </a:buClr>
              <a:buSzPts val="2400"/>
              <a:buFont typeface="Arial" panose="020B0604020202020204" pitchFamily="34" charset="0"/>
              <a:buChar char="•"/>
            </a:pPr>
            <a:r>
              <a:rPr lang="en-US" sz="2695" kern="0" dirty="0">
                <a:solidFill>
                  <a:srgbClr val="000000"/>
                </a:solidFill>
                <a:latin typeface="Sanserif"/>
                <a:cs typeface="Calibri"/>
                <a:sym typeface="Calibri"/>
              </a:rPr>
              <a:t>Service.</a:t>
            </a:r>
          </a:p>
        </p:txBody>
      </p:sp>
      <p:sp>
        <p:nvSpPr>
          <p:cNvPr id="11" name="Content Placeholder 3"/>
          <p:cNvSpPr>
            <a:spLocks noGrp="1"/>
          </p:cNvSpPr>
          <p:nvPr>
            <p:ph sz="quarter" idx="14"/>
          </p:nvPr>
        </p:nvSpPr>
        <p:spPr>
          <a:xfrm>
            <a:off x="5591944" y="2989060"/>
            <a:ext cx="5547574" cy="2725736"/>
          </a:xfrm>
          <a:solidFill>
            <a:srgbClr val="3F3F3F"/>
          </a:solidFill>
        </p:spPr>
        <p:txBody>
          <a:bodyPr>
            <a:normAutofit/>
          </a:bodyPr>
          <a:lstStyle/>
          <a:p>
            <a:pPr marL="92402" lvl="0">
              <a:spcAft>
                <a:spcPts val="0"/>
              </a:spcAft>
              <a:buClr>
                <a:srgbClr val="F4F3EA"/>
              </a:buClr>
              <a:buSzPts val="2200"/>
            </a:pPr>
            <a:r>
              <a:rPr lang="en-US" sz="2695" kern="0" dirty="0">
                <a:solidFill>
                  <a:srgbClr val="F4F3EA"/>
                </a:solidFill>
                <a:cs typeface="Calibri"/>
                <a:sym typeface="Calibri"/>
              </a:rPr>
              <a:t>The goal of good manners “is to build positive relationships that enable a working environment to function in the most favorable way to all concerned.”     </a:t>
            </a:r>
            <a:r>
              <a:rPr lang="en-US" sz="2358" kern="0" dirty="0">
                <a:solidFill>
                  <a:srgbClr val="F4F3EA"/>
                </a:solidFill>
                <a:cs typeface="Calibri"/>
                <a:sym typeface="Calibri"/>
              </a:rPr>
              <a:t>    </a:t>
            </a:r>
            <a:r>
              <a:rPr lang="en-US" sz="2358" i="1" kern="0" dirty="0">
                <a:solidFill>
                  <a:srgbClr val="F4F3EA"/>
                </a:solidFill>
                <a:cs typeface="Calibri"/>
                <a:sym typeface="Calibri"/>
              </a:rPr>
              <a:t>Jacqueline Whitmore, Business Etiquette Expert</a:t>
            </a:r>
            <a:endParaRPr lang="en-US" sz="2358" i="1" kern="0" dirty="0">
              <a:solidFill>
                <a:srgbClr val="000000"/>
              </a:solidFill>
              <a:cs typeface="Calibri"/>
              <a:sym typeface="Calibri"/>
            </a:endParaRPr>
          </a:p>
        </p:txBody>
      </p:sp>
      <p:sp>
        <p:nvSpPr>
          <p:cNvPr id="6" name="Slide Number Placeholder 4"/>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2355496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260649"/>
            <a:ext cx="11593288" cy="1080120"/>
          </a:xfrm>
        </p:spPr>
        <p:txBody>
          <a:bodyPr/>
          <a:lstStyle/>
          <a:p>
            <a:r>
              <a:rPr lang="en-US" sz="5400" kern="0" dirty="0">
                <a:solidFill>
                  <a:srgbClr val="3D97B4"/>
                </a:solidFill>
                <a:latin typeface="Calibri"/>
                <a:ea typeface="Calibri"/>
                <a:cs typeface="Calibri"/>
                <a:sym typeface="Calibri"/>
              </a:rPr>
              <a:t>You Make the Call </a:t>
            </a:r>
            <a:r>
              <a:rPr lang="en-US" sz="1600" kern="0" dirty="0">
                <a:solidFill>
                  <a:srgbClr val="3D97B4"/>
                </a:solidFill>
                <a:latin typeface="Calibri"/>
                <a:ea typeface="Calibri"/>
                <a:cs typeface="Calibri"/>
                <a:sym typeface="Calibri"/>
              </a:rPr>
              <a:t>1</a:t>
            </a:r>
            <a:endParaRPr lang="en-US" sz="1600" dirty="0"/>
          </a:p>
        </p:txBody>
      </p:sp>
      <p:sp>
        <p:nvSpPr>
          <p:cNvPr id="3" name="Content Placeholder 2"/>
          <p:cNvSpPr>
            <a:spLocks noGrp="1"/>
          </p:cNvSpPr>
          <p:nvPr>
            <p:ph sz="quarter" idx="11"/>
          </p:nvPr>
        </p:nvSpPr>
        <p:spPr>
          <a:xfrm>
            <a:off x="263352" y="1349682"/>
            <a:ext cx="7704856" cy="4824172"/>
          </a:xfrm>
        </p:spPr>
        <p:txBody>
          <a:bodyPr>
            <a:normAutofit/>
          </a:bodyPr>
          <a:lstStyle/>
          <a:p>
            <a:pPr>
              <a:spcBef>
                <a:spcPts val="2400"/>
              </a:spcBef>
              <a:spcAft>
                <a:spcPts val="0"/>
              </a:spcAft>
              <a:buClr>
                <a:srgbClr val="00A900"/>
              </a:buClr>
              <a:buSzPts val="2600"/>
            </a:pPr>
            <a:r>
              <a:rPr lang="en-US" sz="4042" dirty="0"/>
              <a:t>Think of a time when you observed unprofessional behavior. </a:t>
            </a:r>
          </a:p>
          <a:p>
            <a:pPr marL="571500" indent="-571500">
              <a:spcBef>
                <a:spcPts val="2400"/>
              </a:spcBef>
              <a:spcAft>
                <a:spcPts val="0"/>
              </a:spcAft>
              <a:buClr>
                <a:schemeClr val="tx1"/>
              </a:buClr>
              <a:buSzPts val="2600"/>
              <a:buFont typeface="Arial" panose="020B0604020202020204" pitchFamily="34" charset="0"/>
              <a:buChar char="•"/>
            </a:pPr>
            <a:r>
              <a:rPr lang="en-US" sz="3705" dirty="0">
                <a:latin typeface="Sanserif"/>
              </a:rPr>
              <a:t>What was unprofessional about it?</a:t>
            </a:r>
          </a:p>
          <a:p>
            <a:pPr marL="571500" indent="-571500">
              <a:spcBef>
                <a:spcPts val="2400"/>
              </a:spcBef>
              <a:spcAft>
                <a:spcPts val="0"/>
              </a:spcAft>
              <a:buClr>
                <a:schemeClr val="tx1"/>
              </a:buClr>
              <a:buSzPts val="2600"/>
              <a:buFont typeface="Arial" panose="020B0604020202020204" pitchFamily="34" charset="0"/>
              <a:buChar char="•"/>
            </a:pPr>
            <a:r>
              <a:rPr lang="en-US" sz="3705" dirty="0">
                <a:latin typeface="Sanserif"/>
              </a:rPr>
              <a:t>What kind of damage might this have caused? </a:t>
            </a:r>
          </a:p>
        </p:txBody>
      </p:sp>
      <p:pic>
        <p:nvPicPr>
          <p:cNvPr id="8" name="Google Shape;200;p14">
            <a:extLst>
              <a:ext uri="{C183D7F6-B498-43B3-948B-1728B52AA6E4}">
                <adec:decorative xmlns:adec="http://schemas.microsoft.com/office/drawing/2017/decorative" val="1"/>
              </a:ext>
            </a:extLst>
          </p:cNvPr>
          <p:cNvPicPr preferRelativeResize="0">
            <a:picLocks noGrp="1"/>
          </p:cNvPicPr>
          <p:nvPr>
            <p:ph sz="quarter" idx="14"/>
          </p:nvPr>
        </p:nvPicPr>
        <p:blipFill rotWithShape="1">
          <a:blip r:embed="rId3">
            <a:alphaModFix/>
          </a:blip>
          <a:srcRect/>
          <a:stretch/>
        </p:blipFill>
        <p:spPr>
          <a:xfrm>
            <a:off x="9269635" y="1667193"/>
            <a:ext cx="2232248" cy="1791286"/>
          </a:xfrm>
          <a:prstGeom prst="rect">
            <a:avLst/>
          </a:prstGeom>
          <a:noFill/>
          <a:ln>
            <a:noFill/>
          </a:ln>
        </p:spPr>
      </p:pic>
      <p:sp>
        <p:nvSpPr>
          <p:cNvPr id="6" name="Slide Number Placeholder 4"/>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4023453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79060" y="188640"/>
            <a:ext cx="11134124" cy="908720"/>
          </a:xfrm>
        </p:spPr>
        <p:txBody>
          <a:bodyPr/>
          <a:lstStyle/>
          <a:p>
            <a:r>
              <a:rPr lang="en-US" sz="5400" kern="0" dirty="0">
                <a:solidFill>
                  <a:srgbClr val="3D97B4"/>
                </a:solidFill>
                <a:cs typeface="Calibri"/>
                <a:sym typeface="Calibri"/>
              </a:rPr>
              <a:t>How Professional Is This Email?</a:t>
            </a:r>
            <a:endParaRPr lang="en-US" dirty="0"/>
          </a:p>
        </p:txBody>
      </p:sp>
      <p:sp>
        <p:nvSpPr>
          <p:cNvPr id="9" name="Content Placeholder 2"/>
          <p:cNvSpPr>
            <a:spLocks noGrp="1"/>
          </p:cNvSpPr>
          <p:nvPr>
            <p:ph sz="quarter" idx="11"/>
          </p:nvPr>
        </p:nvSpPr>
        <p:spPr>
          <a:xfrm>
            <a:off x="263352" y="1196752"/>
            <a:ext cx="11881320" cy="4907633"/>
          </a:xfrm>
        </p:spPr>
        <p:txBody>
          <a:bodyPr>
            <a:normAutofit fontScale="92500"/>
          </a:bodyPr>
          <a:lstStyle/>
          <a:p>
            <a:pPr lvl="0">
              <a:spcBef>
                <a:spcPts val="0"/>
              </a:spcBef>
              <a:buClr>
                <a:srgbClr val="000000"/>
              </a:buClr>
              <a:buSzPts val="2400"/>
            </a:pPr>
            <a:r>
              <a:rPr lang="en-US" sz="3200" kern="0" dirty="0">
                <a:solidFill>
                  <a:srgbClr val="000000"/>
                </a:solidFill>
                <a:cs typeface="Calibri"/>
                <a:sym typeface="Calibri"/>
              </a:rPr>
              <a:t>Susan,</a:t>
            </a:r>
          </a:p>
          <a:p>
            <a:pPr lvl="0">
              <a:spcBef>
                <a:spcPts val="1725"/>
              </a:spcBef>
              <a:buClr>
                <a:srgbClr val="000000"/>
              </a:buClr>
              <a:buSzPts val="2400"/>
            </a:pPr>
            <a:r>
              <a:rPr lang="en-US" sz="3200" kern="0" dirty="0">
                <a:solidFill>
                  <a:srgbClr val="000000"/>
                </a:solidFill>
                <a:cs typeface="Calibri"/>
                <a:sym typeface="Calibri"/>
              </a:rPr>
              <a:t>With the deadline at our doorstep, we are looking for your confirmation you are on it. John reached out via Chatter and email an hour ago, and you still haven't responded. I also reached out via Chatter.</a:t>
            </a:r>
          </a:p>
          <a:p>
            <a:pPr lvl="0">
              <a:spcBef>
                <a:spcPts val="1725"/>
              </a:spcBef>
              <a:buClr>
                <a:srgbClr val="000000"/>
              </a:buClr>
              <a:buSzPts val="2400"/>
            </a:pPr>
            <a:r>
              <a:rPr lang="en-US" sz="3200" kern="0" dirty="0">
                <a:solidFill>
                  <a:srgbClr val="000000"/>
                </a:solidFill>
                <a:cs typeface="Calibri"/>
                <a:sym typeface="Calibri"/>
              </a:rPr>
              <a:t>While I realize your last day is Wednesday, and you had funeral services to attend today, it's important to maintain communication and keep up your brand. I know John and Leo appreciate you—let's land on a good note and maintain that strong relationship :)!</a:t>
            </a:r>
          </a:p>
          <a:p>
            <a:pPr lvl="0">
              <a:spcBef>
                <a:spcPts val="1725"/>
              </a:spcBef>
              <a:buClr>
                <a:srgbClr val="000000"/>
              </a:buClr>
              <a:buSzPts val="2400"/>
            </a:pPr>
            <a:r>
              <a:rPr lang="en-US" sz="3200" kern="0" dirty="0">
                <a:solidFill>
                  <a:srgbClr val="000000"/>
                </a:solidFill>
                <a:cs typeface="Calibri"/>
                <a:sym typeface="Calibri"/>
              </a:rPr>
              <a:t>—Noelle</a:t>
            </a:r>
          </a:p>
        </p:txBody>
      </p:sp>
      <p:sp>
        <p:nvSpPr>
          <p:cNvPr id="7" name="Slide Number Placeholder 3"/>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41721737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067" y="116632"/>
            <a:ext cx="12072664" cy="1309559"/>
          </a:xfrm>
        </p:spPr>
        <p:txBody>
          <a:bodyPr/>
          <a:lstStyle/>
          <a:p>
            <a:r>
              <a:rPr lang="en-US" sz="4884" kern="0" dirty="0">
                <a:solidFill>
                  <a:srgbClr val="AC802E"/>
                </a:solidFill>
                <a:ea typeface="Adobe Ming Std L" panose="02020300000000000000" pitchFamily="18" charset="-128"/>
                <a:cs typeface="Arial"/>
                <a:sym typeface="Calibri"/>
              </a:rPr>
              <a:t>The Business Communication Environment</a:t>
            </a:r>
            <a:endParaRPr lang="en-US" sz="5400" dirty="0"/>
          </a:p>
        </p:txBody>
      </p:sp>
      <p:sp>
        <p:nvSpPr>
          <p:cNvPr id="3" name="Content Placeholder 2"/>
          <p:cNvSpPr>
            <a:spLocks noGrp="1"/>
          </p:cNvSpPr>
          <p:nvPr>
            <p:ph sz="quarter" idx="20"/>
          </p:nvPr>
        </p:nvSpPr>
        <p:spPr>
          <a:xfrm>
            <a:off x="65058" y="1196752"/>
            <a:ext cx="12079614" cy="4972723"/>
          </a:xfrm>
        </p:spPr>
        <p:txBody>
          <a:bodyPr>
            <a:noAutofit/>
          </a:bodyPr>
          <a:lstStyle/>
          <a:p>
            <a:pPr marL="68446" lvl="0" algn="ctr">
              <a:spcAft>
                <a:spcPts val="0"/>
              </a:spcAft>
              <a:buClr>
                <a:srgbClr val="000000"/>
              </a:buClr>
              <a:buSzPts val="2800"/>
            </a:pPr>
            <a:r>
              <a:rPr lang="en-US" sz="3600" b="1" kern="0" dirty="0">
                <a:solidFill>
                  <a:srgbClr val="3D97B4"/>
                </a:solidFill>
                <a:ea typeface="Adobe Fan Heiti Std B" panose="020B0700000000000000" pitchFamily="34" charset="-128"/>
                <a:cs typeface="Arial"/>
                <a:sym typeface="Arial"/>
              </a:rPr>
              <a:t>Main Categories of Business Communication</a:t>
            </a:r>
          </a:p>
          <a:p>
            <a:pPr marL="616013" lvl="0" indent="-547567">
              <a:spcBef>
                <a:spcPts val="2400"/>
              </a:spcBef>
              <a:spcAft>
                <a:spcPts val="0"/>
              </a:spcAft>
              <a:buClr>
                <a:srgbClr val="000000"/>
              </a:buClr>
              <a:buSzPts val="2800"/>
              <a:buFont typeface="Arial"/>
              <a:buChar char="•"/>
            </a:pPr>
            <a:r>
              <a:rPr lang="en-US" sz="3032" b="1" kern="0" dirty="0">
                <a:solidFill>
                  <a:srgbClr val="000000"/>
                </a:solidFill>
                <a:ea typeface="Adobe Fan Heiti Std B" panose="020B0700000000000000" pitchFamily="34" charset="-128"/>
                <a:cs typeface="Arial"/>
                <a:sym typeface="Arial"/>
              </a:rPr>
              <a:t>Internal-operational: </a:t>
            </a:r>
            <a:r>
              <a:rPr lang="en-US" sz="2358" kern="0" dirty="0">
                <a:solidFill>
                  <a:srgbClr val="000000"/>
                </a:solidFill>
                <a:cs typeface="Arial"/>
                <a:sym typeface="Arial"/>
              </a:rPr>
              <a:t>All work-related communication that occurs </a:t>
            </a:r>
            <a:r>
              <a:rPr lang="en-US" sz="2358" i="1" kern="0" dirty="0">
                <a:solidFill>
                  <a:srgbClr val="000000"/>
                </a:solidFill>
                <a:cs typeface="Arial"/>
                <a:sym typeface="Arial"/>
              </a:rPr>
              <a:t>within</a:t>
            </a:r>
            <a:r>
              <a:rPr lang="en-US" sz="2358" kern="0" dirty="0">
                <a:solidFill>
                  <a:srgbClr val="000000"/>
                </a:solidFill>
                <a:cs typeface="Arial"/>
                <a:sym typeface="Arial"/>
              </a:rPr>
              <a:t> an organization.  This is the communication among the employees which is conducted to achieve the goals of the organization and track its success.</a:t>
            </a:r>
          </a:p>
          <a:p>
            <a:pPr marL="616013" lvl="0" indent="-547567">
              <a:spcBef>
                <a:spcPts val="2400"/>
              </a:spcBef>
              <a:spcAft>
                <a:spcPts val="0"/>
              </a:spcAft>
              <a:buClr>
                <a:srgbClr val="000000"/>
              </a:buClr>
              <a:buSzPts val="2800"/>
              <a:buFont typeface="Arial"/>
              <a:buChar char="•"/>
            </a:pPr>
            <a:r>
              <a:rPr lang="en-US" sz="3032" b="1" kern="0" dirty="0">
                <a:solidFill>
                  <a:srgbClr val="000000"/>
                </a:solidFill>
                <a:ea typeface="Adobe Fan Heiti Std B" panose="020B0700000000000000" pitchFamily="34" charset="-128"/>
                <a:cs typeface="Arial"/>
                <a:sym typeface="Arial"/>
              </a:rPr>
              <a:t>External-operational: </a:t>
            </a:r>
            <a:r>
              <a:rPr lang="en-US" sz="2358" kern="0" dirty="0">
                <a:solidFill>
                  <a:srgbClr val="000000"/>
                </a:solidFill>
                <a:cs typeface="Arial"/>
                <a:sym typeface="Arial"/>
              </a:rPr>
              <a:t>The work-related communication that the organization does with people and groups </a:t>
            </a:r>
            <a:r>
              <a:rPr lang="en-US" sz="2358" i="1" kern="0" dirty="0">
                <a:solidFill>
                  <a:srgbClr val="000000"/>
                </a:solidFill>
                <a:cs typeface="Arial"/>
                <a:sym typeface="Arial"/>
              </a:rPr>
              <a:t>outside</a:t>
            </a:r>
            <a:r>
              <a:rPr lang="en-US" sz="2358" kern="0" dirty="0">
                <a:solidFill>
                  <a:srgbClr val="000000"/>
                </a:solidFill>
                <a:cs typeface="Arial"/>
                <a:sym typeface="Arial"/>
              </a:rPr>
              <a:t> its internal operations.</a:t>
            </a:r>
          </a:p>
          <a:p>
            <a:pPr marL="616013" lvl="0" indent="-547567">
              <a:spcBef>
                <a:spcPts val="2400"/>
              </a:spcBef>
              <a:spcAft>
                <a:spcPts val="0"/>
              </a:spcAft>
              <a:buClr>
                <a:srgbClr val="000000"/>
              </a:buClr>
              <a:buSzPts val="2800"/>
              <a:buFont typeface="Arial"/>
              <a:buChar char="•"/>
            </a:pPr>
            <a:r>
              <a:rPr lang="en-US" sz="3032" b="1" kern="0" dirty="0">
                <a:solidFill>
                  <a:srgbClr val="000000"/>
                </a:solidFill>
                <a:ea typeface="Adobe Fan Heiti Std B" panose="020B0700000000000000" pitchFamily="34" charset="-128"/>
                <a:cs typeface="Arial"/>
                <a:sym typeface="Arial"/>
              </a:rPr>
              <a:t>Personal: </a:t>
            </a:r>
            <a:r>
              <a:rPr lang="en-US" sz="3032" kern="0" dirty="0">
                <a:solidFill>
                  <a:srgbClr val="000000"/>
                </a:solidFill>
                <a:ea typeface="Adobe Fan Heiti Std B" panose="020B0700000000000000" pitchFamily="34" charset="-128"/>
                <a:cs typeface="Arial"/>
                <a:sym typeface="Arial"/>
              </a:rPr>
              <a:t> </a:t>
            </a:r>
            <a:r>
              <a:rPr lang="en-US" sz="2358" kern="0" dirty="0">
                <a:solidFill>
                  <a:srgbClr val="000000"/>
                </a:solidFill>
                <a:cs typeface="Arial"/>
                <a:sym typeface="Arial"/>
              </a:rPr>
              <a:t>The interpersonal communication that occurs in the workplace that has no clear connection to the organization’s operations. Helps make and sustain the relationships upon which organizations depend.</a:t>
            </a:r>
          </a:p>
        </p:txBody>
      </p:sp>
      <p:sp>
        <p:nvSpPr>
          <p:cNvPr id="6" name="Slide Number Placeholder 3"/>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7948510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551" y="476672"/>
            <a:ext cx="11047065" cy="918725"/>
          </a:xfrm>
        </p:spPr>
        <p:txBody>
          <a:bodyPr/>
          <a:lstStyle/>
          <a:p>
            <a:r>
              <a:rPr lang="en-US" sz="5400" kern="0" dirty="0">
                <a:solidFill>
                  <a:srgbClr val="3D97B4"/>
                </a:solidFill>
                <a:cs typeface="Arial"/>
                <a:sym typeface="Calibri"/>
              </a:rPr>
              <a:t>Internal-Operational Communication</a:t>
            </a:r>
            <a:endParaRPr lang="en-US" sz="5400" dirty="0"/>
          </a:p>
        </p:txBody>
      </p:sp>
      <p:sp>
        <p:nvSpPr>
          <p:cNvPr id="3" name="Content Placeholder 2"/>
          <p:cNvSpPr>
            <a:spLocks noGrp="1"/>
          </p:cNvSpPr>
          <p:nvPr>
            <p:ph sz="quarter" idx="20"/>
          </p:nvPr>
        </p:nvSpPr>
        <p:spPr>
          <a:xfrm>
            <a:off x="620516" y="2276872"/>
            <a:ext cx="10950967" cy="1926630"/>
          </a:xfrm>
          <a:solidFill>
            <a:schemeClr val="bg1"/>
          </a:solidFill>
        </p:spPr>
        <p:txBody>
          <a:bodyPr/>
          <a:lstStyle/>
          <a:p>
            <a:pPr marL="68446" lvl="0">
              <a:spcBef>
                <a:spcPts val="755"/>
              </a:spcBef>
              <a:spcAft>
                <a:spcPts val="0"/>
              </a:spcAft>
              <a:buClr>
                <a:srgbClr val="000000"/>
              </a:buClr>
              <a:buSzPts val="2800"/>
            </a:pPr>
            <a:r>
              <a:rPr lang="en-US" sz="4800" kern="0" dirty="0">
                <a:solidFill>
                  <a:srgbClr val="000000"/>
                </a:solidFill>
                <a:cs typeface="Calibri" panose="020F0502020204030204" pitchFamily="34" charset="0"/>
                <a:sym typeface="Arial"/>
              </a:rPr>
              <a:t>How would you describe the </a:t>
            </a:r>
            <a:r>
              <a:rPr lang="en-US" sz="4800" i="1" kern="0" dirty="0">
                <a:solidFill>
                  <a:srgbClr val="000000"/>
                </a:solidFill>
                <a:cs typeface="Calibri" panose="020F0502020204030204" pitchFamily="34" charset="0"/>
                <a:sym typeface="Arial"/>
              </a:rPr>
              <a:t>style</a:t>
            </a:r>
            <a:r>
              <a:rPr lang="en-US" sz="4800" kern="0" dirty="0">
                <a:solidFill>
                  <a:srgbClr val="000000"/>
                </a:solidFill>
                <a:cs typeface="Calibri" panose="020F0502020204030204" pitchFamily="34" charset="0"/>
                <a:sym typeface="Arial"/>
              </a:rPr>
              <a:t> of inter-operational communication?  </a:t>
            </a:r>
          </a:p>
        </p:txBody>
      </p:sp>
      <p:sp>
        <p:nvSpPr>
          <p:cNvPr id="6" name="Slide Number Placeholder 3"/>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17677688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503696" y="188640"/>
            <a:ext cx="11136920" cy="1429647"/>
          </a:xfrm>
        </p:spPr>
        <p:txBody>
          <a:bodyPr/>
          <a:lstStyle/>
          <a:p>
            <a:r>
              <a:rPr lang="en-US" sz="5400" kern="0" dirty="0">
                <a:solidFill>
                  <a:srgbClr val="3D97B4"/>
                </a:solidFill>
                <a:cs typeface="Arial"/>
                <a:sym typeface="Calibri"/>
              </a:rPr>
              <a:t>External-Operational Communication</a:t>
            </a:r>
            <a:endParaRPr lang="en-US" dirty="0"/>
          </a:p>
        </p:txBody>
      </p:sp>
      <p:pic>
        <p:nvPicPr>
          <p:cNvPr id="12" name="Picture 2" descr="An organizational chart naming a company's external audiences by category."/>
          <p:cNvPicPr>
            <a:picLocks noGrp="1" noChangeAspect="1"/>
          </p:cNvPicPr>
          <p:nvPr>
            <p:ph sz="quarter" idx="20"/>
          </p:nvPr>
        </p:nvPicPr>
        <p:blipFill>
          <a:blip r:embed="rId3">
            <a:extLst>
              <a:ext uri="{28A0092B-C50C-407E-A947-70E740481C1C}">
                <a14:useLocalDpi xmlns:a14="http://schemas.microsoft.com/office/drawing/2010/main" val="0"/>
              </a:ext>
            </a:extLst>
          </a:blip>
          <a:stretch>
            <a:fillRect/>
          </a:stretch>
        </p:blipFill>
        <p:spPr>
          <a:xfrm>
            <a:off x="2855640" y="1772601"/>
            <a:ext cx="5947867" cy="3727668"/>
          </a:xfrm>
          <a:prstGeom prst="rect">
            <a:avLst/>
          </a:prstGeom>
        </p:spPr>
      </p:pic>
      <p:sp>
        <p:nvSpPr>
          <p:cNvPr id="9" name="Content Placeholder 3"/>
          <p:cNvSpPr>
            <a:spLocks noGrp="1"/>
          </p:cNvSpPr>
          <p:nvPr>
            <p:ph sz="quarter" idx="21"/>
          </p:nvPr>
        </p:nvSpPr>
        <p:spPr>
          <a:xfrm>
            <a:off x="551384" y="5654583"/>
            <a:ext cx="5947867" cy="395824"/>
          </a:xfrm>
        </p:spPr>
        <p:txBody>
          <a:bodyPr/>
          <a:lstStyle/>
          <a:p>
            <a:pPr lvl="0" indent="-308006">
              <a:spcBef>
                <a:spcPts val="216"/>
              </a:spcBef>
              <a:spcAft>
                <a:spcPts val="0"/>
              </a:spcAft>
              <a:buClr>
                <a:srgbClr val="000000"/>
              </a:buClr>
              <a:buSzPts val="800"/>
            </a:pPr>
            <a:r>
              <a:rPr lang="en-US" sz="1516" b="1" kern="0" dirty="0">
                <a:solidFill>
                  <a:srgbClr val="000000"/>
                </a:solidFill>
                <a:cs typeface="Calibri"/>
                <a:sym typeface="Calibri"/>
              </a:rPr>
              <a:t>Exhibit 1-3</a:t>
            </a:r>
            <a:r>
              <a:rPr lang="en-US" sz="1516" kern="0" dirty="0">
                <a:solidFill>
                  <a:srgbClr val="000000"/>
                </a:solidFill>
                <a:cs typeface="Calibri"/>
                <a:sym typeface="Calibri"/>
              </a:rPr>
              <a:t> Likely External</a:t>
            </a:r>
            <a:r>
              <a:rPr lang="en-US" sz="1516" kern="0" baseline="0" dirty="0">
                <a:solidFill>
                  <a:srgbClr val="000000"/>
                </a:solidFill>
                <a:cs typeface="Calibri"/>
                <a:sym typeface="Calibri"/>
              </a:rPr>
              <a:t> </a:t>
            </a:r>
            <a:r>
              <a:rPr lang="en-US" sz="1516" kern="0" dirty="0">
                <a:solidFill>
                  <a:srgbClr val="000000"/>
                </a:solidFill>
                <a:cs typeface="Calibri"/>
                <a:sym typeface="Calibri"/>
              </a:rPr>
              <a:t>Audiences for Today’s Businesses.</a:t>
            </a:r>
          </a:p>
        </p:txBody>
      </p:sp>
      <p:sp>
        <p:nvSpPr>
          <p:cNvPr id="10" name="Text Placeholder 4"/>
          <p:cNvSpPr>
            <a:spLocks noGrp="1"/>
          </p:cNvSpPr>
          <p:nvPr>
            <p:ph type="body" sz="quarter" idx="26"/>
          </p:nvPr>
        </p:nvSpPr>
        <p:spPr/>
        <p:txBody>
          <a:bodyPr/>
          <a:lstStyle/>
          <a:p>
            <a:pPr lvl="0"/>
            <a:r>
              <a:rPr lang="en-US" dirty="0">
                <a:solidFill>
                  <a:srgbClr val="000000"/>
                </a:solidFill>
                <a:hlinkClick r:id="rId4" action="ppaction://hlinksldjump"/>
              </a:rPr>
              <a:t>Access the text alternative for slide images.</a:t>
            </a:r>
            <a:endParaRPr lang="en-US" dirty="0">
              <a:solidFill>
                <a:srgbClr val="000000"/>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3884801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911424" y="404664"/>
            <a:ext cx="10414675" cy="460800"/>
          </a:xfrm>
        </p:spPr>
        <p:txBody>
          <a:bodyPr/>
          <a:lstStyle/>
          <a:p>
            <a:r>
              <a:rPr lang="en-US" sz="4800" kern="0" dirty="0">
                <a:solidFill>
                  <a:srgbClr val="000000"/>
                </a:solidFill>
                <a:cs typeface="Calibri" panose="020F0502020204030204" pitchFamily="34" charset="0"/>
                <a:sym typeface="Arial"/>
              </a:rPr>
              <a:t>Learning Objectives </a:t>
            </a:r>
            <a:r>
              <a:rPr lang="en-US" sz="1600" kern="0" dirty="0">
                <a:solidFill>
                  <a:srgbClr val="000000"/>
                </a:solidFill>
                <a:cs typeface="Calibri" panose="020F0502020204030204" pitchFamily="34" charset="0"/>
                <a:sym typeface="Arial"/>
              </a:rPr>
              <a:t>1</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191704" y="1196752"/>
            <a:ext cx="12000296" cy="4392488"/>
          </a:xfrm>
        </p:spPr>
        <p:txBody>
          <a:bodyPr>
            <a:noAutofit/>
          </a:bodyPr>
          <a:lstStyle/>
          <a:p>
            <a:pPr marL="68446" lvl="0">
              <a:spcBef>
                <a:spcPts val="755"/>
              </a:spcBef>
              <a:buClr>
                <a:srgbClr val="000000"/>
              </a:buClr>
              <a:buSzPts val="2800"/>
            </a:pPr>
            <a:r>
              <a:rPr lang="en-US" sz="3200" kern="0" dirty="0">
                <a:solidFill>
                  <a:srgbClr val="3D97B4"/>
                </a:solidFill>
                <a:cs typeface="Arial"/>
                <a:sym typeface="Arial"/>
              </a:rPr>
              <a:t>LO1-1 </a:t>
            </a:r>
            <a:r>
              <a:rPr lang="en-US" sz="3200" kern="0" dirty="0">
                <a:solidFill>
                  <a:srgbClr val="000000"/>
                </a:solidFill>
                <a:cs typeface="Arial"/>
                <a:sym typeface="Arial"/>
              </a:rPr>
              <a:t>Explain the importance of skillful communication to you and to your employer.</a:t>
            </a:r>
          </a:p>
          <a:p>
            <a:pPr marL="68446" lvl="0">
              <a:spcBef>
                <a:spcPts val="755"/>
              </a:spcBef>
              <a:buClr>
                <a:srgbClr val="000000"/>
              </a:buClr>
              <a:buSzPts val="2800"/>
            </a:pPr>
            <a:r>
              <a:rPr lang="en-US" sz="3200" kern="0" dirty="0">
                <a:solidFill>
                  <a:srgbClr val="3D97B4"/>
                </a:solidFill>
                <a:cs typeface="Arial"/>
                <a:sym typeface="Arial"/>
              </a:rPr>
              <a:t>LO1-2</a:t>
            </a:r>
            <a:r>
              <a:rPr lang="en-US" sz="3200" kern="0" dirty="0">
                <a:solidFill>
                  <a:srgbClr val="000000"/>
                </a:solidFill>
                <a:cs typeface="Arial"/>
                <a:sym typeface="Arial"/>
              </a:rPr>
              <a:t> Explain the ways in which communication in the workplace is a form of problem solving.</a:t>
            </a:r>
          </a:p>
          <a:p>
            <a:pPr marL="68446" lvl="0">
              <a:spcBef>
                <a:spcPts val="755"/>
              </a:spcBef>
              <a:buClr>
                <a:srgbClr val="000000"/>
              </a:buClr>
              <a:buSzPts val="2800"/>
            </a:pPr>
            <a:r>
              <a:rPr lang="en-US" sz="3200" kern="0" dirty="0">
                <a:solidFill>
                  <a:srgbClr val="3D97B4"/>
                </a:solidFill>
                <a:cs typeface="Arial"/>
                <a:sym typeface="Arial"/>
              </a:rPr>
              <a:t>LO1-3</a:t>
            </a:r>
            <a:r>
              <a:rPr lang="en-US" sz="3200" kern="0" dirty="0">
                <a:solidFill>
                  <a:srgbClr val="000000"/>
                </a:solidFill>
                <a:cs typeface="Arial"/>
                <a:sym typeface="Arial"/>
              </a:rPr>
              <a:t> Describe the communication skills that are needed in today’s workplace. </a:t>
            </a:r>
          </a:p>
          <a:p>
            <a:pPr marL="68446" lvl="0">
              <a:spcBef>
                <a:spcPts val="755"/>
              </a:spcBef>
              <a:buClr>
                <a:srgbClr val="000000"/>
              </a:buClr>
              <a:buSzPts val="2800"/>
            </a:pPr>
            <a:r>
              <a:rPr lang="en-US" sz="3200" kern="0" dirty="0">
                <a:solidFill>
                  <a:srgbClr val="3D97B4"/>
                </a:solidFill>
                <a:cs typeface="Arial"/>
                <a:sym typeface="Arial"/>
              </a:rPr>
              <a:t>LO1-4 </a:t>
            </a:r>
            <a:r>
              <a:rPr lang="en-US" sz="3200" kern="0" dirty="0">
                <a:solidFill>
                  <a:srgbClr val="000000"/>
                </a:solidFill>
                <a:cs typeface="Arial"/>
                <a:sym typeface="Arial"/>
              </a:rPr>
              <a:t>Define professionalism and its importance to</a:t>
            </a:r>
            <a:r>
              <a:rPr lang="en-US" sz="3200" kern="0" baseline="0" dirty="0">
                <a:solidFill>
                  <a:srgbClr val="000000"/>
                </a:solidFill>
                <a:cs typeface="Arial"/>
                <a:sym typeface="Arial"/>
              </a:rPr>
              <a:t> </a:t>
            </a:r>
            <a:r>
              <a:rPr lang="en-US" sz="3200" kern="0" dirty="0">
                <a:solidFill>
                  <a:srgbClr val="000000"/>
                </a:solidFill>
                <a:cs typeface="Arial"/>
                <a:sym typeface="Arial"/>
              </a:rPr>
              <a:t>communication in the workplace.</a:t>
            </a:r>
          </a:p>
        </p:txBody>
      </p:sp>
      <p:sp>
        <p:nvSpPr>
          <p:cNvPr id="2" name="Slide Number Placeholder 3"/>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3130705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1424" y="332656"/>
            <a:ext cx="10311559" cy="765600"/>
          </a:xfrm>
        </p:spPr>
        <p:txBody>
          <a:bodyPr/>
          <a:lstStyle/>
          <a:p>
            <a:r>
              <a:rPr lang="en-US" sz="5400" kern="0" dirty="0">
                <a:solidFill>
                  <a:srgbClr val="3D97B4"/>
                </a:solidFill>
                <a:cs typeface="Calibri"/>
                <a:sym typeface="Arial"/>
              </a:rPr>
              <a:t>You Make the Call </a:t>
            </a:r>
            <a:r>
              <a:rPr lang="en-US" sz="1600" kern="0" dirty="0">
                <a:solidFill>
                  <a:srgbClr val="3D97B4"/>
                </a:solidFill>
                <a:cs typeface="Calibri"/>
                <a:sym typeface="Arial"/>
              </a:rPr>
              <a:t>2</a:t>
            </a:r>
            <a:endParaRPr lang="en-US" sz="1600" dirty="0"/>
          </a:p>
        </p:txBody>
      </p:sp>
      <p:pic>
        <p:nvPicPr>
          <p:cNvPr id="10" name="Google Shape;200;p14">
            <a:extLst>
              <a:ext uri="{C183D7F6-B498-43B3-948B-1728B52AA6E4}">
                <adec:decorative xmlns:adec="http://schemas.microsoft.com/office/drawing/2017/decorative" val="1"/>
              </a:ext>
            </a:extLst>
          </p:cNvPr>
          <p:cNvPicPr preferRelativeResize="0">
            <a:picLocks noGrp="1"/>
          </p:cNvPicPr>
          <p:nvPr>
            <p:ph sz="quarter" idx="11"/>
          </p:nvPr>
        </p:nvPicPr>
        <p:blipFill rotWithShape="1">
          <a:blip r:embed="rId3">
            <a:alphaModFix/>
          </a:blip>
          <a:srcRect/>
          <a:stretch/>
        </p:blipFill>
        <p:spPr>
          <a:xfrm>
            <a:off x="555318" y="846643"/>
            <a:ext cx="1728192" cy="1898696"/>
          </a:xfrm>
          <a:prstGeom prst="rect">
            <a:avLst/>
          </a:prstGeom>
          <a:noFill/>
          <a:ln>
            <a:noFill/>
          </a:ln>
        </p:spPr>
      </p:pic>
      <p:sp>
        <p:nvSpPr>
          <p:cNvPr id="9" name="Content Placeholder 3"/>
          <p:cNvSpPr>
            <a:spLocks noGrp="1"/>
          </p:cNvSpPr>
          <p:nvPr>
            <p:ph sz="quarter" idx="14"/>
          </p:nvPr>
        </p:nvSpPr>
        <p:spPr>
          <a:xfrm>
            <a:off x="2508932" y="2060848"/>
            <a:ext cx="8424936" cy="3931728"/>
          </a:xfrm>
        </p:spPr>
        <p:txBody>
          <a:bodyPr>
            <a:normAutofit/>
          </a:bodyPr>
          <a:lstStyle/>
          <a:p>
            <a:pPr marL="0" lvl="1" indent="0">
              <a:spcBef>
                <a:spcPts val="4000"/>
              </a:spcBef>
              <a:spcAft>
                <a:spcPts val="0"/>
              </a:spcAft>
              <a:buClr>
                <a:srgbClr val="000000"/>
              </a:buClr>
              <a:buSzPts val="2400"/>
              <a:buNone/>
            </a:pPr>
            <a:r>
              <a:rPr lang="en-US" sz="3705" kern="0" dirty="0">
                <a:solidFill>
                  <a:srgbClr val="000000"/>
                </a:solidFill>
                <a:latin typeface="Sanserif"/>
                <a:cs typeface="Arial"/>
                <a:sym typeface="Arial"/>
              </a:rPr>
              <a:t>What are some examples of personal communication that would be inappropriate in the workplace?  </a:t>
            </a:r>
          </a:p>
          <a:p>
            <a:pPr marL="0" lvl="1" indent="0">
              <a:spcBef>
                <a:spcPts val="4000"/>
              </a:spcBef>
              <a:spcAft>
                <a:spcPts val="0"/>
              </a:spcAft>
              <a:buClr>
                <a:srgbClr val="000000"/>
              </a:buClr>
              <a:buSzPts val="2400"/>
              <a:buNone/>
            </a:pPr>
            <a:r>
              <a:rPr lang="en-US" sz="3705" kern="0" dirty="0">
                <a:solidFill>
                  <a:srgbClr val="000000"/>
                </a:solidFill>
                <a:latin typeface="Sanserif"/>
                <a:cs typeface="Arial"/>
                <a:sym typeface="Arial"/>
              </a:rPr>
              <a:t>Can you think of an example from your own experience? </a:t>
            </a:r>
          </a:p>
        </p:txBody>
      </p:sp>
      <p:sp>
        <p:nvSpPr>
          <p:cNvPr id="6" name="Slide Number Placeholder 4"/>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15338679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5400" kern="0" dirty="0">
                <a:solidFill>
                  <a:srgbClr val="3D97B4"/>
                </a:solidFill>
                <a:ea typeface="Calibri"/>
                <a:cs typeface="Calibri"/>
                <a:sym typeface="Calibri"/>
              </a:rPr>
              <a:t>Organizational Structure</a:t>
            </a:r>
            <a:endParaRPr lang="en-US" dirty="0"/>
          </a:p>
        </p:txBody>
      </p:sp>
      <p:sp>
        <p:nvSpPr>
          <p:cNvPr id="9" name="Content Placeholder 2"/>
          <p:cNvSpPr>
            <a:spLocks noGrp="1"/>
          </p:cNvSpPr>
          <p:nvPr>
            <p:ph sz="quarter" idx="20"/>
          </p:nvPr>
        </p:nvSpPr>
        <p:spPr>
          <a:xfrm>
            <a:off x="191762" y="1412776"/>
            <a:ext cx="11808476" cy="4806950"/>
          </a:xfrm>
        </p:spPr>
        <p:txBody>
          <a:bodyPr>
            <a:normAutofit/>
          </a:bodyPr>
          <a:lstStyle/>
          <a:p>
            <a:pPr marL="68446" lvl="0">
              <a:spcBef>
                <a:spcPts val="755"/>
              </a:spcBef>
              <a:spcAft>
                <a:spcPts val="0"/>
              </a:spcAft>
              <a:buClr>
                <a:srgbClr val="000000"/>
              </a:buClr>
              <a:buSzPts val="2800"/>
            </a:pPr>
            <a:r>
              <a:rPr lang="en-US" sz="3789" kern="0" dirty="0">
                <a:solidFill>
                  <a:srgbClr val="000000"/>
                </a:solidFill>
                <a:cs typeface="Arial"/>
                <a:sym typeface="Arial"/>
              </a:rPr>
              <a:t>An organizations hierarchy refers to patterns of work dictated by levels of authority, responsibilities, and lines of communication.</a:t>
            </a:r>
          </a:p>
          <a:p>
            <a:pPr marL="68446" lvl="0" algn="ctr">
              <a:spcBef>
                <a:spcPts val="755"/>
              </a:spcBef>
              <a:spcAft>
                <a:spcPts val="0"/>
              </a:spcAft>
              <a:buClr>
                <a:srgbClr val="000000"/>
              </a:buClr>
              <a:buSzPts val="2800"/>
            </a:pPr>
            <a:r>
              <a:rPr lang="en-US" sz="4547" b="1" i="1" kern="0" dirty="0">
                <a:solidFill>
                  <a:srgbClr val="AC802E"/>
                </a:solidFill>
                <a:cs typeface="Arial"/>
                <a:sym typeface="Arial"/>
              </a:rPr>
              <a:t>Formal</a:t>
            </a:r>
            <a:r>
              <a:rPr lang="en-US" sz="4547" b="1" kern="0" dirty="0">
                <a:solidFill>
                  <a:srgbClr val="AC802E"/>
                </a:solidFill>
                <a:cs typeface="Arial"/>
                <a:sym typeface="Arial"/>
              </a:rPr>
              <a:t> </a:t>
            </a:r>
            <a:r>
              <a:rPr lang="en-US" sz="4547" b="1" i="1" kern="0" dirty="0">
                <a:solidFill>
                  <a:srgbClr val="AC802E"/>
                </a:solidFill>
                <a:cs typeface="Arial"/>
                <a:sym typeface="Arial"/>
              </a:rPr>
              <a:t>Organic</a:t>
            </a:r>
            <a:r>
              <a:rPr lang="en-US" sz="4547" b="1" kern="0" dirty="0">
                <a:solidFill>
                  <a:srgbClr val="AC802E"/>
                </a:solidFill>
                <a:cs typeface="Arial"/>
                <a:sym typeface="Arial"/>
              </a:rPr>
              <a:t> or </a:t>
            </a:r>
            <a:r>
              <a:rPr lang="en-US" sz="4547" b="1" i="1" kern="0" dirty="0">
                <a:solidFill>
                  <a:srgbClr val="AC802E"/>
                </a:solidFill>
                <a:cs typeface="Arial"/>
                <a:sym typeface="Arial"/>
              </a:rPr>
              <a:t>Flat</a:t>
            </a:r>
            <a:r>
              <a:rPr lang="en-US" sz="4547" b="1" kern="0" dirty="0">
                <a:solidFill>
                  <a:srgbClr val="AC802E"/>
                </a:solidFill>
                <a:cs typeface="Arial"/>
                <a:sym typeface="Arial"/>
              </a:rPr>
              <a:t> </a:t>
            </a:r>
            <a:r>
              <a:rPr lang="en-US" sz="4547" b="1" i="1" kern="0" dirty="0">
                <a:solidFill>
                  <a:srgbClr val="AC802E"/>
                </a:solidFill>
                <a:cs typeface="Arial"/>
                <a:sym typeface="Arial"/>
              </a:rPr>
              <a:t>Matrix.</a:t>
            </a:r>
            <a:endParaRPr lang="en-US" sz="4547" b="1" kern="0" dirty="0">
              <a:solidFill>
                <a:srgbClr val="AC802E"/>
              </a:solidFill>
              <a:cs typeface="Arial"/>
              <a:sym typeface="Arial"/>
            </a:endParaRPr>
          </a:p>
        </p:txBody>
      </p:sp>
      <p:sp>
        <p:nvSpPr>
          <p:cNvPr id="7" name="Slide Number Placeholder 3"/>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25211305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9773"/>
            <a:ext cx="12192000" cy="994971"/>
          </a:xfrm>
        </p:spPr>
        <p:txBody>
          <a:bodyPr/>
          <a:lstStyle/>
          <a:p>
            <a:r>
              <a:rPr lang="en-US" sz="5400" kern="0" dirty="0">
                <a:solidFill>
                  <a:srgbClr val="3D97B4"/>
                </a:solidFill>
                <a:ea typeface="Calibri"/>
                <a:cs typeface="Calibri"/>
                <a:sym typeface="Calibri"/>
              </a:rPr>
              <a:t>What’s the Organizational Culture?</a:t>
            </a:r>
            <a:endParaRPr lang="en-US" dirty="0"/>
          </a:p>
        </p:txBody>
      </p:sp>
      <p:sp>
        <p:nvSpPr>
          <p:cNvPr id="3" name="Content Placeholder 2"/>
          <p:cNvSpPr>
            <a:spLocks noGrp="1"/>
          </p:cNvSpPr>
          <p:nvPr>
            <p:ph sz="quarter" idx="20"/>
          </p:nvPr>
        </p:nvSpPr>
        <p:spPr>
          <a:xfrm>
            <a:off x="2193169" y="1432718"/>
            <a:ext cx="6783151" cy="4806950"/>
          </a:xfrm>
          <a:solidFill>
            <a:srgbClr val="595959"/>
          </a:solidFill>
        </p:spPr>
        <p:txBody>
          <a:bodyPr/>
          <a:lstStyle/>
          <a:p>
            <a:pPr marL="482400" lvl="0" indent="-482400">
              <a:lnSpc>
                <a:spcPct val="90000"/>
              </a:lnSpc>
              <a:spcBef>
                <a:spcPts val="1725"/>
              </a:spcBef>
              <a:spcAft>
                <a:spcPts val="0"/>
              </a:spcAft>
              <a:buClr>
                <a:srgbClr val="FFFFFF"/>
              </a:buClr>
              <a:buSzPts val="2400"/>
              <a:buFont typeface="Arial" panose="020B0604020202020204" pitchFamily="34" charset="0"/>
              <a:buChar char="•"/>
            </a:pPr>
            <a:r>
              <a:rPr lang="en-US" sz="3200" kern="0" dirty="0">
                <a:solidFill>
                  <a:srgbClr val="FFFFFF"/>
                </a:solidFill>
                <a:cs typeface="Arial"/>
                <a:sym typeface="Arial"/>
              </a:rPr>
              <a:t>Purpose of the organization.</a:t>
            </a:r>
          </a:p>
          <a:p>
            <a:pPr marL="482400" lvl="0" indent="-482400">
              <a:lnSpc>
                <a:spcPct val="90000"/>
              </a:lnSpc>
              <a:spcBef>
                <a:spcPts val="1725"/>
              </a:spcBef>
              <a:spcAft>
                <a:spcPts val="0"/>
              </a:spcAft>
              <a:buClr>
                <a:srgbClr val="FFFFFF"/>
              </a:buClr>
              <a:buSzPts val="2400"/>
              <a:buFont typeface="Arial" panose="020B0604020202020204" pitchFamily="34" charset="0"/>
              <a:buChar char="•"/>
            </a:pPr>
            <a:r>
              <a:rPr lang="en-US" sz="3200" kern="0" dirty="0">
                <a:solidFill>
                  <a:srgbClr val="FFFFFF"/>
                </a:solidFill>
                <a:cs typeface="Arial"/>
                <a:sym typeface="Arial"/>
              </a:rPr>
              <a:t>Customers or clients they serve or do with whom they do business.</a:t>
            </a:r>
          </a:p>
          <a:p>
            <a:pPr marL="482400" lvl="0" indent="-482400">
              <a:lnSpc>
                <a:spcPct val="90000"/>
              </a:lnSpc>
              <a:spcBef>
                <a:spcPts val="1725"/>
              </a:spcBef>
              <a:spcAft>
                <a:spcPts val="0"/>
              </a:spcAft>
              <a:buClr>
                <a:srgbClr val="FFFFFF"/>
              </a:buClr>
              <a:buSzPts val="2400"/>
              <a:buFont typeface="Arial" panose="020B0604020202020204" pitchFamily="34" charset="0"/>
              <a:buChar char="•"/>
            </a:pPr>
            <a:r>
              <a:rPr lang="en-US" sz="3200" kern="0" dirty="0">
                <a:solidFill>
                  <a:srgbClr val="FFFFFF"/>
                </a:solidFill>
                <a:cs typeface="Arial"/>
                <a:sym typeface="Arial"/>
              </a:rPr>
              <a:t>Size and structure.</a:t>
            </a:r>
          </a:p>
          <a:p>
            <a:pPr marL="482400" lvl="0" indent="-482400">
              <a:lnSpc>
                <a:spcPct val="90000"/>
              </a:lnSpc>
              <a:spcBef>
                <a:spcPts val="1725"/>
              </a:spcBef>
              <a:spcAft>
                <a:spcPts val="0"/>
              </a:spcAft>
              <a:buClr>
                <a:srgbClr val="FFFFFF"/>
              </a:buClr>
              <a:buSzPts val="2400"/>
              <a:buFont typeface="Arial" panose="020B0604020202020204" pitchFamily="34" charset="0"/>
              <a:buChar char="•"/>
            </a:pPr>
            <a:r>
              <a:rPr lang="en-US" sz="3200" kern="0" dirty="0">
                <a:solidFill>
                  <a:srgbClr val="FFFFFF"/>
                </a:solidFill>
                <a:cs typeface="Arial"/>
                <a:sym typeface="Arial"/>
              </a:rPr>
              <a:t>Geographical or physical characteristics.</a:t>
            </a:r>
          </a:p>
          <a:p>
            <a:pPr marL="482400" lvl="0" indent="-482400">
              <a:lnSpc>
                <a:spcPct val="90000"/>
              </a:lnSpc>
              <a:spcBef>
                <a:spcPts val="1725"/>
              </a:spcBef>
              <a:spcAft>
                <a:spcPts val="0"/>
              </a:spcAft>
              <a:buClr>
                <a:srgbClr val="FFFFFF"/>
              </a:buClr>
              <a:buSzPts val="2400"/>
              <a:buFont typeface="Arial" panose="020B0604020202020204" pitchFamily="34" charset="0"/>
              <a:buChar char="•"/>
            </a:pPr>
            <a:r>
              <a:rPr lang="en-US" sz="3200" kern="0" dirty="0">
                <a:solidFill>
                  <a:srgbClr val="FFFFFF"/>
                </a:solidFill>
                <a:cs typeface="Arial"/>
                <a:sym typeface="Arial"/>
              </a:rPr>
              <a:t>Diversity of the organization.</a:t>
            </a:r>
          </a:p>
          <a:p>
            <a:pPr marL="482400" lvl="0" indent="-482400">
              <a:lnSpc>
                <a:spcPct val="90000"/>
              </a:lnSpc>
              <a:spcBef>
                <a:spcPts val="1725"/>
              </a:spcBef>
              <a:spcAft>
                <a:spcPts val="0"/>
              </a:spcAft>
              <a:buClr>
                <a:srgbClr val="FFFFFF"/>
              </a:buClr>
              <a:buSzPts val="2400"/>
              <a:buFont typeface="Arial" panose="020B0604020202020204" pitchFamily="34" charset="0"/>
              <a:buChar char="•"/>
            </a:pPr>
            <a:r>
              <a:rPr lang="en-US" sz="3200" kern="0" dirty="0">
                <a:solidFill>
                  <a:srgbClr val="FFFFFF"/>
                </a:solidFill>
                <a:cs typeface="Arial"/>
                <a:sym typeface="Arial"/>
              </a:rPr>
              <a:t>Values and management styles.</a:t>
            </a:r>
          </a:p>
        </p:txBody>
      </p:sp>
      <p:sp>
        <p:nvSpPr>
          <p:cNvPr id="6" name="Slide Number Placeholder 3"/>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1975721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055439" y="147424"/>
            <a:ext cx="10311559" cy="1609288"/>
          </a:xfrm>
        </p:spPr>
        <p:txBody>
          <a:bodyPr/>
          <a:lstStyle/>
          <a:p>
            <a:r>
              <a:rPr lang="en-US" sz="4884" kern="0" dirty="0">
                <a:solidFill>
                  <a:srgbClr val="AC802E"/>
                </a:solidFill>
                <a:cs typeface="Arial" panose="020B0604020202020204" pitchFamily="34" charset="0"/>
                <a:sym typeface="Calibri"/>
              </a:rPr>
              <a:t>The Business Communication Process</a:t>
            </a:r>
            <a:endParaRPr lang="en-US" dirty="0"/>
          </a:p>
        </p:txBody>
      </p:sp>
      <p:pic>
        <p:nvPicPr>
          <p:cNvPr id="12" name="Picture 2" descr="A graphic showing the communication process between two communicators."/>
          <p:cNvPicPr>
            <a:picLocks noGrp="1" noChangeAspect="1"/>
          </p:cNvPicPr>
          <p:nvPr>
            <p:ph sz="quarter" idx="20"/>
          </p:nvPr>
        </p:nvPicPr>
        <p:blipFill>
          <a:blip r:embed="rId3">
            <a:extLst>
              <a:ext uri="{28A0092B-C50C-407E-A947-70E740481C1C}">
                <a14:useLocalDpi xmlns:a14="http://schemas.microsoft.com/office/drawing/2010/main" val="0"/>
              </a:ext>
            </a:extLst>
          </a:blip>
          <a:stretch>
            <a:fillRect/>
          </a:stretch>
        </p:blipFill>
        <p:spPr>
          <a:xfrm>
            <a:off x="2207568" y="1975460"/>
            <a:ext cx="7416824" cy="2965708"/>
          </a:xfrm>
          <a:prstGeom prst="rect">
            <a:avLst/>
          </a:prstGeom>
        </p:spPr>
      </p:pic>
      <p:sp>
        <p:nvSpPr>
          <p:cNvPr id="9" name="Content Placeholder 3"/>
          <p:cNvSpPr>
            <a:spLocks noGrp="1"/>
          </p:cNvSpPr>
          <p:nvPr>
            <p:ph sz="quarter" idx="21"/>
          </p:nvPr>
        </p:nvSpPr>
        <p:spPr>
          <a:xfrm>
            <a:off x="1735775" y="5165052"/>
            <a:ext cx="5515819" cy="467832"/>
          </a:xfrm>
        </p:spPr>
        <p:txBody>
          <a:bodyPr/>
          <a:lstStyle/>
          <a:p>
            <a:pPr lvl="0">
              <a:spcAft>
                <a:spcPts val="0"/>
              </a:spcAft>
              <a:buClr>
                <a:srgbClr val="000000"/>
              </a:buClr>
            </a:pPr>
            <a:r>
              <a:rPr lang="en-US" sz="1800" kern="0" dirty="0">
                <a:solidFill>
                  <a:srgbClr val="000000"/>
                </a:solidFill>
                <a:cs typeface="Arial"/>
                <a:sym typeface="Arial"/>
              </a:rPr>
              <a:t>Exhibit 1-5: The Business Communication Process.</a:t>
            </a:r>
          </a:p>
        </p:txBody>
      </p:sp>
      <p:sp>
        <p:nvSpPr>
          <p:cNvPr id="10" name="Text Placeholder 4"/>
          <p:cNvSpPr>
            <a:spLocks noGrp="1"/>
          </p:cNvSpPr>
          <p:nvPr>
            <p:ph type="body" sz="quarter" idx="26"/>
          </p:nvPr>
        </p:nvSpPr>
        <p:spPr/>
        <p:txBody>
          <a:bodyPr/>
          <a:lstStyle/>
          <a:p>
            <a:pPr lvl="0"/>
            <a:r>
              <a:rPr lang="en-US" dirty="0">
                <a:solidFill>
                  <a:srgbClr val="000000"/>
                </a:solidFill>
                <a:hlinkClick r:id="rId4" action="ppaction://hlinksldjump"/>
              </a:rPr>
              <a:t>Access the text alternative for slide images.</a:t>
            </a:r>
            <a:endParaRPr lang="en-US" dirty="0">
              <a:solidFill>
                <a:srgbClr val="000000"/>
              </a:solidFill>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33927155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kern="0" dirty="0">
                <a:solidFill>
                  <a:srgbClr val="3D97B4"/>
                </a:solidFill>
                <a:cs typeface="Calibri"/>
                <a:sym typeface="Arial"/>
              </a:rPr>
              <a:t>Role Play</a:t>
            </a:r>
            <a:endParaRPr lang="en-US" dirty="0"/>
          </a:p>
        </p:txBody>
      </p:sp>
      <p:sp>
        <p:nvSpPr>
          <p:cNvPr id="3" name="Content Placeholder 2"/>
          <p:cNvSpPr>
            <a:spLocks noGrp="1"/>
          </p:cNvSpPr>
          <p:nvPr>
            <p:ph sz="quarter" idx="20"/>
          </p:nvPr>
        </p:nvSpPr>
        <p:spPr>
          <a:xfrm>
            <a:off x="695400" y="1412776"/>
            <a:ext cx="9001000" cy="4806950"/>
          </a:xfrm>
        </p:spPr>
        <p:txBody>
          <a:bodyPr>
            <a:normAutofit lnSpcReduction="10000"/>
          </a:bodyPr>
          <a:lstStyle/>
          <a:p>
            <a:pPr lvl="0">
              <a:spcBef>
                <a:spcPts val="3200"/>
              </a:spcBef>
              <a:spcAft>
                <a:spcPts val="0"/>
              </a:spcAft>
              <a:buClr>
                <a:srgbClr val="00A900"/>
              </a:buClr>
              <a:buSzPts val="2400"/>
            </a:pPr>
            <a:r>
              <a:rPr lang="en-US" sz="3600" kern="0" dirty="0">
                <a:solidFill>
                  <a:srgbClr val="000000"/>
                </a:solidFill>
                <a:ea typeface="Calibri"/>
                <a:cs typeface="Calibri"/>
                <a:sym typeface="Calibri"/>
              </a:rPr>
              <a:t>An executive is in a hurry to get to an important meeting, but construction in his company’s parking lot is blocking his way. Act out a conversation that might happen between the exec and a road worker. </a:t>
            </a:r>
            <a:endParaRPr lang="en-US" sz="3600" kern="0" dirty="0">
              <a:solidFill>
                <a:srgbClr val="000000"/>
              </a:solidFill>
              <a:cs typeface="Calibri"/>
              <a:sym typeface="Arial"/>
            </a:endParaRPr>
          </a:p>
          <a:p>
            <a:pPr lvl="0">
              <a:spcBef>
                <a:spcPts val="3200"/>
              </a:spcBef>
              <a:spcAft>
                <a:spcPts val="0"/>
              </a:spcAft>
              <a:buClr>
                <a:srgbClr val="00A900"/>
              </a:buClr>
              <a:buSzPts val="2400"/>
            </a:pPr>
            <a:r>
              <a:rPr lang="en-US" sz="3600" kern="0" dirty="0">
                <a:solidFill>
                  <a:srgbClr val="000000"/>
                </a:solidFill>
                <a:ea typeface="Calibri"/>
                <a:cs typeface="Calibri"/>
                <a:sym typeface="Calibri"/>
              </a:rPr>
              <a:t>Some people can act out a negative outcome and some can act out a positive outcome. What contexts are at play in this interaction? </a:t>
            </a:r>
            <a:endParaRPr lang="en-US" sz="3600" kern="0" dirty="0">
              <a:solidFill>
                <a:srgbClr val="000000"/>
              </a:solidFill>
              <a:cs typeface="Arial"/>
              <a:sym typeface="Arial"/>
            </a:endParaRPr>
          </a:p>
        </p:txBody>
      </p:sp>
      <p:sp>
        <p:nvSpPr>
          <p:cNvPr id="6" name="Slide Number Placeholder 3"/>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2506928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55667" y="308899"/>
            <a:ext cx="11953328" cy="714997"/>
          </a:xfrm>
        </p:spPr>
        <p:txBody>
          <a:bodyPr/>
          <a:lstStyle/>
          <a:p>
            <a:r>
              <a:rPr lang="en-US" sz="5400" kern="0" dirty="0">
                <a:solidFill>
                  <a:srgbClr val="3D97B4"/>
                </a:solidFill>
                <a:cs typeface="Calibri"/>
                <a:sym typeface="Calibri"/>
              </a:rPr>
              <a:t>The Communication Process Itself</a:t>
            </a:r>
            <a:endParaRPr lang="en-US" dirty="0"/>
          </a:p>
        </p:txBody>
      </p:sp>
      <p:sp>
        <p:nvSpPr>
          <p:cNvPr id="12" name="Google Shape;288;p22">
            <a:extLst>
              <a:ext uri="{C183D7F6-B498-43B3-948B-1728B52AA6E4}">
                <adec:decorative xmlns:adec="http://schemas.microsoft.com/office/drawing/2017/decorative" val="1"/>
              </a:ext>
            </a:extLst>
          </p:cNvPr>
          <p:cNvSpPr/>
          <p:nvPr/>
        </p:nvSpPr>
        <p:spPr>
          <a:xfrm>
            <a:off x="263353" y="1957711"/>
            <a:ext cx="6480719" cy="3631529"/>
          </a:xfrm>
          <a:prstGeom prst="rightArrow">
            <a:avLst>
              <a:gd name="adj1" fmla="val 96210"/>
              <a:gd name="adj2" fmla="val 31247"/>
            </a:avLst>
          </a:prstGeom>
          <a:solidFill>
            <a:srgbClr val="A4D6DB">
              <a:alpha val="76862"/>
            </a:srgbClr>
          </a:solidFill>
          <a:ln>
            <a:noFill/>
          </a:ln>
        </p:spPr>
        <p:txBody>
          <a:bodyPr spcFirstLastPara="1" wrap="square" lIns="123183" tIns="61575" rIns="123183" bIns="61575" anchor="ctr" anchorCtr="0">
            <a:noAutofit/>
          </a:bodyPr>
          <a:lstStyle/>
          <a:p>
            <a:pPr algn="ctr"/>
            <a:endParaRPr sz="2442">
              <a:solidFill>
                <a:schemeClr val="lt1"/>
              </a:solidFill>
              <a:latin typeface="Sanserif"/>
            </a:endParaRPr>
          </a:p>
        </p:txBody>
      </p:sp>
      <p:sp>
        <p:nvSpPr>
          <p:cNvPr id="8" name="Content Placeholder 3"/>
          <p:cNvSpPr>
            <a:spLocks noGrp="1"/>
          </p:cNvSpPr>
          <p:nvPr>
            <p:ph sz="quarter" idx="11"/>
          </p:nvPr>
        </p:nvSpPr>
        <p:spPr>
          <a:xfrm>
            <a:off x="677506" y="1424229"/>
            <a:ext cx="5538755" cy="4525052"/>
          </a:xfrm>
        </p:spPr>
        <p:txBody>
          <a:bodyPr>
            <a:normAutofit/>
          </a:bodyPr>
          <a:lstStyle/>
          <a:p>
            <a:pPr lvl="0" eaLnBrk="0" fontAlgn="base" hangingPunct="0">
              <a:spcBef>
                <a:spcPct val="0"/>
              </a:spcBef>
              <a:spcAft>
                <a:spcPct val="0"/>
              </a:spcAft>
              <a:buClr>
                <a:srgbClr val="625D9C"/>
              </a:buClr>
              <a:buSzPts val="2800"/>
            </a:pPr>
            <a:r>
              <a:rPr lang="en-US" sz="3789" b="1" dirty="0">
                <a:solidFill>
                  <a:srgbClr val="000000"/>
                </a:solidFill>
                <a:ea typeface="MS PGothic" charset="-128"/>
                <a:cs typeface="+mn-cs"/>
              </a:rPr>
              <a:t>The sender . . .</a:t>
            </a:r>
            <a:endParaRPr lang="en-US" b="1" dirty="0">
              <a:solidFill>
                <a:srgbClr val="000000"/>
              </a:solidFill>
              <a:ea typeface="MS PGothic" charset="-128"/>
              <a:cs typeface="+mn-cs"/>
            </a:endParaRPr>
          </a:p>
          <a:p>
            <a:pPr marL="1000800" lvl="0" indent="-385200" eaLnBrk="0" fontAlgn="base" hangingPunct="0">
              <a:spcBef>
                <a:spcPts val="645"/>
              </a:spcBef>
              <a:spcAft>
                <a:spcPct val="0"/>
              </a:spcAft>
              <a:buClr>
                <a:schemeClr val="tx1"/>
              </a:buClr>
              <a:buSzPts val="2800"/>
              <a:buFont typeface="Arial" panose="020B0604020202020204" pitchFamily="34" charset="0"/>
              <a:buChar char="•"/>
            </a:pPr>
            <a:r>
              <a:rPr lang="en-US" sz="2400" dirty="0">
                <a:solidFill>
                  <a:schemeClr val="tx1"/>
                </a:solidFill>
                <a:latin typeface="Sanserif"/>
                <a:ea typeface="MS PGothic" charset="-128"/>
                <a:cs typeface="+mn-cs"/>
              </a:rPr>
              <a:t>Senses a need to communicate.</a:t>
            </a:r>
          </a:p>
          <a:p>
            <a:pPr marL="1000800" lvl="0" indent="-385200" eaLnBrk="0" fontAlgn="base" hangingPunct="0">
              <a:spcBef>
                <a:spcPts val="645"/>
              </a:spcBef>
              <a:spcAft>
                <a:spcPct val="0"/>
              </a:spcAft>
              <a:buClr>
                <a:schemeClr val="tx1"/>
              </a:buClr>
              <a:buSzPts val="2800"/>
              <a:buFont typeface="Arial" panose="020B0604020202020204" pitchFamily="34" charset="0"/>
              <a:buChar char="•"/>
            </a:pPr>
            <a:r>
              <a:rPr lang="en-US" sz="2400" dirty="0">
                <a:solidFill>
                  <a:schemeClr val="tx1"/>
                </a:solidFill>
                <a:latin typeface="Sanserif"/>
                <a:ea typeface="MS PGothic" charset="-128"/>
                <a:cs typeface="+mn-cs"/>
              </a:rPr>
              <a:t>Defines the situation.</a:t>
            </a:r>
          </a:p>
          <a:p>
            <a:pPr marL="1000800" lvl="0" indent="-385200" eaLnBrk="0" fontAlgn="base" hangingPunct="0">
              <a:spcBef>
                <a:spcPts val="645"/>
              </a:spcBef>
              <a:spcAft>
                <a:spcPct val="0"/>
              </a:spcAft>
              <a:buClr>
                <a:schemeClr val="tx1"/>
              </a:buClr>
              <a:buSzPts val="2800"/>
              <a:buFont typeface="Arial" panose="020B0604020202020204" pitchFamily="34" charset="0"/>
              <a:buChar char="•"/>
            </a:pPr>
            <a:r>
              <a:rPr lang="en-US" sz="2400" dirty="0">
                <a:solidFill>
                  <a:schemeClr val="tx1"/>
                </a:solidFill>
                <a:latin typeface="Sanserif"/>
                <a:ea typeface="MS PGothic" charset="-128"/>
                <a:cs typeface="+mn-cs"/>
              </a:rPr>
              <a:t>Considers possible communication strategies.</a:t>
            </a:r>
          </a:p>
          <a:p>
            <a:pPr marL="1000800" lvl="0" indent="-385200" eaLnBrk="0" fontAlgn="base" hangingPunct="0">
              <a:spcBef>
                <a:spcPts val="645"/>
              </a:spcBef>
              <a:spcAft>
                <a:spcPct val="0"/>
              </a:spcAft>
              <a:buClr>
                <a:schemeClr val="tx1"/>
              </a:buClr>
              <a:buSzPts val="2800"/>
              <a:buFont typeface="Arial" panose="020B0604020202020204" pitchFamily="34" charset="0"/>
              <a:buChar char="•"/>
            </a:pPr>
            <a:r>
              <a:rPr lang="en-US" sz="2400" dirty="0">
                <a:solidFill>
                  <a:schemeClr val="tx1"/>
                </a:solidFill>
                <a:latin typeface="Sanserif"/>
                <a:ea typeface="MS PGothic" charset="-128"/>
                <a:cs typeface="+mn-cs"/>
              </a:rPr>
              <a:t>Selects course of action.</a:t>
            </a:r>
          </a:p>
          <a:p>
            <a:pPr marL="1000800" lvl="0" indent="-385200" eaLnBrk="0" fontAlgn="base" hangingPunct="0">
              <a:spcBef>
                <a:spcPts val="645"/>
              </a:spcBef>
              <a:spcAft>
                <a:spcPct val="0"/>
              </a:spcAft>
              <a:buClr>
                <a:schemeClr val="tx1"/>
              </a:buClr>
              <a:buSzPts val="2800"/>
              <a:buFont typeface="Arial" panose="020B0604020202020204" pitchFamily="34" charset="0"/>
              <a:buChar char="•"/>
            </a:pPr>
            <a:r>
              <a:rPr lang="en-US" sz="2400" dirty="0">
                <a:solidFill>
                  <a:schemeClr val="tx1"/>
                </a:solidFill>
                <a:latin typeface="Sanserif"/>
                <a:ea typeface="MS PGothic" charset="-128"/>
                <a:cs typeface="+mn-cs"/>
              </a:rPr>
              <a:t>Composes the message (medium, content, structure, style, form).</a:t>
            </a:r>
          </a:p>
          <a:p>
            <a:pPr marL="1000800" lvl="0" indent="-385200" eaLnBrk="0" fontAlgn="base" hangingPunct="0">
              <a:spcBef>
                <a:spcPts val="645"/>
              </a:spcBef>
              <a:spcAft>
                <a:spcPct val="0"/>
              </a:spcAft>
              <a:buClr>
                <a:schemeClr val="tx1"/>
              </a:buClr>
              <a:buSzPts val="2800"/>
              <a:buFont typeface="Arial" panose="020B0604020202020204" pitchFamily="34" charset="0"/>
              <a:buChar char="•"/>
            </a:pPr>
            <a:r>
              <a:rPr lang="en-US" sz="2400" dirty="0">
                <a:solidFill>
                  <a:schemeClr val="tx1"/>
                </a:solidFill>
                <a:latin typeface="Sanserif"/>
                <a:ea typeface="MS PGothic" charset="-128"/>
                <a:cs typeface="+mn-cs"/>
              </a:rPr>
              <a:t>Sends the message.</a:t>
            </a:r>
          </a:p>
        </p:txBody>
      </p:sp>
      <p:sp>
        <p:nvSpPr>
          <p:cNvPr id="13" name="Google Shape;289;p22">
            <a:extLst>
              <a:ext uri="{C183D7F6-B498-43B3-948B-1728B52AA6E4}">
                <adec:decorative xmlns:adec="http://schemas.microsoft.com/office/drawing/2017/decorative" val="1"/>
              </a:ext>
            </a:extLst>
          </p:cNvPr>
          <p:cNvSpPr/>
          <p:nvPr/>
        </p:nvSpPr>
        <p:spPr>
          <a:xfrm flipH="1">
            <a:off x="6221918" y="2062245"/>
            <a:ext cx="5515182" cy="3526995"/>
          </a:xfrm>
          <a:prstGeom prst="flowChartOnlineStorage">
            <a:avLst/>
          </a:prstGeom>
          <a:solidFill>
            <a:srgbClr val="FFC000">
              <a:alpha val="67843"/>
            </a:srgbClr>
          </a:solidFill>
          <a:ln>
            <a:noFill/>
          </a:ln>
        </p:spPr>
        <p:txBody>
          <a:bodyPr spcFirstLastPara="1" wrap="square" lIns="123183" tIns="61575" rIns="123183" bIns="61575" anchor="ctr" anchorCtr="0">
            <a:noAutofit/>
          </a:bodyPr>
          <a:lstStyle/>
          <a:p>
            <a:pPr algn="ctr"/>
            <a:endParaRPr sz="2442">
              <a:solidFill>
                <a:schemeClr val="lt1"/>
              </a:solidFill>
              <a:latin typeface="Sanserif"/>
            </a:endParaRPr>
          </a:p>
        </p:txBody>
      </p:sp>
      <p:sp>
        <p:nvSpPr>
          <p:cNvPr id="11" name="Content Placeholder 5"/>
          <p:cNvSpPr>
            <a:spLocks noGrp="1"/>
          </p:cNvSpPr>
          <p:nvPr>
            <p:ph sz="quarter" idx="14"/>
          </p:nvPr>
        </p:nvSpPr>
        <p:spPr>
          <a:xfrm>
            <a:off x="6738417" y="1424229"/>
            <a:ext cx="4254128" cy="4669068"/>
          </a:xfrm>
        </p:spPr>
        <p:txBody>
          <a:bodyPr/>
          <a:lstStyle/>
          <a:p>
            <a:pPr marL="94113" lvl="0" eaLnBrk="0" fontAlgn="base" hangingPunct="0">
              <a:spcBef>
                <a:spcPct val="0"/>
              </a:spcBef>
              <a:spcAft>
                <a:spcPct val="0"/>
              </a:spcAft>
              <a:buClr>
                <a:srgbClr val="625D9C"/>
              </a:buClr>
              <a:buSzPts val="2800"/>
            </a:pPr>
            <a:r>
              <a:rPr lang="en-US" sz="3789" b="1" dirty="0">
                <a:solidFill>
                  <a:srgbClr val="000000"/>
                </a:solidFill>
                <a:ea typeface="MS PGothic" charset="-128"/>
                <a:cs typeface="+mn-cs"/>
              </a:rPr>
              <a:t>The receiver . . .</a:t>
            </a:r>
            <a:endParaRPr lang="en-US" b="1" dirty="0">
              <a:solidFill>
                <a:srgbClr val="000000"/>
              </a:solidFill>
              <a:ea typeface="MS PGothic" charset="-128"/>
              <a:cs typeface="+mn-cs"/>
            </a:endParaRPr>
          </a:p>
          <a:p>
            <a:pPr marL="1000800" lvl="0" indent="-385200" eaLnBrk="0" fontAlgn="base" hangingPunct="0">
              <a:spcBef>
                <a:spcPts val="1725"/>
              </a:spcBef>
              <a:spcAft>
                <a:spcPct val="0"/>
              </a:spcAft>
              <a:buSzPts val="2800"/>
              <a:buFont typeface="Arial" panose="020B0604020202020204" pitchFamily="34" charset="0"/>
              <a:buChar char="•"/>
            </a:pPr>
            <a:r>
              <a:rPr lang="en-US" sz="2400" dirty="0">
                <a:solidFill>
                  <a:srgbClr val="000000"/>
                </a:solidFill>
                <a:latin typeface="Sanserif"/>
                <a:ea typeface="MS PGothic" charset="-128"/>
                <a:cs typeface="+mn-cs"/>
              </a:rPr>
              <a:t>Receives the message.</a:t>
            </a:r>
          </a:p>
          <a:p>
            <a:pPr marL="1000800" lvl="0" indent="-385200" eaLnBrk="0" fontAlgn="base" hangingPunct="0">
              <a:spcBef>
                <a:spcPts val="1725"/>
              </a:spcBef>
              <a:spcAft>
                <a:spcPct val="0"/>
              </a:spcAft>
              <a:buSzPts val="2800"/>
              <a:buFont typeface="Arial" panose="020B0604020202020204" pitchFamily="34" charset="0"/>
              <a:buChar char="•"/>
            </a:pPr>
            <a:r>
              <a:rPr lang="en-US" sz="2400" dirty="0">
                <a:solidFill>
                  <a:srgbClr val="000000"/>
                </a:solidFill>
                <a:latin typeface="Sanserif"/>
                <a:ea typeface="MS PGothic" charset="-128"/>
                <a:cs typeface="+mn-cs"/>
              </a:rPr>
              <a:t>Interprets it.</a:t>
            </a:r>
          </a:p>
          <a:p>
            <a:pPr marL="1000800" lvl="0" indent="-385200" eaLnBrk="0" fontAlgn="base" hangingPunct="0">
              <a:spcBef>
                <a:spcPts val="1725"/>
              </a:spcBef>
              <a:spcAft>
                <a:spcPct val="0"/>
              </a:spcAft>
              <a:buSzPts val="2800"/>
              <a:buFont typeface="Arial" panose="020B0604020202020204" pitchFamily="34" charset="0"/>
              <a:buChar char="•"/>
            </a:pPr>
            <a:r>
              <a:rPr lang="en-US" sz="2400" dirty="0">
                <a:solidFill>
                  <a:srgbClr val="000000"/>
                </a:solidFill>
                <a:latin typeface="Sanserif"/>
                <a:ea typeface="MS PGothic" charset="-128"/>
                <a:cs typeface="+mn-cs"/>
              </a:rPr>
              <a:t>Decides on a response.</a:t>
            </a:r>
          </a:p>
          <a:p>
            <a:pPr marL="1000800" lvl="0" indent="-385200" eaLnBrk="0" fontAlgn="base" hangingPunct="0">
              <a:spcBef>
                <a:spcPts val="1725"/>
              </a:spcBef>
              <a:spcAft>
                <a:spcPct val="0"/>
              </a:spcAft>
              <a:buSzPts val="2800"/>
              <a:buFont typeface="Arial" panose="020B0604020202020204" pitchFamily="34" charset="0"/>
              <a:buChar char="•"/>
            </a:pPr>
            <a:r>
              <a:rPr lang="en-US" sz="2400" dirty="0">
                <a:solidFill>
                  <a:srgbClr val="000000"/>
                </a:solidFill>
                <a:latin typeface="Sanserif"/>
                <a:ea typeface="MS PGothic" charset="-128"/>
                <a:cs typeface="+mn-cs"/>
              </a:rPr>
              <a:t>Replies (becoming a new sender).</a:t>
            </a:r>
          </a:p>
        </p:txBody>
      </p:sp>
      <p:sp>
        <p:nvSpPr>
          <p:cNvPr id="6" name="Slide Number Placeholder 6"/>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34119142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 y="260648"/>
            <a:ext cx="12191999" cy="1381567"/>
          </a:xfrm>
        </p:spPr>
        <p:txBody>
          <a:bodyPr/>
          <a:lstStyle/>
          <a:p>
            <a:r>
              <a:rPr lang="en-US" sz="5400" kern="0" dirty="0">
                <a:solidFill>
                  <a:srgbClr val="3D97B4"/>
                </a:solidFill>
                <a:cs typeface="Calibri"/>
                <a:sym typeface="Calibri"/>
              </a:rPr>
              <a:t>Solving Problems in Business Communication</a:t>
            </a:r>
            <a:endParaRPr lang="en-US" dirty="0"/>
          </a:p>
        </p:txBody>
      </p:sp>
      <p:sp>
        <p:nvSpPr>
          <p:cNvPr id="9" name="Content Placeholder 2"/>
          <p:cNvSpPr>
            <a:spLocks noGrp="1"/>
          </p:cNvSpPr>
          <p:nvPr>
            <p:ph sz="quarter" idx="20"/>
          </p:nvPr>
        </p:nvSpPr>
        <p:spPr>
          <a:xfrm>
            <a:off x="3215680" y="1916832"/>
            <a:ext cx="5113368" cy="4230886"/>
          </a:xfrm>
        </p:spPr>
        <p:txBody>
          <a:bodyPr>
            <a:normAutofit/>
          </a:bodyPr>
          <a:lstStyle/>
          <a:p>
            <a:pPr lvl="0" algn="ctr">
              <a:spcBef>
                <a:spcPts val="862"/>
              </a:spcBef>
              <a:spcAft>
                <a:spcPts val="0"/>
              </a:spcAft>
              <a:buClr>
                <a:srgbClr val="6A6A6A"/>
              </a:buClr>
              <a:buSzPts val="3200"/>
            </a:pPr>
            <a:r>
              <a:rPr lang="en-US" sz="4547" kern="0" dirty="0">
                <a:solidFill>
                  <a:srgbClr val="AC802E"/>
                </a:solidFill>
                <a:latin typeface="Calibri" panose="020F0502020204030204" pitchFamily="34" charset="0"/>
                <a:cs typeface="Arial"/>
                <a:sym typeface="Arial"/>
              </a:rPr>
              <a:t>Define the Problem</a:t>
            </a:r>
            <a:r>
              <a:rPr lang="en-US" sz="4547" kern="0" baseline="0" dirty="0">
                <a:solidFill>
                  <a:srgbClr val="AC802E"/>
                </a:solidFill>
                <a:latin typeface="Calibri" panose="020F0502020204030204" pitchFamily="34" charset="0"/>
                <a:cs typeface="Arial"/>
                <a:sym typeface="Arial"/>
              </a:rPr>
              <a:t> </a:t>
            </a:r>
            <a:r>
              <a:rPr lang="en-US" sz="4547" kern="0" dirty="0">
                <a:solidFill>
                  <a:srgbClr val="AC802E"/>
                </a:solidFill>
                <a:latin typeface="Calibri" panose="020F0502020204030204" pitchFamily="34" charset="0"/>
                <a:cs typeface="Arial"/>
                <a:sym typeface="Arial"/>
              </a:rPr>
              <a:t>Generate Options</a:t>
            </a:r>
            <a:r>
              <a:rPr lang="en-US" sz="4547" kern="0" baseline="0" dirty="0">
                <a:solidFill>
                  <a:srgbClr val="AC802E"/>
                </a:solidFill>
                <a:latin typeface="Calibri" panose="020F0502020204030204" pitchFamily="34" charset="0"/>
                <a:cs typeface="Arial"/>
                <a:sym typeface="Arial"/>
              </a:rPr>
              <a:t> </a:t>
            </a:r>
            <a:r>
              <a:rPr lang="en-US" sz="4547" kern="0" dirty="0">
                <a:solidFill>
                  <a:srgbClr val="AC802E"/>
                </a:solidFill>
                <a:latin typeface="Calibri" panose="020F0502020204030204" pitchFamily="34" charset="0"/>
                <a:cs typeface="Arial"/>
                <a:sym typeface="Arial"/>
              </a:rPr>
              <a:t>Evaluate the Options</a:t>
            </a:r>
            <a:r>
              <a:rPr lang="en-US" sz="4547" kern="0" baseline="0" dirty="0">
                <a:solidFill>
                  <a:srgbClr val="AC802E"/>
                </a:solidFill>
                <a:latin typeface="Calibri" panose="020F0502020204030204" pitchFamily="34" charset="0"/>
                <a:cs typeface="Arial"/>
                <a:sym typeface="Arial"/>
              </a:rPr>
              <a:t> </a:t>
            </a:r>
            <a:r>
              <a:rPr lang="en-US" sz="4547" kern="0" dirty="0">
                <a:solidFill>
                  <a:srgbClr val="AC802E"/>
                </a:solidFill>
                <a:latin typeface="Calibri" panose="020F0502020204030204" pitchFamily="34" charset="0"/>
                <a:cs typeface="Arial"/>
                <a:sym typeface="Arial"/>
              </a:rPr>
              <a:t>Build the Solution</a:t>
            </a:r>
            <a:r>
              <a:rPr lang="en-US" sz="4547" kern="0" baseline="0" dirty="0">
                <a:solidFill>
                  <a:srgbClr val="AC802E"/>
                </a:solidFill>
                <a:latin typeface="Calibri" panose="020F0502020204030204" pitchFamily="34" charset="0"/>
                <a:cs typeface="Arial"/>
                <a:sym typeface="Arial"/>
              </a:rPr>
              <a:t> </a:t>
            </a:r>
            <a:r>
              <a:rPr lang="en-US" sz="4547" kern="0" dirty="0">
                <a:solidFill>
                  <a:srgbClr val="AC802E"/>
                </a:solidFill>
                <a:latin typeface="Calibri" panose="020F0502020204030204" pitchFamily="34" charset="0"/>
                <a:cs typeface="Arial"/>
                <a:sym typeface="Arial"/>
              </a:rPr>
              <a:t>Deliver the Solution.</a:t>
            </a:r>
          </a:p>
        </p:txBody>
      </p:sp>
      <p:sp>
        <p:nvSpPr>
          <p:cNvPr id="7" name="Slide Number Placeholder 3"/>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507037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fontScale="90000"/>
          </a:bodyPr>
          <a:lstStyle/>
          <a:p>
            <a:r>
              <a:rPr lang="en-US" sz="5400" kern="0" dirty="0">
                <a:solidFill>
                  <a:srgbClr val="3D97B4"/>
                </a:solidFill>
                <a:ea typeface="Calibri"/>
                <a:cs typeface="Calibri"/>
                <a:sym typeface="Calibri"/>
              </a:rPr>
              <a:t>Bottom Line</a:t>
            </a:r>
            <a:endParaRPr lang="en-US" dirty="0"/>
          </a:p>
        </p:txBody>
      </p:sp>
      <p:pic>
        <p:nvPicPr>
          <p:cNvPr id="8" name="Picture 2">
            <a:extLst>
              <a:ext uri="{FF2B5EF4-FFF2-40B4-BE49-F238E27FC236}">
                <a16:creationId xmlns:a16="http://schemas.microsoft.com/office/drawing/2014/main" id="{57EC7D73-A59D-43F4-9271-B471CE87141D}"/>
              </a:ext>
              <a:ext uri="{C183D7F6-B498-43B3-948B-1728B52AA6E4}">
                <adec:decorative xmlns:adec="http://schemas.microsoft.com/office/drawing/2017/decorative" val="1"/>
              </a:ext>
            </a:extLst>
          </p:cNvPr>
          <p:cNvPicPr>
            <a:picLocks noGrp="1" noChangeAspect="1"/>
          </p:cNvPicPr>
          <p:nvPr>
            <p:ph sz="quarter" idx="11"/>
          </p:nvPr>
        </p:nvPicPr>
        <p:blipFill>
          <a:blip r:embed="rId3"/>
          <a:stretch>
            <a:fillRect/>
          </a:stretch>
        </p:blipFill>
        <p:spPr>
          <a:xfrm>
            <a:off x="263351" y="1700809"/>
            <a:ext cx="4824537" cy="3024335"/>
          </a:xfrm>
          <a:prstGeom prst="rect">
            <a:avLst/>
          </a:prstGeom>
        </p:spPr>
      </p:pic>
      <p:sp>
        <p:nvSpPr>
          <p:cNvPr id="9" name="Content Placeholder 3"/>
          <p:cNvSpPr>
            <a:spLocks noGrp="1"/>
          </p:cNvSpPr>
          <p:nvPr>
            <p:ph type="body" sz="quarter" idx="12"/>
          </p:nvPr>
        </p:nvSpPr>
        <p:spPr>
          <a:xfrm>
            <a:off x="5087888" y="1700809"/>
            <a:ext cx="6888448" cy="3024335"/>
          </a:xfrm>
          <a:solidFill>
            <a:srgbClr val="595959"/>
          </a:solidFill>
        </p:spPr>
        <p:txBody>
          <a:bodyPr/>
          <a:lstStyle/>
          <a:p>
            <a:pPr marL="462010" lvl="0" indent="-462010" algn="l">
              <a:spcAft>
                <a:spcPts val="0"/>
              </a:spcAft>
              <a:buClr>
                <a:srgbClr val="FFFFFF"/>
              </a:buClr>
              <a:buSzPts val="2800"/>
            </a:pPr>
            <a:r>
              <a:rPr lang="en-US" sz="3600" kern="0" dirty="0">
                <a:solidFill>
                  <a:srgbClr val="FFFFFF"/>
                </a:solidFill>
                <a:cs typeface="Calibri"/>
                <a:sym typeface="Arial"/>
              </a:rPr>
              <a:t>“The goal of business communication is to create a shared understanding of business situations that will enable people to work successfully</a:t>
            </a:r>
            <a:r>
              <a:rPr lang="en-US" sz="3600" kern="0" baseline="0" dirty="0">
                <a:solidFill>
                  <a:srgbClr val="FFFFFF"/>
                </a:solidFill>
                <a:cs typeface="Calibri"/>
                <a:sym typeface="Arial"/>
              </a:rPr>
              <a:t> </a:t>
            </a:r>
            <a:r>
              <a:rPr lang="en-US" sz="3600" kern="0" dirty="0">
                <a:solidFill>
                  <a:srgbClr val="FFFFFF"/>
                </a:solidFill>
                <a:cs typeface="Calibri"/>
                <a:sym typeface="Arial"/>
              </a:rPr>
              <a:t>together.</a:t>
            </a:r>
            <a:r>
              <a:rPr lang="en-US" sz="3600" b="1" kern="0" dirty="0">
                <a:solidFill>
                  <a:srgbClr val="FFFFFF"/>
                </a:solidFill>
                <a:cs typeface="Calibri"/>
                <a:sym typeface="Arial"/>
              </a:rPr>
              <a:t>”</a:t>
            </a:r>
            <a:endParaRPr lang="en-US" sz="3600" kern="0" dirty="0">
              <a:solidFill>
                <a:srgbClr val="000000"/>
              </a:solidFill>
              <a:cs typeface="Calibri"/>
              <a:sym typeface="Arial"/>
            </a:endParaRPr>
          </a:p>
        </p:txBody>
      </p:sp>
      <p:sp>
        <p:nvSpPr>
          <p:cNvPr id="10" name="Text Placeholder 4"/>
          <p:cNvSpPr>
            <a:spLocks noGrp="1"/>
          </p:cNvSpPr>
          <p:nvPr>
            <p:ph type="body" sz="quarter" idx="13"/>
          </p:nvPr>
        </p:nvSpPr>
        <p:spPr>
          <a:xfrm>
            <a:off x="8976320" y="6561438"/>
            <a:ext cx="2402881" cy="296563"/>
          </a:xfrm>
        </p:spPr>
        <p:txBody>
          <a:bodyPr/>
          <a:lstStyle/>
          <a:p>
            <a:pPr lvl="0" algn="l">
              <a:spcAft>
                <a:spcPts val="0"/>
              </a:spcAft>
              <a:buClr>
                <a:srgbClr val="000000"/>
              </a:buClr>
            </a:pPr>
            <a:r>
              <a:rPr lang="en-US" sz="1000" kern="0" dirty="0">
                <a:solidFill>
                  <a:srgbClr val="000000"/>
                </a:solidFill>
                <a:cs typeface="Calibri" panose="020F0502020204030204" pitchFamily="34" charset="0"/>
                <a:sym typeface="Arial"/>
              </a:rPr>
              <a:t>Image: </a:t>
            </a:r>
            <a:r>
              <a:rPr lang="en-US" sz="1000" kern="0" dirty="0" err="1">
                <a:solidFill>
                  <a:srgbClr val="000000"/>
                </a:solidFill>
                <a:cs typeface="Calibri" panose="020F0502020204030204" pitchFamily="34" charset="0"/>
                <a:sym typeface="Arial"/>
              </a:rPr>
              <a:t>Shutterstock</a:t>
            </a:r>
            <a:r>
              <a:rPr lang="en-US" sz="1000" kern="0" dirty="0">
                <a:solidFill>
                  <a:srgbClr val="000000"/>
                </a:solidFill>
                <a:cs typeface="Calibri" panose="020F0502020204030204" pitchFamily="34" charset="0"/>
                <a:sym typeface="Arial"/>
              </a:rPr>
              <a:t>/</a:t>
            </a:r>
            <a:r>
              <a:rPr lang="en-US" sz="1000" kern="0" dirty="0" err="1">
                <a:solidFill>
                  <a:srgbClr val="000000"/>
                </a:solidFill>
                <a:cs typeface="Calibri" panose="020F0502020204030204" pitchFamily="34" charset="0"/>
                <a:sym typeface="Arial"/>
              </a:rPr>
              <a:t>wavebreakmedia</a:t>
            </a:r>
            <a:r>
              <a:rPr lang="en-US" sz="1000" kern="0" dirty="0">
                <a:solidFill>
                  <a:srgbClr val="000000"/>
                </a:solidFill>
                <a:cs typeface="Calibri" panose="020F0502020204030204" pitchFamily="34" charset="0"/>
                <a:sym typeface="Arial"/>
              </a:rPr>
              <a:t> </a:t>
            </a:r>
          </a:p>
        </p:txBody>
      </p:sp>
      <p:sp>
        <p:nvSpPr>
          <p:cNvPr id="6" name="Slide Number Placeholder 5"/>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27107657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hidden="1">
            <a:extLst>
              <a:ext uri="{FF2B5EF4-FFF2-40B4-BE49-F238E27FC236}">
                <a16:creationId xmlns:a16="http://schemas.microsoft.com/office/drawing/2014/main" id="{5CAC6A38-AA5F-4353-B02E-9D28673FB29C}"/>
              </a:ext>
            </a:extLst>
          </p:cNvPr>
          <p:cNvSpPr>
            <a:spLocks noGrp="1"/>
          </p:cNvSpPr>
          <p:nvPr>
            <p:ph type="title"/>
          </p:nvPr>
        </p:nvSpPr>
        <p:spPr/>
        <p:txBody>
          <a:bodyPr/>
          <a:lstStyle/>
          <a:p>
            <a:r>
              <a:rPr lang="en-US" dirty="0">
                <a:solidFill>
                  <a:srgbClr val="000000"/>
                </a:solidFill>
              </a:rPr>
              <a:t>End of Main Content</a:t>
            </a:r>
            <a:endParaRPr lang="en-IN" dirty="0"/>
          </a:p>
        </p:txBody>
      </p:sp>
      <p:sp>
        <p:nvSpPr>
          <p:cNvPr id="4" name="Text Placeholder 2">
            <a:extLst>
              <a:ext uri="{FF2B5EF4-FFF2-40B4-BE49-F238E27FC236}">
                <a16:creationId xmlns:a16="http://schemas.microsoft.com/office/drawing/2014/main" id="{99369EDC-760A-4DEE-B64A-8CDCDDFCC2CD}"/>
              </a:ext>
            </a:extLst>
          </p:cNvPr>
          <p:cNvSpPr txBox="1">
            <a:spLocks/>
          </p:cNvSpPr>
          <p:nvPr/>
        </p:nvSpPr>
        <p:spPr>
          <a:xfrm>
            <a:off x="0" y="6477000"/>
            <a:ext cx="12192000" cy="38417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en-US" sz="900" b="0" dirty="0">
                <a:latin typeface="Sanserif"/>
              </a:rPr>
              <a:t>Copyright 2021 © McGraw Hill LLC. All rights reserved. No reproduction or distribution without the prior written consent of McGraw Hill LLC.</a:t>
            </a:r>
            <a:endParaRPr lang="en-US" sz="900" b="0" dirty="0">
              <a:solidFill>
                <a:srgbClr val="000000"/>
              </a:solidFill>
              <a:latin typeface="Sanserif"/>
            </a:endParaRPr>
          </a:p>
        </p:txBody>
      </p:sp>
    </p:spTree>
    <p:extLst>
      <p:ext uri="{BB962C8B-B14F-4D97-AF65-F5344CB8AC3E}">
        <p14:creationId xmlns:p14="http://schemas.microsoft.com/office/powerpoint/2010/main" val="18749665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Accessibility Content: Text Alternatives for Images</a:t>
            </a:r>
          </a:p>
        </p:txBody>
      </p:sp>
      <p:sp>
        <p:nvSpPr>
          <p:cNvPr id="2" name="Slide Number Placeholder 2"/>
          <p:cNvSpPr>
            <a:spLocks noGrp="1"/>
          </p:cNvSpPr>
          <p:nvPr>
            <p:ph type="sldNum" sz="quarter" idx="10"/>
          </p:nvPr>
        </p:nvSpPr>
        <p:spPr/>
        <p:txBody>
          <a:bodyPr/>
          <a:lstStyle/>
          <a:p>
            <a:fld id="{68151E55-6873-49E2-B8D5-2F265E6F1973}" type="slidenum">
              <a:rPr lang="en-US" smtClean="0"/>
              <a:pPr/>
              <a:t>29</a:t>
            </a:fld>
            <a:endParaRPr lang="en-US" dirty="0"/>
          </a:p>
        </p:txBody>
      </p:sp>
    </p:spTree>
    <p:extLst>
      <p:ext uri="{BB962C8B-B14F-4D97-AF65-F5344CB8AC3E}">
        <p14:creationId xmlns:p14="http://schemas.microsoft.com/office/powerpoint/2010/main" val="3262749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9017" y="260648"/>
            <a:ext cx="10311559" cy="689342"/>
          </a:xfrm>
        </p:spPr>
        <p:txBody>
          <a:bodyPr/>
          <a:lstStyle/>
          <a:p>
            <a:r>
              <a:rPr lang="en-US" sz="4800" kern="0" dirty="0">
                <a:solidFill>
                  <a:srgbClr val="000000"/>
                </a:solidFill>
                <a:cs typeface="Calibri" panose="020F0502020204030204" pitchFamily="34" charset="0"/>
                <a:sym typeface="Calibri"/>
              </a:rPr>
              <a:t>Learning Objectives </a:t>
            </a:r>
            <a:r>
              <a:rPr lang="en-US" sz="1600" kern="0" dirty="0">
                <a:solidFill>
                  <a:srgbClr val="000000"/>
                </a:solidFill>
                <a:cs typeface="Calibri" panose="020F0502020204030204" pitchFamily="34" charset="0"/>
                <a:sym typeface="Calibri"/>
              </a:rPr>
              <a:t>2</a:t>
            </a:r>
            <a:endParaRPr lang="en-US" sz="1600" dirty="0"/>
          </a:p>
        </p:txBody>
      </p:sp>
      <p:sp>
        <p:nvSpPr>
          <p:cNvPr id="3" name="Content Placeholder 2"/>
          <p:cNvSpPr>
            <a:spLocks noGrp="1"/>
          </p:cNvSpPr>
          <p:nvPr>
            <p:ph sz="quarter" idx="20"/>
          </p:nvPr>
        </p:nvSpPr>
        <p:spPr>
          <a:xfrm>
            <a:off x="92281" y="1143802"/>
            <a:ext cx="11980383" cy="4789971"/>
          </a:xfrm>
        </p:spPr>
        <p:txBody>
          <a:bodyPr>
            <a:noAutofit/>
          </a:bodyPr>
          <a:lstStyle/>
          <a:p>
            <a:pPr marL="102669" lvl="0">
              <a:spcBef>
                <a:spcPts val="647"/>
              </a:spcBef>
              <a:spcAft>
                <a:spcPts val="0"/>
              </a:spcAft>
              <a:buClr>
                <a:srgbClr val="000000"/>
              </a:buClr>
              <a:buSzPts val="2400"/>
            </a:pPr>
            <a:r>
              <a:rPr lang="en-US" sz="3200" kern="0" dirty="0">
                <a:solidFill>
                  <a:srgbClr val="3D97B4"/>
                </a:solidFill>
                <a:cs typeface="Calibri"/>
                <a:sym typeface="Calibri"/>
              </a:rPr>
              <a:t>LO1-5</a:t>
            </a:r>
            <a:r>
              <a:rPr lang="en-US" sz="3200" kern="0" dirty="0">
                <a:solidFill>
                  <a:srgbClr val="000000"/>
                </a:solidFill>
                <a:cs typeface="Calibri"/>
                <a:sym typeface="Calibri"/>
              </a:rPr>
              <a:t> Describe the three main categories of business communication. </a:t>
            </a:r>
          </a:p>
          <a:p>
            <a:pPr marL="102669" lvl="0">
              <a:spcBef>
                <a:spcPts val="647"/>
              </a:spcBef>
              <a:spcAft>
                <a:spcPts val="0"/>
              </a:spcAft>
              <a:buClr>
                <a:srgbClr val="000000"/>
              </a:buClr>
              <a:buSzPts val="2400"/>
            </a:pPr>
            <a:r>
              <a:rPr lang="en-US" sz="3200" kern="0" dirty="0">
                <a:solidFill>
                  <a:srgbClr val="3D97B4"/>
                </a:solidFill>
                <a:cs typeface="Calibri"/>
                <a:sym typeface="Calibri"/>
              </a:rPr>
              <a:t>LO1-6</a:t>
            </a:r>
            <a:r>
              <a:rPr lang="en-US" sz="3200" kern="0" dirty="0">
                <a:solidFill>
                  <a:srgbClr val="000000"/>
                </a:solidFill>
                <a:cs typeface="Calibri"/>
                <a:sym typeface="Calibri"/>
              </a:rPr>
              <a:t> Define organizational structure and describe its influence on the organization's communication.</a:t>
            </a:r>
          </a:p>
          <a:p>
            <a:pPr marL="102669" lvl="0">
              <a:spcBef>
                <a:spcPts val="647"/>
              </a:spcBef>
              <a:spcAft>
                <a:spcPts val="0"/>
              </a:spcAft>
              <a:buClr>
                <a:srgbClr val="000000"/>
              </a:buClr>
              <a:buSzPts val="2400"/>
            </a:pPr>
            <a:r>
              <a:rPr lang="en-US" sz="3200" kern="0" dirty="0">
                <a:solidFill>
                  <a:srgbClr val="3D97B4"/>
                </a:solidFill>
                <a:cs typeface="Calibri"/>
                <a:sym typeface="Calibri"/>
              </a:rPr>
              <a:t>LO1-7 </a:t>
            </a:r>
            <a:r>
              <a:rPr lang="en-US" sz="3200" kern="0" dirty="0">
                <a:solidFill>
                  <a:srgbClr val="000000"/>
                </a:solidFill>
                <a:cs typeface="Calibri"/>
                <a:sym typeface="Calibri"/>
              </a:rPr>
              <a:t>Define organizational culture and describe the main factors that influence an organization's culture.</a:t>
            </a:r>
          </a:p>
          <a:p>
            <a:pPr marL="102669" lvl="0">
              <a:spcBef>
                <a:spcPts val="647"/>
              </a:spcBef>
              <a:spcAft>
                <a:spcPts val="0"/>
              </a:spcAft>
              <a:buClr>
                <a:srgbClr val="000000"/>
              </a:buClr>
              <a:buSzPts val="2400"/>
            </a:pPr>
            <a:r>
              <a:rPr lang="en-US" sz="3200" kern="0" dirty="0">
                <a:solidFill>
                  <a:srgbClr val="3D97B4"/>
                </a:solidFill>
                <a:cs typeface="Calibri"/>
                <a:sym typeface="Calibri"/>
              </a:rPr>
              <a:t>LO1-8 </a:t>
            </a:r>
            <a:r>
              <a:rPr lang="en-US" sz="3200" kern="0" dirty="0">
                <a:solidFill>
                  <a:srgbClr val="000000"/>
                </a:solidFill>
                <a:cs typeface="Calibri"/>
                <a:sym typeface="Calibri"/>
              </a:rPr>
              <a:t>Describe the contexts for each act of communication in the workplace.</a:t>
            </a:r>
          </a:p>
          <a:p>
            <a:pPr marL="102669" lvl="0">
              <a:spcBef>
                <a:spcPts val="647"/>
              </a:spcBef>
              <a:spcAft>
                <a:spcPts val="0"/>
              </a:spcAft>
              <a:buClr>
                <a:srgbClr val="000000"/>
              </a:buClr>
              <a:buSzPts val="2400"/>
            </a:pPr>
            <a:r>
              <a:rPr lang="en-US" sz="3200" kern="0" dirty="0">
                <a:solidFill>
                  <a:srgbClr val="3D97B4"/>
                </a:solidFill>
                <a:cs typeface="Calibri"/>
                <a:sym typeface="Calibri"/>
              </a:rPr>
              <a:t>LO1-9 </a:t>
            </a:r>
            <a:r>
              <a:rPr lang="en-US" sz="3200" kern="0" dirty="0">
                <a:solidFill>
                  <a:srgbClr val="000000"/>
                </a:solidFill>
                <a:cs typeface="Calibri"/>
                <a:sym typeface="Calibri"/>
              </a:rPr>
              <a:t>Describe the steps of a problem-solving approach to business communication.</a:t>
            </a:r>
          </a:p>
        </p:txBody>
      </p:sp>
      <p:sp>
        <p:nvSpPr>
          <p:cNvPr id="6" name="Slide Number Placeholder 3"/>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1912414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sz="2400" kern="0" dirty="0">
                <a:cs typeface="Arial"/>
                <a:sym typeface="Calibri"/>
              </a:rPr>
              <a:t>External-Operational Communication – Text Alternative</a:t>
            </a:r>
            <a:endParaRPr lang="en-US" sz="2400" dirty="0"/>
          </a:p>
        </p:txBody>
      </p:sp>
      <p:sp>
        <p:nvSpPr>
          <p:cNvPr id="6" name="Text Placeholder 2"/>
          <p:cNvSpPr>
            <a:spLocks noGrp="1"/>
          </p:cNvSpPr>
          <p:nvPr>
            <p:ph type="body" sz="quarter" idx="14"/>
          </p:nvPr>
        </p:nvSpPr>
        <p:spPr>
          <a:xfrm>
            <a:off x="4108784" y="935167"/>
            <a:ext cx="3960404" cy="358494"/>
          </a:xfrm>
        </p:spPr>
        <p:txBody>
          <a:bodyPr/>
          <a:lstStyle/>
          <a:p>
            <a:r>
              <a:rPr lang="en-US" dirty="0">
                <a:hlinkClick r:id="rId2" action="ppaction://hlinksldjump"/>
              </a:rPr>
              <a:t>Return to parent-slide containing images.</a:t>
            </a:r>
            <a:endParaRPr lang="en-US" dirty="0"/>
          </a:p>
        </p:txBody>
      </p:sp>
      <p:sp>
        <p:nvSpPr>
          <p:cNvPr id="7" name="Content Placeholder 3"/>
          <p:cNvSpPr>
            <a:spLocks noGrp="1"/>
          </p:cNvSpPr>
          <p:nvPr>
            <p:ph sz="quarter" idx="16"/>
          </p:nvPr>
        </p:nvSpPr>
        <p:spPr/>
        <p:txBody>
          <a:bodyPr/>
          <a:lstStyle/>
          <a:p>
            <a:r>
              <a:rPr lang="en-US" sz="2400" dirty="0">
                <a:solidFill>
                  <a:srgbClr val="000000"/>
                </a:solidFill>
              </a:rPr>
              <a:t>The six categories are:</a:t>
            </a:r>
          </a:p>
          <a:p>
            <a:pPr marL="457200" indent="-457200">
              <a:buFont typeface="+mj-lt"/>
              <a:buAutoNum type="arabicPeriod"/>
            </a:pPr>
            <a:r>
              <a:rPr lang="en-US" sz="2400" dirty="0">
                <a:solidFill>
                  <a:srgbClr val="000000"/>
                </a:solidFill>
              </a:rPr>
              <a:t>customers, including consumers, business customers, and the government.</a:t>
            </a:r>
          </a:p>
          <a:p>
            <a:pPr marL="457200" indent="-457200">
              <a:buFont typeface="+mj-lt"/>
              <a:buAutoNum type="arabicPeriod"/>
            </a:pPr>
            <a:r>
              <a:rPr lang="en-US" sz="2400" dirty="0">
                <a:solidFill>
                  <a:srgbClr val="000000"/>
                </a:solidFill>
              </a:rPr>
              <a:t>the public at large, including Internet surfers, social networkers, potential employees, and potential investors.</a:t>
            </a:r>
          </a:p>
          <a:p>
            <a:pPr marL="457200" indent="-457200">
              <a:buFont typeface="+mj-lt"/>
              <a:buAutoNum type="arabicPeriod"/>
            </a:pPr>
            <a:r>
              <a:rPr lang="en-US" sz="2400" dirty="0">
                <a:solidFill>
                  <a:srgbClr val="000000"/>
                </a:solidFill>
              </a:rPr>
              <a:t>industry partners, including competitors, similar businesses, and lobbyists.</a:t>
            </a:r>
          </a:p>
          <a:p>
            <a:pPr marL="457200" indent="-457200">
              <a:buFont typeface="+mj-lt"/>
              <a:buAutoNum type="arabicPeriod"/>
            </a:pPr>
            <a:r>
              <a:rPr lang="en-US" sz="2400" dirty="0">
                <a:solidFill>
                  <a:srgbClr val="000000"/>
                </a:solidFill>
              </a:rPr>
              <a:t>core business partners, including suppliers, contract workers, manufacturers, shippers, and distributors.</a:t>
            </a:r>
          </a:p>
          <a:p>
            <a:pPr marL="457200" indent="-457200">
              <a:buFont typeface="+mj-lt"/>
              <a:buAutoNum type="arabicPeriod"/>
            </a:pPr>
            <a:r>
              <a:rPr lang="en-US" sz="2400" dirty="0">
                <a:solidFill>
                  <a:srgbClr val="000000"/>
                </a:solidFill>
              </a:rPr>
              <a:t>public groups, including community groups, citizen groups, nongovernmental organizations, schools, and foundations.</a:t>
            </a:r>
          </a:p>
          <a:p>
            <a:pPr marL="457200" indent="-457200">
              <a:buFont typeface="+mj-lt"/>
              <a:buAutoNum type="arabicPeriod"/>
            </a:pPr>
            <a:r>
              <a:rPr lang="en-US" sz="2400" dirty="0">
                <a:solidFill>
                  <a:srgbClr val="000000"/>
                </a:solidFill>
              </a:rPr>
              <a:t>regulatory agents, including the government, trade alliances, union officials, and national and international legal experts.</a:t>
            </a:r>
            <a:endParaRPr lang="en-US" sz="2400" dirty="0"/>
          </a:p>
        </p:txBody>
      </p:sp>
      <p:sp>
        <p:nvSpPr>
          <p:cNvPr id="8" name="Text Placeholder 4"/>
          <p:cNvSpPr>
            <a:spLocks noGrp="1"/>
          </p:cNvSpPr>
          <p:nvPr>
            <p:ph type="body" sz="quarter" idx="17"/>
          </p:nvPr>
        </p:nvSpPr>
        <p:spPr>
          <a:xfrm>
            <a:off x="4094594" y="6453336"/>
            <a:ext cx="4233654" cy="180205"/>
          </a:xfrm>
        </p:spPr>
        <p:txBody>
          <a:bodyPr/>
          <a:lstStyle/>
          <a:p>
            <a:r>
              <a:rPr lang="en-US" dirty="0">
                <a:hlinkClick r:id="rId2" action="ppaction://hlinksldjump"/>
              </a:rPr>
              <a:t>Return to parent-slide containing images.</a:t>
            </a:r>
            <a:endParaRPr lang="en-US" dirty="0"/>
          </a:p>
        </p:txBody>
      </p:sp>
      <p:sp>
        <p:nvSpPr>
          <p:cNvPr id="2" name="Slide Number Placeholder 5"/>
          <p:cNvSpPr>
            <a:spLocks noGrp="1"/>
          </p:cNvSpPr>
          <p:nvPr>
            <p:ph type="sldNum" sz="quarter" idx="4"/>
          </p:nvPr>
        </p:nvSpPr>
        <p:spPr/>
        <p:txBody>
          <a:bodyPr/>
          <a:lstStyle/>
          <a:p>
            <a:fld id="{68151E55-6873-49E2-B8D5-2F265E6F1973}" type="slidenum">
              <a:rPr lang="en-US" smtClean="0"/>
              <a:pPr/>
              <a:t>30</a:t>
            </a:fld>
            <a:endParaRPr lang="en-US" dirty="0"/>
          </a:p>
        </p:txBody>
      </p:sp>
    </p:spTree>
    <p:extLst>
      <p:ext uri="{BB962C8B-B14F-4D97-AF65-F5344CB8AC3E}">
        <p14:creationId xmlns:p14="http://schemas.microsoft.com/office/powerpoint/2010/main" val="5431462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en-US" sz="2400" kern="0" dirty="0">
                <a:cs typeface="Arial" panose="020B0604020202020204" pitchFamily="34" charset="0"/>
                <a:sym typeface="Calibri"/>
              </a:rPr>
              <a:t>The Business Communication Process – Text Alternative</a:t>
            </a:r>
            <a:endParaRPr lang="en-US" sz="2400" dirty="0"/>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p:txBody>
          <a:bodyPr/>
          <a:lstStyle/>
          <a:p>
            <a:r>
              <a:rPr lang="en-US" dirty="0">
                <a:solidFill>
                  <a:srgbClr val="000000"/>
                </a:solidFill>
              </a:rPr>
              <a:t>Communicator 1 senses a communication need, and completes the following steps: defines the problem, searches for possible solutions, selects a course of action (message type, contents, style, format, channel), composes the message, and delivers the message. In response, communicator 2 receives the message, interprets the message, decides on a response, and may send a responding message. The circular arrows between the two parties in the exhibit convey their cooperative effort to understand one another.</a:t>
            </a:r>
            <a:r>
              <a:rPr lang="en-US" dirty="0"/>
              <a:t> </a:t>
            </a:r>
          </a:p>
        </p:txBody>
      </p:sp>
      <p:sp>
        <p:nvSpPr>
          <p:cNvPr id="13" name="Text Placeholder 4"/>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9" name="Slide Number Placeholder 5"/>
          <p:cNvSpPr>
            <a:spLocks noGrp="1"/>
          </p:cNvSpPr>
          <p:nvPr>
            <p:ph type="sldNum" sz="quarter" idx="4"/>
          </p:nvPr>
        </p:nvSpPr>
        <p:spPr/>
        <p:txBody>
          <a:bodyPr/>
          <a:lstStyle/>
          <a:p>
            <a:fld id="{68151E55-6873-49E2-B8D5-2F265E6F1973}" type="slidenum">
              <a:rPr lang="en-US" smtClean="0"/>
              <a:pPr/>
              <a:t>31</a:t>
            </a:fld>
            <a:endParaRPr lang="en-US" dirty="0"/>
          </a:p>
        </p:txBody>
      </p:sp>
    </p:spTree>
    <p:extLst>
      <p:ext uri="{BB962C8B-B14F-4D97-AF65-F5344CB8AC3E}">
        <p14:creationId xmlns:p14="http://schemas.microsoft.com/office/powerpoint/2010/main" val="17042294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2F75BD7-7FAF-425D-BFDB-2DBDF92292ED}"/>
              </a:ext>
            </a:extLst>
          </p:cNvPr>
          <p:cNvSpPr>
            <a:spLocks noGrp="1"/>
          </p:cNvSpPr>
          <p:nvPr>
            <p:ph type="title"/>
          </p:nvPr>
        </p:nvSpPr>
        <p:spPr>
          <a:xfrm>
            <a:off x="191344" y="260648"/>
            <a:ext cx="11739109" cy="1270467"/>
          </a:xfrm>
        </p:spPr>
        <p:txBody>
          <a:bodyPr/>
          <a:lstStyle/>
          <a:p>
            <a:r>
              <a:rPr lang="en-US" sz="5400" kern="0" dirty="0">
                <a:solidFill>
                  <a:srgbClr val="AC802E"/>
                </a:solidFill>
                <a:ea typeface="Calibri"/>
                <a:cs typeface="Calibri"/>
                <a:sym typeface="Calibri"/>
              </a:rPr>
              <a:t>The Role of Communication in Business </a:t>
            </a:r>
            <a:endParaRPr lang="en-IN" dirty="0"/>
          </a:p>
        </p:txBody>
      </p:sp>
      <p:pic>
        <p:nvPicPr>
          <p:cNvPr id="11" name="Picture 2">
            <a:extLst>
              <a:ext uri="{C183D7F6-B498-43B3-948B-1728B52AA6E4}">
                <adec:decorative xmlns:adec="http://schemas.microsoft.com/office/drawing/2017/decorative" val="1"/>
              </a:ext>
            </a:extLst>
          </p:cNvPr>
          <p:cNvPicPr>
            <a:picLocks noGrp="1" noChangeAspect="1"/>
          </p:cNvPicPr>
          <p:nvPr>
            <p:ph sz="quarter" idx="11"/>
          </p:nvPr>
        </p:nvPicPr>
        <p:blipFill>
          <a:blip r:embed="rId3"/>
          <a:stretch>
            <a:fillRect/>
          </a:stretch>
        </p:blipFill>
        <p:spPr>
          <a:xfrm>
            <a:off x="461509" y="1683159"/>
            <a:ext cx="6282563" cy="4195590"/>
          </a:xfrm>
          <a:prstGeom prst="rect">
            <a:avLst/>
          </a:prstGeom>
        </p:spPr>
      </p:pic>
      <p:sp>
        <p:nvSpPr>
          <p:cNvPr id="2" name="Content Placeholder 3"/>
          <p:cNvSpPr>
            <a:spLocks noGrp="1"/>
          </p:cNvSpPr>
          <p:nvPr>
            <p:ph sz="quarter" idx="14"/>
          </p:nvPr>
        </p:nvSpPr>
        <p:spPr>
          <a:xfrm>
            <a:off x="6948023" y="1986130"/>
            <a:ext cx="5028313" cy="3099054"/>
          </a:xfrm>
        </p:spPr>
        <p:txBody>
          <a:bodyPr>
            <a:normAutofit/>
          </a:bodyPr>
          <a:lstStyle/>
          <a:p>
            <a:pPr marL="92402" lvl="0">
              <a:spcBef>
                <a:spcPts val="2400"/>
              </a:spcBef>
              <a:spcAft>
                <a:spcPts val="0"/>
              </a:spcAft>
              <a:buClr>
                <a:srgbClr val="F4F3EA"/>
              </a:buClr>
              <a:buSzPts val="2400"/>
            </a:pPr>
            <a:r>
              <a:rPr lang="en-US" sz="2695" kern="0" dirty="0">
                <a:solidFill>
                  <a:srgbClr val="000000"/>
                </a:solidFill>
                <a:cs typeface="Arial"/>
                <a:sym typeface="Arial"/>
              </a:rPr>
              <a:t>Communication was rated as one of the top skill desired by business executives and hiring managers.</a:t>
            </a:r>
          </a:p>
          <a:p>
            <a:pPr marL="93600" lvl="0">
              <a:spcBef>
                <a:spcPts val="2400"/>
              </a:spcBef>
              <a:spcAft>
                <a:spcPts val="0"/>
              </a:spcAft>
              <a:buClr>
                <a:srgbClr val="F4F3EA"/>
              </a:buClr>
              <a:buSzPts val="1600"/>
            </a:pPr>
            <a:r>
              <a:rPr lang="en-US" sz="2189" b="0" kern="0" dirty="0">
                <a:solidFill>
                  <a:srgbClr val="000000"/>
                </a:solidFill>
                <a:cs typeface="Arial"/>
                <a:sym typeface="Arial"/>
              </a:rPr>
              <a:t>Association of American Colleges and Universities, 2018.</a:t>
            </a:r>
          </a:p>
        </p:txBody>
      </p:sp>
      <p:sp>
        <p:nvSpPr>
          <p:cNvPr id="12" name="Content Placeholder 4">
            <a:extLst>
              <a:ext uri="{FF2B5EF4-FFF2-40B4-BE49-F238E27FC236}">
                <a16:creationId xmlns:a16="http://schemas.microsoft.com/office/drawing/2014/main" id="{CB89EF90-EC2A-431E-8AE9-FF1A540EF183}"/>
              </a:ext>
            </a:extLst>
          </p:cNvPr>
          <p:cNvSpPr>
            <a:spLocks noGrp="1"/>
          </p:cNvSpPr>
          <p:nvPr>
            <p:ph sz="quarter" idx="15"/>
          </p:nvPr>
        </p:nvSpPr>
        <p:spPr>
          <a:xfrm>
            <a:off x="7733987" y="6588604"/>
            <a:ext cx="3456384" cy="192513"/>
          </a:xfrm>
        </p:spPr>
        <p:txBody>
          <a:bodyPr/>
          <a:lstStyle/>
          <a:p>
            <a:pPr lvl="0">
              <a:spcAft>
                <a:spcPts val="0"/>
              </a:spcAft>
              <a:buClr>
                <a:srgbClr val="000000"/>
              </a:buClr>
            </a:pPr>
            <a:r>
              <a:rPr lang="en-US" sz="1000" b="0" kern="0" dirty="0">
                <a:solidFill>
                  <a:srgbClr val="000000"/>
                </a:solidFill>
                <a:cs typeface="Calibri" panose="020F0502020204030204" pitchFamily="34" charset="0"/>
                <a:sym typeface="Arial"/>
              </a:rPr>
              <a:t>Image: © McGraw Hill Education/Mark </a:t>
            </a:r>
            <a:r>
              <a:rPr lang="en-US" sz="1000" b="0" kern="0" dirty="0" err="1">
                <a:solidFill>
                  <a:srgbClr val="000000"/>
                </a:solidFill>
                <a:cs typeface="Calibri" panose="020F0502020204030204" pitchFamily="34" charset="0"/>
                <a:sym typeface="Arial"/>
              </a:rPr>
              <a:t>Dierker</a:t>
            </a:r>
            <a:r>
              <a:rPr lang="en-US" sz="1000" b="0" kern="0" dirty="0">
                <a:solidFill>
                  <a:srgbClr val="000000"/>
                </a:solidFill>
                <a:cs typeface="Calibri" panose="020F0502020204030204" pitchFamily="34" charset="0"/>
                <a:sym typeface="Arial"/>
              </a:rPr>
              <a:t>, photographer</a:t>
            </a:r>
          </a:p>
        </p:txBody>
      </p:sp>
      <p:sp>
        <p:nvSpPr>
          <p:cNvPr id="9" name="Slide Number Placeholder 5">
            <a:extLst>
              <a:ext uri="{FF2B5EF4-FFF2-40B4-BE49-F238E27FC236}">
                <a16:creationId xmlns:a16="http://schemas.microsoft.com/office/drawing/2014/main" id="{3B39931C-D58E-46BF-9093-DF7BFF9A77B4}"/>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3862872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98736" y="404664"/>
            <a:ext cx="11277600" cy="976500"/>
          </a:xfrm>
        </p:spPr>
        <p:txBody>
          <a:bodyPr>
            <a:normAutofit fontScale="90000"/>
          </a:bodyPr>
          <a:lstStyle/>
          <a:p>
            <a:r>
              <a:rPr lang="en-US" sz="5400" kern="0" dirty="0">
                <a:solidFill>
                  <a:srgbClr val="3D97B4"/>
                </a:solidFill>
                <a:ea typeface="Calibri"/>
                <a:cs typeface="Calibri"/>
                <a:sym typeface="Calibri"/>
              </a:rPr>
              <a:t>The Importance of Communication Skills</a:t>
            </a:r>
            <a:endParaRPr lang="en-US" dirty="0"/>
          </a:p>
        </p:txBody>
      </p:sp>
      <p:sp>
        <p:nvSpPr>
          <p:cNvPr id="2" name="Content Placeholder 2"/>
          <p:cNvSpPr>
            <a:spLocks noGrp="1"/>
          </p:cNvSpPr>
          <p:nvPr>
            <p:ph sz="quarter" idx="11"/>
          </p:nvPr>
        </p:nvSpPr>
        <p:spPr>
          <a:xfrm>
            <a:off x="263352" y="1430666"/>
            <a:ext cx="11928648" cy="3996667"/>
          </a:xfrm>
          <a:solidFill>
            <a:srgbClr val="3F3F3F"/>
          </a:solidFill>
        </p:spPr>
        <p:txBody>
          <a:bodyPr/>
          <a:lstStyle/>
          <a:p>
            <a:pPr lvl="0" algn="ctr">
              <a:spcAft>
                <a:spcPts val="0"/>
              </a:spcAft>
              <a:buClr>
                <a:srgbClr val="FF0000"/>
              </a:buClr>
              <a:buSzPts val="9600"/>
            </a:pPr>
            <a:r>
              <a:rPr lang="en-US" sz="12968" kern="0" dirty="0">
                <a:solidFill>
                  <a:schemeClr val="bg1"/>
                </a:solidFill>
                <a:cs typeface="Arial"/>
                <a:sym typeface="Arial"/>
              </a:rPr>
              <a:t>1 in 5</a:t>
            </a:r>
            <a:br>
              <a:rPr lang="en-US" sz="12968" kern="0" dirty="0">
                <a:solidFill>
                  <a:srgbClr val="FFFFFF"/>
                </a:solidFill>
                <a:cs typeface="Arial"/>
                <a:sym typeface="Arial"/>
              </a:rPr>
            </a:br>
            <a:r>
              <a:rPr lang="en-US" sz="3789" kern="0" dirty="0">
                <a:solidFill>
                  <a:srgbClr val="FFFFFF"/>
                </a:solidFill>
                <a:cs typeface="Arial"/>
                <a:sym typeface="Arial"/>
              </a:rPr>
              <a:t>project is unsuccessful</a:t>
            </a:r>
            <a:r>
              <a:rPr lang="en-US" sz="3789" kern="0" baseline="0" dirty="0">
                <a:solidFill>
                  <a:srgbClr val="FFFFFF"/>
                </a:solidFill>
                <a:cs typeface="Arial"/>
                <a:sym typeface="Arial"/>
              </a:rPr>
              <a:t> </a:t>
            </a:r>
            <a:r>
              <a:rPr lang="en-US" sz="3789" kern="0" dirty="0">
                <a:solidFill>
                  <a:srgbClr val="FFFFFF"/>
                </a:solidFill>
                <a:cs typeface="Arial"/>
                <a:sym typeface="Arial"/>
              </a:rPr>
              <a:t>because of ineffective communication.</a:t>
            </a:r>
            <a:endParaRPr lang="en-US" sz="3789" kern="0" dirty="0">
              <a:solidFill>
                <a:srgbClr val="000000"/>
              </a:solidFill>
              <a:cs typeface="Arial"/>
              <a:sym typeface="Arial"/>
            </a:endParaRPr>
          </a:p>
          <a:p>
            <a:pPr lvl="0" algn="ctr">
              <a:spcBef>
                <a:spcPts val="1563"/>
              </a:spcBef>
              <a:spcAft>
                <a:spcPts val="0"/>
              </a:spcAft>
              <a:buClr>
                <a:srgbClr val="FFFFFF"/>
              </a:buClr>
              <a:buSzPts val="1800"/>
            </a:pPr>
            <a:r>
              <a:rPr lang="en-US" sz="2442" kern="0" dirty="0">
                <a:solidFill>
                  <a:srgbClr val="FFFFFF"/>
                </a:solidFill>
                <a:cs typeface="Arial"/>
                <a:sym typeface="Arial"/>
              </a:rPr>
              <a:t>Project Management Institute, 2013.</a:t>
            </a:r>
            <a:endParaRPr lang="en-US" sz="3789" kern="0" dirty="0">
              <a:solidFill>
                <a:srgbClr val="000000"/>
              </a:solidFill>
              <a:cs typeface="Arial"/>
              <a:sym typeface="Arial"/>
            </a:endParaRPr>
          </a:p>
        </p:txBody>
      </p:sp>
      <p:sp>
        <p:nvSpPr>
          <p:cNvPr id="7" name="Slide Number Placeholder 3"/>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8044073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87858" y="71983"/>
            <a:ext cx="11488478" cy="1534893"/>
          </a:xfrm>
        </p:spPr>
        <p:txBody>
          <a:bodyPr/>
          <a:lstStyle/>
          <a:p>
            <a:r>
              <a:rPr lang="en-US" sz="5400" b="1" kern="0" dirty="0">
                <a:solidFill>
                  <a:srgbClr val="3D97B4"/>
                </a:solidFill>
                <a:cs typeface="Calibri"/>
                <a:sym typeface="Calibri"/>
              </a:rPr>
              <a:t>Business Communication as Problem Solving</a:t>
            </a:r>
            <a:endParaRPr lang="en-US" dirty="0"/>
          </a:p>
        </p:txBody>
      </p:sp>
      <p:pic>
        <p:nvPicPr>
          <p:cNvPr id="20" name="Picture 2" descr="Questions to think of when customers complain: How do I respond?, In what format?, when do I respond?, what tone should I use?, and what should I say?">
            <a:extLst>
              <a:ext uri="{FF2B5EF4-FFF2-40B4-BE49-F238E27FC236}">
                <a16:creationId xmlns:a16="http://schemas.microsoft.com/office/drawing/2014/main" id="{2167544B-FC43-472F-8BF0-97EC363A3D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342" y="1772817"/>
            <a:ext cx="10653242" cy="4052704"/>
          </a:xfrm>
          <a:prstGeom prst="rect">
            <a:avLst/>
          </a:prstGeom>
        </p:spPr>
      </p:pic>
      <p:sp>
        <p:nvSpPr>
          <p:cNvPr id="2" name="Slide Number Placeholder 3"/>
          <p:cNvSpPr>
            <a:spLocks noGrp="1"/>
          </p:cNvSpPr>
          <p:nvPr>
            <p:ph type="sldNum" sz="quarter" idx="10"/>
          </p:nvPr>
        </p:nvSpPr>
        <p:spPr/>
        <p:txBody>
          <a:bodyPr/>
          <a:lstStyle/>
          <a:p>
            <a:fld id="{68151E55-6873-49E2-B8D5-2F265E6F1973}" type="slidenum">
              <a:rPr lang="en-US" smtClean="0"/>
              <a:pPr/>
              <a:t>6</a:t>
            </a:fld>
            <a:endParaRPr lang="en-US" dirty="0"/>
          </a:p>
        </p:txBody>
      </p:sp>
    </p:spTree>
    <p:extLst>
      <p:ext uri="{BB962C8B-B14F-4D97-AF65-F5344CB8AC3E}">
        <p14:creationId xmlns:p14="http://schemas.microsoft.com/office/powerpoint/2010/main" val="2310269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16024" y="188639"/>
            <a:ext cx="11712624" cy="1440161"/>
          </a:xfrm>
        </p:spPr>
        <p:txBody>
          <a:bodyPr/>
          <a:lstStyle/>
          <a:p>
            <a:r>
              <a:rPr lang="en-US" sz="5400" kern="0" dirty="0">
                <a:solidFill>
                  <a:srgbClr val="3D97B4"/>
                </a:solidFill>
                <a:cs typeface="Calibri"/>
                <a:sym typeface="Arial"/>
              </a:rPr>
              <a:t>Two Types of Communication Problems</a:t>
            </a:r>
            <a:endParaRPr lang="en-US" dirty="0"/>
          </a:p>
        </p:txBody>
      </p:sp>
      <p:sp>
        <p:nvSpPr>
          <p:cNvPr id="9" name="Content Placeholder 2"/>
          <p:cNvSpPr>
            <a:spLocks noGrp="1"/>
          </p:cNvSpPr>
          <p:nvPr>
            <p:ph sz="quarter" idx="11"/>
          </p:nvPr>
        </p:nvSpPr>
        <p:spPr>
          <a:xfrm>
            <a:off x="745231" y="1728525"/>
            <a:ext cx="5350768" cy="396406"/>
          </a:xfrm>
        </p:spPr>
        <p:txBody>
          <a:bodyPr/>
          <a:lstStyle/>
          <a:p>
            <a:pPr lvl="0">
              <a:spcAft>
                <a:spcPts val="0"/>
              </a:spcAft>
              <a:buClr>
                <a:srgbClr val="000000"/>
              </a:buClr>
            </a:pPr>
            <a:r>
              <a:rPr lang="en-US" sz="1800" kern="0" dirty="0">
                <a:solidFill>
                  <a:srgbClr val="000000"/>
                </a:solidFill>
                <a:cs typeface="Arial"/>
                <a:sym typeface="Arial"/>
              </a:rPr>
              <a:t>Exhibit 1-1 Well Defined vs. Ill-Defined Problems.</a:t>
            </a:r>
          </a:p>
        </p:txBody>
      </p:sp>
      <p:sp>
        <p:nvSpPr>
          <p:cNvPr id="12" name="Content Placeholder 3" hidden="1"/>
          <p:cNvSpPr>
            <a:spLocks noGrp="1"/>
          </p:cNvSpPr>
          <p:nvPr>
            <p:ph sz="quarter" idx="15"/>
          </p:nvPr>
        </p:nvSpPr>
        <p:spPr>
          <a:xfrm>
            <a:off x="3566141" y="2450422"/>
            <a:ext cx="5542789" cy="2282647"/>
          </a:xfrm>
        </p:spPr>
        <p:txBody>
          <a:bodyPr/>
          <a:lstStyle/>
          <a:p>
            <a:r>
              <a:rPr lang="en-IN" dirty="0"/>
              <a:t>Table divided into two columns compares well defined versus ill-defined problems given the </a:t>
            </a:r>
            <a:r>
              <a:rPr lang="en-IN" dirty="0" err="1"/>
              <a:t>characterstics</a:t>
            </a:r>
            <a:r>
              <a:rPr lang="en-IN" dirty="0"/>
              <a:t> and examples. Column headers are marked as well-defined problems and ill-defined problems.</a:t>
            </a:r>
          </a:p>
        </p:txBody>
      </p:sp>
      <p:graphicFrame>
        <p:nvGraphicFramePr>
          <p:cNvPr id="16" name="Table 4"/>
          <p:cNvGraphicFramePr>
            <a:graphicFrameLocks noGrp="1"/>
          </p:cNvGraphicFramePr>
          <p:nvPr>
            <p:ph sz="quarter" idx="14"/>
            <p:extLst>
              <p:ext uri="{D42A27DB-BD31-4B8C-83A1-F6EECF244321}">
                <p14:modId xmlns:p14="http://schemas.microsoft.com/office/powerpoint/2010/main" val="2116281135"/>
              </p:ext>
            </p:extLst>
          </p:nvPr>
        </p:nvGraphicFramePr>
        <p:xfrm>
          <a:off x="828327" y="2451871"/>
          <a:ext cx="10535344" cy="3367803"/>
        </p:xfrm>
        <a:graphic>
          <a:graphicData uri="http://schemas.openxmlformats.org/drawingml/2006/table">
            <a:tbl>
              <a:tblPr firstRow="1" bandRow="1">
                <a:tableStyleId>{5C22544A-7EE6-4342-B048-85BDC9FD1C3A}</a:tableStyleId>
              </a:tblPr>
              <a:tblGrid>
                <a:gridCol w="5267672">
                  <a:extLst>
                    <a:ext uri="{9D8B030D-6E8A-4147-A177-3AD203B41FA5}">
                      <a16:colId xmlns:a16="http://schemas.microsoft.com/office/drawing/2014/main" val="2146567239"/>
                    </a:ext>
                  </a:extLst>
                </a:gridCol>
                <a:gridCol w="5267672">
                  <a:extLst>
                    <a:ext uri="{9D8B030D-6E8A-4147-A177-3AD203B41FA5}">
                      <a16:colId xmlns:a16="http://schemas.microsoft.com/office/drawing/2014/main" val="2685938420"/>
                    </a:ext>
                  </a:extLst>
                </a:gridCol>
              </a:tblGrid>
              <a:tr h="684268">
                <a:tc>
                  <a:txBody>
                    <a:bodyPr/>
                    <a:lstStyle/>
                    <a:p>
                      <a:r>
                        <a:rPr lang="en-US" sz="2400" dirty="0">
                          <a:solidFill>
                            <a:schemeClr val="tx1"/>
                          </a:solidFill>
                          <a:latin typeface="Sanserif"/>
                        </a:rPr>
                        <a:t>Well-Defined Problems</a:t>
                      </a:r>
                    </a:p>
                  </a:txBody>
                  <a:tcPr marL="133143" marR="133143" marT="46201" marB="46201">
                    <a:lnL w="12700" cmpd="sng">
                      <a:noFill/>
                    </a:lnL>
                    <a:lnR w="3175" cap="flat" cmpd="sng" algn="ctr">
                      <a:noFill/>
                      <a:prstDash val="solid"/>
                      <a:round/>
                      <a:headEnd type="none" w="med" len="med"/>
                      <a:tailEnd type="none" w="med" len="med"/>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BF9B00"/>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dirty="0">
                          <a:ln>
                            <a:noFill/>
                          </a:ln>
                          <a:solidFill>
                            <a:schemeClr val="tx1"/>
                          </a:solidFill>
                          <a:effectLst/>
                          <a:uLnTx/>
                          <a:uFillTx/>
                          <a:latin typeface="+mn-lt"/>
                          <a:ea typeface="+mn-ea"/>
                          <a:cs typeface="+mn-cs"/>
                          <a:sym typeface="Arial"/>
                        </a:rPr>
                        <a:t>Ill-Defined Problems</a:t>
                      </a:r>
                    </a:p>
                  </a:txBody>
                  <a:tcPr marL="133143" marR="133143" marT="46201" marB="46201">
                    <a:lnL w="3175" cap="flat" cmpd="sng" algn="ctr">
                      <a:noFill/>
                      <a:prstDash val="solid"/>
                      <a:round/>
                      <a:headEnd type="none" w="med" len="med"/>
                      <a:tailEnd type="none" w="med" len="med"/>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BF9B00"/>
                    </a:solidFill>
                  </a:tcPr>
                </a:tc>
                <a:extLst>
                  <a:ext uri="{0D108BD9-81ED-4DB2-BD59-A6C34878D82A}">
                    <a16:rowId xmlns:a16="http://schemas.microsoft.com/office/drawing/2014/main" val="3360149802"/>
                  </a:ext>
                </a:extLst>
              </a:tr>
              <a:tr h="1028682">
                <a:tc>
                  <a:txBody>
                    <a:bodyPr/>
                    <a:lstStyle/>
                    <a:p>
                      <a:r>
                        <a:rPr lang="en-US" sz="1900" dirty="0">
                          <a:latin typeface="Sanserif"/>
                        </a:rPr>
                        <a:t>Characteristics:</a:t>
                      </a:r>
                      <a:r>
                        <a:rPr lang="en-US" sz="1900" baseline="0" dirty="0">
                          <a:latin typeface="Sanserif"/>
                        </a:rPr>
                        <a:t> </a:t>
                      </a:r>
                    </a:p>
                    <a:p>
                      <a:pPr marL="285750" indent="-285750">
                        <a:buFont typeface="Arial"/>
                        <a:buChar char="•"/>
                      </a:pPr>
                      <a:r>
                        <a:rPr lang="en-US" sz="1900" baseline="0" dirty="0">
                          <a:latin typeface="Sanserif"/>
                        </a:rPr>
                        <a:t>Follow a formula or flow chart</a:t>
                      </a:r>
                    </a:p>
                    <a:p>
                      <a:pPr marL="285750" indent="-285750">
                        <a:buFont typeface="Arial"/>
                        <a:buChar char="•"/>
                      </a:pPr>
                      <a:r>
                        <a:rPr lang="en-US" sz="1900" baseline="0" dirty="0">
                          <a:latin typeface="Sanserif"/>
                        </a:rPr>
                        <a:t>Have a correct answer</a:t>
                      </a:r>
                      <a:endParaRPr lang="en-US" sz="1900" dirty="0">
                        <a:latin typeface="Sanserif"/>
                      </a:endParaRPr>
                    </a:p>
                  </a:txBody>
                  <a:tcPr marL="133143" marR="133143" marT="46201" marB="46201">
                    <a:lnL w="12700" cmpd="sng">
                      <a:noFill/>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ED9DB"/>
                    </a:solidFill>
                  </a:tcPr>
                </a:tc>
                <a:tc>
                  <a:txBody>
                    <a:bodyPr/>
                    <a:lstStyle/>
                    <a:p>
                      <a:r>
                        <a:rPr lang="en-US" sz="1900" dirty="0">
                          <a:latin typeface="Sanserif"/>
                        </a:rPr>
                        <a:t>Characteristics:</a:t>
                      </a:r>
                    </a:p>
                    <a:p>
                      <a:pPr marL="285750" indent="-285750">
                        <a:buFont typeface="Arial"/>
                        <a:buChar char="•"/>
                      </a:pPr>
                      <a:r>
                        <a:rPr lang="en-US" sz="1900" dirty="0">
                          <a:latin typeface="Sanserif"/>
                        </a:rPr>
                        <a:t>Have unknown and/or measureable factors</a:t>
                      </a:r>
                    </a:p>
                    <a:p>
                      <a:pPr marL="285750" indent="-285750">
                        <a:buFont typeface="Arial"/>
                        <a:buChar char="•"/>
                      </a:pPr>
                      <a:r>
                        <a:rPr lang="en-US" sz="1900" dirty="0">
                          <a:latin typeface="Sanserif"/>
                        </a:rPr>
                        <a:t>Have</a:t>
                      </a:r>
                      <a:r>
                        <a:rPr lang="en-US" sz="1900" baseline="0" dirty="0">
                          <a:latin typeface="Sanserif"/>
                        </a:rPr>
                        <a:t> unpredictable outcomes</a:t>
                      </a:r>
                      <a:endParaRPr lang="en-US" sz="1900" dirty="0">
                        <a:latin typeface="Sanserif"/>
                      </a:endParaRPr>
                    </a:p>
                  </a:txBody>
                  <a:tcPr marL="133143" marR="133143" marT="46201" marB="46201">
                    <a:lnL w="3175"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rgbClr val="CED9DB"/>
                    </a:solidFill>
                  </a:tcPr>
                </a:tc>
                <a:extLst>
                  <a:ext uri="{0D108BD9-81ED-4DB2-BD59-A6C34878D82A}">
                    <a16:rowId xmlns:a16="http://schemas.microsoft.com/office/drawing/2014/main" val="256565818"/>
                  </a:ext>
                </a:extLst>
              </a:tr>
              <a:tr h="1654853">
                <a:tc>
                  <a:txBody>
                    <a:bodyPr/>
                    <a:lstStyle/>
                    <a:p>
                      <a:r>
                        <a:rPr lang="en-US" sz="1900" dirty="0">
                          <a:latin typeface="Sanserif"/>
                        </a:rPr>
                        <a:t>Examples:</a:t>
                      </a:r>
                    </a:p>
                    <a:p>
                      <a:pPr marL="285750" indent="-285750">
                        <a:buFont typeface="Arial"/>
                        <a:buChar char="•"/>
                      </a:pPr>
                      <a:r>
                        <a:rPr lang="en-US" sz="1900" dirty="0">
                          <a:latin typeface="Sanserif"/>
                        </a:rPr>
                        <a:t>Putting</a:t>
                      </a:r>
                      <a:r>
                        <a:rPr lang="en-US" sz="1900" baseline="0" dirty="0">
                          <a:latin typeface="Sanserif"/>
                        </a:rPr>
                        <a:t> a message into correct full-block letter format</a:t>
                      </a:r>
                    </a:p>
                    <a:p>
                      <a:pPr marL="285750" indent="-285750">
                        <a:buFont typeface="Arial"/>
                        <a:buChar char="•"/>
                      </a:pPr>
                      <a:r>
                        <a:rPr lang="en-US" sz="1900" baseline="0" dirty="0">
                          <a:latin typeface="Sanserif"/>
                        </a:rPr>
                        <a:t>Filling in a form to report how much money you have left in your budget </a:t>
                      </a:r>
                      <a:endParaRPr lang="en-US" sz="1900" dirty="0">
                        <a:latin typeface="Sanserif"/>
                      </a:endParaRPr>
                    </a:p>
                  </a:txBody>
                  <a:tcPr marL="133143" marR="133143" marT="46201" marB="46201">
                    <a:lnL w="12700" cmpd="sng">
                      <a:noFill/>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8EDEE"/>
                    </a:solidFill>
                  </a:tcPr>
                </a:tc>
                <a:tc>
                  <a:txBody>
                    <a:bodyPr/>
                    <a:lstStyle/>
                    <a:p>
                      <a:r>
                        <a:rPr lang="en-US" sz="1900" dirty="0">
                          <a:latin typeface="Sanserif"/>
                        </a:rPr>
                        <a:t>Examples: </a:t>
                      </a:r>
                    </a:p>
                    <a:p>
                      <a:pPr marL="285750" indent="-285750">
                        <a:buFont typeface="Arial"/>
                        <a:buChar char="•"/>
                      </a:pPr>
                      <a:r>
                        <a:rPr lang="en-US" sz="1900" dirty="0">
                          <a:latin typeface="Sanserif"/>
                        </a:rPr>
                        <a:t>Keeping a customer’s goodwill</a:t>
                      </a:r>
                      <a:r>
                        <a:rPr lang="en-US" sz="1900" baseline="0" dirty="0">
                          <a:latin typeface="Sanserif"/>
                        </a:rPr>
                        <a:t> while rejecting a refund request</a:t>
                      </a:r>
                    </a:p>
                    <a:p>
                      <a:pPr marL="285750" indent="-285750">
                        <a:buFont typeface="Arial"/>
                        <a:buChar char="•"/>
                      </a:pPr>
                      <a:r>
                        <a:rPr lang="en-US" sz="1900" baseline="0" dirty="0">
                          <a:latin typeface="Sanserif"/>
                        </a:rPr>
                        <a:t>Persuading your boss to pay for you to attend a professional meeting. </a:t>
                      </a:r>
                      <a:endParaRPr lang="en-US" sz="1900" dirty="0">
                        <a:latin typeface="Sanserif"/>
                      </a:endParaRPr>
                    </a:p>
                  </a:txBody>
                  <a:tcPr marL="133143" marR="133143" marT="46201" marB="46201">
                    <a:lnL w="3175" cap="flat" cmpd="sng" algn="ctr">
                      <a:noFill/>
                      <a:prstDash val="solid"/>
                      <a:round/>
                      <a:headEnd type="none" w="med" len="med"/>
                      <a:tailEnd type="none" w="med" len="med"/>
                    </a:lnL>
                    <a:lnR w="12700" cmpd="sng">
                      <a:noFill/>
                    </a:lnR>
                    <a:lnT w="3175"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8EDEE"/>
                    </a:solidFill>
                  </a:tcPr>
                </a:tc>
                <a:extLst>
                  <a:ext uri="{0D108BD9-81ED-4DB2-BD59-A6C34878D82A}">
                    <a16:rowId xmlns:a16="http://schemas.microsoft.com/office/drawing/2014/main" val="1099634251"/>
                  </a:ext>
                </a:extLst>
              </a:tr>
            </a:tbl>
          </a:graphicData>
        </a:graphic>
      </p:graphicFrame>
      <p:sp>
        <p:nvSpPr>
          <p:cNvPr id="7" name="Slide Number Placeholder 5"/>
          <p:cNvSpPr>
            <a:spLocks noGrp="1"/>
          </p:cNvSpPr>
          <p:nvPr>
            <p:ph type="sldNum" sz="quarter" idx="10"/>
          </p:nvPr>
        </p:nvSpPr>
        <p:spPr>
          <a:xfrm>
            <a:off x="11501883" y="6673531"/>
            <a:ext cx="474453" cy="152114"/>
          </a:xfrm>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2573989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865901" y="304800"/>
            <a:ext cx="10414675" cy="963960"/>
          </a:xfrm>
        </p:spPr>
        <p:txBody>
          <a:bodyPr/>
          <a:lstStyle/>
          <a:p>
            <a:r>
              <a:rPr lang="en-US" sz="4884" kern="0" dirty="0">
                <a:solidFill>
                  <a:srgbClr val="3D97B4"/>
                </a:solidFill>
                <a:ea typeface="Calibri"/>
                <a:cs typeface="Calibri"/>
                <a:sym typeface="Calibri"/>
              </a:rPr>
              <a:t>Problem Solving</a:t>
            </a:r>
            <a:endParaRPr lang="en-US" sz="5400" dirty="0"/>
          </a:p>
        </p:txBody>
      </p:sp>
      <p:sp>
        <p:nvSpPr>
          <p:cNvPr id="8" name="Content Placeholder 2"/>
          <p:cNvSpPr>
            <a:spLocks noGrp="1"/>
          </p:cNvSpPr>
          <p:nvPr>
            <p:ph sz="quarter" idx="11"/>
          </p:nvPr>
        </p:nvSpPr>
        <p:spPr>
          <a:xfrm>
            <a:off x="3359696" y="1844824"/>
            <a:ext cx="6552728" cy="3888432"/>
          </a:xfrm>
          <a:gradFill>
            <a:gsLst>
              <a:gs pos="0">
                <a:srgbClr val="0070C0"/>
              </a:gs>
              <a:gs pos="50000">
                <a:srgbClr val="CAECE1"/>
              </a:gs>
              <a:gs pos="100000">
                <a:schemeClr val="lt1"/>
              </a:gs>
            </a:gsLst>
            <a:lin ang="16200000" scaled="0"/>
          </a:gradFill>
        </p:spPr>
        <p:txBody>
          <a:bodyPr>
            <a:normAutofit/>
          </a:bodyPr>
          <a:lstStyle/>
          <a:p>
            <a:pPr marL="462010" indent="-462010">
              <a:spcBef>
                <a:spcPts val="1725"/>
              </a:spcBef>
              <a:buSzPts val="2400"/>
              <a:buFont typeface="Arial"/>
              <a:buChar char="•"/>
            </a:pPr>
            <a:r>
              <a:rPr lang="en-US" sz="4884" kern="0" dirty="0">
                <a:solidFill>
                  <a:srgbClr val="000000"/>
                </a:solidFill>
                <a:cs typeface="Arial"/>
                <a:sym typeface="Arial"/>
              </a:rPr>
              <a:t>Research.</a:t>
            </a:r>
          </a:p>
          <a:p>
            <a:pPr marL="462010" lvl="0" indent="-462010">
              <a:spcBef>
                <a:spcPts val="1725"/>
              </a:spcBef>
              <a:buSzPts val="2400"/>
              <a:buFont typeface="Arial"/>
              <a:buChar char="•"/>
            </a:pPr>
            <a:r>
              <a:rPr lang="en-US" sz="4884" kern="0" dirty="0">
                <a:solidFill>
                  <a:srgbClr val="000000"/>
                </a:solidFill>
                <a:cs typeface="Arial"/>
                <a:sym typeface="Arial"/>
              </a:rPr>
              <a:t>Analysis.</a:t>
            </a:r>
          </a:p>
          <a:p>
            <a:pPr marL="462010" lvl="0" indent="-462010">
              <a:spcBef>
                <a:spcPts val="1725"/>
              </a:spcBef>
              <a:buSzPts val="2400"/>
              <a:buFont typeface="Arial"/>
              <a:buChar char="•"/>
            </a:pPr>
            <a:r>
              <a:rPr lang="en-US" sz="4884" kern="0" dirty="0">
                <a:solidFill>
                  <a:srgbClr val="000000"/>
                </a:solidFill>
                <a:cs typeface="Arial"/>
                <a:sym typeface="Arial"/>
              </a:rPr>
              <a:t>Thinking.</a:t>
            </a:r>
          </a:p>
          <a:p>
            <a:pPr marL="462010" lvl="0" indent="-462010">
              <a:spcBef>
                <a:spcPts val="1725"/>
              </a:spcBef>
              <a:buSzPts val="2400"/>
              <a:buFont typeface="Arial"/>
              <a:buChar char="•"/>
            </a:pPr>
            <a:r>
              <a:rPr lang="en-US" sz="4884" kern="0" dirty="0">
                <a:solidFill>
                  <a:srgbClr val="000000"/>
                </a:solidFill>
                <a:cs typeface="Arial"/>
                <a:sym typeface="Arial"/>
              </a:rPr>
              <a:t>Decision-Making.</a:t>
            </a:r>
          </a:p>
        </p:txBody>
      </p:sp>
      <p:sp>
        <p:nvSpPr>
          <p:cNvPr id="6" name="Slide Number Placeholder 3"/>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14116935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63352" y="304800"/>
            <a:ext cx="11712983" cy="891952"/>
          </a:xfrm>
        </p:spPr>
        <p:txBody>
          <a:bodyPr/>
          <a:lstStyle/>
          <a:p>
            <a:r>
              <a:rPr lang="en-US" sz="5400" kern="0" dirty="0">
                <a:solidFill>
                  <a:srgbClr val="3D97B4"/>
                </a:solidFill>
                <a:ea typeface="Calibri"/>
                <a:cs typeface="Calibri"/>
                <a:sym typeface="Calibri"/>
              </a:rPr>
              <a:t>Test Your Decision-Making Skills</a:t>
            </a:r>
            <a:endParaRPr lang="en-US" sz="4800" dirty="0"/>
          </a:p>
        </p:txBody>
      </p:sp>
      <p:sp>
        <p:nvSpPr>
          <p:cNvPr id="9" name="Content Placeholder 2"/>
          <p:cNvSpPr>
            <a:spLocks noGrp="1"/>
          </p:cNvSpPr>
          <p:nvPr>
            <p:ph sz="quarter" idx="11"/>
          </p:nvPr>
        </p:nvSpPr>
        <p:spPr>
          <a:xfrm>
            <a:off x="479376" y="1340768"/>
            <a:ext cx="11449272" cy="4913484"/>
          </a:xfrm>
        </p:spPr>
        <p:txBody>
          <a:bodyPr>
            <a:noAutofit/>
          </a:bodyPr>
          <a:lstStyle/>
          <a:p>
            <a:pPr lvl="0">
              <a:spcBef>
                <a:spcPts val="0"/>
              </a:spcBef>
              <a:buClr>
                <a:srgbClr val="000000"/>
              </a:buClr>
              <a:buSzPts val="2800"/>
            </a:pPr>
            <a:r>
              <a:rPr lang="en-US" sz="2695" kern="0" dirty="0">
                <a:solidFill>
                  <a:srgbClr val="000000"/>
                </a:solidFill>
                <a:cs typeface="Arial"/>
                <a:sym typeface="Arial"/>
              </a:rPr>
              <a:t>You work at a startup where two employees have reported sexual harassment, even though no formal policy is in place. </a:t>
            </a:r>
          </a:p>
          <a:p>
            <a:pPr lvl="0">
              <a:spcBef>
                <a:spcPts val="1832"/>
              </a:spcBef>
              <a:buClr>
                <a:srgbClr val="000000"/>
              </a:buClr>
              <a:buSzPts val="2800"/>
            </a:pPr>
            <a:r>
              <a:rPr lang="en-US" sz="2695" kern="0" dirty="0">
                <a:solidFill>
                  <a:srgbClr val="000000"/>
                </a:solidFill>
                <a:cs typeface="Arial"/>
                <a:sym typeface="Arial"/>
              </a:rPr>
              <a:t>As the Director of Human Resources, you need to announce a new sexual harassment policy. </a:t>
            </a:r>
          </a:p>
          <a:p>
            <a:pPr lvl="0">
              <a:spcBef>
                <a:spcPts val="1832"/>
              </a:spcBef>
              <a:buClr>
                <a:srgbClr val="000000"/>
              </a:buClr>
              <a:buSzPts val="2800"/>
            </a:pPr>
            <a:r>
              <a:rPr lang="en-US" sz="2695" kern="0" dirty="0">
                <a:solidFill>
                  <a:srgbClr val="000000"/>
                </a:solidFill>
                <a:cs typeface="Arial"/>
                <a:sym typeface="Arial"/>
              </a:rPr>
              <a:t>What do you think is the best medium for this?</a:t>
            </a:r>
          </a:p>
          <a:p>
            <a:pPr marL="457200" lvl="0" indent="-385200">
              <a:spcBef>
                <a:spcPts val="0"/>
              </a:spcBef>
              <a:buClr>
                <a:srgbClr val="000000"/>
              </a:buClr>
              <a:buSzPts val="2800"/>
              <a:buFont typeface="Arial" panose="020B0604020202020204" pitchFamily="34" charset="0"/>
              <a:buChar char="•"/>
            </a:pPr>
            <a:r>
              <a:rPr lang="en-US" sz="2695" b="0" kern="0" dirty="0">
                <a:solidFill>
                  <a:srgbClr val="000000"/>
                </a:solidFill>
                <a:latin typeface="Sanserif"/>
                <a:cs typeface="Arial"/>
                <a:sym typeface="Arial"/>
              </a:rPr>
              <a:t>Email? </a:t>
            </a:r>
          </a:p>
          <a:p>
            <a:pPr marL="457200" lvl="0" indent="-385200">
              <a:spcBef>
                <a:spcPts val="0"/>
              </a:spcBef>
              <a:buClr>
                <a:srgbClr val="000000"/>
              </a:buClr>
              <a:buSzPts val="2800"/>
              <a:buFont typeface="Arial" panose="020B0604020202020204" pitchFamily="34" charset="0"/>
              <a:buChar char="•"/>
            </a:pPr>
            <a:r>
              <a:rPr lang="en-US" sz="2695" b="0" kern="0" dirty="0">
                <a:solidFill>
                  <a:srgbClr val="000000"/>
                </a:solidFill>
                <a:latin typeface="Sanserif"/>
                <a:cs typeface="Arial"/>
                <a:sym typeface="Arial"/>
              </a:rPr>
              <a:t>Memo? </a:t>
            </a:r>
          </a:p>
          <a:p>
            <a:pPr marL="457200" lvl="0" indent="-385200">
              <a:spcBef>
                <a:spcPts val="0"/>
              </a:spcBef>
              <a:buClr>
                <a:srgbClr val="000000"/>
              </a:buClr>
              <a:buSzPts val="2800"/>
              <a:buFont typeface="Arial" panose="020B0604020202020204" pitchFamily="34" charset="0"/>
              <a:buChar char="•"/>
            </a:pPr>
            <a:r>
              <a:rPr lang="en-US" sz="2695" b="0" kern="0" dirty="0">
                <a:solidFill>
                  <a:srgbClr val="000000"/>
                </a:solidFill>
                <a:latin typeface="Sanserif"/>
                <a:cs typeface="Arial"/>
                <a:sym typeface="Arial"/>
              </a:rPr>
              <a:t>Presentation? </a:t>
            </a:r>
          </a:p>
          <a:p>
            <a:pPr marL="457200" lvl="0" indent="-385200">
              <a:spcBef>
                <a:spcPts val="0"/>
              </a:spcBef>
              <a:buClr>
                <a:srgbClr val="000000"/>
              </a:buClr>
              <a:buSzPts val="2800"/>
              <a:buFont typeface="Arial" panose="020B0604020202020204" pitchFamily="34" charset="0"/>
              <a:buChar char="•"/>
            </a:pPr>
            <a:r>
              <a:rPr lang="en-US" sz="2695" b="0" kern="0" dirty="0">
                <a:solidFill>
                  <a:srgbClr val="000000"/>
                </a:solidFill>
                <a:latin typeface="Sanserif"/>
                <a:cs typeface="Arial"/>
                <a:sym typeface="Arial"/>
              </a:rPr>
              <a:t>Workshop? </a:t>
            </a:r>
          </a:p>
          <a:p>
            <a:pPr marL="457200" lvl="0" indent="-385200">
              <a:spcBef>
                <a:spcPts val="0"/>
              </a:spcBef>
              <a:buClr>
                <a:srgbClr val="000000"/>
              </a:buClr>
              <a:buSzPts val="2800"/>
              <a:buFont typeface="Arial" panose="020B0604020202020204" pitchFamily="34" charset="0"/>
              <a:buChar char="•"/>
            </a:pPr>
            <a:r>
              <a:rPr lang="en-US" sz="2695" b="0" kern="0" dirty="0">
                <a:solidFill>
                  <a:srgbClr val="000000"/>
                </a:solidFill>
                <a:latin typeface="Sanserif"/>
                <a:cs typeface="Arial"/>
                <a:sym typeface="Arial"/>
              </a:rPr>
              <a:t>Or a combination?</a:t>
            </a:r>
          </a:p>
        </p:txBody>
      </p:sp>
      <p:sp>
        <p:nvSpPr>
          <p:cNvPr id="7" name="Slide Number Placeholder 3"/>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1069696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15445</TotalTime>
  <Words>2087</Words>
  <Application>Microsoft Office PowerPoint</Application>
  <PresentationFormat>Widescreen</PresentationFormat>
  <Paragraphs>250</Paragraphs>
  <Slides>31</Slides>
  <Notes>27</Notes>
  <HiddenSlides>3</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31</vt:i4>
      </vt:variant>
    </vt:vector>
  </HeadingPairs>
  <TitlesOfParts>
    <vt:vector size="43" baseType="lpstr">
      <vt:lpstr>Arial</vt:lpstr>
      <vt:lpstr>ArumSans Bold</vt:lpstr>
      <vt:lpstr>Calibri</vt:lpstr>
      <vt:lpstr>Calibri (Body)</vt:lpstr>
      <vt:lpstr>Sanserif</vt:lpstr>
      <vt:lpstr>Times New Roman</vt:lpstr>
      <vt:lpstr>Title Slides Master</vt:lpstr>
      <vt:lpstr>MainContentSlideMaster</vt:lpstr>
      <vt:lpstr>1_ClosingMaster</vt:lpstr>
      <vt:lpstr>DividerSlideMaster</vt:lpstr>
      <vt:lpstr>ImageDescriptionAppendixSlideMaster</vt:lpstr>
      <vt:lpstr>1_Default Design</vt:lpstr>
      <vt:lpstr>Chapter  One</vt:lpstr>
      <vt:lpstr>Learning Objectives 1</vt:lpstr>
      <vt:lpstr>Learning Objectives 2</vt:lpstr>
      <vt:lpstr>The Role of Communication in Business </vt:lpstr>
      <vt:lpstr>The Importance of Communication Skills</vt:lpstr>
      <vt:lpstr>Business Communication as Problem Solving</vt:lpstr>
      <vt:lpstr>Two Types of Communication Problems</vt:lpstr>
      <vt:lpstr>Problem Solving</vt:lpstr>
      <vt:lpstr>Test Your Decision-Making Skills</vt:lpstr>
      <vt:lpstr>Types of Communication Skills</vt:lpstr>
      <vt:lpstr>Communication Skills: A Breakdown </vt:lpstr>
      <vt:lpstr>Ethical Awareness: A Recipe for Better Companies?</vt:lpstr>
      <vt:lpstr>Corporate Social Responsibility (CSR)</vt:lpstr>
      <vt:lpstr>Professionalism in the Workplace</vt:lpstr>
      <vt:lpstr>You Make the Call 1</vt:lpstr>
      <vt:lpstr>How Professional Is This Email?</vt:lpstr>
      <vt:lpstr>The Business Communication Environment</vt:lpstr>
      <vt:lpstr>Internal-Operational Communication</vt:lpstr>
      <vt:lpstr>External-Operational Communication</vt:lpstr>
      <vt:lpstr>You Make the Call 2</vt:lpstr>
      <vt:lpstr>Organizational Structure</vt:lpstr>
      <vt:lpstr>What’s the Organizational Culture?</vt:lpstr>
      <vt:lpstr>The Business Communication Process</vt:lpstr>
      <vt:lpstr>Role Play</vt:lpstr>
      <vt:lpstr>The Communication Process Itself</vt:lpstr>
      <vt:lpstr>Solving Problems in Business Communication</vt:lpstr>
      <vt:lpstr>Bottom Line</vt:lpstr>
      <vt:lpstr>End of Main Content</vt:lpstr>
      <vt:lpstr>Accessibility Content: Text Alternatives for Images</vt:lpstr>
      <vt:lpstr>External-Operational Communication – Text Alternative</vt:lpstr>
      <vt:lpstr>The Business Communication Process – Text Alternative</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One: Solving Communication Problems in the Workplace</dc:title>
  <dc:subject>General, Organic, &amp; Biological Chemistry</dc:subject>
  <dc:creator>Bernstein;Fran</dc:creator>
  <dc:description/>
  <cp:lastModifiedBy>Ritik Singh</cp:lastModifiedBy>
  <cp:revision>2311</cp:revision>
  <dcterms:created xsi:type="dcterms:W3CDTF">2017-04-27T00:32:37Z</dcterms:created>
  <dcterms:modified xsi:type="dcterms:W3CDTF">2021-02-08T14:22:51Z</dcterms:modified>
</cp:coreProperties>
</file>