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31"/>
  </p:notesMasterIdLst>
  <p:handoutMasterIdLst>
    <p:handoutMasterId r:id="rId32"/>
  </p:handoutMasterIdLst>
  <p:sldIdLst>
    <p:sldId id="273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FFE6A1B5-3EA5-44AB-AFA4-F3A63A9571D5}">
          <p14:sldIdLst>
            <p14:sldId id="273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</p14:sldIdLst>
        </p14:section>
        <p14:section name="Appendix: Image Descriptions for Unsighted Students" id="{2781030B-9D75-45A2-BF85-72E187FDB7E3}">
          <p14:sldIdLst>
            <p14:sldId id="343"/>
            <p14:sldId id="34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C1D3"/>
    <a:srgbClr val="FFFCDD"/>
    <a:srgbClr val="C0D1DE"/>
    <a:srgbClr val="0A0A32"/>
    <a:srgbClr val="B60000"/>
    <a:srgbClr val="B44600"/>
    <a:srgbClr val="DDD9C3"/>
    <a:srgbClr val="9BB9EF"/>
    <a:srgbClr val="C6D9F1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9" autoAdjust="0"/>
    <p:restoredTop sz="95745" autoAdjust="0"/>
  </p:normalViewPr>
  <p:slideViewPr>
    <p:cSldViewPr>
      <p:cViewPr varScale="1">
        <p:scale>
          <a:sx n="82" d="100"/>
          <a:sy n="82" d="100"/>
        </p:scale>
        <p:origin x="677" y="4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4/3/2019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457200" y="1798320"/>
            <a:ext cx="8229600" cy="109728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3124200"/>
            <a:ext cx="8229600" cy="2514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>
                <a:solidFill>
                  <a:srgbClr val="B446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6641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20-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  <p:sldLayoutId id="2147483923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20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Mergers and Acquisitions and Financial Distress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Long-Term Effect of Economies of Scale</a:t>
            </a:r>
            <a:endParaRPr lang="en-US" sz="1500" dirty="0"/>
          </a:p>
        </p:txBody>
      </p:sp>
      <p:pic>
        <p:nvPicPr>
          <p:cNvPr id="5" name="Picture 2" descr="Two cost functions of companies graphed. The difference in cost between the two companies shows cost-efficiency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066" y="1463040"/>
            <a:ext cx="6641868" cy="493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634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Economies of Scope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Economy of scale concept ignores the interrelationships among products and the “jointness” in the costs of producing them.</a:t>
            </a:r>
          </a:p>
          <a:p>
            <a:r>
              <a:rPr lang="en-US" altLang="en-US" b="1" dirty="0"/>
              <a:t>Economies of scope </a:t>
            </a:r>
            <a:r>
              <a:rPr lang="en-US" altLang="en-US" dirty="0"/>
              <a:t>refers to a merged firm’s ability to generate synergistic cost savings through the joint use of inputs in producing multiple products.</a:t>
            </a:r>
            <a:endParaRPr lang="en-US" altLang="ja-JP" dirty="0"/>
          </a:p>
          <a:p>
            <a:pPr lvl="1"/>
            <a:r>
              <a:rPr lang="en-US" altLang="en-US" dirty="0"/>
              <a:t>Use input resources, such as labor and capital, to produce goods at a lower cost.</a:t>
            </a:r>
          </a:p>
        </p:txBody>
      </p:sp>
    </p:spTree>
    <p:extLst>
      <p:ext uri="{BB962C8B-B14F-4D97-AF65-F5344CB8AC3E}">
        <p14:creationId xmlns:p14="http://schemas.microsoft.com/office/powerpoint/2010/main" val="3335009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X-Efficiencies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X-efficiencies </a:t>
            </a:r>
            <a:r>
              <a:rPr lang="en-US" altLang="en-US" dirty="0"/>
              <a:t>are those cost savings not directly due to economies of scope or economies of scale.</a:t>
            </a:r>
          </a:p>
          <a:p>
            <a:pPr lvl="1"/>
            <a:r>
              <a:rPr lang="en-US" altLang="en-US" dirty="0"/>
              <a:t>Due to superior management skills and other difficult-to-measure managerial factors.</a:t>
            </a:r>
          </a:p>
        </p:txBody>
      </p:sp>
    </p:spTree>
    <p:extLst>
      <p:ext uri="{BB962C8B-B14F-4D97-AF65-F5344CB8AC3E}">
        <p14:creationId xmlns:p14="http://schemas.microsoft.com/office/powerpoint/2010/main" val="3419190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Merger Guidelines for Acceptability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U.S. Department of Justice serves as the ultimate enforcement of antimonopoly laws and guidelines.</a:t>
            </a:r>
          </a:p>
          <a:p>
            <a:pPr>
              <a:spcBef>
                <a:spcPts val="4200"/>
              </a:spcBef>
            </a:pPr>
            <a:r>
              <a:rPr lang="en-US" dirty="0"/>
              <a:t>Merger guidelines based on measure of market concentration called </a:t>
            </a:r>
            <a:r>
              <a:rPr lang="en-US" b="1" dirty="0" err="1"/>
              <a:t>Herfindahl</a:t>
            </a:r>
            <a:r>
              <a:rPr lang="en-US" b="1" dirty="0"/>
              <a:t>-Hirschman Index (HHI).</a:t>
            </a:r>
          </a:p>
        </p:txBody>
      </p:sp>
    </p:spTree>
    <p:extLst>
      <p:ext uri="{BB962C8B-B14F-4D97-AF65-F5344CB8AC3E}">
        <p14:creationId xmlns:p14="http://schemas.microsoft.com/office/powerpoint/2010/main" val="1899284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Tax Considerations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Tax considerations have been the motive for many mergers.</a:t>
            </a:r>
          </a:p>
          <a:p>
            <a:pPr lvl="1"/>
            <a:r>
              <a:rPr lang="en-US" altLang="en-US" dirty="0"/>
              <a:t>Net operating losses.</a:t>
            </a:r>
          </a:p>
          <a:p>
            <a:pPr lvl="1"/>
            <a:r>
              <a:rPr lang="en-US" altLang="en-US" dirty="0"/>
              <a:t>Unused debt capacity.</a:t>
            </a:r>
          </a:p>
          <a:p>
            <a:pPr lvl="1"/>
            <a:r>
              <a:rPr lang="en-US" altLang="en-US" dirty="0"/>
              <a:t>Surplus funds.</a:t>
            </a:r>
          </a:p>
        </p:txBody>
      </p:sp>
    </p:spTree>
    <p:extLst>
      <p:ext uri="{BB962C8B-B14F-4D97-AF65-F5344CB8AC3E}">
        <p14:creationId xmlns:p14="http://schemas.microsoft.com/office/powerpoint/2010/main" val="3431946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Lowering the Cost of Capital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merger can lower a firm’s cost of capital.</a:t>
            </a:r>
          </a:p>
          <a:p>
            <a:pPr lvl="1"/>
            <a:r>
              <a:rPr lang="en-US" altLang="en-US" dirty="0"/>
              <a:t>Cost of issuing securities are subject to economies of scale.</a:t>
            </a:r>
          </a:p>
          <a:p>
            <a:pPr lvl="1"/>
            <a:r>
              <a:rPr lang="en-US" altLang="en-US" dirty="0"/>
              <a:t>Diversification resulting from a merger also results in a lower cost of capital.</a:t>
            </a:r>
          </a:p>
        </p:txBody>
      </p:sp>
    </p:spTree>
    <p:extLst>
      <p:ext uri="{BB962C8B-B14F-4D97-AF65-F5344CB8AC3E}">
        <p14:creationId xmlns:p14="http://schemas.microsoft.com/office/powerpoint/2010/main" val="2755155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Managers</a:t>
            </a:r>
            <a:r>
              <a:rPr lang="en-US" altLang="ja-JP" dirty="0"/>
              <a:t>’ Personal Incentives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Managers’ personal wishes may drive merger rather than sound economic basis.</a:t>
            </a:r>
          </a:p>
          <a:p>
            <a:pPr lvl="1"/>
            <a:r>
              <a:rPr lang="en-US" altLang="en-US" dirty="0"/>
              <a:t>Expand to get personal benefits from building and managing large corporations.</a:t>
            </a:r>
          </a:p>
          <a:p>
            <a:pPr lvl="1"/>
            <a:r>
              <a:rPr lang="en-US" altLang="en-US" dirty="0"/>
              <a:t>Overestimate their own managerial abilities and merge with the belief they can manage the takeover target better than the target’s current management.</a:t>
            </a:r>
          </a:p>
          <a:p>
            <a:pPr lvl="2"/>
            <a:r>
              <a:rPr lang="en-US" altLang="en-US" dirty="0"/>
              <a:t>Failure to realize gains will lead to a decrease in both stock price and stockholders’ wealth.</a:t>
            </a:r>
          </a:p>
        </p:txBody>
      </p:sp>
    </p:spTree>
    <p:extLst>
      <p:ext uri="{BB962C8B-B14F-4D97-AF65-F5344CB8AC3E}">
        <p14:creationId xmlns:p14="http://schemas.microsoft.com/office/powerpoint/2010/main" val="3467542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Valuing a Merger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Net present value (NPV) or discounted cash flow (DCF) method is most accurate tool for valuing a merger.</a:t>
            </a:r>
          </a:p>
          <a:p>
            <a:pPr lvl="1"/>
            <a:r>
              <a:rPr lang="en-US" altLang="en-US" dirty="0"/>
              <a:t>Forecasted cash flows discounted to PV based on merged firm’s weighted-average cost of capital (WACC).</a:t>
            </a:r>
          </a:p>
        </p:txBody>
      </p:sp>
    </p:spTree>
    <p:extLst>
      <p:ext uri="{BB962C8B-B14F-4D97-AF65-F5344CB8AC3E}">
        <p14:creationId xmlns:p14="http://schemas.microsoft.com/office/powerpoint/2010/main" val="1574910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Financial Distress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Various degrees of financial distress.</a:t>
            </a:r>
          </a:p>
          <a:p>
            <a:pPr lvl="1"/>
            <a:r>
              <a:rPr lang="en-US" altLang="en-US" b="1" dirty="0"/>
              <a:t>Business failure </a:t>
            </a:r>
            <a:r>
              <a:rPr lang="en-US" altLang="en-US" dirty="0"/>
              <a:t>is a type of financial distress in which a firm no longer stays in business.</a:t>
            </a:r>
          </a:p>
          <a:p>
            <a:pPr lvl="1"/>
            <a:r>
              <a:rPr lang="en-US" altLang="en-US" b="1" dirty="0"/>
              <a:t>Economic failure </a:t>
            </a:r>
            <a:r>
              <a:rPr lang="en-US" altLang="en-US" dirty="0"/>
              <a:t>is a type of financial distress in which the return on a firm’s assets is less than the firm’s cost of capital.</a:t>
            </a:r>
          </a:p>
          <a:p>
            <a:pPr lvl="1"/>
            <a:r>
              <a:rPr lang="en-US" altLang="en-US" b="1" dirty="0"/>
              <a:t>Technical insolvency </a:t>
            </a:r>
            <a:r>
              <a:rPr lang="en-US" altLang="en-US" dirty="0"/>
              <a:t>occurs when a firm’s operating cash flows are not sufficient to pay its liabilities as they come due.</a:t>
            </a:r>
          </a:p>
        </p:txBody>
      </p:sp>
    </p:spTree>
    <p:extLst>
      <p:ext uri="{BB962C8B-B14F-4D97-AF65-F5344CB8AC3E}">
        <p14:creationId xmlns:p14="http://schemas.microsoft.com/office/powerpoint/2010/main" val="960182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Causes of Financial Distress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Financial distress can be the result of one or several factors.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Firm-specific causes.</a:t>
            </a:r>
          </a:p>
          <a:p>
            <a:pPr lvl="1"/>
            <a:r>
              <a:rPr lang="en-US" altLang="en-US" dirty="0"/>
              <a:t>For example, excess financial leverage, volatile earnings, or poor management.</a:t>
            </a:r>
          </a:p>
          <a:p>
            <a:r>
              <a:rPr lang="en-US" altLang="en-US" dirty="0"/>
              <a:t>Market-specific causes.</a:t>
            </a:r>
          </a:p>
          <a:p>
            <a:pPr lvl="1"/>
            <a:r>
              <a:rPr lang="en-US" altLang="en-US" dirty="0"/>
              <a:t>For example, fluctuations in the business cycle and high interest rates.</a:t>
            </a:r>
          </a:p>
        </p:txBody>
      </p:sp>
    </p:spTree>
    <p:extLst>
      <p:ext uri="{BB962C8B-B14F-4D97-AF65-F5344CB8AC3E}">
        <p14:creationId xmlns:p14="http://schemas.microsoft.com/office/powerpoint/2010/main" val="1976827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Corporations may cease to exist under two situations.</a:t>
            </a:r>
          </a:p>
          <a:p>
            <a:pPr lvl="1"/>
            <a:r>
              <a:rPr lang="en-US" altLang="en-US" dirty="0"/>
              <a:t>Mergers and acquisitions.</a:t>
            </a:r>
          </a:p>
          <a:p>
            <a:pPr lvl="1"/>
            <a:r>
              <a:rPr lang="en-US" altLang="en-US" dirty="0"/>
              <a:t>Financial distress.</a:t>
            </a:r>
          </a:p>
        </p:txBody>
      </p:sp>
    </p:spTree>
    <p:extLst>
      <p:ext uri="{BB962C8B-B14F-4D97-AF65-F5344CB8AC3E}">
        <p14:creationId xmlns:p14="http://schemas.microsoft.com/office/powerpoint/2010/main" val="33052286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Restructuring a Firm’s Debt Agreements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If financial distress is deemed to be temporary, the firm and its creditors will restructure the firm.</a:t>
            </a:r>
          </a:p>
          <a:p>
            <a:pPr lvl="1"/>
            <a:r>
              <a:rPr lang="en-US" altLang="en-US" dirty="0"/>
              <a:t>Firm will arrange a voluntary settlement or </a:t>
            </a:r>
            <a:r>
              <a:rPr lang="en-US" altLang="en-US" b="1" dirty="0"/>
              <a:t>workout</a:t>
            </a:r>
            <a:r>
              <a:rPr lang="en-US" altLang="en-US" dirty="0"/>
              <a:t> with its creditors.</a:t>
            </a:r>
          </a:p>
          <a:p>
            <a:pPr lvl="2"/>
            <a:r>
              <a:rPr lang="en-US" altLang="en-US" b="1" dirty="0"/>
              <a:t>Extension</a:t>
            </a:r>
            <a:r>
              <a:rPr lang="en-US" altLang="en-US" dirty="0"/>
              <a:t> – firm’s creditors postpone the dates of the required interest and/or principal payments.</a:t>
            </a:r>
          </a:p>
          <a:p>
            <a:pPr lvl="2"/>
            <a:r>
              <a:rPr lang="en-US" altLang="en-US" b="1" dirty="0"/>
              <a:t>Composition</a:t>
            </a:r>
            <a:r>
              <a:rPr lang="en-US" altLang="en-US" dirty="0"/>
              <a:t> – creditors voluntarily reduce their claims on the firm, receiving only a partial payment for their claims.</a:t>
            </a:r>
          </a:p>
        </p:txBody>
      </p:sp>
    </p:spTree>
    <p:extLst>
      <p:ext uri="{BB962C8B-B14F-4D97-AF65-F5344CB8AC3E}">
        <p14:creationId xmlns:p14="http://schemas.microsoft.com/office/powerpoint/2010/main" val="6409704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Informal Liquidation of a Firm</a:t>
            </a:r>
            <a:r>
              <a:rPr lang="en-US" altLang="ja-JP" dirty="0"/>
              <a:t>’s Assets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Liquidation</a:t>
            </a:r>
            <a:r>
              <a:rPr lang="en-US" altLang="en-US" dirty="0"/>
              <a:t> is the termination of the firm as a going concern in which assets are sold or liquidated and any proceeds go to pay off the firm’s creditors.</a:t>
            </a:r>
          </a:p>
          <a:p>
            <a:r>
              <a:rPr lang="en-US" altLang="en-US" b="1" dirty="0"/>
              <a:t>Assignment</a:t>
            </a:r>
            <a:r>
              <a:rPr lang="en-US" altLang="en-US" dirty="0"/>
              <a:t> passes liquidation of the firm’s assets to third party </a:t>
            </a:r>
            <a:r>
              <a:rPr lang="en-US" altLang="en-US" b="1" dirty="0"/>
              <a:t>assignee</a:t>
            </a:r>
            <a:r>
              <a:rPr lang="en-US" altLang="en-US" dirty="0"/>
              <a:t> or </a:t>
            </a:r>
            <a:r>
              <a:rPr lang="en-US" altLang="en-US" b="1" dirty="0"/>
              <a:t>trustee.</a:t>
            </a:r>
          </a:p>
          <a:p>
            <a:r>
              <a:rPr lang="en-US" altLang="en-US" dirty="0"/>
              <a:t>Assignments are feasible for small or simple firms.</a:t>
            </a:r>
          </a:p>
        </p:txBody>
      </p:sp>
    </p:spTree>
    <p:extLst>
      <p:ext uri="{BB962C8B-B14F-4D97-AF65-F5344CB8AC3E}">
        <p14:creationId xmlns:p14="http://schemas.microsoft.com/office/powerpoint/2010/main" val="6523436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Federal Bankruptcy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Creditors can force the firm into bankruptcy if informal restructure agreement is not reached.</a:t>
            </a:r>
          </a:p>
          <a:p>
            <a:r>
              <a:rPr lang="en-US" altLang="en-US" dirty="0"/>
              <a:t>Firm can voluntarily file for bankruptcy.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Bankruptcy can result in restructuring (or reorganization) or liquidation.</a:t>
            </a:r>
          </a:p>
        </p:txBody>
      </p:sp>
    </p:spTree>
    <p:extLst>
      <p:ext uri="{BB962C8B-B14F-4D97-AF65-F5344CB8AC3E}">
        <p14:creationId xmlns:p14="http://schemas.microsoft.com/office/powerpoint/2010/main" val="11702916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Bankruptcy Reform Act of 1978 Bankruptcy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3100" b="1" dirty="0"/>
              <a:t>Chapter 11.</a:t>
            </a:r>
          </a:p>
          <a:p>
            <a:pPr lvl="1">
              <a:spcBef>
                <a:spcPts val="0"/>
              </a:spcBef>
            </a:pPr>
            <a:r>
              <a:rPr lang="en-US" altLang="en-US" sz="2700" dirty="0"/>
              <a:t>Outlines the process for reorganization of a failing firm.</a:t>
            </a:r>
          </a:p>
          <a:p>
            <a:pPr lvl="1">
              <a:spcBef>
                <a:spcPts val="0"/>
              </a:spcBef>
            </a:pPr>
            <a:r>
              <a:rPr lang="en-US" altLang="en-US" sz="2700" dirty="0"/>
              <a:t>Goal is to plan a reorganization of the corporation with some provision for repayment to the firm’s creditors.</a:t>
            </a:r>
          </a:p>
          <a:p>
            <a:pPr>
              <a:spcBef>
                <a:spcPts val="0"/>
              </a:spcBef>
            </a:pPr>
            <a:r>
              <a:rPr lang="en-US" altLang="en-US" sz="3100" b="1" dirty="0"/>
              <a:t>Chapter 7.</a:t>
            </a:r>
          </a:p>
          <a:p>
            <a:pPr lvl="1">
              <a:spcBef>
                <a:spcPts val="0"/>
              </a:spcBef>
            </a:pPr>
            <a:r>
              <a:rPr lang="en-US" altLang="en-US" sz="2700" dirty="0"/>
              <a:t>Outlines the process to be followed for liquidating a failed firm.</a:t>
            </a:r>
          </a:p>
          <a:p>
            <a:pPr lvl="1">
              <a:spcBef>
                <a:spcPts val="0"/>
              </a:spcBef>
            </a:pPr>
            <a:r>
              <a:rPr lang="en-US" altLang="en-US" sz="2700" dirty="0"/>
              <a:t>Generally only used if Chapter 11 is unfeasible.</a:t>
            </a:r>
          </a:p>
        </p:txBody>
      </p:sp>
    </p:spTree>
    <p:extLst>
      <p:ext uri="{BB962C8B-B14F-4D97-AF65-F5344CB8AC3E}">
        <p14:creationId xmlns:p14="http://schemas.microsoft.com/office/powerpoint/2010/main" val="25517941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Reorganization Procedures in Bankruptcy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8640" indent="-457200">
              <a:buClr>
                <a:schemeClr val="tx1"/>
              </a:buClr>
              <a:buFont typeface="+mj-lt"/>
              <a:buAutoNum type="arabicPeriod"/>
            </a:pPr>
            <a:r>
              <a:rPr lang="en-US" altLang="en-US" dirty="0"/>
              <a:t>Reorganization petition filed.</a:t>
            </a:r>
          </a:p>
          <a:p>
            <a:pPr marL="548640" indent="-457200">
              <a:buClr>
                <a:schemeClr val="tx1"/>
              </a:buClr>
              <a:buFont typeface="+mj-lt"/>
              <a:buAutoNum type="arabicPeriod"/>
            </a:pPr>
            <a:r>
              <a:rPr lang="en-US" altLang="en-US" dirty="0"/>
              <a:t>Federal judge reviews petition.</a:t>
            </a:r>
          </a:p>
          <a:p>
            <a:pPr marL="548640" indent="-457200">
              <a:buClr>
                <a:schemeClr val="tx1"/>
              </a:buClr>
              <a:buFont typeface="+mj-lt"/>
              <a:buAutoNum type="arabicPeriod"/>
            </a:pPr>
            <a:r>
              <a:rPr lang="en-US" altLang="en-US" dirty="0"/>
              <a:t>Firm submits reorganization plan within 120 days.</a:t>
            </a:r>
          </a:p>
          <a:p>
            <a:pPr marL="548640" indent="-457200">
              <a:buClr>
                <a:schemeClr val="tx1"/>
              </a:buClr>
              <a:buFont typeface="+mj-lt"/>
              <a:buAutoNum type="arabicPeriod"/>
            </a:pPr>
            <a:r>
              <a:rPr lang="en-US" altLang="en-US" dirty="0"/>
              <a:t>Creditor committees appointed.</a:t>
            </a:r>
          </a:p>
        </p:txBody>
      </p:sp>
    </p:spTree>
    <p:extLst>
      <p:ext uri="{BB962C8B-B14F-4D97-AF65-F5344CB8AC3E}">
        <p14:creationId xmlns:p14="http://schemas.microsoft.com/office/powerpoint/2010/main" val="2414130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Liquidation Procedures in Bankruptcy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Firm is liquidated once the bankruptcy courts determine that reorganization is not feasible.</a:t>
            </a:r>
          </a:p>
          <a:p>
            <a:pPr lvl="1"/>
            <a:r>
              <a:rPr lang="en-US" altLang="en-US" dirty="0"/>
              <a:t>Judge appoints trustee to protect the creditors’ interests.</a:t>
            </a:r>
          </a:p>
          <a:p>
            <a:pPr lvl="1"/>
            <a:r>
              <a:rPr lang="en-US" altLang="en-US" dirty="0"/>
              <a:t>Distribution of the funds from asset liquidation occurs according to priority of claims.</a:t>
            </a:r>
          </a:p>
        </p:txBody>
      </p:sp>
    </p:spTree>
    <p:extLst>
      <p:ext uri="{BB962C8B-B14F-4D97-AF65-F5344CB8AC3E}">
        <p14:creationId xmlns:p14="http://schemas.microsoft.com/office/powerpoint/2010/main" val="25104181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Predicting Bankruptcy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Credit scoring models </a:t>
            </a:r>
            <a:r>
              <a:rPr lang="en-US" altLang="en-US" dirty="0"/>
              <a:t>are quantitative models that use data on observed firm characteristics either to sort firms into different bankruptcy classes or to calculate the probability of bankruptcy.</a:t>
            </a:r>
          </a:p>
          <a:p>
            <a:r>
              <a:rPr lang="en-US" altLang="en-US" dirty="0"/>
              <a:t>Broad types of credit scoring models.</a:t>
            </a:r>
          </a:p>
          <a:p>
            <a:pPr lvl="1"/>
            <a:r>
              <a:rPr lang="en-US" altLang="en-US" dirty="0"/>
              <a:t>Linear discriminant models.</a:t>
            </a:r>
          </a:p>
          <a:p>
            <a:pPr lvl="1"/>
            <a:r>
              <a:rPr lang="en-US" altLang="en-US" dirty="0"/>
              <a:t>Linear probability models.</a:t>
            </a:r>
          </a:p>
          <a:p>
            <a:pPr lvl="1"/>
            <a:r>
              <a:rPr lang="en-US" altLang="en-US" dirty="0"/>
              <a:t>Logit models.</a:t>
            </a:r>
          </a:p>
        </p:txBody>
      </p:sp>
    </p:spTree>
    <p:extLst>
      <p:ext uri="{BB962C8B-B14F-4D97-AF65-F5344CB8AC3E}">
        <p14:creationId xmlns:p14="http://schemas.microsoft.com/office/powerpoint/2010/main" val="12721717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75560"/>
            <a:ext cx="8229600" cy="170688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27288471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Economies of Scale in Mergers </a:t>
            </a:r>
            <a:r>
              <a:rPr lang="en-US" altLang="en-US" sz="3600" dirty="0"/>
              <a:t>Text Alternative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4876800"/>
          </a:xfrm>
        </p:spPr>
        <p:txBody>
          <a:bodyPr/>
          <a:lstStyle/>
          <a:p>
            <a:r>
              <a:rPr lang="en-US" sz="2800" dirty="0"/>
              <a:t>On the x-axis are three companies, A, B, and C. On the y-axis is average cost for each company. The cost function is graphed, showing that large companies have higher average cost.</a:t>
            </a:r>
            <a:endParaRPr lang="en-US" sz="2400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23445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Mergers and Acquisitions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merger</a:t>
            </a:r>
            <a:r>
              <a:rPr lang="en-US" altLang="en-US" dirty="0"/>
              <a:t> is a transaction in which two firms combine to form a single firm.</a:t>
            </a:r>
          </a:p>
          <a:p>
            <a:r>
              <a:rPr lang="en-US" altLang="en-US" dirty="0"/>
              <a:t>An </a:t>
            </a:r>
            <a:r>
              <a:rPr lang="en-US" altLang="en-US" b="1" dirty="0"/>
              <a:t>acquisition</a:t>
            </a:r>
            <a:r>
              <a:rPr lang="en-US" altLang="en-US" dirty="0"/>
              <a:t> is the purchase of one firm by another.</a:t>
            </a:r>
          </a:p>
          <a:p>
            <a:r>
              <a:rPr lang="en-US" altLang="en-US" dirty="0"/>
              <a:t>A </a:t>
            </a:r>
            <a:r>
              <a:rPr lang="en-US" altLang="en-US" b="1" dirty="0"/>
              <a:t>consolidation</a:t>
            </a:r>
            <a:r>
              <a:rPr lang="en-US" altLang="en-US" dirty="0"/>
              <a:t> is another type of merger in which an entirely new firm is created.</a:t>
            </a:r>
          </a:p>
          <a:p>
            <a:pPr lvl="1"/>
            <a:r>
              <a:rPr lang="en-US" altLang="en-US" dirty="0"/>
              <a:t>Both the bidder and target firms are absorbed into the new firm and the old firms cease to exist as separate entities.</a:t>
            </a:r>
          </a:p>
        </p:txBody>
      </p:sp>
    </p:spTree>
    <p:extLst>
      <p:ext uri="{BB962C8B-B14F-4D97-AF65-F5344CB8AC3E}">
        <p14:creationId xmlns:p14="http://schemas.microsoft.com/office/powerpoint/2010/main" val="4045200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Mergers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horizontal merger </a:t>
            </a:r>
            <a:r>
              <a:rPr lang="en-US" altLang="en-US" dirty="0"/>
              <a:t>combines two companies in the same industry.</a:t>
            </a:r>
          </a:p>
          <a:p>
            <a:pPr lvl="1"/>
            <a:r>
              <a:rPr lang="en-US" altLang="en-US" dirty="0"/>
              <a:t>A </a:t>
            </a:r>
            <a:r>
              <a:rPr lang="en-US" altLang="en-US" b="1" dirty="0"/>
              <a:t>market extension merger </a:t>
            </a:r>
            <a:r>
              <a:rPr lang="en-US" altLang="en-US" dirty="0"/>
              <a:t>(a type of horizontal merger) combines two firms that sell the same products in different market areas.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Forming a larger firm creates beneficial economies of scale.</a:t>
            </a:r>
          </a:p>
        </p:txBody>
      </p:sp>
    </p:spTree>
    <p:extLst>
      <p:ext uri="{BB962C8B-B14F-4D97-AF65-F5344CB8AC3E}">
        <p14:creationId xmlns:p14="http://schemas.microsoft.com/office/powerpoint/2010/main" val="2235681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Mergers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vertical merger </a:t>
            </a:r>
            <a:r>
              <a:rPr lang="en-US" altLang="en-US" dirty="0"/>
              <a:t>combines a firm with a supplier or distributor.</a:t>
            </a:r>
          </a:p>
          <a:p>
            <a:pPr lvl="1"/>
            <a:r>
              <a:rPr lang="en-US" altLang="en-US" dirty="0"/>
              <a:t>For example, Disney and Pixar.</a:t>
            </a:r>
          </a:p>
          <a:p>
            <a:r>
              <a:rPr lang="en-US" altLang="en-US" dirty="0"/>
              <a:t>A </a:t>
            </a:r>
            <a:r>
              <a:rPr lang="en-US" altLang="en-US" b="1" dirty="0"/>
              <a:t>conglomerate merger </a:t>
            </a:r>
            <a:r>
              <a:rPr lang="en-US" altLang="en-US" dirty="0"/>
              <a:t>combines two companies that have no related products or markets.</a:t>
            </a:r>
          </a:p>
          <a:p>
            <a:r>
              <a:rPr lang="en-US" altLang="en-US" dirty="0"/>
              <a:t>A </a:t>
            </a:r>
            <a:r>
              <a:rPr lang="en-US" altLang="en-US" b="1" dirty="0"/>
              <a:t>product extension merger </a:t>
            </a:r>
            <a:r>
              <a:rPr lang="en-US" altLang="en-US" dirty="0"/>
              <a:t>is a combination of firms that sell different but somewhat related products.</a:t>
            </a:r>
          </a:p>
        </p:txBody>
      </p:sp>
    </p:spTree>
    <p:extLst>
      <p:ext uri="{BB962C8B-B14F-4D97-AF65-F5344CB8AC3E}">
        <p14:creationId xmlns:p14="http://schemas.microsoft.com/office/powerpoint/2010/main" val="147889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Motive for Mergers and Acquisitions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main motivation for a merger or acquisition is </a:t>
            </a:r>
            <a:r>
              <a:rPr lang="en-US" altLang="en-US" b="1" dirty="0"/>
              <a:t>synergy</a:t>
            </a:r>
            <a:r>
              <a:rPr lang="en-US" altLang="en-US" dirty="0"/>
              <a:t>, the working together of the two firms to produce a combined value that is greater than the sum of the individual values.</a:t>
            </a:r>
          </a:p>
          <a:p>
            <a:pPr lvl="1"/>
            <a:r>
              <a:rPr lang="en-US" altLang="en-US" dirty="0"/>
              <a:t>Revenue enhancement.</a:t>
            </a:r>
          </a:p>
          <a:p>
            <a:pPr lvl="1"/>
            <a:r>
              <a:rPr lang="en-US" altLang="en-US" dirty="0"/>
              <a:t>Cost reduction.</a:t>
            </a:r>
          </a:p>
          <a:p>
            <a:pPr lvl="1"/>
            <a:r>
              <a:rPr lang="en-US" altLang="en-US" dirty="0"/>
              <a:t>Tax considerations.</a:t>
            </a:r>
          </a:p>
          <a:p>
            <a:pPr lvl="1"/>
            <a:r>
              <a:rPr lang="en-US" altLang="en-US" dirty="0"/>
              <a:t>Lower cost of capital.</a:t>
            </a:r>
          </a:p>
        </p:txBody>
      </p:sp>
    </p:spTree>
    <p:extLst>
      <p:ext uri="{BB962C8B-B14F-4D97-AF65-F5344CB8AC3E}">
        <p14:creationId xmlns:p14="http://schemas.microsoft.com/office/powerpoint/2010/main" val="2048453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Revenue Enhancement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Acquisition of firm in growing market may enhance revenues.</a:t>
            </a:r>
          </a:p>
          <a:p>
            <a:r>
              <a:rPr lang="en-US" altLang="en-US" dirty="0"/>
              <a:t>Acquiring firm’s revenues may become more stable if the asset and liability portfolio of the target institution exhibits characteristics that differ from the acquirer.</a:t>
            </a:r>
          </a:p>
          <a:p>
            <a:r>
              <a:rPr lang="en-US" altLang="en-US" dirty="0"/>
              <a:t>Expanding into markets that are less than fully competitive may provide opportunity for revenue enhancement.</a:t>
            </a:r>
          </a:p>
        </p:txBody>
      </p:sp>
    </p:spTree>
    <p:extLst>
      <p:ext uri="{BB962C8B-B14F-4D97-AF65-F5344CB8AC3E}">
        <p14:creationId xmlns:p14="http://schemas.microsoft.com/office/powerpoint/2010/main" val="3022698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Reduction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en-US" b="1" dirty="0"/>
              <a:t>Economies of scale </a:t>
            </a:r>
            <a:r>
              <a:rPr lang="en-US" altLang="en-US" dirty="0"/>
              <a:t>are cost advantages that occur when fixed costs are spread over a large number of units.</a:t>
            </a:r>
          </a:p>
          <a:p>
            <a:pPr lvl="1">
              <a:spcBef>
                <a:spcPts val="0"/>
              </a:spcBef>
            </a:pPr>
            <a:r>
              <a:rPr lang="en-US" altLang="en-US" dirty="0"/>
              <a:t>Reduce or eliminate overlapping resources.</a:t>
            </a:r>
          </a:p>
          <a:p>
            <a:pPr lvl="1">
              <a:spcBef>
                <a:spcPts val="0"/>
              </a:spcBef>
            </a:pPr>
            <a:r>
              <a:rPr lang="en-US" altLang="en-US" dirty="0"/>
              <a:t>Cost of producing goods falls as size of firm increases.</a:t>
            </a:r>
          </a:p>
          <a:p>
            <a:pPr lvl="1">
              <a:spcBef>
                <a:spcPts val="0"/>
              </a:spcBef>
            </a:pPr>
            <a:r>
              <a:rPr lang="en-US" altLang="en-US" dirty="0"/>
              <a:t>Larger and more cost-efficient firms will drive out smaller, less cost-efficient firms.</a:t>
            </a:r>
          </a:p>
          <a:p>
            <a:pPr lvl="2">
              <a:spcBef>
                <a:spcPts val="0"/>
              </a:spcBef>
            </a:pPr>
            <a:r>
              <a:rPr lang="en-US" altLang="en-US" dirty="0"/>
              <a:t>Leads to increased large-firm dominance and concentration in production.</a:t>
            </a:r>
          </a:p>
        </p:txBody>
      </p:sp>
    </p:spTree>
    <p:extLst>
      <p:ext uri="{BB962C8B-B14F-4D97-AF65-F5344CB8AC3E}">
        <p14:creationId xmlns:p14="http://schemas.microsoft.com/office/powerpoint/2010/main" val="263842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Economies of Scale in Mergers</a:t>
            </a:r>
            <a:endParaRPr lang="en-US" sz="1500" dirty="0"/>
          </a:p>
        </p:txBody>
      </p:sp>
      <p:pic>
        <p:nvPicPr>
          <p:cNvPr id="4" name="Picture 2" descr="A graph showing cost data for three firms of different sizes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11" y="1380774"/>
            <a:ext cx="799517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</a:p>
        </p:txBody>
      </p:sp>
    </p:spTree>
    <p:extLst>
      <p:ext uri="{BB962C8B-B14F-4D97-AF65-F5344CB8AC3E}">
        <p14:creationId xmlns:p14="http://schemas.microsoft.com/office/powerpoint/2010/main" val="6487374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3885</TotalTime>
  <Words>1250</Words>
  <Application>Microsoft Office PowerPoint</Application>
  <PresentationFormat>On-screen Show (4:3)</PresentationFormat>
  <Paragraphs>121</Paragraphs>
  <Slides>28</Slides>
  <Notes>1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ArumSans Bd</vt:lpstr>
      <vt:lpstr>ArumSans Bold</vt:lpstr>
      <vt:lpstr>ArumSans Regular</vt:lpstr>
      <vt:lpstr>Calibri</vt:lpstr>
      <vt:lpstr>FIRST, BREAK, LAST slides </vt:lpstr>
      <vt:lpstr>9e PPT design template</vt:lpstr>
      <vt:lpstr>Finance</vt:lpstr>
      <vt:lpstr>Introduction</vt:lpstr>
      <vt:lpstr>Mergers and Acquisitions</vt:lpstr>
      <vt:lpstr>Types of Mergers 1</vt:lpstr>
      <vt:lpstr>Types of Mergers 2</vt:lpstr>
      <vt:lpstr>Motive for Mergers and Acquisitions</vt:lpstr>
      <vt:lpstr>Revenue Enhancement</vt:lpstr>
      <vt:lpstr>Cost Reduction</vt:lpstr>
      <vt:lpstr>Economies of Scale in Mergers</vt:lpstr>
      <vt:lpstr>Long-Term Effect of Economies of Scale</vt:lpstr>
      <vt:lpstr>Economies of Scope</vt:lpstr>
      <vt:lpstr>X-Efficiencies</vt:lpstr>
      <vt:lpstr>Merger Guidelines for Acceptability</vt:lpstr>
      <vt:lpstr>Tax Considerations</vt:lpstr>
      <vt:lpstr>Lowering the Cost of Capital</vt:lpstr>
      <vt:lpstr>Managers’ Personal Incentives</vt:lpstr>
      <vt:lpstr>Valuing a Merger</vt:lpstr>
      <vt:lpstr>Financial Distress</vt:lpstr>
      <vt:lpstr>Causes of Financial Distress</vt:lpstr>
      <vt:lpstr>Restructuring a Firm’s Debt Agreements</vt:lpstr>
      <vt:lpstr>Informal Liquidation of a Firm’s Assets</vt:lpstr>
      <vt:lpstr>Federal Bankruptcy</vt:lpstr>
      <vt:lpstr>Bankruptcy Reform Act of 1978 Bankruptcy</vt:lpstr>
      <vt:lpstr>Reorganization Procedures in Bankruptcy</vt:lpstr>
      <vt:lpstr>Liquidation Procedures in Bankruptcy</vt:lpstr>
      <vt:lpstr>Predicting Bankruptcy</vt:lpstr>
      <vt:lpstr>Accessibility Content: Text Alternatives for Images</vt:lpstr>
      <vt:lpstr>Economies of Scale in Mergers Text Alternative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Becky Wills</cp:lastModifiedBy>
  <cp:revision>699</cp:revision>
  <dcterms:created xsi:type="dcterms:W3CDTF">2017-12-05T17:18:18Z</dcterms:created>
  <dcterms:modified xsi:type="dcterms:W3CDTF">2019-04-03T12:16:42Z</dcterms:modified>
</cp:coreProperties>
</file>