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915" r:id="rId2"/>
  </p:sldMasterIdLst>
  <p:notesMasterIdLst>
    <p:notesMasterId r:id="rId25"/>
  </p:notesMasterIdLst>
  <p:handoutMasterIdLst>
    <p:handoutMasterId r:id="rId26"/>
  </p:handoutMasterIdLst>
  <p:sldIdLst>
    <p:sldId id="273" r:id="rId3"/>
    <p:sldId id="381" r:id="rId4"/>
    <p:sldId id="422" r:id="rId5"/>
    <p:sldId id="318" r:id="rId6"/>
    <p:sldId id="425" r:id="rId7"/>
    <p:sldId id="437" r:id="rId8"/>
    <p:sldId id="428" r:id="rId9"/>
    <p:sldId id="429" r:id="rId10"/>
    <p:sldId id="430" r:id="rId11"/>
    <p:sldId id="274" r:id="rId12"/>
    <p:sldId id="431" r:id="rId13"/>
    <p:sldId id="432" r:id="rId14"/>
    <p:sldId id="438" r:id="rId15"/>
    <p:sldId id="433" r:id="rId16"/>
    <p:sldId id="439" r:id="rId17"/>
    <p:sldId id="420" r:id="rId18"/>
    <p:sldId id="426" r:id="rId19"/>
    <p:sldId id="408" r:id="rId20"/>
    <p:sldId id="434" r:id="rId21"/>
    <p:sldId id="435" r:id="rId22"/>
    <p:sldId id="427" r:id="rId23"/>
    <p:sldId id="423"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FFE6A1B5-3EA5-44AB-AFA4-F3A63A9571D5}">
          <p14:sldIdLst>
            <p14:sldId id="273"/>
            <p14:sldId id="381"/>
            <p14:sldId id="422"/>
            <p14:sldId id="318"/>
            <p14:sldId id="425"/>
            <p14:sldId id="437"/>
            <p14:sldId id="428"/>
            <p14:sldId id="429"/>
            <p14:sldId id="430"/>
            <p14:sldId id="274"/>
            <p14:sldId id="431"/>
            <p14:sldId id="432"/>
            <p14:sldId id="438"/>
            <p14:sldId id="433"/>
            <p14:sldId id="439"/>
            <p14:sldId id="420"/>
            <p14:sldId id="426"/>
            <p14:sldId id="408"/>
            <p14:sldId id="434"/>
            <p14:sldId id="435"/>
            <p14:sldId id="427"/>
            <p14:sldId id="423"/>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CDD"/>
    <a:srgbClr val="CBDBEB"/>
    <a:srgbClr val="AAC1D3"/>
    <a:srgbClr val="C0D1DE"/>
    <a:srgbClr val="0A0A32"/>
    <a:srgbClr val="B60000"/>
    <a:srgbClr val="B44600"/>
    <a:srgbClr val="DDD9C3"/>
    <a:srgbClr val="9BB9EF"/>
    <a:srgbClr val="C6D9F1"/>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59" autoAdjust="0"/>
    <p:restoredTop sz="95745" autoAdjust="0"/>
  </p:normalViewPr>
  <p:slideViewPr>
    <p:cSldViewPr>
      <p:cViewPr varScale="1">
        <p:scale>
          <a:sx n="82" d="100"/>
          <a:sy n="82" d="100"/>
        </p:scale>
        <p:origin x="1306" y="38"/>
      </p:cViewPr>
      <p:guideLst>
        <p:guide orient="horz" pos="3408"/>
        <p:guide orient="horz" pos="3600"/>
        <p:guide orient="horz" pos="912"/>
        <p:guide orient="horz" pos="3360"/>
        <p:guide pos="5616"/>
        <p:guide pos="4320"/>
      </p:guideLst>
    </p:cSldViewPr>
  </p:slideViewPr>
  <p:outlineViewPr>
    <p:cViewPr>
      <p:scale>
        <a:sx n="33" d="100"/>
        <a:sy n="33" d="100"/>
      </p:scale>
      <p:origin x="0" y="-1355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199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4/3/2019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4/3/2019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270645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37338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0"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00312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8956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44958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1"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8880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Rectangle 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56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383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2"/>
          </p:nvPr>
        </p:nvSpPr>
        <p:spPr>
          <a:xfrm>
            <a:off x="443625" y="510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3"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18432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pPr>
              <a:defRPr/>
            </a:pPr>
            <a:fld id="{34476F69-1E9F-4926-8336-8EEE0909F6AF}" type="datetimeFigureOut">
              <a:rPr lang="en-US" smtClean="0"/>
              <a:pPr>
                <a:defRPr/>
              </a:pPr>
              <a:t>4/3/2019</a:t>
            </a:fld>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pPr>
              <a:defRPr/>
            </a:pPr>
            <a:endParaRPr lang="en-US" dirty="0"/>
          </a:p>
        </p:txBody>
      </p:sp>
      <p:sp>
        <p:nvSpPr>
          <p:cNvPr id="4" name="Slide Number Placeholder 3"/>
          <p:cNvSpPr>
            <a:spLocks noGrp="1"/>
          </p:cNvSpPr>
          <p:nvPr>
            <p:ph type="sldNum" sz="quarter" idx="12"/>
          </p:nvPr>
        </p:nvSpPr>
        <p:spPr>
          <a:xfrm>
            <a:off x="7620000" y="18288"/>
            <a:ext cx="1066800" cy="329184"/>
          </a:xfrm>
          <a:prstGeom prst="rect">
            <a:avLst/>
          </a:prstGeom>
        </p:spPr>
        <p:txBody>
          <a:bodyPr/>
          <a:lstStyle/>
          <a:p>
            <a:pPr>
              <a:defRPr/>
            </a:pPr>
            <a:fld id="{2DEB382E-9641-48BF-AF1E-7278C657E8F8}" type="slidenum">
              <a:rPr lang="en-US" smtClean="0"/>
              <a:pPr>
                <a:defRPr/>
              </a:pPr>
              <a:t>‹#›</a:t>
            </a:fld>
            <a:endParaRPr lang="en-US" dirty="0"/>
          </a:p>
        </p:txBody>
      </p:sp>
    </p:spTree>
    <p:extLst>
      <p:ext uri="{BB962C8B-B14F-4D97-AF65-F5344CB8AC3E}">
        <p14:creationId xmlns:p14="http://schemas.microsoft.com/office/powerpoint/2010/main" val="715479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124200" y="3429000"/>
            <a:ext cx="6019800" cy="1752600"/>
          </a:xfrm>
          <a:prstGeom prst="rect">
            <a:avLst/>
          </a:prstGeom>
          <a:solidFill>
            <a:srgbClr val="5252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276600" y="35052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276600" y="4190999"/>
            <a:ext cx="5699760" cy="914400"/>
          </a:xfrm>
          <a:prstGeom prst="rect">
            <a:avLst/>
          </a:prstGeom>
        </p:spPr>
        <p:txBody>
          <a:bodyPr/>
          <a:lstStyle>
            <a:lvl1pPr marL="0" indent="0" algn="r">
              <a:buNone/>
              <a:defRPr sz="2800" b="0">
                <a:solidFill>
                  <a:schemeClr val="bg1"/>
                </a:solidFill>
                <a:latin typeface="+mj-lt"/>
              </a:defRPr>
            </a:lvl1pPr>
            <a:lvl2pPr marL="457200" indent="0" algn="r">
              <a:buNone/>
              <a:defRPr sz="2400" b="0">
                <a:solidFill>
                  <a:schemeClr val="bg1"/>
                </a:solidFill>
                <a:latin typeface="ArumSans Bd" panose="020B0B04010000020C00" pitchFamily="34" charset="0"/>
              </a:defRPr>
            </a:lvl2pPr>
            <a:lvl3pPr marL="914400" indent="0" algn="r">
              <a:buNone/>
              <a:defRPr sz="2400" b="0">
                <a:solidFill>
                  <a:schemeClr val="bg1"/>
                </a:solidFill>
                <a:latin typeface="ArumSans Bd" panose="020B0B04010000020C00" pitchFamily="34" charset="0"/>
              </a:defRPr>
            </a:lvl3pPr>
            <a:lvl4pPr marL="1371600" indent="0" algn="r">
              <a:buNone/>
              <a:defRPr sz="2400" b="0">
                <a:solidFill>
                  <a:schemeClr val="bg1"/>
                </a:solidFill>
                <a:latin typeface="ArumSans Bd" panose="020B0B04010000020C00" pitchFamily="34" charset="0"/>
              </a:defRPr>
            </a:lvl4pPr>
            <a:lvl5pPr marL="1828800" indent="0" algn="r">
              <a:buNone/>
              <a:defRPr sz="2400" b="0">
                <a:solidFill>
                  <a:schemeClr val="bg1"/>
                </a:solidFill>
                <a:latin typeface="ArumSans Bd" panose="020B0B04010000020C00" pitchFamily="34" charset="0"/>
              </a:defRPr>
            </a:lvl5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10"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spTree>
    <p:extLst>
      <p:ext uri="{BB962C8B-B14F-4D97-AF65-F5344CB8AC3E}">
        <p14:creationId xmlns:p14="http://schemas.microsoft.com/office/powerpoint/2010/main" val="348068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Slide Title"/>
          <p:cNvSpPr>
            <a:spLocks noGrp="1"/>
          </p:cNvSpPr>
          <p:nvPr>
            <p:ph type="title"/>
          </p:nvPr>
        </p:nvSpPr>
        <p:spPr>
          <a:xfrm>
            <a:off x="762000" y="152400"/>
            <a:ext cx="7620000" cy="1097280"/>
          </a:xfrm>
          <a:prstGeom prst="rect">
            <a:avLst/>
          </a:prstGeom>
        </p:spPr>
        <p:txBody>
          <a:bodyPr anchor="ctr"/>
          <a:lstStyle>
            <a:lvl1pPr>
              <a:defRPr sz="3600" b="0">
                <a:solidFill>
                  <a:srgbClr val="B60000"/>
                </a:solidFill>
                <a:latin typeface="+mj-lt"/>
                <a:cs typeface="Arial" panose="020B0604020202020204" pitchFamily="34" charset="0"/>
              </a:defRPr>
            </a:lvl1pPr>
          </a:lstStyle>
          <a:p>
            <a:r>
              <a:rPr lang="en-US" dirty="0"/>
              <a:t>Click to edit Master title style</a:t>
            </a:r>
          </a:p>
        </p:txBody>
      </p:sp>
      <p:sp>
        <p:nvSpPr>
          <p:cNvPr id="10" name="Content Placeholder 1"/>
          <p:cNvSpPr>
            <a:spLocks noGrp="1"/>
          </p:cNvSpPr>
          <p:nvPr>
            <p:ph idx="1"/>
          </p:nvPr>
        </p:nvSpPr>
        <p:spPr>
          <a:xfrm>
            <a:off x="457200" y="1447800"/>
            <a:ext cx="8229600" cy="4754880"/>
          </a:xfrm>
          <a:prstGeom prst="rect">
            <a:avLst/>
          </a:prstGeom>
        </p:spPr>
        <p:txBody>
          <a:bodyPr/>
          <a:lstStyle>
            <a:lvl1pPr marL="0" indent="0" algn="l">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lgn="l">
              <a:spcBef>
                <a:spcPts val="1200"/>
              </a:spcBef>
              <a:spcAft>
                <a:spcPts val="600"/>
              </a:spcAft>
              <a:buClr>
                <a:schemeClr val="tx1"/>
              </a:buClr>
              <a:buFont typeface="Arial" panose="020B0604020202020204" pitchFamily="34" charset="0"/>
              <a:buChar char="•"/>
              <a:defRPr sz="2800">
                <a:latin typeface="+mj-lt"/>
                <a:cs typeface="Arial" panose="020B0604020202020204" pitchFamily="34" charset="0"/>
              </a:defRPr>
            </a:lvl2pPr>
            <a:lvl3pPr marL="822960" indent="-274320" algn="l">
              <a:spcBef>
                <a:spcPts val="1200"/>
              </a:spcBef>
              <a:spcAft>
                <a:spcPts val="600"/>
              </a:spcAft>
              <a:buClr>
                <a:schemeClr val="tx1"/>
              </a:buClr>
              <a:buFont typeface="Arial" panose="020B0604020202020204" pitchFamily="34" charset="0"/>
              <a:buChar char="•"/>
              <a:defRPr sz="2400">
                <a:latin typeface="+mj-lt"/>
                <a:cs typeface="Arial" panose="020B0604020202020204" pitchFamily="34" charset="0"/>
              </a:defRPr>
            </a:lvl3pPr>
            <a:lvl4pPr marL="1188720" indent="-274320" algn="l">
              <a:spcBef>
                <a:spcPts val="1200"/>
              </a:spcBef>
              <a:spcAft>
                <a:spcPts val="600"/>
              </a:spcAft>
              <a:buClr>
                <a:schemeClr val="tx1"/>
              </a:buClr>
              <a:buFont typeface="Arial" panose="020B0604020202020204" pitchFamily="34" charset="0"/>
              <a:buChar char="•"/>
              <a:defRPr sz="2000">
                <a:latin typeface="+mj-lt"/>
                <a:cs typeface="Arial" panose="020B0604020202020204" pitchFamily="34" charset="0"/>
              </a:defRPr>
            </a:lvl4pPr>
            <a:lvl5pPr marL="1554480" indent="-228600" algn="l">
              <a:spcBef>
                <a:spcPts val="1200"/>
              </a:spcBef>
              <a:spcAft>
                <a:spcPts val="600"/>
              </a:spcAft>
              <a:buClr>
                <a:schemeClr val="tx1"/>
              </a:buClr>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2736343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8"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0041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©2020 McGraw-Hill Education</a:t>
            </a:r>
          </a:p>
        </p:txBody>
      </p:sp>
      <p:sp>
        <p:nvSpPr>
          <p:cNvPr id="6" name="TextBox 5"/>
          <p:cNvSpPr txBox="1"/>
          <p:nvPr userDrawn="1"/>
        </p:nvSpPr>
        <p:spPr>
          <a:xfrm>
            <a:off x="8503920" y="6477000"/>
            <a:ext cx="640080" cy="182880"/>
          </a:xfrm>
          <a:prstGeom prst="rect">
            <a:avLst/>
          </a:prstGeom>
          <a:noFill/>
        </p:spPr>
        <p:txBody>
          <a:bodyPr wrap="square" rtlCol="0" anchor="ctr">
            <a:noAutofit/>
          </a:bodyPr>
          <a:lstStyle/>
          <a:p>
            <a:pPr algn="r"/>
            <a:r>
              <a:rPr lang="en-US" sz="1200" b="1" dirty="0"/>
              <a:t>19-</a:t>
            </a:r>
            <a:fld id="{D284030D-0224-4BD8-89C1-1614B36E06C2}" type="slidenum">
              <a:rPr lang="en-US" sz="1200" b="1" smtClean="0"/>
              <a:pPr algn="r"/>
              <a:t>‹#›</a:t>
            </a:fld>
            <a:endParaRPr lang="en-US" sz="1200" b="1" dirty="0"/>
          </a:p>
        </p:txBody>
      </p:sp>
    </p:spTree>
    <p:extLst>
      <p:ext uri="{BB962C8B-B14F-4D97-AF65-F5344CB8AC3E}">
        <p14:creationId xmlns:p14="http://schemas.microsoft.com/office/powerpoint/2010/main" val="2511135789"/>
      </p:ext>
    </p:extLst>
  </p:cSld>
  <p:clrMap bg1="lt1" tx1="dk1" bg2="lt2" tx2="dk2" accent1="accent1" accent2="accent2" accent3="accent3" accent4="accent4" accent5="accent5" accent6="accent6" hlink="hlink" folHlink="folHlink"/>
  <p:sldLayoutIdLst>
    <p:sldLayoutId id="2147483922" r:id="rId1"/>
    <p:sldLayoutId id="2147483917" r:id="rId2"/>
    <p:sldLayoutId id="2147483919" r:id="rId3"/>
    <p:sldLayoutId id="2147483920" r:id="rId4"/>
    <p:sldLayoutId id="2147483921" r:id="rId5"/>
    <p:sldLayoutId id="2147483918" r:id="rId6"/>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9.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9.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9.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i="1" dirty="0"/>
              <a:t>Finance</a:t>
            </a:r>
          </a:p>
        </p:txBody>
      </p:sp>
      <p:sp>
        <p:nvSpPr>
          <p:cNvPr id="15" name="Text Placeholder 2"/>
          <p:cNvSpPr>
            <a:spLocks noGrp="1"/>
          </p:cNvSpPr>
          <p:nvPr>
            <p:ph type="body" idx="1"/>
          </p:nvPr>
        </p:nvSpPr>
        <p:spPr/>
        <p:txBody>
          <a:bodyPr/>
          <a:lstStyle/>
          <a:p>
            <a:r>
              <a:rPr lang="en-US" dirty="0"/>
              <a:t>5th Edition</a:t>
            </a:r>
          </a:p>
        </p:txBody>
      </p:sp>
      <p:sp>
        <p:nvSpPr>
          <p:cNvPr id="14" name="Content Placeholder 3"/>
          <p:cNvSpPr>
            <a:spLocks noGrp="1"/>
          </p:cNvSpPr>
          <p:nvPr>
            <p:ph sz="quarter" idx="12"/>
          </p:nvPr>
        </p:nvSpPr>
        <p:spPr/>
        <p:txBody>
          <a:bodyPr/>
          <a:lstStyle/>
          <a:p>
            <a:r>
              <a:rPr lang="en-US" dirty="0"/>
              <a:t>Cornett, Adair, and Nofsinger</a:t>
            </a:r>
          </a:p>
        </p:txBody>
      </p:sp>
      <p:sp>
        <p:nvSpPr>
          <p:cNvPr id="12" name="Content Placeholder 4"/>
          <p:cNvSpPr>
            <a:spLocks noGrp="1"/>
          </p:cNvSpPr>
          <p:nvPr>
            <p:ph sz="quarter" idx="14"/>
          </p:nvPr>
        </p:nvSpPr>
        <p:spPr/>
        <p:txBody>
          <a:bodyPr/>
          <a:lstStyle/>
          <a:p>
            <a:r>
              <a:rPr lang="en-US" dirty="0"/>
              <a:t>Chapter 19</a:t>
            </a:r>
          </a:p>
        </p:txBody>
      </p:sp>
      <p:sp>
        <p:nvSpPr>
          <p:cNvPr id="13" name="Content Placeholder 5"/>
          <p:cNvSpPr>
            <a:spLocks noGrp="1"/>
          </p:cNvSpPr>
          <p:nvPr>
            <p:ph sz="quarter" idx="15"/>
          </p:nvPr>
        </p:nvSpPr>
        <p:spPr/>
        <p:txBody>
          <a:bodyPr/>
          <a:lstStyle/>
          <a:p>
            <a:r>
              <a:rPr lang="en-US" dirty="0"/>
              <a:t>International Corporate Finance</a:t>
            </a:r>
          </a:p>
        </p:txBody>
      </p:sp>
      <p:sp>
        <p:nvSpPr>
          <p:cNvPr id="11" name="Content Placeholder 6"/>
          <p:cNvSpPr>
            <a:spLocks noGrp="1"/>
          </p:cNvSpPr>
          <p:nvPr>
            <p:ph sz="quarter" idx="13"/>
          </p:nvPr>
        </p:nvSpPr>
        <p:spPr>
          <a:xfrm>
            <a:off x="0" y="6750050"/>
            <a:ext cx="9144000" cy="113030"/>
          </a:xfrm>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1476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Currency Exchange Rates, June 2018</a:t>
            </a:r>
            <a:endParaRPr lang="en-US" sz="1500" dirty="0"/>
          </a:p>
        </p:txBody>
      </p:sp>
      <p:sp>
        <p:nvSpPr>
          <p:cNvPr id="3" name="Content Placeholder 2"/>
          <p:cNvSpPr>
            <a:spLocks noGrp="1"/>
          </p:cNvSpPr>
          <p:nvPr>
            <p:ph idx="1"/>
          </p:nvPr>
        </p:nvSpPr>
        <p:spPr>
          <a:xfrm>
            <a:off x="1129425" y="1295400"/>
            <a:ext cx="6858000" cy="457200"/>
          </a:xfrm>
        </p:spPr>
        <p:txBody>
          <a:bodyPr/>
          <a:lstStyle/>
          <a:p>
            <a:r>
              <a:rPr lang="en-US" sz="1600" dirty="0"/>
              <a:t>Currency Exchange Rates, June 18, 2018 </a:t>
            </a:r>
            <a:endParaRPr lang="en-US" altLang="en-US" sz="1600" dirty="0"/>
          </a:p>
        </p:txBody>
      </p:sp>
      <p:graphicFrame>
        <p:nvGraphicFramePr>
          <p:cNvPr id="11" name="Table 3"/>
          <p:cNvGraphicFramePr>
            <a:graphicFrameLocks noGrp="1"/>
          </p:cNvGraphicFramePr>
          <p:nvPr>
            <p:ph idx="11"/>
            <p:extLst>
              <p:ext uri="{D42A27DB-BD31-4B8C-83A1-F6EECF244321}">
                <p14:modId xmlns:p14="http://schemas.microsoft.com/office/powerpoint/2010/main" val="2757225568"/>
              </p:ext>
            </p:extLst>
          </p:nvPr>
        </p:nvGraphicFramePr>
        <p:xfrm>
          <a:off x="1143000" y="1752600"/>
          <a:ext cx="6858000" cy="4693920"/>
        </p:xfrm>
        <a:graphic>
          <a:graphicData uri="http://schemas.openxmlformats.org/drawingml/2006/table">
            <a:tbl>
              <a:tblPr firstRow="1" bandRow="1">
                <a:tableStyleId>{5C22544A-7EE6-4342-B048-85BDC9FD1C3A}</a:tableStyleId>
              </a:tblPr>
              <a:tblGrid>
                <a:gridCol w="4724400">
                  <a:extLst>
                    <a:ext uri="{9D8B030D-6E8A-4147-A177-3AD203B41FA5}">
                      <a16:colId xmlns:a16="http://schemas.microsoft.com/office/drawing/2014/main" val="2997757849"/>
                    </a:ext>
                  </a:extLst>
                </a:gridCol>
                <a:gridCol w="2133600">
                  <a:extLst>
                    <a:ext uri="{9D8B030D-6E8A-4147-A177-3AD203B41FA5}">
                      <a16:colId xmlns:a16="http://schemas.microsoft.com/office/drawing/2014/main" val="1203254261"/>
                    </a:ext>
                  </a:extLst>
                </a:gridCol>
              </a:tblGrid>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baseline="0" dirty="0">
                          <a:solidFill>
                            <a:schemeClr val="tx1"/>
                          </a:solidFill>
                          <a:latin typeface="+mn-lt"/>
                          <a:ea typeface="+mn-ea"/>
                          <a:cs typeface="+mn-cs"/>
                        </a:rPr>
                        <a:t>U.S. $1 Will Buy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BDBE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baseline="0" dirty="0">
                          <a:solidFill>
                            <a:schemeClr val="tx1"/>
                          </a:solidFill>
                          <a:latin typeface="+mn-lt"/>
                          <a:ea typeface="+mn-ea"/>
                          <a:cs typeface="+mn-cs"/>
                        </a:rPr>
                        <a:t>Indirect Quote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BDBEB"/>
                    </a:solidFill>
                  </a:tcPr>
                </a:tc>
                <a:extLst>
                  <a:ext uri="{0D108BD9-81ED-4DB2-BD59-A6C34878D82A}">
                    <a16:rowId xmlns:a16="http://schemas.microsoft.com/office/drawing/2014/main" val="3859231843"/>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Yen ¥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110.542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520587480"/>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Euro €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    0.8605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125756627"/>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Canada $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    1.3201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124482272"/>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United Kingdom £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    0.7549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75893030"/>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Australian $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    1.3475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008230417"/>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Swiss franc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    0.9953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904076599"/>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baseline="0" dirty="0">
                          <a:solidFill>
                            <a:schemeClr val="dk1"/>
                          </a:solidFill>
                          <a:latin typeface="+mn-lt"/>
                          <a:ea typeface="+mn-ea"/>
                          <a:cs typeface="+mn-cs"/>
                        </a:rPr>
                        <a:t>One of the Following Will Buy U.S. Dollar </a:t>
                      </a:r>
                      <a:endParaRPr lang="en-US" sz="1600" b="0" i="0" u="none" strike="noStrike" kern="1200" baseline="0" dirty="0">
                        <a:solidFill>
                          <a:schemeClr val="dk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BDBE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baseline="0" dirty="0">
                          <a:solidFill>
                            <a:schemeClr val="dk1"/>
                          </a:solidFill>
                          <a:latin typeface="+mn-lt"/>
                          <a:ea typeface="+mn-ea"/>
                          <a:cs typeface="+mn-cs"/>
                        </a:rPr>
                        <a:t>Direct Quote ($) </a:t>
                      </a:r>
                      <a:r>
                        <a:rPr lang="en-US" sz="1600" b="0" i="0" u="none" strike="noStrike" kern="1200" baseline="0" dirty="0">
                          <a:solidFill>
                            <a:schemeClr val="dk1"/>
                          </a:solidFill>
                          <a:latin typeface="+mn-lt"/>
                          <a:ea typeface="+mn-ea"/>
                          <a:cs typeface="+mn-cs"/>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BDBEB"/>
                    </a:solidFill>
                  </a:tcPr>
                </a:tc>
                <a:extLst>
                  <a:ext uri="{0D108BD9-81ED-4DB2-BD59-A6C34878D82A}">
                    <a16:rowId xmlns:a16="http://schemas.microsoft.com/office/drawing/2014/main" val="4025713183"/>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Yen ¥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  $0.009046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889965498"/>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Euro €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    1.1621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018439470"/>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Canada $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    0.7575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628399573"/>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United Kingdom £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    1.3246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256878184"/>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Australian $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    0.7421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879004529"/>
                  </a:ext>
                </a:extLst>
              </a:tr>
              <a:tr h="3331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Swiss franc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n-lt"/>
                          <a:ea typeface="+mn-ea"/>
                          <a:cs typeface="+mn-cs"/>
                        </a:rPr>
                        <a:t>    1.0047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701929102"/>
                  </a:ext>
                </a:extLst>
              </a:tr>
            </a:tbl>
          </a:graphicData>
        </a:graphic>
      </p:graphicFrame>
    </p:spTree>
    <p:extLst>
      <p:ext uri="{BB962C8B-B14F-4D97-AF65-F5344CB8AC3E}">
        <p14:creationId xmlns:p14="http://schemas.microsoft.com/office/powerpoint/2010/main" val="2434913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Arbitrage</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sz="3000" b="1" dirty="0"/>
              <a:t>Arbitrage</a:t>
            </a:r>
            <a:r>
              <a:rPr lang="en-US" altLang="en-US" sz="3000" dirty="0"/>
              <a:t> is the practice of simultaneously purchasing and selling an asset in different forms or markets to take advantage of an imbalance in price.</a:t>
            </a:r>
          </a:p>
          <a:p>
            <a:pPr>
              <a:spcBef>
                <a:spcPts val="4200"/>
              </a:spcBef>
            </a:pPr>
            <a:r>
              <a:rPr lang="en-US" altLang="en-US" sz="3000" dirty="0"/>
              <a:t>If direct quotes and cross rates differ, arbitrage is possible.</a:t>
            </a:r>
          </a:p>
          <a:p>
            <a:pPr lvl="1"/>
            <a:r>
              <a:rPr lang="en-US" altLang="en-US" sz="2600" b="1" dirty="0"/>
              <a:t>Cross rates </a:t>
            </a:r>
            <a:r>
              <a:rPr lang="en-US" altLang="en-US" sz="2600" dirty="0"/>
              <a:t>show the exchange rate between two foreign countries, each of which is not the currency of the domestic country.</a:t>
            </a:r>
          </a:p>
        </p:txBody>
      </p:sp>
    </p:spTree>
    <p:extLst>
      <p:ext uri="{BB962C8B-B14F-4D97-AF65-F5344CB8AC3E}">
        <p14:creationId xmlns:p14="http://schemas.microsoft.com/office/powerpoint/2010/main" val="1462131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Exchange Rate Risk</a:t>
            </a:r>
            <a:r>
              <a:rPr lang="en-US" sz="1500" dirty="0"/>
              <a:t> 1</a:t>
            </a:r>
          </a:p>
        </p:txBody>
      </p:sp>
      <p:sp>
        <p:nvSpPr>
          <p:cNvPr id="3" name="Content Placeholder 2"/>
          <p:cNvSpPr>
            <a:spLocks noGrp="1"/>
          </p:cNvSpPr>
          <p:nvPr>
            <p:ph idx="1"/>
          </p:nvPr>
        </p:nvSpPr>
        <p:spPr>
          <a:xfrm>
            <a:off x="443625" y="1295400"/>
            <a:ext cx="8229600" cy="5029200"/>
          </a:xfrm>
        </p:spPr>
        <p:txBody>
          <a:bodyPr/>
          <a:lstStyle/>
          <a:p>
            <a:r>
              <a:rPr lang="en-US" altLang="en-US" dirty="0"/>
              <a:t>The potential for exchange rates to change (unfavorably) over time is called </a:t>
            </a:r>
            <a:r>
              <a:rPr lang="en-US" altLang="en-US" b="1" dirty="0"/>
              <a:t>exchange rate risk.</a:t>
            </a:r>
            <a:endParaRPr lang="en-US" altLang="en-US" dirty="0"/>
          </a:p>
          <a:p>
            <a:pPr>
              <a:spcBef>
                <a:spcPts val="4200"/>
              </a:spcBef>
            </a:pPr>
            <a:r>
              <a:rPr lang="en-US" altLang="en-US" dirty="0"/>
              <a:t>Exchange rates between most major world currencies have a freely-floating regime.</a:t>
            </a:r>
          </a:p>
          <a:p>
            <a:pPr lvl="1"/>
            <a:r>
              <a:rPr lang="en-US" altLang="en-US" dirty="0"/>
              <a:t>In a </a:t>
            </a:r>
            <a:r>
              <a:rPr lang="en-US" altLang="en-US" b="1" dirty="0"/>
              <a:t>freely-floating regime</a:t>
            </a:r>
            <a:r>
              <a:rPr lang="en-US" altLang="en-US" dirty="0"/>
              <a:t>, exchange rates are free to change according to supply and demand for the currencies.</a:t>
            </a:r>
          </a:p>
        </p:txBody>
      </p:sp>
    </p:spTree>
    <p:extLst>
      <p:ext uri="{BB962C8B-B14F-4D97-AF65-F5344CB8AC3E}">
        <p14:creationId xmlns:p14="http://schemas.microsoft.com/office/powerpoint/2010/main" val="27680137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Exchange Rate Risk</a:t>
            </a:r>
            <a:r>
              <a:rPr lang="en-US" sz="1500" dirty="0"/>
              <a:t> 2</a:t>
            </a:r>
          </a:p>
        </p:txBody>
      </p:sp>
      <p:sp>
        <p:nvSpPr>
          <p:cNvPr id="3" name="Content Placeholder 2"/>
          <p:cNvSpPr>
            <a:spLocks noGrp="1"/>
          </p:cNvSpPr>
          <p:nvPr>
            <p:ph idx="1"/>
          </p:nvPr>
        </p:nvSpPr>
        <p:spPr>
          <a:xfrm>
            <a:off x="443625" y="1295400"/>
            <a:ext cx="8229600" cy="5029200"/>
          </a:xfrm>
        </p:spPr>
        <p:txBody>
          <a:bodyPr/>
          <a:lstStyle/>
          <a:p>
            <a:r>
              <a:rPr lang="en-US" altLang="en-US" b="1" dirty="0"/>
              <a:t>Managed-floating regime.</a:t>
            </a:r>
          </a:p>
          <a:p>
            <a:pPr lvl="1"/>
            <a:r>
              <a:rPr lang="en-US" altLang="en-US" dirty="0"/>
              <a:t>Country’s central bank allows its currency price to float freely between an upper and lower bound and may buy or sell large amounts of it in order to provide price support or resistance.</a:t>
            </a:r>
          </a:p>
          <a:p>
            <a:pPr>
              <a:spcBef>
                <a:spcPts val="4200"/>
              </a:spcBef>
            </a:pPr>
            <a:r>
              <a:rPr lang="en-US" altLang="en-US" b="1" dirty="0"/>
              <a:t>Fixed peg arrangement.</a:t>
            </a:r>
          </a:p>
          <a:p>
            <a:pPr lvl="1"/>
            <a:r>
              <a:rPr lang="en-US" altLang="en-US" dirty="0"/>
              <a:t>A currency’s price is fixed to the value of another currency or to a basket of other currencies.</a:t>
            </a:r>
          </a:p>
        </p:txBody>
      </p:sp>
    </p:spTree>
    <p:extLst>
      <p:ext uri="{BB962C8B-B14F-4D97-AF65-F5344CB8AC3E}">
        <p14:creationId xmlns:p14="http://schemas.microsoft.com/office/powerpoint/2010/main" val="257742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Forward Exchange Rate and Hedging</a:t>
            </a:r>
            <a:r>
              <a:rPr lang="en-US" sz="1700" dirty="0"/>
              <a:t> 1</a:t>
            </a:r>
          </a:p>
        </p:txBody>
      </p:sp>
      <p:sp>
        <p:nvSpPr>
          <p:cNvPr id="3" name="Content Placeholder 2"/>
          <p:cNvSpPr>
            <a:spLocks noGrp="1"/>
          </p:cNvSpPr>
          <p:nvPr>
            <p:ph idx="1"/>
          </p:nvPr>
        </p:nvSpPr>
        <p:spPr>
          <a:xfrm>
            <a:off x="443625" y="1295400"/>
            <a:ext cx="8229600" cy="5029200"/>
          </a:xfrm>
        </p:spPr>
        <p:txBody>
          <a:bodyPr/>
          <a:lstStyle/>
          <a:p>
            <a:r>
              <a:rPr lang="en-US" altLang="en-US" b="1" dirty="0"/>
              <a:t>Forward exchange rates </a:t>
            </a:r>
            <a:r>
              <a:rPr lang="en-US" altLang="en-US" dirty="0"/>
              <a:t>state the exchange rate to be used at a future exchange date.</a:t>
            </a:r>
          </a:p>
          <a:p>
            <a:pPr lvl="1"/>
            <a:r>
              <a:rPr lang="en-US" altLang="en-US" dirty="0"/>
              <a:t>Used by financial managers to mitigate exchange rate risk.</a:t>
            </a:r>
          </a:p>
          <a:p>
            <a:pPr lvl="1"/>
            <a:r>
              <a:rPr lang="en-US" altLang="en-US" dirty="0"/>
              <a:t>Unlike spot exchange rates, which hold for transactions occurring right now, traders quote forward rates for transactions to be completed in 30, 90, or 180 days.</a:t>
            </a:r>
          </a:p>
        </p:txBody>
      </p:sp>
    </p:spTree>
    <p:extLst>
      <p:ext uri="{BB962C8B-B14F-4D97-AF65-F5344CB8AC3E}">
        <p14:creationId xmlns:p14="http://schemas.microsoft.com/office/powerpoint/2010/main" val="3205309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Forward Exchange Rate and Hedging</a:t>
            </a:r>
            <a:r>
              <a:rPr lang="en-US" sz="1700" dirty="0"/>
              <a:t> 2</a:t>
            </a:r>
          </a:p>
        </p:txBody>
      </p:sp>
      <p:sp>
        <p:nvSpPr>
          <p:cNvPr id="3" name="Content Placeholder 2"/>
          <p:cNvSpPr>
            <a:spLocks noGrp="1"/>
          </p:cNvSpPr>
          <p:nvPr>
            <p:ph idx="1"/>
          </p:nvPr>
        </p:nvSpPr>
        <p:spPr>
          <a:xfrm>
            <a:off x="443625" y="1295400"/>
            <a:ext cx="8229600" cy="5029200"/>
          </a:xfrm>
        </p:spPr>
        <p:txBody>
          <a:bodyPr/>
          <a:lstStyle/>
          <a:p>
            <a:pPr>
              <a:spcBef>
                <a:spcPts val="0"/>
              </a:spcBef>
              <a:spcAft>
                <a:spcPts val="300"/>
              </a:spcAft>
            </a:pPr>
            <a:r>
              <a:rPr lang="en-US" altLang="en-US" b="1" dirty="0"/>
              <a:t>Hedging</a:t>
            </a:r>
            <a:r>
              <a:rPr lang="en-US" altLang="en-US" dirty="0"/>
              <a:t> is a strategy used to minimize exposure to an unwanted business or financial risk, while still allowing the business to profit.</a:t>
            </a:r>
          </a:p>
          <a:p>
            <a:pPr lvl="1">
              <a:spcBef>
                <a:spcPts val="0"/>
              </a:spcBef>
              <a:spcAft>
                <a:spcPts val="300"/>
              </a:spcAft>
            </a:pPr>
            <a:r>
              <a:rPr lang="en-US" altLang="en-US" dirty="0"/>
              <a:t>Minimize the amount of foreign currency the firm needs to exchange.</a:t>
            </a:r>
          </a:p>
          <a:p>
            <a:pPr lvl="1">
              <a:spcBef>
                <a:spcPts val="0"/>
              </a:spcBef>
              <a:spcAft>
                <a:spcPts val="300"/>
              </a:spcAft>
            </a:pPr>
            <a:r>
              <a:rPr lang="en-US" altLang="en-US" dirty="0"/>
              <a:t>Lock in exchange rates by using forward rates.</a:t>
            </a:r>
          </a:p>
          <a:p>
            <a:pPr lvl="1">
              <a:spcBef>
                <a:spcPts val="0"/>
              </a:spcBef>
              <a:spcAft>
                <a:spcPts val="300"/>
              </a:spcAft>
            </a:pPr>
            <a:r>
              <a:rPr lang="en-US" altLang="en-US" dirty="0"/>
              <a:t>Financial derivative securities may also be used.</a:t>
            </a:r>
          </a:p>
          <a:p>
            <a:pPr lvl="2">
              <a:spcBef>
                <a:spcPts val="0"/>
              </a:spcBef>
              <a:spcAft>
                <a:spcPts val="300"/>
              </a:spcAft>
            </a:pPr>
            <a:r>
              <a:rPr lang="en-US" altLang="en-US" dirty="0"/>
              <a:t>For example, futures, options, contracts and currency swaps.</a:t>
            </a:r>
          </a:p>
        </p:txBody>
      </p:sp>
    </p:spTree>
    <p:extLst>
      <p:ext uri="{BB962C8B-B14F-4D97-AF65-F5344CB8AC3E}">
        <p14:creationId xmlns:p14="http://schemas.microsoft.com/office/powerpoint/2010/main" val="3123443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Interest Rate Parity</a:t>
            </a:r>
            <a:endParaRPr lang="en-US" sz="1500" dirty="0"/>
          </a:p>
        </p:txBody>
      </p:sp>
      <p:sp>
        <p:nvSpPr>
          <p:cNvPr id="3" name="Content Placeholder 2"/>
          <p:cNvSpPr>
            <a:spLocks noGrp="1"/>
          </p:cNvSpPr>
          <p:nvPr>
            <p:ph idx="1"/>
          </p:nvPr>
        </p:nvSpPr>
        <p:spPr>
          <a:xfrm>
            <a:off x="443625" y="1295400"/>
            <a:ext cx="8229600" cy="2819400"/>
          </a:xfrm>
        </p:spPr>
        <p:txBody>
          <a:bodyPr/>
          <a:lstStyle/>
          <a:p>
            <a:r>
              <a:rPr lang="en-US" altLang="en-US" b="1" dirty="0"/>
              <a:t>Interest rate parity </a:t>
            </a:r>
            <a:r>
              <a:rPr lang="en-US" altLang="en-US" dirty="0"/>
              <a:t>is a theory that the difference in interest rates between two countries is equal to the difference between the forward currency exchange rate and the spot exchange rate.</a:t>
            </a:r>
          </a:p>
        </p:txBody>
      </p:sp>
      <p:graphicFrame>
        <p:nvGraphicFramePr>
          <p:cNvPr id="4" name="Object 3"/>
          <p:cNvGraphicFramePr>
            <a:graphicFrameLocks noChangeAspect="1"/>
          </p:cNvGraphicFramePr>
          <p:nvPr>
            <p:extLst>
              <p:ext uri="{D42A27DB-BD31-4B8C-83A1-F6EECF244321}">
                <p14:modId xmlns:p14="http://schemas.microsoft.com/office/powerpoint/2010/main" val="1092624296"/>
              </p:ext>
            </p:extLst>
          </p:nvPr>
        </p:nvGraphicFramePr>
        <p:xfrm>
          <a:off x="1706136" y="4526280"/>
          <a:ext cx="5731729" cy="1188720"/>
        </p:xfrm>
        <a:graphic>
          <a:graphicData uri="http://schemas.openxmlformats.org/presentationml/2006/ole">
            <mc:AlternateContent xmlns:mc="http://schemas.openxmlformats.org/markup-compatibility/2006">
              <mc:Choice xmlns:v="urn:schemas-microsoft-com:vml" Requires="v">
                <p:oleObj spid="_x0000_s78926" name="Equation" r:id="rId3" imgW="2145960" imgH="444240" progId="Equation.DSMT4">
                  <p:embed/>
                </p:oleObj>
              </mc:Choice>
              <mc:Fallback>
                <p:oleObj name="Equation" r:id="rId3" imgW="2145960" imgH="444240" progId="Equation.DSMT4">
                  <p:embed/>
                  <p:pic>
                    <p:nvPicPr>
                      <p:cNvPr id="0" name=""/>
                      <p:cNvPicPr/>
                      <p:nvPr/>
                    </p:nvPicPr>
                    <p:blipFill>
                      <a:blip r:embed="rId4"/>
                      <a:stretch>
                        <a:fillRect/>
                      </a:stretch>
                    </p:blipFill>
                    <p:spPr>
                      <a:xfrm>
                        <a:off x="1706136" y="4526280"/>
                        <a:ext cx="5731729" cy="1188720"/>
                      </a:xfrm>
                      <a:prstGeom prst="rect">
                        <a:avLst/>
                      </a:prstGeom>
                    </p:spPr>
                  </p:pic>
                </p:oleObj>
              </mc:Fallback>
            </mc:AlternateContent>
          </a:graphicData>
        </a:graphic>
      </p:graphicFrame>
    </p:spTree>
    <p:extLst>
      <p:ext uri="{BB962C8B-B14F-4D97-AF65-F5344CB8AC3E}">
        <p14:creationId xmlns:p14="http://schemas.microsoft.com/office/powerpoint/2010/main" val="15936909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Purchasing Power Parity</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b="1" dirty="0"/>
              <a:t>Purchasing power parity (PPP).</a:t>
            </a:r>
          </a:p>
          <a:p>
            <a:pPr lvl="1"/>
            <a:r>
              <a:rPr lang="en-US" altLang="en-US" dirty="0"/>
              <a:t>Relates the expected adjustment needed in the future spot exchange rate between countries to the inflation rate in each economy.</a:t>
            </a:r>
          </a:p>
          <a:p>
            <a:r>
              <a:rPr lang="en-US" altLang="en-US" b="1" dirty="0"/>
              <a:t>Law of one price.</a:t>
            </a:r>
          </a:p>
          <a:p>
            <a:pPr lvl="1"/>
            <a:r>
              <a:rPr lang="en-US" altLang="en-US" dirty="0"/>
              <a:t>Economic principle that states all identical goods in different markets must have the same price.</a:t>
            </a:r>
          </a:p>
        </p:txBody>
      </p:sp>
      <p:graphicFrame>
        <p:nvGraphicFramePr>
          <p:cNvPr id="4" name="Object 3"/>
          <p:cNvGraphicFramePr>
            <a:graphicFrameLocks noChangeAspect="1"/>
          </p:cNvGraphicFramePr>
          <p:nvPr>
            <p:extLst>
              <p:ext uri="{D42A27DB-BD31-4B8C-83A1-F6EECF244321}">
                <p14:modId xmlns:p14="http://schemas.microsoft.com/office/powerpoint/2010/main" val="166122532"/>
              </p:ext>
            </p:extLst>
          </p:nvPr>
        </p:nvGraphicFramePr>
        <p:xfrm>
          <a:off x="3043646" y="5547360"/>
          <a:ext cx="3056709" cy="548640"/>
        </p:xfrm>
        <a:graphic>
          <a:graphicData uri="http://schemas.openxmlformats.org/presentationml/2006/ole">
            <mc:AlternateContent xmlns:mc="http://schemas.openxmlformats.org/markup-compatibility/2006">
              <mc:Choice xmlns:v="urn:schemas-microsoft-com:vml" Requires="v">
                <p:oleObj spid="_x0000_s80968" name="Equation" r:id="rId3" imgW="1269720" imgH="228600" progId="Equation.DSMT4">
                  <p:embed/>
                </p:oleObj>
              </mc:Choice>
              <mc:Fallback>
                <p:oleObj name="Equation" r:id="rId3" imgW="1269720" imgH="228600" progId="Equation.DSMT4">
                  <p:embed/>
                  <p:pic>
                    <p:nvPicPr>
                      <p:cNvPr id="0" name=""/>
                      <p:cNvPicPr/>
                      <p:nvPr/>
                    </p:nvPicPr>
                    <p:blipFill>
                      <a:blip r:embed="rId4"/>
                      <a:stretch>
                        <a:fillRect/>
                      </a:stretch>
                    </p:blipFill>
                    <p:spPr>
                      <a:xfrm>
                        <a:off x="3043646" y="5547360"/>
                        <a:ext cx="3056709" cy="548640"/>
                      </a:xfrm>
                      <a:prstGeom prst="rect">
                        <a:avLst/>
                      </a:prstGeom>
                    </p:spPr>
                  </p:pic>
                </p:oleObj>
              </mc:Fallback>
            </mc:AlternateContent>
          </a:graphicData>
        </a:graphic>
      </p:graphicFrame>
    </p:spTree>
    <p:extLst>
      <p:ext uri="{BB962C8B-B14F-4D97-AF65-F5344CB8AC3E}">
        <p14:creationId xmlns:p14="http://schemas.microsoft.com/office/powerpoint/2010/main" val="1724695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Relative Purchasing Power Parity</a:t>
            </a:r>
            <a:endParaRPr lang="en-US" sz="1500" dirty="0"/>
          </a:p>
        </p:txBody>
      </p:sp>
      <p:sp>
        <p:nvSpPr>
          <p:cNvPr id="3" name="Content Placeholder 2"/>
          <p:cNvSpPr>
            <a:spLocks noGrp="1"/>
          </p:cNvSpPr>
          <p:nvPr>
            <p:ph idx="1"/>
          </p:nvPr>
        </p:nvSpPr>
        <p:spPr>
          <a:xfrm>
            <a:off x="443625" y="1295400"/>
            <a:ext cx="8229600" cy="2667000"/>
          </a:xfrm>
        </p:spPr>
        <p:txBody>
          <a:bodyPr/>
          <a:lstStyle/>
          <a:p>
            <a:r>
              <a:rPr lang="en-US" altLang="en-US" dirty="0"/>
              <a:t>Relative PPP estimate is considered to be the best forecast of future exchange rates between countries.</a:t>
            </a:r>
          </a:p>
          <a:p>
            <a:pPr lvl="1"/>
            <a:r>
              <a:rPr lang="en-US" altLang="en-US" dirty="0"/>
              <a:t>Takes into account all current information about the future.</a:t>
            </a:r>
          </a:p>
        </p:txBody>
      </p:sp>
      <p:graphicFrame>
        <p:nvGraphicFramePr>
          <p:cNvPr id="4" name="Object 3"/>
          <p:cNvGraphicFramePr>
            <a:graphicFrameLocks noChangeAspect="1"/>
          </p:cNvGraphicFramePr>
          <p:nvPr>
            <p:extLst>
              <p:ext uri="{D42A27DB-BD31-4B8C-83A1-F6EECF244321}">
                <p14:modId xmlns:p14="http://schemas.microsoft.com/office/powerpoint/2010/main" val="2946790512"/>
              </p:ext>
            </p:extLst>
          </p:nvPr>
        </p:nvGraphicFramePr>
        <p:xfrm>
          <a:off x="457200" y="4475570"/>
          <a:ext cx="8229600" cy="1087030"/>
        </p:xfrm>
        <a:graphic>
          <a:graphicData uri="http://schemas.openxmlformats.org/presentationml/2006/ole">
            <mc:AlternateContent xmlns:mc="http://schemas.openxmlformats.org/markup-compatibility/2006">
              <mc:Choice xmlns:v="urn:schemas-microsoft-com:vml" Requires="v">
                <p:oleObj spid="_x0000_s72822" name="Equation" r:id="rId3" imgW="4991040" imgH="660240" progId="Equation.DSMT4">
                  <p:embed/>
                </p:oleObj>
              </mc:Choice>
              <mc:Fallback>
                <p:oleObj name="Equation" r:id="rId3" imgW="4991040" imgH="660240" progId="Equation.DSMT4">
                  <p:embed/>
                  <p:pic>
                    <p:nvPicPr>
                      <p:cNvPr id="4" name="Object 3"/>
                      <p:cNvPicPr/>
                      <p:nvPr/>
                    </p:nvPicPr>
                    <p:blipFill>
                      <a:blip r:embed="rId4"/>
                      <a:stretch>
                        <a:fillRect/>
                      </a:stretch>
                    </p:blipFill>
                    <p:spPr>
                      <a:xfrm>
                        <a:off x="457200" y="4475570"/>
                        <a:ext cx="8229600" cy="1087030"/>
                      </a:xfrm>
                      <a:prstGeom prst="rect">
                        <a:avLst/>
                      </a:prstGeom>
                    </p:spPr>
                  </p:pic>
                </p:oleObj>
              </mc:Fallback>
            </mc:AlternateContent>
          </a:graphicData>
        </a:graphic>
      </p:graphicFrame>
    </p:spTree>
    <p:extLst>
      <p:ext uri="{BB962C8B-B14F-4D97-AF65-F5344CB8AC3E}">
        <p14:creationId xmlns:p14="http://schemas.microsoft.com/office/powerpoint/2010/main" val="1116966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Political Risks</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b="1" dirty="0"/>
              <a:t>Political risk </a:t>
            </a:r>
            <a:r>
              <a:rPr lang="en-US" altLang="en-US" dirty="0"/>
              <a:t>is the possibility that changes in the political environment will occur that reduce the profitability of doing business in that country.</a:t>
            </a:r>
          </a:p>
          <a:p>
            <a:pPr lvl="1"/>
            <a:r>
              <a:rPr lang="en-US" altLang="en-US" dirty="0"/>
              <a:t>Government seizure of company’s assets.</a:t>
            </a:r>
          </a:p>
          <a:p>
            <a:pPr lvl="1"/>
            <a:r>
              <a:rPr lang="en-US" altLang="en-US" dirty="0"/>
              <a:t>Expropriation with minimal compensation.</a:t>
            </a:r>
          </a:p>
          <a:p>
            <a:pPr lvl="1"/>
            <a:r>
              <a:rPr lang="en-US" altLang="en-US" dirty="0"/>
              <a:t>Enactment of new taxation.</a:t>
            </a:r>
          </a:p>
          <a:p>
            <a:pPr lvl="1"/>
            <a:r>
              <a:rPr lang="en-US" altLang="en-US" dirty="0"/>
              <a:t>Limiting or blocking currency conversion.</a:t>
            </a:r>
          </a:p>
        </p:txBody>
      </p:sp>
    </p:spTree>
    <p:extLst>
      <p:ext uri="{BB962C8B-B14F-4D97-AF65-F5344CB8AC3E}">
        <p14:creationId xmlns:p14="http://schemas.microsoft.com/office/powerpoint/2010/main" val="354716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Today’s business and financial environment is global.</a:t>
            </a:r>
          </a:p>
          <a:p>
            <a:r>
              <a:rPr lang="en-US" altLang="en-US" dirty="0"/>
              <a:t>Typical opportunities and risks are magnified in this global environment.</a:t>
            </a:r>
          </a:p>
          <a:p>
            <a:pPr lvl="1"/>
            <a:r>
              <a:rPr lang="en-US" altLang="en-US" dirty="0"/>
              <a:t>Risks of investing in property and building in other countries.</a:t>
            </a:r>
          </a:p>
          <a:p>
            <a:pPr lvl="1"/>
            <a:r>
              <a:rPr lang="en-US" altLang="en-US" dirty="0"/>
              <a:t>Foreign exchange rate risk.</a:t>
            </a:r>
          </a:p>
        </p:txBody>
      </p:sp>
    </p:spTree>
    <p:extLst>
      <p:ext uri="{BB962C8B-B14F-4D97-AF65-F5344CB8AC3E}">
        <p14:creationId xmlns:p14="http://schemas.microsoft.com/office/powerpoint/2010/main" val="3005494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dirty="0"/>
              <a:t>Minimizing the Impact of Political Risk</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dirty="0"/>
              <a:t>World Bank’s country governance indicators.</a:t>
            </a:r>
          </a:p>
          <a:p>
            <a:pPr lvl="1"/>
            <a:r>
              <a:rPr lang="en-US" altLang="en-US" dirty="0"/>
              <a:t>Political stability.</a:t>
            </a:r>
          </a:p>
          <a:p>
            <a:pPr lvl="1"/>
            <a:r>
              <a:rPr lang="en-US" altLang="en-US" dirty="0"/>
              <a:t>Control of corruption.</a:t>
            </a:r>
          </a:p>
          <a:p>
            <a:r>
              <a:rPr lang="en-US" altLang="en-US" dirty="0"/>
              <a:t>Use local financing.</a:t>
            </a:r>
          </a:p>
          <a:p>
            <a:r>
              <a:rPr lang="en-US" altLang="en-US" dirty="0"/>
              <a:t>Purchase country risk insurance.</a:t>
            </a:r>
          </a:p>
        </p:txBody>
      </p:sp>
    </p:spTree>
    <p:extLst>
      <p:ext uri="{BB962C8B-B14F-4D97-AF65-F5344CB8AC3E}">
        <p14:creationId xmlns:p14="http://schemas.microsoft.com/office/powerpoint/2010/main" val="1805351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Additional International Risk</a:t>
            </a:r>
          </a:p>
        </p:txBody>
      </p:sp>
      <p:sp>
        <p:nvSpPr>
          <p:cNvPr id="3" name="Content Placeholder 2"/>
          <p:cNvSpPr>
            <a:spLocks noGrp="1"/>
          </p:cNvSpPr>
          <p:nvPr>
            <p:ph idx="1"/>
          </p:nvPr>
        </p:nvSpPr>
        <p:spPr/>
        <p:txBody>
          <a:bodyPr/>
          <a:lstStyle/>
          <a:p>
            <a:r>
              <a:rPr lang="en-US" altLang="en-US" dirty="0"/>
              <a:t>Investing internationally comes with additional sources of risk.</a:t>
            </a:r>
          </a:p>
          <a:p>
            <a:pPr lvl="1"/>
            <a:r>
              <a:rPr lang="en-US" altLang="en-US" dirty="0"/>
              <a:t>Managers should use strategies to adjust for higher risks.</a:t>
            </a:r>
          </a:p>
          <a:p>
            <a:pPr lvl="2"/>
            <a:r>
              <a:rPr lang="en-US" altLang="en-US" dirty="0"/>
              <a:t>Hedging.</a:t>
            </a:r>
          </a:p>
          <a:p>
            <a:pPr lvl="2"/>
            <a:r>
              <a:rPr lang="en-US" altLang="en-US" dirty="0"/>
              <a:t>Higher discount rate.</a:t>
            </a:r>
          </a:p>
        </p:txBody>
      </p:sp>
    </p:spTree>
    <p:extLst>
      <p:ext uri="{BB962C8B-B14F-4D97-AF65-F5344CB8AC3E}">
        <p14:creationId xmlns:p14="http://schemas.microsoft.com/office/powerpoint/2010/main" val="11471399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Capital Budgeting</a:t>
            </a:r>
          </a:p>
        </p:txBody>
      </p:sp>
      <p:sp>
        <p:nvSpPr>
          <p:cNvPr id="3" name="Content Placeholder 2"/>
          <p:cNvSpPr>
            <a:spLocks noGrp="1"/>
          </p:cNvSpPr>
          <p:nvPr>
            <p:ph idx="1"/>
          </p:nvPr>
        </p:nvSpPr>
        <p:spPr/>
        <p:txBody>
          <a:bodyPr/>
          <a:lstStyle/>
          <a:p>
            <a:r>
              <a:rPr lang="en-US" altLang="en-US" dirty="0"/>
              <a:t>Methods to resolve disparity between foreign currency cash flows and domestic discount rate.</a:t>
            </a:r>
          </a:p>
          <a:p>
            <a:pPr lvl="1"/>
            <a:r>
              <a:rPr lang="en-US" altLang="en-US" dirty="0"/>
              <a:t>Convert incremental cash flows to domestic currency.</a:t>
            </a:r>
          </a:p>
          <a:p>
            <a:pPr lvl="1"/>
            <a:r>
              <a:rPr lang="en-US" altLang="en-US" dirty="0"/>
              <a:t>Convert domestic discount rate to an equivalent rate in the foreign country.</a:t>
            </a:r>
          </a:p>
        </p:txBody>
      </p:sp>
    </p:spTree>
    <p:extLst>
      <p:ext uri="{BB962C8B-B14F-4D97-AF65-F5344CB8AC3E}">
        <p14:creationId xmlns:p14="http://schemas.microsoft.com/office/powerpoint/2010/main" val="210772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Business</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International Opportunities.</a:t>
            </a:r>
          </a:p>
          <a:p>
            <a:pPr lvl="1"/>
            <a:r>
              <a:rPr lang="en-US" altLang="en-US" dirty="0"/>
              <a:t>U.S. is the largest economy in the world.</a:t>
            </a:r>
          </a:p>
          <a:p>
            <a:pPr lvl="1"/>
            <a:r>
              <a:rPr lang="en-US" altLang="en-US" dirty="0"/>
              <a:t>Some large economies are experiencing faster growth rates than the U.S.</a:t>
            </a:r>
          </a:p>
          <a:p>
            <a:pPr lvl="2"/>
            <a:r>
              <a:rPr lang="en-US" altLang="en-US" dirty="0"/>
              <a:t>For example, China and India.</a:t>
            </a:r>
          </a:p>
          <a:p>
            <a:pPr>
              <a:spcBef>
                <a:spcPts val="4200"/>
              </a:spcBef>
            </a:pPr>
            <a:r>
              <a:rPr lang="en-US" altLang="en-US" dirty="0"/>
              <a:t>Participation.</a:t>
            </a:r>
          </a:p>
          <a:p>
            <a:pPr lvl="1"/>
            <a:r>
              <a:rPr lang="en-US" altLang="en-US" dirty="0"/>
              <a:t>Importing foreign goods or exporting goods overseas is the most basic level of participation in the global economy.</a:t>
            </a:r>
          </a:p>
        </p:txBody>
      </p:sp>
    </p:spTree>
    <p:extLst>
      <p:ext uri="{BB962C8B-B14F-4D97-AF65-F5344CB8AC3E}">
        <p14:creationId xmlns:p14="http://schemas.microsoft.com/office/powerpoint/2010/main" val="3475268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Export and Import Partners</a:t>
            </a:r>
            <a:endParaRPr lang="en-US" sz="1500" dirty="0"/>
          </a:p>
        </p:txBody>
      </p:sp>
      <p:sp>
        <p:nvSpPr>
          <p:cNvPr id="3" name="Content Placeholder 2"/>
          <p:cNvSpPr>
            <a:spLocks noGrp="1"/>
          </p:cNvSpPr>
          <p:nvPr>
            <p:ph idx="1"/>
          </p:nvPr>
        </p:nvSpPr>
        <p:spPr/>
        <p:txBody>
          <a:bodyPr/>
          <a:lstStyle/>
          <a:p>
            <a:r>
              <a:rPr lang="en-US" altLang="en-US" dirty="0"/>
              <a:t>Largest export destinations of the U.S.</a:t>
            </a:r>
          </a:p>
          <a:p>
            <a:pPr lvl="1"/>
            <a:r>
              <a:rPr lang="en-US" altLang="en-US" dirty="0"/>
              <a:t>Canada, Mexico, China, and the United Kingdom.</a:t>
            </a:r>
          </a:p>
          <a:p>
            <a:pPr>
              <a:spcBef>
                <a:spcPts val="4200"/>
              </a:spcBef>
            </a:pPr>
            <a:r>
              <a:rPr lang="en-US" altLang="en-US" dirty="0"/>
              <a:t>Countries providing the U.S. with the most imports.</a:t>
            </a:r>
          </a:p>
          <a:p>
            <a:pPr lvl="1"/>
            <a:r>
              <a:rPr lang="en-US" altLang="en-US" dirty="0"/>
              <a:t>China, Mexico, Canada, and Japan.</a:t>
            </a:r>
          </a:p>
        </p:txBody>
      </p:sp>
    </p:spTree>
    <p:extLst>
      <p:ext uri="{BB962C8B-B14F-4D97-AF65-F5344CB8AC3E}">
        <p14:creationId xmlns:p14="http://schemas.microsoft.com/office/powerpoint/2010/main" val="1629727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Trade</a:t>
            </a:r>
            <a:r>
              <a:rPr lang="en-US" sz="1500" dirty="0"/>
              <a:t> 1</a:t>
            </a:r>
          </a:p>
        </p:txBody>
      </p:sp>
      <p:sp>
        <p:nvSpPr>
          <p:cNvPr id="3" name="Content Placeholder 2"/>
          <p:cNvSpPr>
            <a:spLocks noGrp="1"/>
          </p:cNvSpPr>
          <p:nvPr>
            <p:ph idx="1"/>
          </p:nvPr>
        </p:nvSpPr>
        <p:spPr/>
        <p:txBody>
          <a:bodyPr/>
          <a:lstStyle/>
          <a:p>
            <a:r>
              <a:rPr lang="en-US" altLang="en-US" sz="3000" dirty="0"/>
              <a:t>Trade restrictions and tariffs affect trading activity between countries.</a:t>
            </a:r>
          </a:p>
          <a:p>
            <a:pPr>
              <a:spcBef>
                <a:spcPts val="4200"/>
              </a:spcBef>
            </a:pPr>
            <a:r>
              <a:rPr lang="en-US" altLang="en-US" sz="3000" dirty="0"/>
              <a:t>Trade Agreements.</a:t>
            </a:r>
          </a:p>
          <a:p>
            <a:pPr lvl="1"/>
            <a:r>
              <a:rPr lang="en-US" altLang="en-US" sz="2600" b="1" dirty="0"/>
              <a:t>North American Free Trade Agreement (NAFTA).</a:t>
            </a:r>
          </a:p>
          <a:p>
            <a:pPr lvl="1"/>
            <a:r>
              <a:rPr lang="en-US" altLang="en-US" sz="2600" b="1" dirty="0"/>
              <a:t>Central American Free Trade Agreement (AFTA).</a:t>
            </a:r>
          </a:p>
          <a:p>
            <a:pPr lvl="1"/>
            <a:r>
              <a:rPr lang="en-US" altLang="en-US" sz="2600" b="1" dirty="0"/>
              <a:t>Mercosur.</a:t>
            </a:r>
          </a:p>
        </p:txBody>
      </p:sp>
    </p:spTree>
    <p:extLst>
      <p:ext uri="{BB962C8B-B14F-4D97-AF65-F5344CB8AC3E}">
        <p14:creationId xmlns:p14="http://schemas.microsoft.com/office/powerpoint/2010/main" val="38720826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Trade</a:t>
            </a:r>
            <a:r>
              <a:rPr lang="en-US" sz="1500" dirty="0"/>
              <a:t> 2</a:t>
            </a:r>
          </a:p>
        </p:txBody>
      </p:sp>
      <p:sp>
        <p:nvSpPr>
          <p:cNvPr id="3" name="Content Placeholder 2"/>
          <p:cNvSpPr>
            <a:spLocks noGrp="1"/>
          </p:cNvSpPr>
          <p:nvPr>
            <p:ph idx="1"/>
          </p:nvPr>
        </p:nvSpPr>
        <p:spPr/>
        <p:txBody>
          <a:bodyPr/>
          <a:lstStyle/>
          <a:p>
            <a:r>
              <a:rPr lang="en-US" altLang="en-US" dirty="0"/>
              <a:t>Trading Zones.</a:t>
            </a:r>
          </a:p>
          <a:p>
            <a:pPr lvl="1"/>
            <a:r>
              <a:rPr lang="en-US" altLang="en-US" b="1" dirty="0"/>
              <a:t>European Union.</a:t>
            </a:r>
          </a:p>
          <a:p>
            <a:pPr lvl="2"/>
            <a:r>
              <a:rPr lang="en-US" altLang="en-US" dirty="0"/>
              <a:t>Note the citizens of Great Britain voted to exit the EU.</a:t>
            </a:r>
          </a:p>
          <a:p>
            <a:pPr>
              <a:spcBef>
                <a:spcPts val="4200"/>
              </a:spcBef>
            </a:pPr>
            <a:r>
              <a:rPr lang="en-US" altLang="en-US" dirty="0"/>
              <a:t>International organizations, such as the </a:t>
            </a:r>
            <a:r>
              <a:rPr lang="en-US" altLang="en-US" b="1" dirty="0"/>
              <a:t>World Trade Organization (WTO) </a:t>
            </a:r>
            <a:r>
              <a:rPr lang="en-US" altLang="en-US" dirty="0"/>
              <a:t>and the </a:t>
            </a:r>
            <a:r>
              <a:rPr lang="en-US" altLang="en-US" b="1" dirty="0"/>
              <a:t>International Monetary Fund (IMF)</a:t>
            </a:r>
            <a:r>
              <a:rPr lang="en-US" altLang="en-US" dirty="0"/>
              <a:t>, promote and facilitate unrestricted trade.</a:t>
            </a:r>
          </a:p>
        </p:txBody>
      </p:sp>
    </p:spTree>
    <p:extLst>
      <p:ext uri="{BB962C8B-B14F-4D97-AF65-F5344CB8AC3E}">
        <p14:creationId xmlns:p14="http://schemas.microsoft.com/office/powerpoint/2010/main" val="472002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Corporate Expansion into Other Countries</a:t>
            </a:r>
            <a:endParaRPr lang="en-US" sz="1200" dirty="0"/>
          </a:p>
        </p:txBody>
      </p:sp>
      <p:sp>
        <p:nvSpPr>
          <p:cNvPr id="3" name="Content Placeholder 2"/>
          <p:cNvSpPr>
            <a:spLocks noGrp="1"/>
          </p:cNvSpPr>
          <p:nvPr>
            <p:ph idx="1"/>
          </p:nvPr>
        </p:nvSpPr>
        <p:spPr>
          <a:xfrm>
            <a:off x="443625" y="1295400"/>
            <a:ext cx="8229600" cy="5120640"/>
          </a:xfrm>
        </p:spPr>
        <p:txBody>
          <a:bodyPr/>
          <a:lstStyle/>
          <a:p>
            <a:r>
              <a:rPr lang="en-US" altLang="en-US" sz="3000" dirty="0"/>
              <a:t>Firms expand internationally through several methods that require increasingly higher participation in capital at risk and potential for profits.</a:t>
            </a:r>
          </a:p>
          <a:p>
            <a:pPr lvl="1"/>
            <a:r>
              <a:rPr lang="en-US" altLang="en-US" sz="2600" dirty="0"/>
              <a:t>Import/export.</a:t>
            </a:r>
          </a:p>
          <a:p>
            <a:pPr lvl="1"/>
            <a:r>
              <a:rPr lang="en-US" altLang="en-US" sz="2600" dirty="0"/>
              <a:t>Partnering.</a:t>
            </a:r>
          </a:p>
          <a:p>
            <a:pPr lvl="2"/>
            <a:r>
              <a:rPr lang="en-US" altLang="en-US" sz="2200" dirty="0"/>
              <a:t>Sales subsidiary.</a:t>
            </a:r>
          </a:p>
          <a:p>
            <a:pPr lvl="2"/>
            <a:r>
              <a:rPr lang="en-US" altLang="en-US" sz="2200" dirty="0"/>
              <a:t>Licensing/franchising.</a:t>
            </a:r>
          </a:p>
          <a:p>
            <a:pPr lvl="2"/>
            <a:r>
              <a:rPr lang="en-US" altLang="en-US" sz="2200" dirty="0"/>
              <a:t>Joint venture.</a:t>
            </a:r>
          </a:p>
          <a:p>
            <a:pPr lvl="1"/>
            <a:r>
              <a:rPr lang="en-US" altLang="en-US" sz="2600" dirty="0"/>
              <a:t>Direct ownership.</a:t>
            </a:r>
          </a:p>
        </p:txBody>
      </p:sp>
    </p:spTree>
    <p:extLst>
      <p:ext uri="{BB962C8B-B14F-4D97-AF65-F5344CB8AC3E}">
        <p14:creationId xmlns:p14="http://schemas.microsoft.com/office/powerpoint/2010/main" val="18357244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Foreign Currency Exchange</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dirty="0"/>
              <a:t>The foreign exchange (or forex) market is one of largest financial markets in the world.</a:t>
            </a:r>
          </a:p>
          <a:p>
            <a:pPr lvl="1"/>
            <a:r>
              <a:rPr lang="en-US" altLang="en-US" dirty="0"/>
              <a:t>Over-the-counter (OTC) market.</a:t>
            </a:r>
          </a:p>
          <a:p>
            <a:pPr lvl="1"/>
            <a:r>
              <a:rPr lang="en-US" altLang="en-US" dirty="0"/>
              <a:t>Main participants.</a:t>
            </a:r>
          </a:p>
          <a:p>
            <a:pPr lvl="2"/>
            <a:r>
              <a:rPr lang="en-US" altLang="en-US" dirty="0"/>
              <a:t>Commercial and investment banks.</a:t>
            </a:r>
          </a:p>
          <a:p>
            <a:pPr lvl="2"/>
            <a:r>
              <a:rPr lang="en-US" altLang="en-US" dirty="0"/>
              <a:t>Foreign exchange dealers and brokers.</a:t>
            </a:r>
          </a:p>
        </p:txBody>
      </p:sp>
    </p:spTree>
    <p:extLst>
      <p:ext uri="{BB962C8B-B14F-4D97-AF65-F5344CB8AC3E}">
        <p14:creationId xmlns:p14="http://schemas.microsoft.com/office/powerpoint/2010/main" val="42459940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Exchange Rates</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dirty="0"/>
              <a:t>The </a:t>
            </a:r>
            <a:r>
              <a:rPr lang="en-US" altLang="en-US" b="1" dirty="0"/>
              <a:t>exchange rate </a:t>
            </a:r>
            <a:r>
              <a:rPr lang="en-US" altLang="en-US" dirty="0"/>
              <a:t>specifies how much one currency is worth in terms of the other.</a:t>
            </a:r>
          </a:p>
          <a:p>
            <a:pPr lvl="1"/>
            <a:r>
              <a:rPr lang="en-US" altLang="en-US" b="1" dirty="0"/>
              <a:t>Spot transactions </a:t>
            </a:r>
            <a:r>
              <a:rPr lang="en-US" altLang="en-US" dirty="0"/>
              <a:t>involve the trading of one currency for another immediately.</a:t>
            </a:r>
          </a:p>
          <a:p>
            <a:pPr lvl="1"/>
            <a:r>
              <a:rPr lang="en-US" altLang="en-US" dirty="0"/>
              <a:t>An </a:t>
            </a:r>
            <a:r>
              <a:rPr lang="en-US" altLang="en-US" b="1" dirty="0"/>
              <a:t>indirect quote </a:t>
            </a:r>
            <a:r>
              <a:rPr lang="en-US" altLang="en-US" dirty="0"/>
              <a:t>lists the amount of foreign currency it takes to buy one unit of the domestic currency.</a:t>
            </a:r>
          </a:p>
          <a:p>
            <a:pPr lvl="1"/>
            <a:r>
              <a:rPr lang="en-US" altLang="en-US" dirty="0"/>
              <a:t>A </a:t>
            </a:r>
            <a:r>
              <a:rPr lang="en-US" altLang="en-US" b="1" dirty="0"/>
              <a:t>direct quote </a:t>
            </a:r>
            <a:r>
              <a:rPr lang="en-US" altLang="en-US" dirty="0"/>
              <a:t>expresses the exchange rate as the amount of domestic currency needed to buy one unit of foreign currency.</a:t>
            </a:r>
          </a:p>
        </p:txBody>
      </p:sp>
    </p:spTree>
    <p:extLst>
      <p:ext uri="{BB962C8B-B14F-4D97-AF65-F5344CB8AC3E}">
        <p14:creationId xmlns:p14="http://schemas.microsoft.com/office/powerpoint/2010/main" val="1872579277"/>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9e PPT design template">
  <a:themeElements>
    <a:clrScheme name="Custom 65">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214E91"/>
      </a:hlink>
      <a:folHlink>
        <a:srgbClr val="214E91"/>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3928</TotalTime>
  <Words>1076</Words>
  <Application>Microsoft Office PowerPoint</Application>
  <PresentationFormat>On-screen Show (4:3)</PresentationFormat>
  <Paragraphs>138</Paragraphs>
  <Slides>22</Slides>
  <Notes>1</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22</vt:i4>
      </vt:variant>
    </vt:vector>
  </HeadingPairs>
  <TitlesOfParts>
    <vt:vector size="30" baseType="lpstr">
      <vt:lpstr>Arial</vt:lpstr>
      <vt:lpstr>ArumSans Bd</vt:lpstr>
      <vt:lpstr>ArumSans Bold</vt:lpstr>
      <vt:lpstr>ArumSans Regular</vt:lpstr>
      <vt:lpstr>Calibri</vt:lpstr>
      <vt:lpstr>FIRST, BREAK, LAST slides </vt:lpstr>
      <vt:lpstr>9e PPT design template</vt:lpstr>
      <vt:lpstr>Equation</vt:lpstr>
      <vt:lpstr>Finance</vt:lpstr>
      <vt:lpstr>Introduction</vt:lpstr>
      <vt:lpstr>Global Business</vt:lpstr>
      <vt:lpstr>Export and Import Partners</vt:lpstr>
      <vt:lpstr>International Trade 1</vt:lpstr>
      <vt:lpstr>International Trade 2</vt:lpstr>
      <vt:lpstr>Corporate Expansion into Other Countries</vt:lpstr>
      <vt:lpstr>Foreign Currency Exchange</vt:lpstr>
      <vt:lpstr>Exchange Rates</vt:lpstr>
      <vt:lpstr>Currency Exchange Rates, June 2018</vt:lpstr>
      <vt:lpstr>Arbitrage</vt:lpstr>
      <vt:lpstr>Exchange Rate Risk 1</vt:lpstr>
      <vt:lpstr>Exchange Rate Risk 2</vt:lpstr>
      <vt:lpstr>Forward Exchange Rate and Hedging 1</vt:lpstr>
      <vt:lpstr>Forward Exchange Rate and Hedging 2</vt:lpstr>
      <vt:lpstr>Interest Rate Parity</vt:lpstr>
      <vt:lpstr>Purchasing Power Parity</vt:lpstr>
      <vt:lpstr>Relative Purchasing Power Parity</vt:lpstr>
      <vt:lpstr>Political Risks</vt:lpstr>
      <vt:lpstr>Minimizing the Impact of Political Risk</vt:lpstr>
      <vt:lpstr>Additional International Risk</vt:lpstr>
      <vt:lpstr>International Capital Budgeting</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Becky Wills</cp:lastModifiedBy>
  <cp:revision>691</cp:revision>
  <dcterms:created xsi:type="dcterms:W3CDTF">2017-12-05T17:18:18Z</dcterms:created>
  <dcterms:modified xsi:type="dcterms:W3CDTF">2019-04-03T12:17:26Z</dcterms:modified>
</cp:coreProperties>
</file>