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915" r:id="rId2"/>
  </p:sldMasterIdLst>
  <p:notesMasterIdLst>
    <p:notesMasterId r:id="rId35"/>
  </p:notesMasterIdLst>
  <p:handoutMasterIdLst>
    <p:handoutMasterId r:id="rId36"/>
  </p:handoutMasterIdLst>
  <p:sldIdLst>
    <p:sldId id="273" r:id="rId3"/>
    <p:sldId id="274" r:id="rId4"/>
    <p:sldId id="437" r:id="rId5"/>
    <p:sldId id="438" r:id="rId6"/>
    <p:sldId id="449" r:id="rId7"/>
    <p:sldId id="450" r:id="rId8"/>
    <p:sldId id="451" r:id="rId9"/>
    <p:sldId id="452" r:id="rId10"/>
    <p:sldId id="453" r:id="rId11"/>
    <p:sldId id="454" r:id="rId12"/>
    <p:sldId id="455" r:id="rId13"/>
    <p:sldId id="456" r:id="rId14"/>
    <p:sldId id="457" r:id="rId15"/>
    <p:sldId id="458" r:id="rId16"/>
    <p:sldId id="459" r:id="rId17"/>
    <p:sldId id="460" r:id="rId18"/>
    <p:sldId id="461" r:id="rId19"/>
    <p:sldId id="462" r:id="rId20"/>
    <p:sldId id="463" r:id="rId21"/>
    <p:sldId id="464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472" r:id="rId30"/>
    <p:sldId id="317" r:id="rId31"/>
    <p:sldId id="316" r:id="rId32"/>
    <p:sldId id="473" r:id="rId33"/>
    <p:sldId id="47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FFE6A1B5-3EA5-44AB-AFA4-F3A63A9571D5}">
          <p14:sldIdLst>
            <p14:sldId id="273"/>
            <p14:sldId id="274"/>
            <p14:sldId id="437"/>
            <p14:sldId id="43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4"/>
            <p14:sldId id="465"/>
            <p14:sldId id="466"/>
            <p14:sldId id="467"/>
            <p14:sldId id="468"/>
            <p14:sldId id="469"/>
            <p14:sldId id="470"/>
            <p14:sldId id="471"/>
            <p14:sldId id="472"/>
          </p14:sldIdLst>
        </p14:section>
        <p14:section name="Appendix: Image Descriptions for Unsighted Students" id="{FCEA2F57-A407-4BE7-B677-629F34303C19}">
          <p14:sldIdLst>
            <p14:sldId id="317"/>
            <p14:sldId id="316"/>
            <p14:sldId id="473"/>
            <p14:sldId id="4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C1D3"/>
    <a:srgbClr val="FFFCDD"/>
    <a:srgbClr val="C0D1DE"/>
    <a:srgbClr val="0A0A32"/>
    <a:srgbClr val="B60000"/>
    <a:srgbClr val="B44600"/>
    <a:srgbClr val="DDD9C3"/>
    <a:srgbClr val="9BB9EF"/>
    <a:srgbClr val="C6D9F1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9" autoAdjust="0"/>
    <p:restoredTop sz="95745" autoAdjust="0"/>
  </p:normalViewPr>
  <p:slideViewPr>
    <p:cSldViewPr>
      <p:cViewPr varScale="1">
        <p:scale>
          <a:sx n="82" d="100"/>
          <a:sy n="82" d="100"/>
        </p:scale>
        <p:origin x="677" y="4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-135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199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03D02-7E89-4EBF-B123-9C334E1BFE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5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429000"/>
            <a:ext cx="561594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530" y="4114800"/>
            <a:ext cx="5615940" cy="6858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3733800"/>
            <a:ext cx="8229600" cy="2057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00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8956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4495800"/>
            <a:ext cx="8229600" cy="12954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768880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443625" y="256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43625" y="383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443625" y="5105400"/>
            <a:ext cx="8229600" cy="106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18432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476F69-1E9F-4926-8336-8EEE0909F6AF}" type="datetimeFigureOut">
              <a:rPr lang="en-US" smtClean="0"/>
              <a:pPr>
                <a:defRPr/>
              </a:pPr>
              <a:t>4/3/2019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EB382E-9641-48BF-AF1E-7278C657E8F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79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457200" y="1798320"/>
            <a:ext cx="8229600" cy="1097280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7200" y="3124200"/>
            <a:ext cx="8229600" cy="2514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4000" b="1">
                <a:solidFill>
                  <a:srgbClr val="B446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7978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124200" y="3429000"/>
            <a:ext cx="6019800" cy="1752600"/>
          </a:xfrm>
          <a:prstGeom prst="rect">
            <a:avLst/>
          </a:prstGeom>
          <a:solidFill>
            <a:srgbClr val="52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276600" y="3505200"/>
            <a:ext cx="569976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76600" y="4190999"/>
            <a:ext cx="5699760" cy="9144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2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2pPr>
            <a:lvl3pPr marL="9144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3pPr>
            <a:lvl4pPr marL="13716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4pPr>
            <a:lvl5pPr marL="1828800" indent="0" algn="r">
              <a:buNone/>
              <a:defRPr sz="2400" b="0">
                <a:solidFill>
                  <a:schemeClr val="bg1"/>
                </a:solidFill>
                <a:latin typeface="ArumSans Bd" panose="020B0B04010000020C00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49530" y="3581400"/>
            <a:ext cx="561594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436620" y="3581400"/>
            <a:ext cx="569976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762000" y="152400"/>
            <a:ext cx="7620000" cy="1097280"/>
          </a:xfrm>
          <a:prstGeom prst="rect">
            <a:avLst/>
          </a:prstGeom>
        </p:spPr>
        <p:txBody>
          <a:bodyPr anchor="ctr"/>
          <a:lstStyle>
            <a:lvl1pPr>
              <a:defRPr sz="3600" b="0">
                <a:solidFill>
                  <a:srgbClr val="B600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5488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defRPr sz="3200">
                <a:latin typeface="+mj-lt"/>
                <a:cs typeface="Arial" panose="020B0604020202020204" pitchFamily="34" charset="0"/>
              </a:defRPr>
            </a:lvl1pPr>
            <a:lvl2pPr marL="457200" indent="-3429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800">
                <a:latin typeface="+mj-lt"/>
                <a:cs typeface="Arial" panose="020B0604020202020204" pitchFamily="34" charset="0"/>
              </a:defRPr>
            </a:lvl2pPr>
            <a:lvl3pPr marL="82296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400">
                <a:latin typeface="+mj-lt"/>
                <a:cs typeface="Arial" panose="020B0604020202020204" pitchFamily="34" charset="0"/>
              </a:defRPr>
            </a:lvl3pPr>
            <a:lvl4pPr marL="1188720" indent="-27432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>
                <a:latin typeface="+mj-lt"/>
                <a:cs typeface="Arial" panose="020B0604020202020204" pitchFamily="34" charset="0"/>
              </a:defRPr>
            </a:lvl4pPr>
            <a:lvl5pPr marL="1554480" indent="-228600" algn="l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3962400" y="762000"/>
            <a:ext cx="4800600" cy="1143000"/>
          </a:xfrm>
          <a:prstGeom prst="rect">
            <a:avLst/>
          </a:prstGeom>
        </p:spPr>
        <p:txBody>
          <a:bodyPr anchor="t" anchorCtr="0"/>
          <a:lstStyle>
            <a:lvl1pPr algn="r">
              <a:spcBef>
                <a:spcPts val="480"/>
              </a:spcBef>
              <a:defRPr sz="4400" b="1" cap="none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3962400" y="1493520"/>
            <a:ext cx="4800600" cy="411480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400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459480" y="2133600"/>
            <a:ext cx="5303520" cy="118872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0" y="6771640"/>
            <a:ext cx="9144000" cy="91440"/>
          </a:xfrm>
          <a:prstGeom prst="rect">
            <a:avLst/>
          </a:prstGeom>
        </p:spPr>
        <p:txBody>
          <a:bodyPr lIns="45720" rIns="45720" anchor="ctr"/>
          <a:lstStyle>
            <a:lvl1pPr algn="l">
              <a:defRPr sz="80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1636"/>
            <a:ext cx="2362200" cy="2134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ontent Placeholder 6"/>
          <p:cNvSpPr>
            <a:spLocks noGrp="1"/>
          </p:cNvSpPr>
          <p:nvPr>
            <p:ph sz="quarter" idx="14" hasCustomPrompt="1"/>
          </p:nvPr>
        </p:nvSpPr>
        <p:spPr>
          <a:xfrm>
            <a:off x="3459480" y="3733800"/>
            <a:ext cx="5303520" cy="548640"/>
          </a:xfrm>
          <a:prstGeom prst="rect">
            <a:avLst/>
          </a:prstGeom>
        </p:spPr>
        <p:txBody>
          <a:bodyPr anchor="t"/>
          <a:lstStyle>
            <a:lvl1pPr algn="ctr">
              <a:defRPr sz="3200" b="1">
                <a:solidFill>
                  <a:srgbClr val="0A0A3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6"/>
          <p:cNvSpPr>
            <a:spLocks noGrp="1"/>
          </p:cNvSpPr>
          <p:nvPr>
            <p:ph sz="quarter" idx="15" hasCustomPrompt="1"/>
          </p:nvPr>
        </p:nvSpPr>
        <p:spPr>
          <a:xfrm>
            <a:off x="3505200" y="4365210"/>
            <a:ext cx="5303520" cy="1691640"/>
          </a:xfrm>
          <a:prstGeom prst="rect">
            <a:avLst/>
          </a:prstGeom>
        </p:spPr>
        <p:txBody>
          <a:bodyPr anchor="t"/>
          <a:lstStyle>
            <a:lvl1pPr algn="ctr">
              <a:defRPr sz="3600" b="1">
                <a:solidFill>
                  <a:srgbClr val="B6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6343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55576" cy="1066800"/>
          </a:xfrm>
          <a:prstGeom prst="rect">
            <a:avLst/>
          </a:prstGeom>
          <a:solidFill>
            <a:srgbClr val="C0D1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292934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-3464" y="959515"/>
            <a:ext cx="9144000" cy="81769"/>
          </a:xfrm>
          <a:prstGeom prst="rect">
            <a:avLst/>
          </a:prstGeom>
          <a:solidFill>
            <a:srgbClr val="F3F2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43672" cy="1060940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i="0" kern="1200" spc="-100" baseline="0" dirty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4876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Clr>
                <a:srgbClr val="8EACC4"/>
              </a:buClr>
              <a:buNone/>
              <a:defRPr/>
            </a:lvl1pPr>
            <a:lvl2pPr indent="-347472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800">
                <a:solidFill>
                  <a:schemeClr val="tx1"/>
                </a:solidFill>
              </a:defRPr>
            </a:lvl2pPr>
            <a:lvl3pPr marL="82296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400"/>
            </a:lvl3pPr>
            <a:lvl4pPr marL="1188720" indent="-27432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2000"/>
            </a:lvl4pPr>
            <a:lvl5pPr marL="1554480" indent="-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3464" y="1070658"/>
            <a:ext cx="9144000" cy="0"/>
          </a:xfrm>
          <a:prstGeom prst="line">
            <a:avLst/>
          </a:prstGeom>
          <a:ln w="5715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108960" y="6477000"/>
            <a:ext cx="2926080" cy="1828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 dirty="0"/>
              <a:t>Add “Access the text alternative for slide images.”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00419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213" y="152400"/>
            <a:ext cx="8565574" cy="836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55448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©2020 McGraw-Hill Education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503920" y="6477000"/>
            <a:ext cx="640080" cy="18288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r"/>
            <a:r>
              <a:rPr lang="en-US" sz="1200" b="1" dirty="0"/>
              <a:t>18-</a:t>
            </a:r>
            <a:fld id="{D284030D-0224-4BD8-89C1-1614B36E06C2}" type="slidenum">
              <a:rPr lang="en-US" sz="1200" b="1" smtClean="0"/>
              <a:pPr algn="r"/>
              <a:t>‹#›</a:t>
            </a:fld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511135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17" r:id="rId2"/>
    <p:sldLayoutId id="2147483919" r:id="rId3"/>
    <p:sldLayoutId id="2147483920" r:id="rId4"/>
    <p:sldLayoutId id="2147483921" r:id="rId5"/>
    <p:sldLayoutId id="2147483918" r:id="rId6"/>
    <p:sldLayoutId id="2147483923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rgbClr val="0B5B7F"/>
          </a:solidFill>
          <a:latin typeface="+mj-lt"/>
          <a:ea typeface="+mj-ea"/>
          <a:cs typeface="Aharoni" pitchFamily="2" charset="-79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Finance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5th Edition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Cornett, Adair, and Nofsinger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Chapter 18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Issuing Capital and the Investment Banking Process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quarter" idx="13"/>
          </p:nvPr>
        </p:nvSpPr>
        <p:spPr>
          <a:xfrm>
            <a:off x="0" y="6750050"/>
            <a:ext cx="9144000" cy="113030"/>
          </a:xfrm>
        </p:spPr>
        <p:txBody>
          <a:bodyPr/>
          <a:lstStyle/>
          <a:p>
            <a:r>
              <a:rPr lang="en-US" dirty="0"/>
              <a:t>Copyright © 2020 McGraw-Hill Education. All rights reserved. No reproduction or distribution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1476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Business Administration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Created on July 30, 1953 to help small businesses.</a:t>
            </a:r>
          </a:p>
          <a:p>
            <a:r>
              <a:rPr lang="en-US" altLang="en-US" dirty="0"/>
              <a:t>Basic loan guarantee program.</a:t>
            </a:r>
          </a:p>
          <a:p>
            <a:pPr lvl="1"/>
            <a:r>
              <a:rPr lang="en-US" altLang="en-US" dirty="0"/>
              <a:t>For qualified new firms that cannot obtain reasonable long-term financing from banks or other financial institutions.</a:t>
            </a:r>
          </a:p>
          <a:p>
            <a:r>
              <a:rPr lang="en-US" altLang="en-US" dirty="0"/>
              <a:t>Offers direct loan programs as well.</a:t>
            </a:r>
          </a:p>
        </p:txBody>
      </p:sp>
    </p:spTree>
    <p:extLst>
      <p:ext uri="{BB962C8B-B14F-4D97-AF65-F5344CB8AC3E}">
        <p14:creationId xmlns:p14="http://schemas.microsoft.com/office/powerpoint/2010/main" val="2028208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Equity Financing and Expertise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b="1" dirty="0"/>
              <a:t>Venture capital </a:t>
            </a:r>
            <a:r>
              <a:rPr lang="en-US" altLang="en-US" dirty="0"/>
              <a:t>(VC) is a professional managed pool of money used to finance new and often high-risk firms.</a:t>
            </a:r>
          </a:p>
          <a:p>
            <a:pPr lvl="1"/>
            <a:r>
              <a:rPr lang="en-US" altLang="en-US" dirty="0"/>
              <a:t>VC firms do not make outright loans, but instead purchase equity interests in firms that give the VCs the same rights and privileges as other owners.</a:t>
            </a:r>
          </a:p>
          <a:p>
            <a:pPr lvl="1"/>
            <a:r>
              <a:rPr lang="en-US" altLang="en-US" dirty="0"/>
              <a:t>VC firms are actively involved in the business.</a:t>
            </a:r>
          </a:p>
        </p:txBody>
      </p:sp>
    </p:spTree>
    <p:extLst>
      <p:ext uri="{BB962C8B-B14F-4D97-AF65-F5344CB8AC3E}">
        <p14:creationId xmlns:p14="http://schemas.microsoft.com/office/powerpoint/2010/main" val="446314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Venture Capital Firms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b="1" dirty="0"/>
              <a:t>Institutional venture capital firms’ </a:t>
            </a:r>
            <a:r>
              <a:rPr lang="en-US" altLang="en-US" dirty="0"/>
              <a:t>are business entities whose sole purpose is to find and fund the most promising new firms.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Private-sector institutional VC firms include:</a:t>
            </a:r>
          </a:p>
          <a:p>
            <a:pPr lvl="1"/>
            <a:r>
              <a:rPr lang="en-US" altLang="en-US" dirty="0"/>
              <a:t>VC limited partnerships.</a:t>
            </a:r>
          </a:p>
          <a:p>
            <a:pPr lvl="1"/>
            <a:r>
              <a:rPr lang="en-US" altLang="en-US" dirty="0"/>
              <a:t>Financial VC firms.</a:t>
            </a:r>
          </a:p>
          <a:p>
            <a:pPr lvl="1"/>
            <a:r>
              <a:rPr lang="en-US" altLang="en-US" dirty="0"/>
              <a:t>Corporate VC firms.</a:t>
            </a:r>
          </a:p>
          <a:p>
            <a:pPr lvl="1"/>
            <a:r>
              <a:rPr lang="en-US" altLang="en-US" dirty="0"/>
              <a:t>Small Business Investment Companies (SBICs).</a:t>
            </a:r>
          </a:p>
        </p:txBody>
      </p:sp>
    </p:spTree>
    <p:extLst>
      <p:ext uri="{BB962C8B-B14F-4D97-AF65-F5344CB8AC3E}">
        <p14:creationId xmlns:p14="http://schemas.microsoft.com/office/powerpoint/2010/main" val="1423796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Angel Venture Capitalists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b="1" dirty="0"/>
              <a:t>Angel VCs (or angels) </a:t>
            </a:r>
            <a:r>
              <a:rPr lang="en-US" altLang="en-US" dirty="0"/>
              <a:t>are wealthy individuals who make equity investments.</a:t>
            </a:r>
          </a:p>
          <a:p>
            <a:pPr lvl="1"/>
            <a:r>
              <a:rPr lang="en-US" altLang="en-US" dirty="0"/>
              <a:t>Have invested much more in new and small firms than institutional VC firms.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VC firms look for two things in making their decisions to invest in a firm.</a:t>
            </a:r>
          </a:p>
          <a:p>
            <a:pPr lvl="1"/>
            <a:r>
              <a:rPr lang="en-US" altLang="en-US" dirty="0"/>
              <a:t>High return.</a:t>
            </a:r>
          </a:p>
          <a:p>
            <a:pPr lvl="1"/>
            <a:r>
              <a:rPr lang="en-US" altLang="en-US" dirty="0"/>
              <a:t>Easy exit.</a:t>
            </a:r>
          </a:p>
        </p:txBody>
      </p:sp>
    </p:spTree>
    <p:extLst>
      <p:ext uri="{BB962C8B-B14F-4D97-AF65-F5344CB8AC3E}">
        <p14:creationId xmlns:p14="http://schemas.microsoft.com/office/powerpoint/2010/main" val="175209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Choice to Go Public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Choice made when firm’s capital needs exceed its ability to raise capital.</a:t>
            </a:r>
          </a:p>
          <a:p>
            <a:r>
              <a:rPr lang="en-US" altLang="en-US" b="1" dirty="0"/>
              <a:t>Initial public offerings (IPOs) </a:t>
            </a:r>
            <a:r>
              <a:rPr lang="en-US" altLang="en-US" dirty="0"/>
              <a:t>are first-time issues of stocks by private firms going public. </a:t>
            </a:r>
          </a:p>
          <a:p>
            <a:pPr lvl="1"/>
            <a:r>
              <a:rPr lang="en-US" altLang="en-US" dirty="0"/>
              <a:t>Firm allows its equity to be publicly traded in stock markets for the first time.</a:t>
            </a:r>
          </a:p>
        </p:txBody>
      </p:sp>
    </p:spTree>
    <p:extLst>
      <p:ext uri="{BB962C8B-B14F-4D97-AF65-F5344CB8AC3E}">
        <p14:creationId xmlns:p14="http://schemas.microsoft.com/office/powerpoint/2010/main" val="3673223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Going Public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Benefits of being a public firm.</a:t>
            </a:r>
          </a:p>
          <a:p>
            <a:pPr lvl="1"/>
            <a:r>
              <a:rPr lang="en-US" altLang="en-US" dirty="0"/>
              <a:t>Access to a larger pool of equity capital.</a:t>
            </a:r>
          </a:p>
          <a:p>
            <a:pPr lvl="1"/>
            <a:r>
              <a:rPr lang="en-US" altLang="en-US" dirty="0"/>
              <a:t>Stock market provides a market value for the firm’s stock.</a:t>
            </a:r>
          </a:p>
          <a:p>
            <a:pPr lvl="2"/>
            <a:r>
              <a:rPr lang="en-US" altLang="en-US" dirty="0"/>
              <a:t>Firm’s managers can be rewarded with firm’s stock.</a:t>
            </a:r>
          </a:p>
          <a:p>
            <a:pPr lvl="1"/>
            <a:r>
              <a:rPr lang="en-US" altLang="en-US" dirty="0"/>
              <a:t>Original owners can reallocate their personal wealth away from the firm and into more diversified portfolios.</a:t>
            </a:r>
          </a:p>
        </p:txBody>
      </p:sp>
    </p:spTree>
    <p:extLst>
      <p:ext uri="{BB962C8B-B14F-4D97-AF65-F5344CB8AC3E}">
        <p14:creationId xmlns:p14="http://schemas.microsoft.com/office/powerpoint/2010/main" val="1293588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Disadvantages of Going Public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Disadvantages of being a public firm.</a:t>
            </a:r>
          </a:p>
          <a:p>
            <a:pPr lvl="1"/>
            <a:r>
              <a:rPr lang="en-US" altLang="en-US" dirty="0"/>
              <a:t>Cost and time demands of an IPO.</a:t>
            </a:r>
          </a:p>
          <a:p>
            <a:pPr lvl="1"/>
            <a:r>
              <a:rPr lang="en-US" altLang="en-US" dirty="0"/>
              <a:t>Managers must disclose firm details that may be valuable to competitors.</a:t>
            </a:r>
          </a:p>
          <a:p>
            <a:pPr lvl="1"/>
            <a:r>
              <a:rPr lang="en-US" altLang="en-US" dirty="0"/>
              <a:t>Shareholders have a right to a great deal of information about the firm.</a:t>
            </a:r>
          </a:p>
          <a:p>
            <a:pPr lvl="1"/>
            <a:r>
              <a:rPr lang="en-US" altLang="en-US" dirty="0"/>
              <a:t>Reputation cost of unsuccessful IPO.</a:t>
            </a:r>
          </a:p>
        </p:txBody>
      </p:sp>
    </p:spTree>
    <p:extLst>
      <p:ext uri="{BB962C8B-B14F-4D97-AF65-F5344CB8AC3E}">
        <p14:creationId xmlns:p14="http://schemas.microsoft.com/office/powerpoint/2010/main" val="1944705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Firms’ Capital Sources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sz="3000" dirty="0"/>
              <a:t>Public firms obtain debt financing to meet their capital needs in two major ways – commercial paper and corporate bonds.</a:t>
            </a:r>
          </a:p>
          <a:p>
            <a:pPr>
              <a:spcBef>
                <a:spcPts val="4200"/>
              </a:spcBef>
            </a:pPr>
            <a:r>
              <a:rPr lang="en-US" altLang="en-US" sz="3000" b="1" dirty="0"/>
              <a:t>Commercial paper </a:t>
            </a:r>
            <a:r>
              <a:rPr lang="en-US" altLang="en-US" sz="3000" dirty="0"/>
              <a:t>is an unsecured, short-term promissory note issued by a public firm to raise short-term cash, often to finance working capital requirements.</a:t>
            </a:r>
          </a:p>
          <a:p>
            <a:pPr lvl="1"/>
            <a:r>
              <a:rPr lang="en-US" altLang="en-US" sz="2600" dirty="0"/>
              <a:t>Popular because firms can borrow at a lower interest rate than by directly borrowing from banks.</a:t>
            </a:r>
          </a:p>
        </p:txBody>
      </p:sp>
    </p:spTree>
    <p:extLst>
      <p:ext uri="{BB962C8B-B14F-4D97-AF65-F5344CB8AC3E}">
        <p14:creationId xmlns:p14="http://schemas.microsoft.com/office/powerpoint/2010/main" val="3055974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Commercial Paper and Prime Rates</a:t>
            </a:r>
            <a:endParaRPr lang="en-US" sz="1500" dirty="0"/>
          </a:p>
        </p:txBody>
      </p:sp>
      <p:pic>
        <p:nvPicPr>
          <p:cNvPr id="5" name="Picture 2" descr="A line graph showing commercial paper and prime rates compared.">
            <a:extLst>
              <a:ext uri="{FF2B5EF4-FFF2-40B4-BE49-F238E27FC236}">
                <a16:creationId xmlns:a16="http://schemas.microsoft.com/office/drawing/2014/main" id="{FAAD2512-AB77-4BB0-9C1D-05E6028E43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2077" y="1371600"/>
            <a:ext cx="7991272" cy="4724400"/>
          </a:xfrm>
          <a:prstGeom prst="rect">
            <a:avLst/>
          </a:prstGeom>
        </p:spPr>
      </p:pic>
      <p:sp>
        <p:nvSpPr>
          <p:cNvPr id="6" name="Text Placeholder 3" descr="Flow chart showing the credit process.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93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Trading Process for Commercial Paper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Trading process.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Can be sold directly to investors, using the issuers’ own sales force.</a:t>
            </a:r>
          </a:p>
          <a:p>
            <a:pPr marL="914400" lvl="2"/>
            <a:r>
              <a:rPr lang="en-US" altLang="en-US" dirty="0"/>
              <a:t>Made up 12% of all issues in 2018.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Can be sold indirectly through brokers and dealers, such as commercial banks and investment banks underwriting the issue.</a:t>
            </a:r>
          </a:p>
          <a:p>
            <a:pPr marL="914400" lvl="2"/>
            <a:r>
              <a:rPr lang="en-US" altLang="en-US" dirty="0"/>
              <a:t>Made up 88% of all issues in 2018.</a:t>
            </a:r>
          </a:p>
          <a:p>
            <a:r>
              <a:rPr lang="en-US" altLang="en-US" dirty="0"/>
              <a:t>Firm’s credit rating critical because commercial paper is unsecured debt.</a:t>
            </a:r>
          </a:p>
        </p:txBody>
      </p:sp>
    </p:spTree>
    <p:extLst>
      <p:ext uri="{BB962C8B-B14F-4D97-AF65-F5344CB8AC3E}">
        <p14:creationId xmlns:p14="http://schemas.microsoft.com/office/powerpoint/2010/main" val="2105821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Firms finance existing and new assets with capital.</a:t>
            </a:r>
          </a:p>
          <a:p>
            <a:pPr lvl="1"/>
            <a:r>
              <a:rPr lang="en-US" altLang="en-US" dirty="0"/>
              <a:t>Retained earnings.</a:t>
            </a:r>
          </a:p>
          <a:p>
            <a:pPr lvl="1"/>
            <a:r>
              <a:rPr lang="en-US" altLang="en-US" dirty="0"/>
              <a:t>Debt financing.</a:t>
            </a:r>
          </a:p>
          <a:p>
            <a:pPr lvl="1"/>
            <a:r>
              <a:rPr lang="en-US" altLang="en-US" dirty="0"/>
              <a:t>Equity financing.</a:t>
            </a:r>
          </a:p>
        </p:txBody>
      </p:sp>
    </p:spTree>
    <p:extLst>
      <p:ext uri="{BB962C8B-B14F-4D97-AF65-F5344CB8AC3E}">
        <p14:creationId xmlns:p14="http://schemas.microsoft.com/office/powerpoint/2010/main" val="24349137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Firms’ Capital Sources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Corporate bonds are long-term debt securities issued by public corporations.</a:t>
            </a:r>
          </a:p>
          <a:p>
            <a:pPr lvl="1"/>
            <a:r>
              <a:rPr lang="en-US" altLang="en-US" dirty="0"/>
              <a:t>Corporate bonds make up about 23% of all outstanding long-term bonds.</a:t>
            </a:r>
          </a:p>
          <a:p>
            <a:pPr lvl="1"/>
            <a:r>
              <a:rPr lang="en-US" altLang="en-US" dirty="0"/>
              <a:t>Minimum denomination on publicly traded corporate bonds is $1,000.</a:t>
            </a:r>
          </a:p>
          <a:p>
            <a:pPr lvl="1"/>
            <a:r>
              <a:rPr lang="en-US" altLang="en-US" dirty="0"/>
              <a:t>Most coupon-paying corporate bonds pay interest semiannually.</a:t>
            </a:r>
          </a:p>
        </p:txBody>
      </p:sp>
    </p:spTree>
    <p:extLst>
      <p:ext uri="{BB962C8B-B14F-4D97-AF65-F5344CB8AC3E}">
        <p14:creationId xmlns:p14="http://schemas.microsoft.com/office/powerpoint/2010/main" val="1089935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Trading Process for Corporate Bonds</a:t>
            </a:r>
            <a:r>
              <a:rPr lang="en-US" sz="17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Initial primary sale of corporate bond issues occurs via one of the following methods: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A public offering, using an investment bank serving as a security underwriter.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dirty="0"/>
              <a:t>Through a private placement to a small group of investors (often financial institutions).</a:t>
            </a:r>
          </a:p>
          <a:p>
            <a:r>
              <a:rPr lang="en-US" altLang="en-US" dirty="0"/>
              <a:t>Larger firms use large investment banks.</a:t>
            </a:r>
          </a:p>
          <a:p>
            <a:r>
              <a:rPr lang="en-US" altLang="en-US" dirty="0"/>
              <a:t>Smaller firms use small regional investment banks.</a:t>
            </a:r>
          </a:p>
        </p:txBody>
      </p:sp>
    </p:spTree>
    <p:extLst>
      <p:ext uri="{BB962C8B-B14F-4D97-AF65-F5344CB8AC3E}">
        <p14:creationId xmlns:p14="http://schemas.microsoft.com/office/powerpoint/2010/main" val="8703339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Firm Commitment Underwriting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Corporate bonds are frequently offered publicly through investment banks.</a:t>
            </a:r>
          </a:p>
          <a:p>
            <a:pPr lvl="1"/>
            <a:r>
              <a:rPr lang="en-US" altLang="en-US" b="1" dirty="0"/>
              <a:t>Firm commitment underwriting </a:t>
            </a:r>
            <a:r>
              <a:rPr lang="en-US" altLang="en-US" dirty="0"/>
              <a:t>is a security issue in which the investment bank guarantees the issuer a price for newly issued securities by buying the whole issue at a fixed price from the security issuer (the bid price). The investment bank then seeks to resell these securities to investors for a higher price.</a:t>
            </a:r>
          </a:p>
          <a:p>
            <a:pPr lvl="2"/>
            <a:r>
              <a:rPr lang="en-US" altLang="en-US" dirty="0"/>
              <a:t>Issuing firm has price guarantee, but investment bank assumes risk.</a:t>
            </a:r>
          </a:p>
        </p:txBody>
      </p:sp>
    </p:spTree>
    <p:extLst>
      <p:ext uri="{BB962C8B-B14F-4D97-AF65-F5344CB8AC3E}">
        <p14:creationId xmlns:p14="http://schemas.microsoft.com/office/powerpoint/2010/main" val="909849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Firm Commitment Underwriting of a Corporate Bond Issue</a:t>
            </a:r>
          </a:p>
        </p:txBody>
      </p:sp>
      <p:pic>
        <p:nvPicPr>
          <p:cNvPr id="5" name="Picture 2" descr="A flowchart: corporations sell bonds to underwriters who sell to investors, who pay offer price to underwriters, who pay bid price to corporations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2790737"/>
            <a:ext cx="8229600" cy="188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61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Trading Process for Corporate Bonds</a:t>
            </a:r>
            <a:r>
              <a:rPr lang="en-US" sz="1700" dirty="0"/>
              <a:t> 2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In a </a:t>
            </a:r>
            <a:r>
              <a:rPr lang="en-US" altLang="en-US" b="1" dirty="0"/>
              <a:t>competitive sale</a:t>
            </a:r>
            <a:r>
              <a:rPr lang="en-US" altLang="en-US" dirty="0"/>
              <a:t>, the highest bid from group of underwriters wins.</a:t>
            </a:r>
          </a:p>
          <a:p>
            <a:r>
              <a:rPr lang="en-US" altLang="en-US" dirty="0"/>
              <a:t>In a </a:t>
            </a:r>
            <a:r>
              <a:rPr lang="en-US" altLang="en-US" b="1" dirty="0"/>
              <a:t>negotiated sale</a:t>
            </a:r>
            <a:r>
              <a:rPr lang="en-US" altLang="en-US" dirty="0"/>
              <a:t>, the issuing firm negotiates with a single investment bank.</a:t>
            </a:r>
          </a:p>
          <a:p>
            <a:r>
              <a:rPr lang="en-US" altLang="en-US" b="1" dirty="0"/>
              <a:t>Best efforts underwriting.</a:t>
            </a:r>
          </a:p>
          <a:p>
            <a:pPr lvl="1"/>
            <a:r>
              <a:rPr lang="en-US" altLang="en-US" dirty="0"/>
              <a:t>Underwriter does not buy issue, but instead acts as a placing or distribution agent for a fee.</a:t>
            </a:r>
          </a:p>
          <a:p>
            <a:pPr lvl="1"/>
            <a:r>
              <a:rPr lang="en-US" altLang="en-US" dirty="0"/>
              <a:t>Price risk remains with issuing firm.</a:t>
            </a:r>
          </a:p>
        </p:txBody>
      </p:sp>
    </p:spTree>
    <p:extLst>
      <p:ext uri="{BB962C8B-B14F-4D97-AF65-F5344CB8AC3E}">
        <p14:creationId xmlns:p14="http://schemas.microsoft.com/office/powerpoint/2010/main" val="2476060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Equity Financing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Majority of both the board of directors and the firm’s existing common stockholders must approve any new stock issue.</a:t>
            </a:r>
          </a:p>
          <a:p>
            <a:pPr>
              <a:spcBef>
                <a:spcPts val="4200"/>
              </a:spcBef>
            </a:pPr>
            <a:r>
              <a:rPr lang="en-US" altLang="en-US" b="1" dirty="0"/>
              <a:t>Primary markets </a:t>
            </a:r>
            <a:r>
              <a:rPr lang="en-US" altLang="en-US" dirty="0"/>
              <a:t>are those in which corporations raise funds through new issues of securities.</a:t>
            </a:r>
          </a:p>
          <a:p>
            <a:pPr lvl="1"/>
            <a:r>
              <a:rPr lang="en-US" altLang="en-US" dirty="0"/>
              <a:t>May be an IPO or a seasoned offering.</a:t>
            </a:r>
          </a:p>
        </p:txBody>
      </p:sp>
    </p:spTree>
    <p:extLst>
      <p:ext uri="{BB962C8B-B14F-4D97-AF65-F5344CB8AC3E}">
        <p14:creationId xmlns:p14="http://schemas.microsoft.com/office/powerpoint/2010/main" val="3403903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Primary Market Stock Transaction</a:t>
            </a:r>
            <a:endParaRPr lang="en-US" sz="1500" dirty="0"/>
          </a:p>
        </p:txBody>
      </p:sp>
      <p:pic>
        <p:nvPicPr>
          <p:cNvPr id="5" name="Picture 2" descr="A flowchart showing the primary market stock transaction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3" y="2699332"/>
            <a:ext cx="8229600" cy="2068936"/>
          </a:xfrm>
        </p:spPr>
      </p:pic>
      <p:sp>
        <p:nvSpPr>
          <p:cNvPr id="6" name="Text Placeholder 3" descr="Flow chart showing the credit process.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182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Trading Process for Corporate Equity</a:t>
            </a:r>
            <a:r>
              <a:rPr lang="en-US" sz="17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The Securities and Exchange Commission (SEC) must approve any new public issues.</a:t>
            </a:r>
          </a:p>
          <a:p>
            <a:pPr>
              <a:spcBef>
                <a:spcPts val="4200"/>
              </a:spcBef>
            </a:pPr>
            <a:r>
              <a:rPr lang="en-US" altLang="en-US" dirty="0"/>
              <a:t>File a registration statement that includes:</a:t>
            </a:r>
          </a:p>
          <a:p>
            <a:pPr lvl="1"/>
            <a:r>
              <a:rPr lang="en-US" altLang="en-US" dirty="0"/>
              <a:t>Information about issuing firm’s business.</a:t>
            </a:r>
          </a:p>
          <a:p>
            <a:pPr lvl="1"/>
            <a:r>
              <a:rPr lang="en-US" altLang="en-US" dirty="0"/>
              <a:t>Key provisions and features of security issue.</a:t>
            </a:r>
          </a:p>
          <a:p>
            <a:pPr lvl="1"/>
            <a:r>
              <a:rPr lang="en-US" altLang="en-US" dirty="0"/>
              <a:t>Risks involved with the security.</a:t>
            </a:r>
          </a:p>
          <a:p>
            <a:pPr lvl="1"/>
            <a:r>
              <a:rPr lang="en-US" altLang="en-US" dirty="0"/>
              <a:t>Managements’ background.</a:t>
            </a:r>
          </a:p>
        </p:txBody>
      </p:sp>
    </p:spTree>
    <p:extLst>
      <p:ext uri="{BB962C8B-B14F-4D97-AF65-F5344CB8AC3E}">
        <p14:creationId xmlns:p14="http://schemas.microsoft.com/office/powerpoint/2010/main" val="33144457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Trading Process for Corporate Equity</a:t>
            </a:r>
            <a:r>
              <a:rPr lang="en-US" sz="17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The </a:t>
            </a:r>
            <a:r>
              <a:rPr lang="en-US" altLang="en-US" b="1" dirty="0"/>
              <a:t>prospectus</a:t>
            </a:r>
            <a:r>
              <a:rPr lang="en-US" altLang="en-US" dirty="0"/>
              <a:t> is an official document in which the issuing firm sets the final selling price on the securities and describes the issue.</a:t>
            </a:r>
          </a:p>
          <a:p>
            <a:pPr lvl="1"/>
            <a:r>
              <a:rPr lang="en-US" altLang="en-US" b="1" dirty="0"/>
              <a:t>Shelf registration </a:t>
            </a:r>
            <a:r>
              <a:rPr lang="en-US" altLang="en-US" dirty="0"/>
              <a:t>allows multiple stock issues over a three-year period under one registration.</a:t>
            </a:r>
            <a:endParaRPr lang="en-US" altLang="en-US" b="1" dirty="0"/>
          </a:p>
          <a:p>
            <a:pPr>
              <a:spcBef>
                <a:spcPts val="4200"/>
              </a:spcBef>
            </a:pPr>
            <a:r>
              <a:rPr lang="en-US" altLang="en-US" b="1" dirty="0"/>
              <a:t>Red herring prospectus </a:t>
            </a:r>
            <a:r>
              <a:rPr lang="en-US" altLang="en-US" dirty="0"/>
              <a:t>is preliminary registration statement filed with the SEC.</a:t>
            </a:r>
          </a:p>
        </p:txBody>
      </p:sp>
    </p:spTree>
    <p:extLst>
      <p:ext uri="{BB962C8B-B14F-4D97-AF65-F5344CB8AC3E}">
        <p14:creationId xmlns:p14="http://schemas.microsoft.com/office/powerpoint/2010/main" val="4099477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75560"/>
            <a:ext cx="8229600" cy="170688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422623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Sources of Capital for New and Small Firms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Private capital fund suppliers fall into two categories.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dirty="0"/>
              <a:t>Debt financing.</a:t>
            </a:r>
          </a:p>
          <a:p>
            <a:pPr marL="914400" lvl="1"/>
            <a:r>
              <a:rPr lang="en-US" altLang="en-US" dirty="0"/>
              <a:t>Borrowing from friends and relatives.</a:t>
            </a:r>
          </a:p>
          <a:p>
            <a:pPr marL="914400" lvl="1"/>
            <a:r>
              <a:rPr lang="en-US" altLang="en-US" dirty="0"/>
              <a:t>Bank loans.</a:t>
            </a:r>
          </a:p>
          <a:p>
            <a:pPr marL="914400" lvl="1"/>
            <a:r>
              <a:rPr lang="en-US" altLang="en-US" dirty="0"/>
              <a:t>Venture capitalists.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en-US" altLang="en-US" dirty="0"/>
              <a:t>Equity financing.</a:t>
            </a:r>
          </a:p>
          <a:p>
            <a:pPr marL="914400" lvl="1"/>
            <a:r>
              <a:rPr lang="en-US" altLang="en-US" dirty="0"/>
              <a:t>Venture capitalists.</a:t>
            </a:r>
          </a:p>
        </p:txBody>
      </p:sp>
    </p:spTree>
    <p:extLst>
      <p:ext uri="{BB962C8B-B14F-4D97-AF65-F5344CB8AC3E}">
        <p14:creationId xmlns:p14="http://schemas.microsoft.com/office/powerpoint/2010/main" val="37389821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Credit Process Flow Chart </a:t>
            </a:r>
            <a:r>
              <a:rPr lang="en-US" altLang="en-US" sz="4000" dirty="0"/>
              <a:t>Text Alternative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The flow begins with the applicant, who fills out an application, then submits to the bank, which gathers information. From there a review and decision is made, where the process either terminates or goes to negotiation, then to approval. The loan is dispersed to the applicant and is monitored by the bank.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777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Commercial Paper and Prime Rates </a:t>
            </a:r>
            <a:r>
              <a:rPr lang="en-US" altLang="en-US" sz="3200" dirty="0"/>
              <a:t>Text Alternative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On the x-axis are years from January 1973 to January 2018. On the y-axis is interest rate from 0-22 in increments of 2. Throughout this span of time, the prime rate has changed in the same pattern as commercial paper.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683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Primary Market Stock Transaction </a:t>
            </a:r>
            <a:r>
              <a:rPr lang="en-US" altLang="en-US" sz="3600" dirty="0"/>
              <a:t>Text Alternative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4876800"/>
          </a:xfrm>
        </p:spPr>
        <p:txBody>
          <a:bodyPr/>
          <a:lstStyle/>
          <a:p>
            <a:r>
              <a:rPr lang="en-US" sz="2800" dirty="0"/>
              <a:t>A flowchart: issuing corporations sell stocks to investment banks who sell to investors, who give funds to investment banks, who give funds to issuing corporations.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2" action="ppaction://hlinksldjump"/>
              </a:rPr>
              <a:t>Return to slide containing original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15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Debt Financing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229600" cy="5212080"/>
          </a:xfrm>
        </p:spPr>
        <p:txBody>
          <a:bodyPr/>
          <a:lstStyle/>
          <a:p>
            <a:r>
              <a:rPr lang="en-US" altLang="en-US" dirty="0"/>
              <a:t>Bank loans.</a:t>
            </a:r>
          </a:p>
          <a:p>
            <a:pPr lvl="1"/>
            <a:r>
              <a:rPr lang="en-US" altLang="en-US" dirty="0"/>
              <a:t>New and small firms rely on bank loans as a major part of their capital funding.</a:t>
            </a:r>
          </a:p>
          <a:p>
            <a:pPr lvl="1"/>
            <a:r>
              <a:rPr lang="en-US" altLang="en-US" dirty="0"/>
              <a:t>Availability of small business loans was heavily affected by the 2008 financial crisis.</a:t>
            </a:r>
          </a:p>
        </p:txBody>
      </p:sp>
    </p:spTree>
    <p:extLst>
      <p:ext uri="{BB962C8B-B14F-4D97-AF65-F5344CB8AC3E}">
        <p14:creationId xmlns:p14="http://schemas.microsoft.com/office/powerpoint/2010/main" val="320313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 Loans</a:t>
            </a:r>
            <a:r>
              <a:rPr lang="en-US" sz="1500" dirty="0"/>
              <a:t>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Small business loans.</a:t>
            </a:r>
          </a:p>
          <a:p>
            <a:pPr lvl="1"/>
            <a:r>
              <a:rPr lang="en-US" altLang="en-US" dirty="0"/>
              <a:t>Risky and complicated for commercial banks.</a:t>
            </a:r>
          </a:p>
          <a:p>
            <a:pPr lvl="1"/>
            <a:r>
              <a:rPr lang="en-US" altLang="en-US" dirty="0"/>
              <a:t>Banks use small business scoring models.</a:t>
            </a:r>
          </a:p>
          <a:p>
            <a:pPr lvl="1"/>
            <a:r>
              <a:rPr lang="en-US" altLang="en-US" dirty="0"/>
              <a:t>Many small businesses stopped trying to acquire bank loans after the recession of 2008 because they didn’t think they would be approved.</a:t>
            </a:r>
          </a:p>
          <a:p>
            <a:pPr lvl="2"/>
            <a:r>
              <a:rPr lang="en-US" altLang="en-US" dirty="0"/>
              <a:t>In 2012, 59% of all small businesses in the New York area didn’t apply for loans in 2011; half of these states they did not apply for fear they wouldn’t be approved.</a:t>
            </a:r>
          </a:p>
        </p:txBody>
      </p:sp>
    </p:spTree>
    <p:extLst>
      <p:ext uri="{BB962C8B-B14F-4D97-AF65-F5344CB8AC3E}">
        <p14:creationId xmlns:p14="http://schemas.microsoft.com/office/powerpoint/2010/main" val="351493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Bank Loans</a:t>
            </a:r>
            <a:r>
              <a:rPr lang="en-US" sz="1500" dirty="0"/>
              <a:t>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Midmarket firms.</a:t>
            </a:r>
          </a:p>
          <a:p>
            <a:pPr lvl="1"/>
            <a:r>
              <a:rPr lang="en-US" altLang="en-US" dirty="0"/>
              <a:t>Sales between $5 million and $100 million per year and a recognizable corporate structure.</a:t>
            </a:r>
          </a:p>
          <a:p>
            <a:pPr lvl="1"/>
            <a:r>
              <a:rPr lang="en-US" altLang="en-US" dirty="0"/>
              <a:t>Not publicly traded.</a:t>
            </a:r>
          </a:p>
          <a:p>
            <a:pPr lvl="1"/>
            <a:r>
              <a:rPr lang="en-US" altLang="en-US" dirty="0"/>
              <a:t>Do not have ready access to deep, liquid capital markets.</a:t>
            </a:r>
          </a:p>
          <a:p>
            <a:pPr lvl="1"/>
            <a:r>
              <a:rPr lang="en-US" altLang="en-US" dirty="0"/>
              <a:t>Rely on banks for funding.</a:t>
            </a:r>
          </a:p>
        </p:txBody>
      </p:sp>
    </p:spTree>
    <p:extLst>
      <p:ext uri="{BB962C8B-B14F-4D97-AF65-F5344CB8AC3E}">
        <p14:creationId xmlns:p14="http://schemas.microsoft.com/office/powerpoint/2010/main" val="3176244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Process Flow Chart</a:t>
            </a:r>
            <a:endParaRPr lang="en-US" sz="1500" dirty="0"/>
          </a:p>
        </p:txBody>
      </p:sp>
      <p:pic>
        <p:nvPicPr>
          <p:cNvPr id="5" name="Picture 2" descr="A flowchart showing the credit process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6" y="1324500"/>
            <a:ext cx="7038974" cy="5000100"/>
          </a:xfrm>
        </p:spPr>
      </p:pic>
      <p:sp>
        <p:nvSpPr>
          <p:cNvPr id="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108960" y="6477000"/>
            <a:ext cx="2926080" cy="182880"/>
          </a:xfrm>
        </p:spPr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these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206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Loan Commitments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Most business loans today are made as firms “</a:t>
            </a:r>
            <a:r>
              <a:rPr lang="en-US" altLang="en-US" b="1" dirty="0"/>
              <a:t>take down</a:t>
            </a:r>
            <a:r>
              <a:rPr lang="en-US" altLang="en-US" dirty="0"/>
              <a:t>” </a:t>
            </a:r>
            <a:r>
              <a:rPr lang="en-US" altLang="en-US" dirty="0" err="1"/>
              <a:t>prenegotiated</a:t>
            </a:r>
            <a:r>
              <a:rPr lang="en-US" altLang="en-US" dirty="0"/>
              <a:t> lines of credit or loan commitments.</a:t>
            </a:r>
          </a:p>
          <a:p>
            <a:pPr lvl="1"/>
            <a:r>
              <a:rPr lang="en-US" altLang="en-US" dirty="0"/>
              <a:t>Businesses previously borrowed </a:t>
            </a:r>
            <a:r>
              <a:rPr lang="en-US" altLang="en-US" b="1" dirty="0"/>
              <a:t>spot loans.</a:t>
            </a:r>
          </a:p>
          <a:p>
            <a:pPr>
              <a:spcBef>
                <a:spcPts val="4200"/>
              </a:spcBef>
            </a:pPr>
            <a:r>
              <a:rPr lang="en-US" altLang="en-US" b="1" dirty="0"/>
              <a:t>Loan commitment agreements </a:t>
            </a:r>
            <a:r>
              <a:rPr lang="en-US" altLang="en-US" dirty="0"/>
              <a:t>are contractual commitments to loan a firm up to a certain maximum amount at given interest rate terms.</a:t>
            </a:r>
          </a:p>
        </p:txBody>
      </p:sp>
    </p:spTree>
    <p:extLst>
      <p:ext uri="{BB962C8B-B14F-4D97-AF65-F5344CB8AC3E}">
        <p14:creationId xmlns:p14="http://schemas.microsoft.com/office/powerpoint/2010/main" val="2997527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Fixed- versus Floating-Rate Loans</a:t>
            </a:r>
            <a:endParaRPr lang="en-US" sz="1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25" y="1295400"/>
            <a:ext cx="8321040" cy="5212080"/>
          </a:xfrm>
        </p:spPr>
        <p:txBody>
          <a:bodyPr/>
          <a:lstStyle/>
          <a:p>
            <a:r>
              <a:rPr lang="en-US" altLang="en-US" dirty="0"/>
              <a:t>Banks make loans of two types.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b="1" dirty="0"/>
              <a:t>Fixed-rate loans </a:t>
            </a:r>
            <a:r>
              <a:rPr lang="en-US" altLang="en-US" dirty="0"/>
              <a:t>require the firm to make fixed interest payments over the life of the loan.</a:t>
            </a:r>
          </a:p>
          <a:p>
            <a:pPr marL="788987" lvl="1" indent="-514350">
              <a:buFont typeface="+mj-lt"/>
              <a:buAutoNum type="arabicPeriod"/>
            </a:pPr>
            <a:r>
              <a:rPr lang="en-US" altLang="en-US" b="1" dirty="0"/>
              <a:t>Variable-rate loans </a:t>
            </a:r>
            <a:r>
              <a:rPr lang="en-US" altLang="en-US" dirty="0"/>
              <a:t>(aka floating-rate loans) are those in which the loan’s interest rate changes over the loan’s life.</a:t>
            </a:r>
          </a:p>
        </p:txBody>
      </p:sp>
    </p:spTree>
    <p:extLst>
      <p:ext uri="{BB962C8B-B14F-4D97-AF65-F5344CB8AC3E}">
        <p14:creationId xmlns:p14="http://schemas.microsoft.com/office/powerpoint/2010/main" val="21606880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9e PPT design template">
  <a:themeElements>
    <a:clrScheme name="Custom 65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214E91"/>
      </a:hlink>
      <a:folHlink>
        <a:srgbClr val="214E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MHHE_Accessible_PPT_Template-v4</Template>
  <TotalTime>3967</TotalTime>
  <Words>1504</Words>
  <Application>Microsoft Office PowerPoint</Application>
  <PresentationFormat>On-screen Show (4:3)</PresentationFormat>
  <Paragraphs>146</Paragraphs>
  <Slides>32</Slides>
  <Notes>1</Notes>
  <HiddenSlides>4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ArumSans Bd</vt:lpstr>
      <vt:lpstr>ArumSans Bold</vt:lpstr>
      <vt:lpstr>ArumSans Regular</vt:lpstr>
      <vt:lpstr>Calibri</vt:lpstr>
      <vt:lpstr>FIRST, BREAK, LAST slides </vt:lpstr>
      <vt:lpstr>9e PPT design template</vt:lpstr>
      <vt:lpstr>Finance</vt:lpstr>
      <vt:lpstr>Introduction</vt:lpstr>
      <vt:lpstr>Sources of Capital for New and Small Firms</vt:lpstr>
      <vt:lpstr>Debt Financing</vt:lpstr>
      <vt:lpstr>Bank Loans 1</vt:lpstr>
      <vt:lpstr>Bank Loans 2</vt:lpstr>
      <vt:lpstr>Credit Process Flow Chart</vt:lpstr>
      <vt:lpstr>Loan Commitments</vt:lpstr>
      <vt:lpstr>Fixed- versus Floating-Rate Loans</vt:lpstr>
      <vt:lpstr>Small Business Administration</vt:lpstr>
      <vt:lpstr>Equity Financing and Expertise</vt:lpstr>
      <vt:lpstr>Venture Capital Firms</vt:lpstr>
      <vt:lpstr>Angel Venture Capitalists</vt:lpstr>
      <vt:lpstr>The Choice to Go Public</vt:lpstr>
      <vt:lpstr>Benefits of Going Public</vt:lpstr>
      <vt:lpstr>Disadvantages of Going Public</vt:lpstr>
      <vt:lpstr>Public Firms’ Capital Sources 1</vt:lpstr>
      <vt:lpstr>Commercial Paper and Prime Rates</vt:lpstr>
      <vt:lpstr>Trading Process for Commercial Paper</vt:lpstr>
      <vt:lpstr>Public Firms’ Capital Sources 2</vt:lpstr>
      <vt:lpstr>Trading Process for Corporate Bonds 1</vt:lpstr>
      <vt:lpstr>Firm Commitment Underwriting</vt:lpstr>
      <vt:lpstr>Firm Commitment Underwriting of a Corporate Bond Issue</vt:lpstr>
      <vt:lpstr>Trading Process for Corporate Bonds 2</vt:lpstr>
      <vt:lpstr>Equity Financing</vt:lpstr>
      <vt:lpstr>Primary Market Stock Transaction</vt:lpstr>
      <vt:lpstr>The Trading Process for Corporate Equity 1</vt:lpstr>
      <vt:lpstr>The Trading Process for Corporate Equity 2</vt:lpstr>
      <vt:lpstr>Accessibility Content: Text Alternatives for Images</vt:lpstr>
      <vt:lpstr>Credit Process Flow Chart Text Alternative</vt:lpstr>
      <vt:lpstr>Commercial Paper and Prime Rates Text Alternative</vt:lpstr>
      <vt:lpstr>Primary Market Stock Transaction Text Alternative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With 1 of These Slides</dc:title>
  <dc:creator>Hahn, Sandra</dc:creator>
  <cp:lastModifiedBy>Becky Wills</cp:lastModifiedBy>
  <cp:revision>707</cp:revision>
  <dcterms:created xsi:type="dcterms:W3CDTF">2017-12-05T17:18:18Z</dcterms:created>
  <dcterms:modified xsi:type="dcterms:W3CDTF">2019-04-03T12:00:01Z</dcterms:modified>
</cp:coreProperties>
</file>