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28"/>
  </p:notesMasterIdLst>
  <p:handoutMasterIdLst>
    <p:handoutMasterId r:id="rId29"/>
  </p:handoutMasterIdLst>
  <p:sldIdLst>
    <p:sldId id="273" r:id="rId3"/>
    <p:sldId id="274" r:id="rId4"/>
    <p:sldId id="436" r:id="rId5"/>
    <p:sldId id="437" r:id="rId6"/>
    <p:sldId id="381" r:id="rId7"/>
    <p:sldId id="422" r:id="rId8"/>
    <p:sldId id="318" r:id="rId9"/>
    <p:sldId id="425" r:id="rId10"/>
    <p:sldId id="428" r:id="rId11"/>
    <p:sldId id="429" r:id="rId12"/>
    <p:sldId id="430" r:id="rId13"/>
    <p:sldId id="431" r:id="rId14"/>
    <p:sldId id="432" r:id="rId15"/>
    <p:sldId id="433" r:id="rId16"/>
    <p:sldId id="426" r:id="rId17"/>
    <p:sldId id="434" r:id="rId18"/>
    <p:sldId id="435" r:id="rId19"/>
    <p:sldId id="420" r:id="rId20"/>
    <p:sldId id="421" r:id="rId21"/>
    <p:sldId id="423" r:id="rId22"/>
    <p:sldId id="424" r:id="rId23"/>
    <p:sldId id="427" r:id="rId24"/>
    <p:sldId id="408" r:id="rId25"/>
    <p:sldId id="438" r:id="rId26"/>
    <p:sldId id="43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436"/>
            <p14:sldId id="437"/>
            <p14:sldId id="381"/>
            <p14:sldId id="422"/>
            <p14:sldId id="318"/>
            <p14:sldId id="425"/>
            <p14:sldId id="428"/>
            <p14:sldId id="429"/>
            <p14:sldId id="430"/>
            <p14:sldId id="431"/>
            <p14:sldId id="432"/>
            <p14:sldId id="433"/>
            <p14:sldId id="426"/>
            <p14:sldId id="434"/>
            <p14:sldId id="435"/>
            <p14:sldId id="420"/>
            <p14:sldId id="421"/>
            <p14:sldId id="423"/>
            <p14:sldId id="424"/>
            <p14:sldId id="427"/>
            <p14:sldId id="408"/>
            <p14:sldId id="438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1306" y="4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17-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17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>
          <a:xfrm>
            <a:off x="3352800" y="4365210"/>
            <a:ext cx="5455920" cy="1691640"/>
          </a:xfrm>
        </p:spPr>
        <p:txBody>
          <a:bodyPr/>
          <a:lstStyle/>
          <a:p>
            <a:r>
              <a:rPr lang="en-US" sz="3200" dirty="0"/>
              <a:t>Sharing Firm Wealth: Dividends, Share Repurchases, and Other Payouts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Some Investors Favor Capital Gains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At the same tax rates, capital gains offer ability to “time” tax assessments.</a:t>
            </a:r>
          </a:p>
          <a:p>
            <a:pPr lvl="1"/>
            <a:r>
              <a:rPr lang="en-US" altLang="en-US" dirty="0"/>
              <a:t>All stockholders share in dividend distribution, and all must therefore pay taxes on dividends.</a:t>
            </a:r>
          </a:p>
          <a:p>
            <a:pPr lvl="1"/>
            <a:r>
              <a:rPr lang="en-US" altLang="en-US" dirty="0"/>
              <a:t>If the firm retains earnings, only those shareholders that sell shares of stock will experience capital gain, and so only those shareholders will have to pay taxes.</a:t>
            </a:r>
          </a:p>
          <a:p>
            <a:r>
              <a:rPr lang="en-US" altLang="en-US" dirty="0"/>
              <a:t>Especially attractive if investor believes capital gain tax rate will decline over time.</a:t>
            </a:r>
          </a:p>
        </p:txBody>
      </p:sp>
    </p:spTree>
    <p:extLst>
      <p:ext uri="{BB962C8B-B14F-4D97-AF65-F5344CB8AC3E}">
        <p14:creationId xmlns:p14="http://schemas.microsoft.com/office/powerpoint/2010/main" val="4245994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Dividend Policy Issues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Tangible factors.</a:t>
            </a:r>
          </a:p>
          <a:p>
            <a:pPr lvl="1"/>
            <a:r>
              <a:rPr lang="en-US" altLang="en-US" dirty="0"/>
              <a:t>Risks.</a:t>
            </a:r>
          </a:p>
          <a:p>
            <a:pPr lvl="1"/>
            <a:r>
              <a:rPr lang="en-US" altLang="en-US" dirty="0"/>
              <a:t>Taxation.</a:t>
            </a:r>
          </a:p>
          <a:p>
            <a:pPr lvl="1"/>
            <a:r>
              <a:rPr lang="en-US" altLang="en-US" dirty="0"/>
              <a:t>Cash flow timing.</a:t>
            </a:r>
          </a:p>
          <a:p>
            <a:r>
              <a:rPr lang="en-US" altLang="en-US" dirty="0"/>
              <a:t>Intangible factors.</a:t>
            </a:r>
          </a:p>
          <a:p>
            <a:pPr lvl="1"/>
            <a:r>
              <a:rPr lang="en-US" altLang="en-US" dirty="0"/>
              <a:t>Information effect.</a:t>
            </a:r>
          </a:p>
          <a:p>
            <a:pPr lvl="1"/>
            <a:r>
              <a:rPr lang="en-US" altLang="en-US" dirty="0"/>
              <a:t>Clientele effect.</a:t>
            </a:r>
          </a:p>
          <a:p>
            <a:pPr lvl="1"/>
            <a:r>
              <a:rPr lang="en-US" altLang="en-US" dirty="0"/>
              <a:t>Corporate control issues.</a:t>
            </a:r>
          </a:p>
        </p:txBody>
      </p:sp>
    </p:spTree>
    <p:extLst>
      <p:ext uri="{BB962C8B-B14F-4D97-AF65-F5344CB8AC3E}">
        <p14:creationId xmlns:p14="http://schemas.microsoft.com/office/powerpoint/2010/main" val="1872579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Information Effect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029200"/>
          </a:xfrm>
        </p:spPr>
        <p:txBody>
          <a:bodyPr/>
          <a:lstStyle/>
          <a:p>
            <a:r>
              <a:rPr lang="en-US" altLang="en-US" dirty="0"/>
              <a:t>Managers hate to cut dividends (and investors hate to have them cut).</a:t>
            </a:r>
          </a:p>
          <a:p>
            <a:pPr lvl="1"/>
            <a:r>
              <a:rPr lang="en-US" altLang="en-US" dirty="0"/>
              <a:t>Therefore, firms hesitate to increase dividends unless they can be maintained.</a:t>
            </a:r>
          </a:p>
          <a:p>
            <a:r>
              <a:rPr lang="en-US" altLang="en-US" dirty="0"/>
              <a:t>Analysts interpret dividend increases as a very positive signal about firm’s future cash flows.</a:t>
            </a:r>
          </a:p>
        </p:txBody>
      </p:sp>
    </p:spTree>
    <p:extLst>
      <p:ext uri="{BB962C8B-B14F-4D97-AF65-F5344CB8AC3E}">
        <p14:creationId xmlns:p14="http://schemas.microsoft.com/office/powerpoint/2010/main" val="1462131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Clientele Effect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clientele effect </a:t>
            </a:r>
            <a:r>
              <a:rPr lang="en-US" altLang="en-US" dirty="0"/>
              <a:t>is the tendency of investors to find a payout policy that they prefer and stick with it.</a:t>
            </a:r>
          </a:p>
          <a:p>
            <a:pPr lvl="1"/>
            <a:r>
              <a:rPr lang="en-US" altLang="en-US" dirty="0"/>
              <a:t>Investors (clientele) have different desires about taxability and timing of firm payouts.</a:t>
            </a:r>
          </a:p>
          <a:p>
            <a:pPr lvl="1"/>
            <a:r>
              <a:rPr lang="en-US" altLang="en-US" dirty="0"/>
              <a:t>Payout policies of different firms attract different investor groups.</a:t>
            </a:r>
          </a:p>
          <a:p>
            <a:pPr lvl="1"/>
            <a:r>
              <a:rPr lang="en-US" altLang="en-US" dirty="0"/>
              <a:t>Transaction fees and changes in tax laws or the macroeconomic environment can create a demand shift.</a:t>
            </a:r>
          </a:p>
        </p:txBody>
      </p:sp>
    </p:spTree>
    <p:extLst>
      <p:ext uri="{BB962C8B-B14F-4D97-AF65-F5344CB8AC3E}">
        <p14:creationId xmlns:p14="http://schemas.microsoft.com/office/powerpoint/2010/main" val="2768013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Control Issues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029200"/>
          </a:xfrm>
        </p:spPr>
        <p:txBody>
          <a:bodyPr/>
          <a:lstStyle/>
          <a:p>
            <a:r>
              <a:rPr lang="en-US" altLang="en-US" dirty="0"/>
              <a:t>Shareholders with significant stakes in the firm may dictate dividend payout policy.</a:t>
            </a:r>
          </a:p>
          <a:p>
            <a:pPr lvl="1"/>
            <a:r>
              <a:rPr lang="en-US" altLang="en-US" dirty="0"/>
              <a:t>Bank-controlled firms in Germany pay out lower dividends and are much more likely to omit dividends than any other type of firm.</a:t>
            </a:r>
          </a:p>
          <a:p>
            <a:pPr lvl="2"/>
            <a:r>
              <a:rPr lang="en-US" altLang="en-US" dirty="0"/>
              <a:t>Closely held corporations behave similarly.</a:t>
            </a:r>
          </a:p>
        </p:txBody>
      </p:sp>
    </p:spTree>
    <p:extLst>
      <p:ext uri="{BB962C8B-B14F-4D97-AF65-F5344CB8AC3E}">
        <p14:creationId xmlns:p14="http://schemas.microsoft.com/office/powerpoint/2010/main" val="3205309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Real-World Dividend Policy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320040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residual dividend model </a:t>
            </a:r>
            <a:r>
              <a:rPr lang="en-US" altLang="en-US" dirty="0"/>
              <a:t>is the policy of a firm paying out only funds that are left over after all positive-NPV projects are funded.</a:t>
            </a:r>
          </a:p>
          <a:p>
            <a:pPr lvl="1"/>
            <a:r>
              <a:rPr lang="en-US" altLang="en-US" dirty="0"/>
              <a:t>Also called the free cash flow theory of dividends.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969409"/>
              </p:ext>
            </p:extLst>
          </p:nvPr>
        </p:nvGraphicFramePr>
        <p:xfrm>
          <a:off x="457200" y="4987925"/>
          <a:ext cx="8229600" cy="290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58" name="Equation" r:id="rId3" imgW="5765760" imgH="203040" progId="Equation.DSMT4">
                  <p:embed/>
                </p:oleObj>
              </mc:Choice>
              <mc:Fallback>
                <p:oleObj name="Equation" r:id="rId3" imgW="57657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987925"/>
                        <a:ext cx="8229600" cy="290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4695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Extraordinary Dividends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029200"/>
          </a:xfrm>
        </p:spPr>
        <p:txBody>
          <a:bodyPr/>
          <a:lstStyle/>
          <a:p>
            <a:r>
              <a:rPr lang="en-US" altLang="en-US" dirty="0"/>
              <a:t>Firms divide dividends into two classes. 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Ordinary dividends (set fairly low).</a:t>
            </a:r>
          </a:p>
          <a:p>
            <a:pPr marL="548640" lvl="1" indent="-457200">
              <a:buFont typeface="+mj-lt"/>
              <a:buAutoNum type="arabicPeriod"/>
            </a:pPr>
            <a:r>
              <a:rPr lang="en-US" altLang="en-US" dirty="0"/>
              <a:t>Extraordinary dividends (periodic, supplemental).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During periods when the firm needs retained earnings, firm simply forgoes extraordinary dividend but continues to pay ordinary one.</a:t>
            </a:r>
          </a:p>
        </p:txBody>
      </p:sp>
    </p:spTree>
    <p:extLst>
      <p:ext uri="{BB962C8B-B14F-4D97-AF65-F5344CB8AC3E}">
        <p14:creationId xmlns:p14="http://schemas.microsoft.com/office/powerpoint/2010/main" val="354716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 Payment Logistics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57800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altLang="en-US" dirty="0"/>
              <a:t>Dates associated with dividend payments:</a:t>
            </a:r>
          </a:p>
          <a:p>
            <a:pPr lvl="1">
              <a:spcAft>
                <a:spcPts val="300"/>
              </a:spcAft>
            </a:pPr>
            <a:r>
              <a:rPr lang="en-US" altLang="en-US" b="1" dirty="0"/>
              <a:t>Declaration date </a:t>
            </a:r>
            <a:r>
              <a:rPr lang="en-US" altLang="en-US" dirty="0"/>
              <a:t>is the date the BOD announced intention to pay a dividend.</a:t>
            </a:r>
          </a:p>
          <a:p>
            <a:pPr lvl="1">
              <a:spcAft>
                <a:spcPts val="300"/>
              </a:spcAft>
            </a:pPr>
            <a:r>
              <a:rPr lang="en-US" altLang="en-US" b="1" dirty="0"/>
              <a:t>Ex-dividend date </a:t>
            </a:r>
            <a:r>
              <a:rPr lang="en-US" altLang="en-US" dirty="0"/>
              <a:t>is first day shares will trade without purchaser receiving an upcoming dividend.</a:t>
            </a:r>
          </a:p>
          <a:p>
            <a:pPr lvl="1">
              <a:spcAft>
                <a:spcPts val="300"/>
              </a:spcAft>
            </a:pPr>
            <a:r>
              <a:rPr lang="en-US" altLang="en-US" b="1" dirty="0"/>
              <a:t>Record date </a:t>
            </a:r>
            <a:r>
              <a:rPr lang="en-US" altLang="en-US" dirty="0"/>
              <a:t>is the day the firm will determine the owner of record for purposes of upcoming dividend payment.</a:t>
            </a:r>
          </a:p>
          <a:p>
            <a:pPr lvl="1">
              <a:spcAft>
                <a:spcPts val="300"/>
              </a:spcAft>
            </a:pPr>
            <a:r>
              <a:rPr lang="en-US" altLang="en-US" b="1" dirty="0"/>
              <a:t>Payment date </a:t>
            </a:r>
            <a:r>
              <a:rPr lang="en-US" altLang="en-US" dirty="0"/>
              <a:t>is the actual date a dividend will be sent out.</a:t>
            </a:r>
          </a:p>
        </p:txBody>
      </p:sp>
    </p:spTree>
    <p:extLst>
      <p:ext uri="{BB962C8B-B14F-4D97-AF65-F5344CB8AC3E}">
        <p14:creationId xmlns:p14="http://schemas.microsoft.com/office/powerpoint/2010/main" val="1805351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Dividends on Stock Prices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Stock share’s price should equal the present value of its expected future dividends.</a:t>
            </a:r>
          </a:p>
          <a:p>
            <a:pPr lvl="1"/>
            <a:r>
              <a:rPr lang="en-US" altLang="en-US" dirty="0"/>
              <a:t>Stock prices should increase as the next dividend approaches.</a:t>
            </a:r>
          </a:p>
          <a:p>
            <a:pPr lvl="1"/>
            <a:r>
              <a:rPr lang="en-US" altLang="en-US" dirty="0"/>
              <a:t>Stock prices should fall by the present value of that dividend once the stock goes ex-dividend.</a:t>
            </a:r>
          </a:p>
        </p:txBody>
      </p:sp>
    </p:spTree>
    <p:extLst>
      <p:ext uri="{BB962C8B-B14F-4D97-AF65-F5344CB8AC3E}">
        <p14:creationId xmlns:p14="http://schemas.microsoft.com/office/powerpoint/2010/main" val="1593690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Dividends and Stock Splits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dirty="0"/>
              <a:t>Firms may distribute additional shares of stock through either a </a:t>
            </a:r>
            <a:r>
              <a:rPr lang="en-US" altLang="en-US" b="1" dirty="0"/>
              <a:t>stock dividend </a:t>
            </a:r>
            <a:r>
              <a:rPr lang="en-US" altLang="en-US" dirty="0"/>
              <a:t>or a </a:t>
            </a:r>
            <a:r>
              <a:rPr lang="en-US" altLang="en-US" b="1" dirty="0"/>
              <a:t>stock split.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Both approaches increase shares outstanding without changing total market value of owner’s equity.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Either approach will decrease the stock price.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Rationale for either approach is that firms like to see their shares trade in a particular price range.</a:t>
            </a:r>
          </a:p>
        </p:txBody>
      </p:sp>
    </p:spTree>
    <p:extLst>
      <p:ext uri="{BB962C8B-B14F-4D97-AF65-F5344CB8AC3E}">
        <p14:creationId xmlns:p14="http://schemas.microsoft.com/office/powerpoint/2010/main" val="1790381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Redistributing wealth to shareholders.</a:t>
            </a:r>
          </a:p>
          <a:p>
            <a:pPr lvl="1"/>
            <a:r>
              <a:rPr lang="en-US" altLang="en-US" dirty="0"/>
              <a:t>Different tax treatments for capital gains versus dividends and interest payments.</a:t>
            </a:r>
          </a:p>
          <a:p>
            <a:pPr lvl="1"/>
            <a:r>
              <a:rPr lang="en-US" altLang="en-US" dirty="0"/>
              <a:t>Varying tax rates for shareholders should be considered when designing payout strategies.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 Dividends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Stock dividend </a:t>
            </a:r>
            <a:r>
              <a:rPr lang="en-US" altLang="en-US" dirty="0"/>
              <a:t>is a pro-rate distribution of additional shares of stock to the current owners of the stock.</a:t>
            </a:r>
          </a:p>
          <a:p>
            <a:pPr lvl="1"/>
            <a:r>
              <a:rPr lang="en-US" altLang="en-US" dirty="0"/>
              <a:t>For example, 20 percent stock dividend would increase the number of shares held by each stockholder by 20 percent.</a:t>
            </a:r>
          </a:p>
        </p:txBody>
      </p:sp>
    </p:spTree>
    <p:extLst>
      <p:ext uri="{BB962C8B-B14F-4D97-AF65-F5344CB8AC3E}">
        <p14:creationId xmlns:p14="http://schemas.microsoft.com/office/powerpoint/2010/main" val="210772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Stock Splits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Stock splits </a:t>
            </a:r>
            <a:r>
              <a:rPr lang="en-US" altLang="en-US" dirty="0"/>
              <a:t>involve an exchange of existing shares for a different (usually large) number of “new” shares, with proportionately different par and market values.</a:t>
            </a:r>
          </a:p>
          <a:p>
            <a:pPr lvl="1"/>
            <a:r>
              <a:rPr lang="en-US" altLang="en-US" dirty="0"/>
              <a:t>For example, you own 250 shares in a firm that announces a 2-for-1 stock split, then you will receive 2 × 250 = 500 new shares of stock.</a:t>
            </a:r>
          </a:p>
          <a:p>
            <a:pPr lvl="1"/>
            <a:r>
              <a:rPr lang="en-US" altLang="en-US" dirty="0"/>
              <a:t>Stock splits will alter par value of a firm’s stock on books, but will not cause any shift in money among owner’s equity accounts.</a:t>
            </a:r>
          </a:p>
        </p:txBody>
      </p:sp>
    </p:spTree>
    <p:extLst>
      <p:ext uri="{BB962C8B-B14F-4D97-AF65-F5344CB8AC3E}">
        <p14:creationId xmlns:p14="http://schemas.microsoft.com/office/powerpoint/2010/main" val="2484732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Stock Repurchases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</a:t>
            </a:r>
            <a:r>
              <a:rPr lang="en-US" altLang="en-US" b="1" dirty="0"/>
              <a:t>repurchase</a:t>
            </a:r>
            <a:r>
              <a:rPr lang="en-US" altLang="en-US" dirty="0"/>
              <a:t> or </a:t>
            </a:r>
            <a:r>
              <a:rPr lang="en-US" altLang="en-US" b="1" dirty="0"/>
              <a:t>buyback</a:t>
            </a:r>
            <a:r>
              <a:rPr lang="en-US" altLang="en-US" dirty="0"/>
              <a:t> is when the firm buys back shares of its own stock.</a:t>
            </a:r>
          </a:p>
          <a:p>
            <a:pPr lvl="1"/>
            <a:r>
              <a:rPr lang="en-US" altLang="en-US" dirty="0"/>
              <a:t>Open-market stock repurchase involves firm buying back shares of its own stock on the stock market just like any other investor.</a:t>
            </a:r>
          </a:p>
          <a:p>
            <a:pPr lvl="1"/>
            <a:r>
              <a:rPr lang="en-US" altLang="en-US" b="1" dirty="0"/>
              <a:t>Fixed-price tender offer </a:t>
            </a:r>
            <a:r>
              <a:rPr lang="en-US" altLang="en-US" dirty="0"/>
              <a:t>is a repurchase offer specifying a single purchase price.</a:t>
            </a:r>
          </a:p>
          <a:p>
            <a:pPr lvl="1"/>
            <a:r>
              <a:rPr lang="en-US" altLang="en-US" dirty="0"/>
              <a:t>Dutch auction offer specifies price range and number of shares desired by firm, and shareholders are invited to offer shares for sell.</a:t>
            </a:r>
          </a:p>
        </p:txBody>
      </p:sp>
    </p:spTree>
    <p:extLst>
      <p:ext uri="{BB962C8B-B14F-4D97-AF65-F5344CB8AC3E}">
        <p14:creationId xmlns:p14="http://schemas.microsoft.com/office/powerpoint/2010/main" val="11471399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Repurchases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Efficient way to return money to shareholders under tax structures where capital gains rates are significantly less than dividend tax rates.</a:t>
            </a:r>
          </a:p>
          <a:p>
            <a:r>
              <a:rPr lang="en-US" altLang="en-US" dirty="0"/>
              <a:t>Reduction or cessation of repurchases not generally viewed as a negative signal.</a:t>
            </a:r>
          </a:p>
          <a:p>
            <a:r>
              <a:rPr lang="en-US" altLang="en-US" dirty="0"/>
              <a:t>Announcement of initiation of repurchase program is considered a positive signal.</a:t>
            </a:r>
          </a:p>
          <a:p>
            <a:pPr lvl="1"/>
            <a:r>
              <a:rPr lang="en-US" altLang="en-US" dirty="0"/>
              <a:t>Shares are underpriced and worth buying.</a:t>
            </a:r>
          </a:p>
        </p:txBody>
      </p:sp>
    </p:spTree>
    <p:extLst>
      <p:ext uri="{BB962C8B-B14F-4D97-AF65-F5344CB8AC3E}">
        <p14:creationId xmlns:p14="http://schemas.microsoft.com/office/powerpoint/2010/main" val="11169661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Repurchases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Can make firm vulnerable to litigation from selling shareholders.</a:t>
            </a:r>
          </a:p>
          <a:p>
            <a:pPr lvl="1"/>
            <a:r>
              <a:rPr lang="en-US" altLang="en-US" dirty="0"/>
              <a:t>Management may have undisclosed information about good future prospects for firm that was not announced prior to repurchase.</a:t>
            </a:r>
          </a:p>
          <a:p>
            <a:r>
              <a:rPr lang="en-US" altLang="en-US" dirty="0"/>
              <a:t>Overpayment for shares results in share dilution.</a:t>
            </a:r>
          </a:p>
          <a:p>
            <a:r>
              <a:rPr lang="en-US" altLang="en-US" dirty="0"/>
              <a:t>IRS penalties if proven the repurchase was primarily to avoid dividend taxation.</a:t>
            </a:r>
          </a:p>
        </p:txBody>
      </p:sp>
    </p:spTree>
    <p:extLst>
      <p:ext uri="{BB962C8B-B14F-4D97-AF65-F5344CB8AC3E}">
        <p14:creationId xmlns:p14="http://schemas.microsoft.com/office/powerpoint/2010/main" val="28383274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Effect of Repurchases on Stock Prices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On average, advantages outweigh the disadvantages.</a:t>
            </a:r>
          </a:p>
          <a:p>
            <a:pPr lvl="1"/>
            <a:r>
              <a:rPr lang="en-US" altLang="en-US" dirty="0"/>
              <a:t>Lakonishok and Vermaelen study shows repurchasing companies experience economically (and statistically) significant abnormal return in the two years after repurchase.</a:t>
            </a:r>
          </a:p>
        </p:txBody>
      </p:sp>
    </p:spTree>
    <p:extLst>
      <p:ext uri="{BB962C8B-B14F-4D97-AF65-F5344CB8AC3E}">
        <p14:creationId xmlns:p14="http://schemas.microsoft.com/office/powerpoint/2010/main" val="760454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Dividends versus Capital Gains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754880"/>
          </a:xfrm>
        </p:spPr>
        <p:txBody>
          <a:bodyPr/>
          <a:lstStyle/>
          <a:p>
            <a:r>
              <a:rPr lang="en-US" altLang="en-US" dirty="0"/>
              <a:t>Use the constant growth formula to choose between paying cash dividend or stock repurchase.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934971"/>
              </p:ext>
            </p:extLst>
          </p:nvPr>
        </p:nvGraphicFramePr>
        <p:xfrm>
          <a:off x="3501893" y="3048000"/>
          <a:ext cx="214021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2" name="Equation" r:id="rId3" imgW="672840" imgH="431640" progId="Equation.DSMT4">
                  <p:embed/>
                </p:oleObj>
              </mc:Choice>
              <mc:Fallback>
                <p:oleObj name="Equation" r:id="rId3" imgW="6728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01893" y="3048000"/>
                        <a:ext cx="2140215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6998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Dividend Payout Ratio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754880"/>
          </a:xfrm>
        </p:spPr>
        <p:txBody>
          <a:bodyPr/>
          <a:lstStyle/>
          <a:p>
            <a:r>
              <a:rPr lang="en-US" altLang="en-US" dirty="0"/>
              <a:t>Firms that pay out high percentages of current earnings have less retained earnings to fund future growth.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351600"/>
              </p:ext>
            </p:extLst>
          </p:nvPr>
        </p:nvGraphicFramePr>
        <p:xfrm>
          <a:off x="1004843" y="3230880"/>
          <a:ext cx="7134315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8" name="Equation" r:id="rId3" imgW="2438280" imgH="406080" progId="Equation.DSMT4">
                  <p:embed/>
                </p:oleObj>
              </mc:Choice>
              <mc:Fallback>
                <p:oleObj name="Equation" r:id="rId3" imgW="2438280" imgH="4060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4843" y="3230880"/>
                        <a:ext cx="7134315" cy="118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1511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to Retain Earnings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Firms that keep more retained earnings have less to use in paying dividends and interest payments.</a:t>
            </a:r>
          </a:p>
          <a:p>
            <a:r>
              <a:rPr lang="en-US" altLang="en-US" dirty="0"/>
              <a:t>Firms should only retain earnings to the extent they can invest in projects with as high of a return as investors could earn investing in other firms with similar risk profiles.</a:t>
            </a:r>
          </a:p>
        </p:txBody>
      </p:sp>
    </p:spTree>
    <p:extLst>
      <p:ext uri="{BB962C8B-B14F-4D97-AF65-F5344CB8AC3E}">
        <p14:creationId xmlns:p14="http://schemas.microsoft.com/office/powerpoint/2010/main" val="300549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Dividend Irrelevance Theorem</a:t>
            </a:r>
            <a:r>
              <a:rPr lang="en-US" altLang="en-US" sz="1500" dirty="0"/>
              <a:t> 1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dividend irrelevance theorem </a:t>
            </a:r>
            <a:r>
              <a:rPr lang="en-US" altLang="en-US" dirty="0"/>
              <a:t>shows that, in M&amp;M’s perfect world, it doesn’t matter if a firm pays out funds through dividends or capital gains.</a:t>
            </a:r>
          </a:p>
          <a:p>
            <a:r>
              <a:rPr lang="en-US" altLang="en-US" dirty="0"/>
              <a:t>Perfect world assumptions.</a:t>
            </a:r>
          </a:p>
          <a:p>
            <a:pPr lvl="1"/>
            <a:r>
              <a:rPr lang="en-US" altLang="en-US" dirty="0"/>
              <a:t>No taxes.</a:t>
            </a:r>
          </a:p>
          <a:p>
            <a:pPr lvl="1"/>
            <a:r>
              <a:rPr lang="en-US" altLang="en-US" dirty="0"/>
              <a:t>No transaction costs.</a:t>
            </a:r>
          </a:p>
          <a:p>
            <a:pPr lvl="1"/>
            <a:r>
              <a:rPr lang="en-US" altLang="en-US" dirty="0"/>
              <a:t>Perfectly efficient markets.</a:t>
            </a:r>
          </a:p>
          <a:p>
            <a:pPr lvl="1"/>
            <a:r>
              <a:rPr lang="en-US" altLang="en-US" dirty="0"/>
              <a:t>Completely rational investors.</a:t>
            </a:r>
          </a:p>
        </p:txBody>
      </p:sp>
    </p:spTree>
    <p:extLst>
      <p:ext uri="{BB962C8B-B14F-4D97-AF65-F5344CB8AC3E}">
        <p14:creationId xmlns:p14="http://schemas.microsoft.com/office/powerpoint/2010/main" val="3475268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Dividend Irrelevance Theorem</a:t>
            </a:r>
            <a:r>
              <a:rPr lang="en-US" altLang="en-US" sz="1500" dirty="0"/>
              <a:t> 2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altLang="en-US" dirty="0"/>
              <a:t>Pay dividends.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Value of each share is reduced by the amount paid in dividends.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If share owners don’t want the value of their shares reduced by dividends, they can use their dividend proceeds to buy additional shares.</a:t>
            </a:r>
          </a:p>
          <a:p>
            <a:pPr>
              <a:spcBef>
                <a:spcPts val="0"/>
              </a:spcBef>
            </a:pPr>
            <a:r>
              <a:rPr lang="en-US" altLang="en-US" dirty="0"/>
              <a:t>Do not pay dividends.</a:t>
            </a:r>
          </a:p>
          <a:p>
            <a:pPr lvl="1">
              <a:spcBef>
                <a:spcPts val="0"/>
              </a:spcBef>
            </a:pPr>
            <a:r>
              <a:rPr lang="en-US" altLang="en-US" dirty="0"/>
              <a:t>Investors can simply sell enough shares to reap the same dollars of income that they would have gotten if the firm had paid dividends.</a:t>
            </a:r>
          </a:p>
        </p:txBody>
      </p:sp>
    </p:spTree>
    <p:extLst>
      <p:ext uri="{BB962C8B-B14F-4D97-AF65-F5344CB8AC3E}">
        <p14:creationId xmlns:p14="http://schemas.microsoft.com/office/powerpoint/2010/main" val="1629727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Legislative Considerations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dirty="0"/>
              <a:t>Most taxpayers now pay either no taxes or are taxed at 15 percent on dividends and long-term capital gains.</a:t>
            </a:r>
          </a:p>
          <a:p>
            <a:pPr lvl="1">
              <a:spcBef>
                <a:spcPts val="300"/>
              </a:spcBef>
            </a:pPr>
            <a:r>
              <a:rPr lang="en-US" altLang="en-US" b="1" dirty="0"/>
              <a:t>Tax Cuts and Jobs Act (TCJA) </a:t>
            </a:r>
            <a:r>
              <a:rPr lang="en-US" altLang="en-US" dirty="0"/>
              <a:t>of 2017.</a:t>
            </a:r>
          </a:p>
          <a:p>
            <a:pPr lvl="2">
              <a:spcBef>
                <a:spcPts val="300"/>
              </a:spcBef>
            </a:pPr>
            <a:r>
              <a:rPr lang="en-US" altLang="en-US" dirty="0"/>
              <a:t>Large reduction in corporate tax rate.</a:t>
            </a:r>
          </a:p>
          <a:p>
            <a:pPr lvl="2">
              <a:spcBef>
                <a:spcPts val="300"/>
              </a:spcBef>
            </a:pPr>
            <a:r>
              <a:rPr lang="en-US" altLang="en-US" dirty="0"/>
              <a:t>Changes in taxation of foreign-source income.</a:t>
            </a:r>
          </a:p>
          <a:p>
            <a:pPr lvl="2">
              <a:spcBef>
                <a:spcPts val="300"/>
              </a:spcBef>
            </a:pPr>
            <a:r>
              <a:rPr lang="en-US" altLang="en-US" dirty="0"/>
              <a:t>Preferential tax regime applied to some pass-through income from partnerships, LLCs, etc.</a:t>
            </a:r>
          </a:p>
          <a:p>
            <a:pPr lvl="1">
              <a:spcBef>
                <a:spcPts val="300"/>
              </a:spcBef>
            </a:pPr>
            <a:r>
              <a:rPr lang="en-US" altLang="en-US" b="1" dirty="0"/>
              <a:t>Jobs and Growth Tax Relief Reconciliation Act </a:t>
            </a:r>
            <a:r>
              <a:rPr lang="en-US" altLang="en-US" dirty="0"/>
              <a:t>of 2003.</a:t>
            </a:r>
          </a:p>
        </p:txBody>
      </p:sp>
    </p:spTree>
    <p:extLst>
      <p:ext uri="{BB962C8B-B14F-4D97-AF65-F5344CB8AC3E}">
        <p14:creationId xmlns:p14="http://schemas.microsoft.com/office/powerpoint/2010/main" val="3872082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Some Investors Favor Dividends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12064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b="1" dirty="0"/>
              <a:t>Bird-in-the-hand theory.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Dividends less risky (and more attractive) to risk-averse investors than future capital gains.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Allowing firm to retain “extra” earnings increases risk that firm will spend those earnings on non-value-maximizing investments.</a:t>
            </a:r>
          </a:p>
          <a:p>
            <a:pPr>
              <a:spcBef>
                <a:spcPts val="300"/>
              </a:spcBef>
            </a:pPr>
            <a:r>
              <a:rPr lang="en-US" altLang="en-US" i="1" dirty="0"/>
              <a:t>Bird-in-the-hand fallacy.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Most investors reinvest dividends.</a:t>
            </a:r>
          </a:p>
          <a:p>
            <a:pPr lvl="1">
              <a:spcBef>
                <a:spcPts val="300"/>
              </a:spcBef>
            </a:pPr>
            <a:r>
              <a:rPr lang="en-US" altLang="en-US" dirty="0"/>
              <a:t>Firm’s risk profile determined by asset cash flows, not dividend payout policy.</a:t>
            </a:r>
          </a:p>
        </p:txBody>
      </p:sp>
    </p:spTree>
    <p:extLst>
      <p:ext uri="{BB962C8B-B14F-4D97-AF65-F5344CB8AC3E}">
        <p14:creationId xmlns:p14="http://schemas.microsoft.com/office/powerpoint/2010/main" val="183572443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3816</TotalTime>
  <Words>1321</Words>
  <Application>Microsoft Office PowerPoint</Application>
  <PresentationFormat>On-screen Show (4:3)</PresentationFormat>
  <Paragraphs>120</Paragraphs>
  <Slides>25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Equation</vt:lpstr>
      <vt:lpstr>Finance</vt:lpstr>
      <vt:lpstr>Introduction</vt:lpstr>
      <vt:lpstr>Dividends versus Capital Gains</vt:lpstr>
      <vt:lpstr>Dividend Payout Ratio</vt:lpstr>
      <vt:lpstr>Decision to Retain Earnings</vt:lpstr>
      <vt:lpstr>Dividend Irrelevance Theorem 1</vt:lpstr>
      <vt:lpstr>Dividend Irrelevance Theorem 2</vt:lpstr>
      <vt:lpstr>Legislative Considerations</vt:lpstr>
      <vt:lpstr>Why Some Investors Favor Dividends</vt:lpstr>
      <vt:lpstr>Why Some Investors Favor Capital Gains</vt:lpstr>
      <vt:lpstr>Other Dividend Policy Issues</vt:lpstr>
      <vt:lpstr>The Information Effect</vt:lpstr>
      <vt:lpstr>The Clientele Effect</vt:lpstr>
      <vt:lpstr>Corporate Control Issues</vt:lpstr>
      <vt:lpstr>Real-World Dividend Policy</vt:lpstr>
      <vt:lpstr>Extraordinary Dividends</vt:lpstr>
      <vt:lpstr>Dividend Payment Logistics</vt:lpstr>
      <vt:lpstr>Effect of Dividends on Stock Prices</vt:lpstr>
      <vt:lpstr>Stock Dividends and Stock Splits</vt:lpstr>
      <vt:lpstr>Stock Dividends</vt:lpstr>
      <vt:lpstr>Stock Splits</vt:lpstr>
      <vt:lpstr>Stock Repurchases</vt:lpstr>
      <vt:lpstr>Advantages of Repurchases</vt:lpstr>
      <vt:lpstr>Disadvantages of Repurchases</vt:lpstr>
      <vt:lpstr>Effect of Repurchases on Stock Prices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689</cp:revision>
  <dcterms:created xsi:type="dcterms:W3CDTF">2017-12-05T17:18:18Z</dcterms:created>
  <dcterms:modified xsi:type="dcterms:W3CDTF">2019-04-02T14:43:45Z</dcterms:modified>
</cp:coreProperties>
</file>