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1"/>
    <p:sldMasterId id="2147483915" r:id="rId2"/>
  </p:sldMasterIdLst>
  <p:notesMasterIdLst>
    <p:notesMasterId r:id="rId29"/>
  </p:notesMasterIdLst>
  <p:handoutMasterIdLst>
    <p:handoutMasterId r:id="rId30"/>
  </p:handoutMasterIdLst>
  <p:sldIdLst>
    <p:sldId id="273" r:id="rId3"/>
    <p:sldId id="420" r:id="rId4"/>
    <p:sldId id="381" r:id="rId5"/>
    <p:sldId id="422" r:id="rId6"/>
    <p:sldId id="437" r:id="rId7"/>
    <p:sldId id="318" r:id="rId8"/>
    <p:sldId id="425" r:id="rId9"/>
    <p:sldId id="428" r:id="rId10"/>
    <p:sldId id="438" r:id="rId11"/>
    <p:sldId id="429" r:id="rId12"/>
    <p:sldId id="421" r:id="rId13"/>
    <p:sldId id="426" r:id="rId14"/>
    <p:sldId id="439" r:id="rId15"/>
    <p:sldId id="430" r:id="rId16"/>
    <p:sldId id="431" r:id="rId17"/>
    <p:sldId id="432" r:id="rId18"/>
    <p:sldId id="433" r:id="rId19"/>
    <p:sldId id="434" r:id="rId20"/>
    <p:sldId id="435" r:id="rId21"/>
    <p:sldId id="436" r:id="rId22"/>
    <p:sldId id="423" r:id="rId23"/>
    <p:sldId id="274" r:id="rId24"/>
    <p:sldId id="424" r:id="rId25"/>
    <p:sldId id="317" r:id="rId26"/>
    <p:sldId id="316" r:id="rId27"/>
    <p:sldId id="440" r:id="rId2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Main Content" id="{FFE6A1B5-3EA5-44AB-AFA4-F3A63A9571D5}">
          <p14:sldIdLst>
            <p14:sldId id="273"/>
            <p14:sldId id="420"/>
            <p14:sldId id="381"/>
            <p14:sldId id="422"/>
            <p14:sldId id="437"/>
            <p14:sldId id="318"/>
            <p14:sldId id="425"/>
            <p14:sldId id="428"/>
            <p14:sldId id="438"/>
            <p14:sldId id="429"/>
            <p14:sldId id="421"/>
            <p14:sldId id="426"/>
            <p14:sldId id="439"/>
            <p14:sldId id="430"/>
            <p14:sldId id="431"/>
            <p14:sldId id="432"/>
            <p14:sldId id="433"/>
            <p14:sldId id="434"/>
            <p14:sldId id="435"/>
            <p14:sldId id="436"/>
            <p14:sldId id="423"/>
            <p14:sldId id="274"/>
            <p14:sldId id="424"/>
          </p14:sldIdLst>
        </p14:section>
        <p14:section name="Appendix: Image Descriptions for Unsighted Students" id="{FCEA2F57-A407-4BE7-B677-629F34303C19}">
          <p14:sldIdLst>
            <p14:sldId id="317"/>
            <p14:sldId id="316"/>
            <p14:sldId id="440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3408">
          <p15:clr>
            <a:srgbClr val="A4A3A4"/>
          </p15:clr>
        </p15:guide>
        <p15:guide id="2" orient="horz" pos="3600">
          <p15:clr>
            <a:srgbClr val="A4A3A4"/>
          </p15:clr>
        </p15:guide>
        <p15:guide id="3" orient="horz" pos="912" userDrawn="1">
          <p15:clr>
            <a:srgbClr val="A4A3A4"/>
          </p15:clr>
        </p15:guide>
        <p15:guide id="4" orient="horz" pos="3360">
          <p15:clr>
            <a:srgbClr val="A4A3A4"/>
          </p15:clr>
        </p15:guide>
        <p15:guide id="5" pos="5616">
          <p15:clr>
            <a:srgbClr val="A4A3A4"/>
          </p15:clr>
        </p15:guide>
        <p15:guide id="6" pos="432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AC1D3"/>
    <a:srgbClr val="FFFCDD"/>
    <a:srgbClr val="C0D1DE"/>
    <a:srgbClr val="0A0A32"/>
    <a:srgbClr val="B60000"/>
    <a:srgbClr val="B44600"/>
    <a:srgbClr val="DDD9C3"/>
    <a:srgbClr val="9BB9EF"/>
    <a:srgbClr val="C6D9F1"/>
    <a:srgbClr val="FCD5B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3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259" autoAdjust="0"/>
    <p:restoredTop sz="95745" autoAdjust="0"/>
  </p:normalViewPr>
  <p:slideViewPr>
    <p:cSldViewPr>
      <p:cViewPr varScale="1">
        <p:scale>
          <a:sx n="82" d="100"/>
          <a:sy n="82" d="100"/>
        </p:scale>
        <p:origin x="677" y="38"/>
      </p:cViewPr>
      <p:guideLst>
        <p:guide orient="horz" pos="3408"/>
        <p:guide orient="horz" pos="3600"/>
        <p:guide orient="horz" pos="912"/>
        <p:guide orient="horz" pos="3360"/>
        <p:guide pos="5616"/>
        <p:guide pos="4320"/>
      </p:guideLst>
    </p:cSldViewPr>
  </p:slideViewPr>
  <p:outlineViewPr>
    <p:cViewPr>
      <p:scale>
        <a:sx n="33" d="100"/>
        <a:sy n="33" d="100"/>
      </p:scale>
      <p:origin x="0" y="-1355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73" d="100"/>
          <a:sy n="73" d="100"/>
        </p:scale>
        <p:origin x="1992" y="84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handoutMaster" Target="handoutMasters/handout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image" Target="../media/image8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24CCBF-31CF-4FCA-A5B4-50142834420A}" type="datetimeFigureOut">
              <a:rPr lang="en-US" smtClean="0"/>
              <a:t>4/2/2019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895618-5249-4F12-80E4-2F3A0FD184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211054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84B720-C9F6-4BFC-BC5C-B1B8D70204DA}" type="datetimeFigureOut">
              <a:rPr lang="en-US" smtClean="0"/>
              <a:t>4/2/2019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003D02-7E89-4EBF-B123-9C334E1BFE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89045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003D02-7E89-4EBF-B123-9C334E1BFEF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64506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Gray BG, Title &amp; Subtitl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2766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49530" y="3429000"/>
            <a:ext cx="561594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49530" y="4114800"/>
            <a:ext cx="5615940" cy="685800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156028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0"/>
            <a:ext cx="9155576" cy="1066800"/>
          </a:xfrm>
          <a:prstGeom prst="rect">
            <a:avLst/>
          </a:prstGeom>
          <a:solidFill>
            <a:srgbClr val="C0D1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srgbClr val="292934"/>
              </a:solidFill>
            </a:endParaRPr>
          </a:p>
        </p:txBody>
      </p:sp>
      <p:sp>
        <p:nvSpPr>
          <p:cNvPr id="12" name="Rectangle 11"/>
          <p:cNvSpPr/>
          <p:nvPr userDrawn="1"/>
        </p:nvSpPr>
        <p:spPr>
          <a:xfrm>
            <a:off x="-3464" y="959515"/>
            <a:ext cx="9144000" cy="81769"/>
          </a:xfrm>
          <a:prstGeom prst="rect">
            <a:avLst/>
          </a:prstGeom>
          <a:solidFill>
            <a:srgbClr val="F3F2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0"/>
            <a:ext cx="8843672" cy="1060940"/>
          </a:xfrm>
        </p:spPr>
        <p:txBody>
          <a:bodyPr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lang="en-US" sz="4800" i="0" kern="1200" spc="-100" baseline="0" dirty="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3625" y="1295400"/>
            <a:ext cx="8229600" cy="20574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600"/>
              </a:spcBef>
              <a:spcAft>
                <a:spcPts val="600"/>
              </a:spcAft>
              <a:buClr>
                <a:srgbClr val="8EACC4"/>
              </a:buClr>
              <a:buNone/>
              <a:defRPr/>
            </a:lvl1pPr>
            <a:lvl2pPr indent="-347472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800">
                <a:solidFill>
                  <a:schemeClr val="tx1"/>
                </a:solidFill>
              </a:defRPr>
            </a:lvl2pPr>
            <a:lvl3pPr marL="822960" indent="-27432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400"/>
            </a:lvl3pPr>
            <a:lvl4pPr marL="1188720" indent="-27432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000"/>
            </a:lvl4pPr>
            <a:lvl5pPr marL="1554480" indent="-22860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cxnSp>
        <p:nvCxnSpPr>
          <p:cNvPr id="22" name="Straight Connector 21"/>
          <p:cNvCxnSpPr/>
          <p:nvPr userDrawn="1"/>
        </p:nvCxnSpPr>
        <p:spPr>
          <a:xfrm>
            <a:off x="-3464" y="1070658"/>
            <a:ext cx="9144000" cy="0"/>
          </a:xfrm>
          <a:prstGeom prst="line">
            <a:avLst/>
          </a:prstGeom>
          <a:ln w="57150">
            <a:solidFill>
              <a:srgbClr val="9900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Content Placeholder 2"/>
          <p:cNvSpPr>
            <a:spLocks noGrp="1"/>
          </p:cNvSpPr>
          <p:nvPr>
            <p:ph idx="10"/>
          </p:nvPr>
        </p:nvSpPr>
        <p:spPr>
          <a:xfrm>
            <a:off x="443625" y="3733800"/>
            <a:ext cx="8229600" cy="20574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600"/>
              </a:spcBef>
              <a:spcAft>
                <a:spcPts val="600"/>
              </a:spcAft>
              <a:buClr>
                <a:srgbClr val="8EACC4"/>
              </a:buClr>
              <a:buNone/>
              <a:defRPr/>
            </a:lvl1pPr>
            <a:lvl2pPr indent="-347472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800">
                <a:solidFill>
                  <a:schemeClr val="tx1"/>
                </a:solidFill>
              </a:defRPr>
            </a:lvl2pPr>
            <a:lvl3pPr marL="822960" indent="-27432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400"/>
            </a:lvl3pPr>
            <a:lvl4pPr marL="1188720" indent="-27432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000"/>
            </a:lvl4pPr>
            <a:lvl5pPr marL="1554480" indent="-22860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Jump Link"/>
          <p:cNvSpPr>
            <a:spLocks noGrp="1"/>
          </p:cNvSpPr>
          <p:nvPr>
            <p:ph type="body" sz="quarter" idx="13" hasCustomPrompt="1"/>
          </p:nvPr>
        </p:nvSpPr>
        <p:spPr>
          <a:xfrm>
            <a:off x="3108960" y="6477000"/>
            <a:ext cx="2926080" cy="18288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1000"/>
            </a:lvl1pPr>
          </a:lstStyle>
          <a:p>
            <a:pPr lvl="0"/>
            <a:r>
              <a:rPr lang="en-US" dirty="0"/>
              <a:t>Add “Access the text alternative for slide images.”</a:t>
            </a:r>
          </a:p>
        </p:txBody>
      </p:sp>
      <p:sp>
        <p:nvSpPr>
          <p:cNvPr id="10" name="Photo Credit"/>
          <p:cNvSpPr>
            <a:spLocks noGrp="1"/>
          </p:cNvSpPr>
          <p:nvPr>
            <p:ph type="body" sz="quarter" idx="14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7003127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0"/>
            <a:ext cx="9155576" cy="1066800"/>
          </a:xfrm>
          <a:prstGeom prst="rect">
            <a:avLst/>
          </a:prstGeom>
          <a:solidFill>
            <a:srgbClr val="C0D1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srgbClr val="292934"/>
              </a:solidFill>
            </a:endParaRPr>
          </a:p>
        </p:txBody>
      </p:sp>
      <p:sp>
        <p:nvSpPr>
          <p:cNvPr id="12" name="Rectangle 11"/>
          <p:cNvSpPr/>
          <p:nvPr userDrawn="1"/>
        </p:nvSpPr>
        <p:spPr>
          <a:xfrm>
            <a:off x="-3464" y="959515"/>
            <a:ext cx="9144000" cy="81769"/>
          </a:xfrm>
          <a:prstGeom prst="rect">
            <a:avLst/>
          </a:prstGeom>
          <a:solidFill>
            <a:srgbClr val="F3F2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0"/>
            <a:ext cx="8843672" cy="1060940"/>
          </a:xfrm>
        </p:spPr>
        <p:txBody>
          <a:bodyPr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lang="en-US" sz="4800" i="0" kern="1200" spc="-100" baseline="0" dirty="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3625" y="1295400"/>
            <a:ext cx="8229600" cy="12954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600"/>
              </a:spcBef>
              <a:spcAft>
                <a:spcPts val="600"/>
              </a:spcAft>
              <a:buClr>
                <a:srgbClr val="8EACC4"/>
              </a:buClr>
              <a:buNone/>
              <a:defRPr/>
            </a:lvl1pPr>
            <a:lvl2pPr indent="-347472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800">
                <a:solidFill>
                  <a:schemeClr val="tx1"/>
                </a:solidFill>
              </a:defRPr>
            </a:lvl2pPr>
            <a:lvl3pPr marL="822960" indent="-27432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400"/>
            </a:lvl3pPr>
            <a:lvl4pPr marL="1188720" indent="-27432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000"/>
            </a:lvl4pPr>
            <a:lvl5pPr marL="1554480" indent="-22860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cxnSp>
        <p:nvCxnSpPr>
          <p:cNvPr id="22" name="Straight Connector 21"/>
          <p:cNvCxnSpPr/>
          <p:nvPr userDrawn="1"/>
        </p:nvCxnSpPr>
        <p:spPr>
          <a:xfrm>
            <a:off x="-3464" y="1070658"/>
            <a:ext cx="9144000" cy="0"/>
          </a:xfrm>
          <a:prstGeom prst="line">
            <a:avLst/>
          </a:prstGeom>
          <a:ln w="57150">
            <a:solidFill>
              <a:srgbClr val="9900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Content Placeholder 2"/>
          <p:cNvSpPr>
            <a:spLocks noGrp="1"/>
          </p:cNvSpPr>
          <p:nvPr>
            <p:ph idx="10"/>
          </p:nvPr>
        </p:nvSpPr>
        <p:spPr>
          <a:xfrm>
            <a:off x="443625" y="2895600"/>
            <a:ext cx="8229600" cy="12954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600"/>
              </a:spcBef>
              <a:spcAft>
                <a:spcPts val="600"/>
              </a:spcAft>
              <a:buClr>
                <a:srgbClr val="8EACC4"/>
              </a:buClr>
              <a:buNone/>
              <a:defRPr/>
            </a:lvl1pPr>
            <a:lvl2pPr indent="-347472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800">
                <a:solidFill>
                  <a:schemeClr val="tx1"/>
                </a:solidFill>
              </a:defRPr>
            </a:lvl2pPr>
            <a:lvl3pPr marL="822960" indent="-27432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400"/>
            </a:lvl3pPr>
            <a:lvl4pPr marL="1188720" indent="-27432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000"/>
            </a:lvl4pPr>
            <a:lvl5pPr marL="1554480" indent="-22860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1"/>
          </p:nvPr>
        </p:nvSpPr>
        <p:spPr>
          <a:xfrm>
            <a:off x="443625" y="4495800"/>
            <a:ext cx="8229600" cy="12954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600"/>
              </a:spcBef>
              <a:spcAft>
                <a:spcPts val="600"/>
              </a:spcAft>
              <a:buClr>
                <a:srgbClr val="8EACC4"/>
              </a:buClr>
              <a:buNone/>
              <a:defRPr/>
            </a:lvl1pPr>
            <a:lvl2pPr indent="-347472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800">
                <a:solidFill>
                  <a:schemeClr val="tx1"/>
                </a:solidFill>
              </a:defRPr>
            </a:lvl2pPr>
            <a:lvl3pPr marL="822960" indent="-27432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400"/>
            </a:lvl3pPr>
            <a:lvl4pPr marL="1188720" indent="-27432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000"/>
            </a:lvl4pPr>
            <a:lvl5pPr marL="1554480" indent="-22860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Jump Link"/>
          <p:cNvSpPr>
            <a:spLocks noGrp="1"/>
          </p:cNvSpPr>
          <p:nvPr>
            <p:ph type="body" sz="quarter" idx="13" hasCustomPrompt="1"/>
          </p:nvPr>
        </p:nvSpPr>
        <p:spPr>
          <a:xfrm>
            <a:off x="3108960" y="6477000"/>
            <a:ext cx="2926080" cy="18288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1000"/>
            </a:lvl1pPr>
          </a:lstStyle>
          <a:p>
            <a:pPr lvl="0"/>
            <a:r>
              <a:rPr lang="en-US" dirty="0"/>
              <a:t>Add “Access the text alternative for slide images.”</a:t>
            </a:r>
          </a:p>
        </p:txBody>
      </p:sp>
      <p:sp>
        <p:nvSpPr>
          <p:cNvPr id="11" name="Photo Credit"/>
          <p:cNvSpPr>
            <a:spLocks noGrp="1"/>
          </p:cNvSpPr>
          <p:nvPr>
            <p:ph type="body" sz="quarter" idx="14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76888065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0" y="0"/>
            <a:ext cx="9155576" cy="1066800"/>
          </a:xfrm>
          <a:prstGeom prst="rect">
            <a:avLst/>
          </a:prstGeom>
          <a:solidFill>
            <a:srgbClr val="C0D1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srgbClr val="292934"/>
              </a:solidFill>
            </a:endParaRPr>
          </a:p>
        </p:txBody>
      </p:sp>
      <p:sp>
        <p:nvSpPr>
          <p:cNvPr id="12" name="Rectangle 11"/>
          <p:cNvSpPr/>
          <p:nvPr userDrawn="1"/>
        </p:nvSpPr>
        <p:spPr>
          <a:xfrm>
            <a:off x="-3464" y="959515"/>
            <a:ext cx="9144000" cy="81769"/>
          </a:xfrm>
          <a:prstGeom prst="rect">
            <a:avLst/>
          </a:prstGeom>
          <a:solidFill>
            <a:srgbClr val="F3F2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0"/>
            <a:ext cx="8843672" cy="1060940"/>
          </a:xfrm>
        </p:spPr>
        <p:txBody>
          <a:bodyPr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lang="en-US" sz="4800" i="0" kern="1200" spc="-100" baseline="0" dirty="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3625" y="1295400"/>
            <a:ext cx="8229600" cy="10668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600"/>
              </a:spcBef>
              <a:spcAft>
                <a:spcPts val="600"/>
              </a:spcAft>
              <a:buClr>
                <a:srgbClr val="8EACC4"/>
              </a:buClr>
              <a:buNone/>
              <a:defRPr/>
            </a:lvl1pPr>
            <a:lvl2pPr indent="-347472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800">
                <a:solidFill>
                  <a:schemeClr val="tx1"/>
                </a:solidFill>
              </a:defRPr>
            </a:lvl2pPr>
            <a:lvl3pPr marL="822960" indent="-27432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400"/>
            </a:lvl3pPr>
            <a:lvl4pPr marL="1188720" indent="-27432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000"/>
            </a:lvl4pPr>
            <a:lvl5pPr marL="1554480" indent="-22860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cxnSp>
        <p:nvCxnSpPr>
          <p:cNvPr id="22" name="Straight Connector 21"/>
          <p:cNvCxnSpPr/>
          <p:nvPr userDrawn="1"/>
        </p:nvCxnSpPr>
        <p:spPr>
          <a:xfrm>
            <a:off x="-3464" y="1070658"/>
            <a:ext cx="9144000" cy="0"/>
          </a:xfrm>
          <a:prstGeom prst="line">
            <a:avLst/>
          </a:prstGeom>
          <a:ln w="57150">
            <a:solidFill>
              <a:srgbClr val="9900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Content Placeholder 2"/>
          <p:cNvSpPr>
            <a:spLocks noGrp="1"/>
          </p:cNvSpPr>
          <p:nvPr>
            <p:ph idx="10"/>
          </p:nvPr>
        </p:nvSpPr>
        <p:spPr>
          <a:xfrm>
            <a:off x="443625" y="2565400"/>
            <a:ext cx="8229600" cy="10668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600"/>
              </a:spcBef>
              <a:spcAft>
                <a:spcPts val="600"/>
              </a:spcAft>
              <a:buClr>
                <a:srgbClr val="8EACC4"/>
              </a:buClr>
              <a:buNone/>
              <a:defRPr/>
            </a:lvl1pPr>
            <a:lvl2pPr indent="-347472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800">
                <a:solidFill>
                  <a:schemeClr val="tx1"/>
                </a:solidFill>
              </a:defRPr>
            </a:lvl2pPr>
            <a:lvl3pPr marL="822960" indent="-27432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400"/>
            </a:lvl3pPr>
            <a:lvl4pPr marL="1188720" indent="-27432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000"/>
            </a:lvl4pPr>
            <a:lvl5pPr marL="1554480" indent="-22860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1"/>
          </p:nvPr>
        </p:nvSpPr>
        <p:spPr>
          <a:xfrm>
            <a:off x="443625" y="3835400"/>
            <a:ext cx="8229600" cy="10668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600"/>
              </a:spcBef>
              <a:spcAft>
                <a:spcPts val="600"/>
              </a:spcAft>
              <a:buClr>
                <a:srgbClr val="8EACC4"/>
              </a:buClr>
              <a:buNone/>
              <a:defRPr/>
            </a:lvl1pPr>
            <a:lvl2pPr indent="-347472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800">
                <a:solidFill>
                  <a:schemeClr val="tx1"/>
                </a:solidFill>
              </a:defRPr>
            </a:lvl2pPr>
            <a:lvl3pPr marL="822960" indent="-27432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400"/>
            </a:lvl3pPr>
            <a:lvl4pPr marL="1188720" indent="-27432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000"/>
            </a:lvl4pPr>
            <a:lvl5pPr marL="1554480" indent="-22860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Content Placeholder 2"/>
          <p:cNvSpPr>
            <a:spLocks noGrp="1"/>
          </p:cNvSpPr>
          <p:nvPr>
            <p:ph idx="12"/>
          </p:nvPr>
        </p:nvSpPr>
        <p:spPr>
          <a:xfrm>
            <a:off x="443625" y="5105400"/>
            <a:ext cx="8229600" cy="10668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600"/>
              </a:spcBef>
              <a:spcAft>
                <a:spcPts val="600"/>
              </a:spcAft>
              <a:buClr>
                <a:srgbClr val="8EACC4"/>
              </a:buClr>
              <a:buNone/>
              <a:defRPr/>
            </a:lvl1pPr>
            <a:lvl2pPr indent="-347472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800">
                <a:solidFill>
                  <a:schemeClr val="tx1"/>
                </a:solidFill>
              </a:defRPr>
            </a:lvl2pPr>
            <a:lvl3pPr marL="822960" indent="-27432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400"/>
            </a:lvl3pPr>
            <a:lvl4pPr marL="1188720" indent="-27432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000"/>
            </a:lvl4pPr>
            <a:lvl5pPr marL="1554480" indent="-22860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Jump Link"/>
          <p:cNvSpPr>
            <a:spLocks noGrp="1"/>
          </p:cNvSpPr>
          <p:nvPr>
            <p:ph type="body" sz="quarter" idx="13" hasCustomPrompt="1"/>
          </p:nvPr>
        </p:nvSpPr>
        <p:spPr>
          <a:xfrm>
            <a:off x="3108960" y="6477000"/>
            <a:ext cx="2926080" cy="18288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1000"/>
            </a:lvl1pPr>
          </a:lstStyle>
          <a:p>
            <a:pPr lvl="0"/>
            <a:r>
              <a:rPr lang="en-US" dirty="0"/>
              <a:t>Add “Access the text alternative for slide images.”</a:t>
            </a:r>
          </a:p>
        </p:txBody>
      </p:sp>
      <p:sp>
        <p:nvSpPr>
          <p:cNvPr id="13" name="Photo Credit"/>
          <p:cNvSpPr>
            <a:spLocks noGrp="1"/>
          </p:cNvSpPr>
          <p:nvPr>
            <p:ph type="body" sz="quarter" idx="14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71843276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18288"/>
            <a:ext cx="2895600" cy="329184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34476F69-1E9F-4926-8336-8EEE0909F6AF}" type="datetimeFigureOut">
              <a:rPr lang="en-US" smtClean="0"/>
              <a:pPr>
                <a:defRPr/>
              </a:pPr>
              <a:t>4/2/2019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429000" y="18288"/>
            <a:ext cx="4114800" cy="329184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620000" y="18288"/>
            <a:ext cx="1066800" cy="329184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2DEB382E-9641-48BF-AF1E-7278C657E8F8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547981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RedBar-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Title"/>
          <p:cNvSpPr>
            <a:spLocks noGrp="1"/>
          </p:cNvSpPr>
          <p:nvPr>
            <p:ph type="title"/>
          </p:nvPr>
        </p:nvSpPr>
        <p:spPr>
          <a:xfrm>
            <a:off x="457200" y="1798320"/>
            <a:ext cx="8229600" cy="1097280"/>
          </a:xfrm>
          <a:prstGeom prst="rect">
            <a:avLst/>
          </a:prstGeom>
        </p:spPr>
        <p:txBody>
          <a:bodyPr anchor="ctr"/>
          <a:lstStyle>
            <a:lvl1pPr algn="ctr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457200" y="3124200"/>
            <a:ext cx="8229600" cy="2514600"/>
          </a:xfrm>
          <a:prstGeom prst="rect">
            <a:avLst/>
          </a:prstGeom>
        </p:spPr>
        <p:txBody>
          <a:bodyPr/>
          <a:lstStyle>
            <a:lvl1pPr marL="0" indent="0" algn="ctr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sz="4000" b="1">
                <a:solidFill>
                  <a:srgbClr val="B44600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200" indent="-34290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2pPr>
            <a:lvl3pPr marL="822960" indent="-27432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Char char="•"/>
              <a:defRPr sz="240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3pPr>
            <a:lvl4pPr marL="1188720" indent="-27432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4pPr>
            <a:lvl5pPr marL="1554480" indent="-22860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Char char="•"/>
              <a:defRPr sz="160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797876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Gray BG, Title &amp; Subtitl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124200" y="3429000"/>
            <a:ext cx="6019800" cy="1752600"/>
          </a:xfrm>
          <a:prstGeom prst="rect">
            <a:avLst/>
          </a:prstGeom>
          <a:solidFill>
            <a:srgbClr val="52525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276600" y="3505200"/>
            <a:ext cx="569976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3276600" y="4190999"/>
            <a:ext cx="5699760" cy="914400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800" b="0">
                <a:solidFill>
                  <a:schemeClr val="bg1"/>
                </a:solidFill>
                <a:latin typeface="+mj-lt"/>
              </a:defRPr>
            </a:lvl1pPr>
            <a:lvl2pPr marL="457200" indent="0" algn="r">
              <a:buNone/>
              <a:defRPr sz="2400" b="0">
                <a:solidFill>
                  <a:schemeClr val="bg1"/>
                </a:solidFill>
                <a:latin typeface="ArumSans Bd" panose="020B0B04010000020C00" pitchFamily="34" charset="0"/>
              </a:defRPr>
            </a:lvl2pPr>
            <a:lvl3pPr marL="914400" indent="0" algn="r">
              <a:buNone/>
              <a:defRPr sz="2400" b="0">
                <a:solidFill>
                  <a:schemeClr val="bg1"/>
                </a:solidFill>
                <a:latin typeface="ArumSans Bd" panose="020B0B04010000020C00" pitchFamily="34" charset="0"/>
              </a:defRPr>
            </a:lvl3pPr>
            <a:lvl4pPr marL="1371600" indent="0" algn="r">
              <a:buNone/>
              <a:defRPr sz="2400" b="0">
                <a:solidFill>
                  <a:schemeClr val="bg1"/>
                </a:solidFill>
                <a:latin typeface="ArumSans Bd" panose="020B0B04010000020C00" pitchFamily="34" charset="0"/>
              </a:defRPr>
            </a:lvl4pPr>
            <a:lvl5pPr marL="1828800" indent="0" algn="r">
              <a:buNone/>
              <a:defRPr sz="2400" b="0">
                <a:solidFill>
                  <a:schemeClr val="bg1"/>
                </a:solidFill>
                <a:latin typeface="ArumSans Bd" panose="020B0B04010000020C00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10" name="Content Placeholder 7"/>
          <p:cNvSpPr>
            <a:spLocks noGrp="1"/>
          </p:cNvSpPr>
          <p:nvPr>
            <p:ph sz="quarter" idx="13"/>
          </p:nvPr>
        </p:nvSpPr>
        <p:spPr>
          <a:xfrm>
            <a:off x="0" y="6771640"/>
            <a:ext cx="9144000" cy="91440"/>
          </a:xfrm>
          <a:prstGeom prst="rect">
            <a:avLst/>
          </a:prstGeom>
        </p:spPr>
        <p:txBody>
          <a:bodyPr lIns="45720" rIns="45720" anchor="ctr"/>
          <a:lstStyle>
            <a:lvl1pPr algn="l">
              <a:defRPr sz="80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806866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Gray BG, Title-Only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49530" y="3581400"/>
            <a:ext cx="561594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336828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Gray BG, Title-Only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436620" y="3581400"/>
            <a:ext cx="569976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8335032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SimpleTitle&amp;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762000" y="152400"/>
            <a:ext cx="7620000" cy="1097280"/>
          </a:xfrm>
          <a:prstGeom prst="rect">
            <a:avLst/>
          </a:prstGeom>
        </p:spPr>
        <p:txBody>
          <a:bodyPr anchor="ctr"/>
          <a:lstStyle>
            <a:lvl1pPr>
              <a:defRPr sz="3600" b="0">
                <a:solidFill>
                  <a:srgbClr val="B60000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Content Placeholder 1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754880"/>
          </a:xfrm>
          <a:prstGeom prst="rect">
            <a:avLst/>
          </a:prstGeom>
        </p:spPr>
        <p:txBody>
          <a:bodyPr/>
          <a:lstStyle>
            <a:lvl1pPr marL="0" indent="0" algn="l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3200">
                <a:latin typeface="+mj-lt"/>
                <a:cs typeface="Arial" panose="020B0604020202020204" pitchFamily="34" charset="0"/>
              </a:defRPr>
            </a:lvl1pPr>
            <a:lvl2pPr marL="457200" indent="-342900" algn="l">
              <a:spcBef>
                <a:spcPts val="1200"/>
              </a:spcBef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Char char="•"/>
              <a:defRPr sz="2800">
                <a:latin typeface="+mj-lt"/>
                <a:cs typeface="Arial" panose="020B0604020202020204" pitchFamily="34" charset="0"/>
              </a:defRPr>
            </a:lvl2pPr>
            <a:lvl3pPr marL="822960" indent="-274320" algn="l">
              <a:spcBef>
                <a:spcPts val="1200"/>
              </a:spcBef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Char char="•"/>
              <a:defRPr sz="2400">
                <a:latin typeface="+mj-lt"/>
                <a:cs typeface="Arial" panose="020B0604020202020204" pitchFamily="34" charset="0"/>
              </a:defRPr>
            </a:lvl3pPr>
            <a:lvl4pPr marL="1188720" indent="-274320" algn="l">
              <a:spcBef>
                <a:spcPts val="1200"/>
              </a:spcBef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Char char="•"/>
              <a:defRPr sz="2000">
                <a:latin typeface="+mj-lt"/>
                <a:cs typeface="Arial" panose="020B0604020202020204" pitchFamily="34" charset="0"/>
              </a:defRPr>
            </a:lvl4pPr>
            <a:lvl5pPr marL="1554480" indent="-228600" algn="l">
              <a:spcBef>
                <a:spcPts val="1200"/>
              </a:spcBef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Char char="•"/>
              <a:defRPr sz="16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ext Placeholder 2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213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</a:p>
        </p:txBody>
      </p:sp>
    </p:spTree>
    <p:extLst>
      <p:ext uri="{BB962C8B-B14F-4D97-AF65-F5344CB8AC3E}">
        <p14:creationId xmlns:p14="http://schemas.microsoft.com/office/powerpoint/2010/main" val="3859920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Text abov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685800" y="2906714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0755641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Title abov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3962400" y="762000"/>
            <a:ext cx="4800600" cy="1143000"/>
          </a:xfrm>
          <a:prstGeom prst="rect">
            <a:avLst/>
          </a:prstGeom>
        </p:spPr>
        <p:txBody>
          <a:bodyPr anchor="t" anchorCtr="0"/>
          <a:lstStyle>
            <a:lvl1pPr algn="r">
              <a:spcBef>
                <a:spcPts val="480"/>
              </a:spcBef>
              <a:defRPr sz="4400" b="1" cap="none">
                <a:solidFill>
                  <a:srgbClr val="0A0A32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3962400" y="1493520"/>
            <a:ext cx="4800600" cy="411480"/>
          </a:xfrm>
          <a:prstGeom prst="rect">
            <a:avLst/>
          </a:prstGeom>
        </p:spPr>
        <p:txBody>
          <a:bodyPr anchor="t" anchorCtr="0"/>
          <a:lstStyle>
            <a:lvl1pPr marL="0" indent="0">
              <a:spcBef>
                <a:spcPts val="0"/>
              </a:spcBef>
              <a:buNone/>
              <a:defRPr sz="2400">
                <a:solidFill>
                  <a:srgbClr val="0A0A32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sz="quarter" idx="12" hasCustomPrompt="1"/>
          </p:nvPr>
        </p:nvSpPr>
        <p:spPr>
          <a:xfrm>
            <a:off x="3459480" y="2133600"/>
            <a:ext cx="5303520" cy="1188720"/>
          </a:xfrm>
          <a:prstGeom prst="rect">
            <a:avLst/>
          </a:prstGeom>
        </p:spPr>
        <p:txBody>
          <a:bodyPr anchor="t"/>
          <a:lstStyle>
            <a:lvl1pPr algn="ctr">
              <a:defRPr sz="3200" b="1">
                <a:solidFill>
                  <a:srgbClr val="0A0A32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0" y="6771640"/>
            <a:ext cx="9144000" cy="91440"/>
          </a:xfrm>
          <a:prstGeom prst="rect">
            <a:avLst/>
          </a:prstGeom>
        </p:spPr>
        <p:txBody>
          <a:bodyPr lIns="45720" rIns="45720" anchor="ctr"/>
          <a:lstStyle>
            <a:lvl1pPr algn="l">
              <a:defRPr sz="80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2361636"/>
            <a:ext cx="2362200" cy="21347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Content Placeholder 6"/>
          <p:cNvSpPr>
            <a:spLocks noGrp="1"/>
          </p:cNvSpPr>
          <p:nvPr>
            <p:ph sz="quarter" idx="14" hasCustomPrompt="1"/>
          </p:nvPr>
        </p:nvSpPr>
        <p:spPr>
          <a:xfrm>
            <a:off x="3459480" y="3733800"/>
            <a:ext cx="5303520" cy="548640"/>
          </a:xfrm>
          <a:prstGeom prst="rect">
            <a:avLst/>
          </a:prstGeom>
        </p:spPr>
        <p:txBody>
          <a:bodyPr anchor="t"/>
          <a:lstStyle>
            <a:lvl1pPr algn="ctr">
              <a:defRPr sz="3200" b="1">
                <a:solidFill>
                  <a:srgbClr val="0A0A32"/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3" name="Content Placeholder 6"/>
          <p:cNvSpPr>
            <a:spLocks noGrp="1"/>
          </p:cNvSpPr>
          <p:nvPr>
            <p:ph sz="quarter" idx="15" hasCustomPrompt="1"/>
          </p:nvPr>
        </p:nvSpPr>
        <p:spPr>
          <a:xfrm>
            <a:off x="3505200" y="4365210"/>
            <a:ext cx="5303520" cy="1691640"/>
          </a:xfrm>
          <a:prstGeom prst="rect">
            <a:avLst/>
          </a:prstGeom>
        </p:spPr>
        <p:txBody>
          <a:bodyPr anchor="t"/>
          <a:lstStyle>
            <a:lvl1pPr algn="ctr">
              <a:defRPr sz="3600" b="1">
                <a:solidFill>
                  <a:srgbClr val="B60000"/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074104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Title abov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3962400" y="762000"/>
            <a:ext cx="4800600" cy="1143000"/>
          </a:xfrm>
          <a:prstGeom prst="rect">
            <a:avLst/>
          </a:prstGeom>
        </p:spPr>
        <p:txBody>
          <a:bodyPr anchor="t" anchorCtr="0"/>
          <a:lstStyle>
            <a:lvl1pPr algn="r">
              <a:spcBef>
                <a:spcPts val="480"/>
              </a:spcBef>
              <a:defRPr sz="4400" b="1" cap="none">
                <a:solidFill>
                  <a:srgbClr val="0A0A32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3962400" y="1493520"/>
            <a:ext cx="4800600" cy="411480"/>
          </a:xfrm>
          <a:prstGeom prst="rect">
            <a:avLst/>
          </a:prstGeom>
        </p:spPr>
        <p:txBody>
          <a:bodyPr anchor="t" anchorCtr="0"/>
          <a:lstStyle>
            <a:lvl1pPr marL="0" indent="0">
              <a:spcBef>
                <a:spcPts val="0"/>
              </a:spcBef>
              <a:buNone/>
              <a:defRPr sz="2400">
                <a:solidFill>
                  <a:srgbClr val="0A0A32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sz="quarter" idx="12" hasCustomPrompt="1"/>
          </p:nvPr>
        </p:nvSpPr>
        <p:spPr>
          <a:xfrm>
            <a:off x="3459480" y="2133600"/>
            <a:ext cx="5303520" cy="1188720"/>
          </a:xfrm>
          <a:prstGeom prst="rect">
            <a:avLst/>
          </a:prstGeom>
        </p:spPr>
        <p:txBody>
          <a:bodyPr anchor="t"/>
          <a:lstStyle>
            <a:lvl1pPr algn="ctr">
              <a:defRPr sz="3200" b="1">
                <a:solidFill>
                  <a:srgbClr val="0A0A32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0" y="6771640"/>
            <a:ext cx="9144000" cy="91440"/>
          </a:xfrm>
          <a:prstGeom prst="rect">
            <a:avLst/>
          </a:prstGeom>
        </p:spPr>
        <p:txBody>
          <a:bodyPr lIns="45720" rIns="45720" anchor="ctr"/>
          <a:lstStyle>
            <a:lvl1pPr algn="l">
              <a:defRPr sz="80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2361636"/>
            <a:ext cx="2362200" cy="21347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Content Placeholder 6"/>
          <p:cNvSpPr>
            <a:spLocks noGrp="1"/>
          </p:cNvSpPr>
          <p:nvPr>
            <p:ph sz="quarter" idx="14" hasCustomPrompt="1"/>
          </p:nvPr>
        </p:nvSpPr>
        <p:spPr>
          <a:xfrm>
            <a:off x="3459480" y="3733800"/>
            <a:ext cx="5303520" cy="548640"/>
          </a:xfrm>
          <a:prstGeom prst="rect">
            <a:avLst/>
          </a:prstGeom>
        </p:spPr>
        <p:txBody>
          <a:bodyPr anchor="t"/>
          <a:lstStyle>
            <a:lvl1pPr algn="ctr">
              <a:defRPr sz="3200" b="1">
                <a:solidFill>
                  <a:srgbClr val="0A0A32"/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3" name="Content Placeholder 6"/>
          <p:cNvSpPr>
            <a:spLocks noGrp="1"/>
          </p:cNvSpPr>
          <p:nvPr>
            <p:ph sz="quarter" idx="15" hasCustomPrompt="1"/>
          </p:nvPr>
        </p:nvSpPr>
        <p:spPr>
          <a:xfrm>
            <a:off x="3505200" y="4365210"/>
            <a:ext cx="5303520" cy="1691640"/>
          </a:xfrm>
          <a:prstGeom prst="rect">
            <a:avLst/>
          </a:prstGeom>
        </p:spPr>
        <p:txBody>
          <a:bodyPr anchor="t"/>
          <a:lstStyle>
            <a:lvl1pPr algn="ctr">
              <a:defRPr sz="3600" b="1">
                <a:solidFill>
                  <a:srgbClr val="B60000"/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363433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/>
          <p:cNvSpPr/>
          <p:nvPr userDrawn="1"/>
        </p:nvSpPr>
        <p:spPr>
          <a:xfrm>
            <a:off x="0" y="0"/>
            <a:ext cx="9155576" cy="1066800"/>
          </a:xfrm>
          <a:prstGeom prst="rect">
            <a:avLst/>
          </a:prstGeom>
          <a:solidFill>
            <a:srgbClr val="C0D1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srgbClr val="292934"/>
              </a:solidFill>
            </a:endParaRPr>
          </a:p>
        </p:txBody>
      </p:sp>
      <p:sp>
        <p:nvSpPr>
          <p:cNvPr id="12" name="Rectangle 11"/>
          <p:cNvSpPr/>
          <p:nvPr userDrawn="1"/>
        </p:nvSpPr>
        <p:spPr>
          <a:xfrm>
            <a:off x="-3464" y="959515"/>
            <a:ext cx="9144000" cy="81769"/>
          </a:xfrm>
          <a:prstGeom prst="rect">
            <a:avLst/>
          </a:prstGeom>
          <a:solidFill>
            <a:srgbClr val="F3F2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0"/>
            <a:ext cx="8843672" cy="1060940"/>
          </a:xfrm>
        </p:spPr>
        <p:txBody>
          <a:bodyPr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lang="en-US" sz="4800" i="0" kern="1200" spc="-100" baseline="0" dirty="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3625" y="1295400"/>
            <a:ext cx="8229600" cy="48768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600"/>
              </a:spcBef>
              <a:spcAft>
                <a:spcPts val="600"/>
              </a:spcAft>
              <a:buClr>
                <a:srgbClr val="8EACC4"/>
              </a:buClr>
              <a:buNone/>
              <a:defRPr/>
            </a:lvl1pPr>
            <a:lvl2pPr indent="-347472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800">
                <a:solidFill>
                  <a:schemeClr val="tx1"/>
                </a:solidFill>
              </a:defRPr>
            </a:lvl2pPr>
            <a:lvl3pPr marL="822960" indent="-27432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400"/>
            </a:lvl3pPr>
            <a:lvl4pPr marL="1188720" indent="-27432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000"/>
            </a:lvl4pPr>
            <a:lvl5pPr marL="1554480" indent="-22860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cxnSp>
        <p:nvCxnSpPr>
          <p:cNvPr id="22" name="Straight Connector 21"/>
          <p:cNvCxnSpPr/>
          <p:nvPr userDrawn="1"/>
        </p:nvCxnSpPr>
        <p:spPr>
          <a:xfrm>
            <a:off x="-3464" y="1070658"/>
            <a:ext cx="9144000" cy="0"/>
          </a:xfrm>
          <a:prstGeom prst="line">
            <a:avLst/>
          </a:prstGeom>
          <a:ln w="57150">
            <a:solidFill>
              <a:srgbClr val="9900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Jump Link"/>
          <p:cNvSpPr>
            <a:spLocks noGrp="1"/>
          </p:cNvSpPr>
          <p:nvPr>
            <p:ph type="body" sz="quarter" idx="13" hasCustomPrompt="1"/>
          </p:nvPr>
        </p:nvSpPr>
        <p:spPr>
          <a:xfrm>
            <a:off x="3108960" y="6477000"/>
            <a:ext cx="2926080" cy="18288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1000"/>
            </a:lvl1pPr>
          </a:lstStyle>
          <a:p>
            <a:pPr lvl="0"/>
            <a:r>
              <a:rPr lang="en-US" dirty="0"/>
              <a:t>Add “Access the text alternative for slide images.”</a:t>
            </a:r>
          </a:p>
        </p:txBody>
      </p:sp>
      <p:sp>
        <p:nvSpPr>
          <p:cNvPr id="8" name="Photo Credit"/>
          <p:cNvSpPr>
            <a:spLocks noGrp="1"/>
          </p:cNvSpPr>
          <p:nvPr>
            <p:ph type="body" sz="quarter" idx="14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4004198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5" Type="http://schemas.openxmlformats.org/officeDocument/2006/relationships/slideLayout" Target="../slideLayouts/slideLayout12.xml"/><Relationship Id="rId4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MH Logo" descr="Logo: McGraw-Hill Education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62000" cy="762000"/>
          </a:xfrm>
          <a:prstGeom prst="rect">
            <a:avLst/>
          </a:prstGeom>
        </p:spPr>
      </p:pic>
      <p:sp>
        <p:nvSpPr>
          <p:cNvPr id="13" name="Red Bar"/>
          <p:cNvSpPr/>
          <p:nvPr userDrawn="1"/>
        </p:nvSpPr>
        <p:spPr>
          <a:xfrm>
            <a:off x="0" y="6248400"/>
            <a:ext cx="9144000" cy="503767"/>
          </a:xfrm>
          <a:prstGeom prst="rect">
            <a:avLst/>
          </a:prstGeom>
          <a:solidFill>
            <a:srgbClr val="C30C2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2"/>
              </a:solidFill>
            </a:endParaRPr>
          </a:p>
        </p:txBody>
      </p:sp>
      <p:pic>
        <p:nvPicPr>
          <p:cNvPr id="12" name="MH Tagline" descr="Tagline: Because learning changes everything.™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81" y="6351925"/>
            <a:ext cx="3223119" cy="272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62355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6" r:id="rId1"/>
    <p:sldLayoutId id="2147483777" r:id="rId2"/>
    <p:sldLayoutId id="2147483778" r:id="rId3"/>
    <p:sldLayoutId id="2147483779" r:id="rId4"/>
    <p:sldLayoutId id="2147483733" r:id="rId5"/>
    <p:sldLayoutId id="2147483734" r:id="rId6"/>
    <p:sldLayoutId id="2147483914" r:id="rId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marR="0" indent="0" algn="r" defTabSz="914400" rtl="0" eaLnBrk="1" fontAlgn="auto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d Bar"/>
          <p:cNvSpPr/>
          <p:nvPr userDrawn="1"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rgbClr val="C30C2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9213" y="152400"/>
            <a:ext cx="8565574" cy="8364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pyright" descr="©McGraw-Hill Education&#10;"/>
          <p:cNvSpPr txBox="1">
            <a:spLocks/>
          </p:cNvSpPr>
          <p:nvPr userDrawn="1"/>
        </p:nvSpPr>
        <p:spPr>
          <a:xfrm>
            <a:off x="0" y="6705600"/>
            <a:ext cx="1554480" cy="15240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None/>
            </a:pPr>
            <a:r>
              <a:rPr lang="en-US" sz="3200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©2020 McGraw-Hill Education</a:t>
            </a:r>
          </a:p>
        </p:txBody>
      </p:sp>
      <p:sp>
        <p:nvSpPr>
          <p:cNvPr id="6" name="TextBox 5"/>
          <p:cNvSpPr txBox="1"/>
          <p:nvPr userDrawn="1"/>
        </p:nvSpPr>
        <p:spPr>
          <a:xfrm>
            <a:off x="8503920" y="6477000"/>
            <a:ext cx="640080" cy="18288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algn="r"/>
            <a:r>
              <a:rPr lang="en-US" sz="1200" b="1" dirty="0"/>
              <a:t>16-</a:t>
            </a:r>
            <a:fld id="{D284030D-0224-4BD8-89C1-1614B36E06C2}" type="slidenum">
              <a:rPr lang="en-US" sz="1200" b="1" smtClean="0"/>
              <a:pPr algn="r"/>
              <a:t>‹#›</a:t>
            </a:fld>
            <a:endParaRPr lang="en-US" sz="1200" b="1" dirty="0"/>
          </a:p>
        </p:txBody>
      </p:sp>
    </p:spTree>
    <p:extLst>
      <p:ext uri="{BB962C8B-B14F-4D97-AF65-F5344CB8AC3E}">
        <p14:creationId xmlns:p14="http://schemas.microsoft.com/office/powerpoint/2010/main" val="25111357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2" r:id="rId1"/>
    <p:sldLayoutId id="2147483917" r:id="rId2"/>
    <p:sldLayoutId id="2147483919" r:id="rId3"/>
    <p:sldLayoutId id="2147483920" r:id="rId4"/>
    <p:sldLayoutId id="2147483921" r:id="rId5"/>
    <p:sldLayoutId id="2147483918" r:id="rId6"/>
    <p:sldLayoutId id="2147483923" r:id="rId7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4000" kern="1200" spc="-100" baseline="0">
          <a:solidFill>
            <a:srgbClr val="0B5B7F"/>
          </a:solidFill>
          <a:latin typeface="+mj-lt"/>
          <a:ea typeface="+mj-ea"/>
          <a:cs typeface="Aharoni" pitchFamily="2" charset="-79"/>
        </a:defRPr>
      </a:lvl1pPr>
    </p:titleStyle>
    <p:bodyStyle>
      <a:lvl1pPr marL="18288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3716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Arial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9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7.wm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10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9.wmf"/><Relationship Id="rId5" Type="http://schemas.openxmlformats.org/officeDocument/2006/relationships/oleObject" Target="../embeddings/oleObject5.bin"/><Relationship Id="rId4" Type="http://schemas.openxmlformats.org/officeDocument/2006/relationships/image" Target="../media/image8.wmf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0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6.xm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0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" Target="slide21.xml"/><Relationship Id="rId1" Type="http://schemas.openxmlformats.org/officeDocument/2006/relationships/slideLayout" Target="../slideLayouts/slideLayout9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" Target="slide23.xml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9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5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9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6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i="1" dirty="0"/>
              <a:t>Finance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5th Edition</a:t>
            </a:r>
          </a:p>
        </p:txBody>
      </p:sp>
      <p:sp>
        <p:nvSpPr>
          <p:cNvPr id="14" name="Content Placeholder 3"/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n-US" dirty="0"/>
              <a:t>Cornett, Adair, and Nofsinger</a:t>
            </a:r>
          </a:p>
        </p:txBody>
      </p:sp>
      <p:sp>
        <p:nvSpPr>
          <p:cNvPr id="12" name="Content Placeholder 4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en-US" dirty="0"/>
              <a:t>Chapter 16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en-US" dirty="0"/>
              <a:t>Assessing Long-Term </a:t>
            </a:r>
            <a:br>
              <a:rPr lang="en-US" dirty="0"/>
            </a:br>
            <a:r>
              <a:rPr lang="en-US" dirty="0"/>
              <a:t>Debt, Equity, </a:t>
            </a:r>
            <a:br>
              <a:rPr lang="en-US" dirty="0"/>
            </a:br>
            <a:r>
              <a:rPr lang="en-US" dirty="0"/>
              <a:t>and Capital Structure</a:t>
            </a:r>
          </a:p>
        </p:txBody>
      </p:sp>
      <p:sp>
        <p:nvSpPr>
          <p:cNvPr id="11" name="Content Placeholder 6"/>
          <p:cNvSpPr>
            <a:spLocks noGrp="1"/>
          </p:cNvSpPr>
          <p:nvPr>
            <p:ph sz="quarter" idx="13"/>
          </p:nvPr>
        </p:nvSpPr>
        <p:spPr>
          <a:xfrm>
            <a:off x="0" y="6750050"/>
            <a:ext cx="9144000" cy="113030"/>
          </a:xfrm>
        </p:spPr>
        <p:txBody>
          <a:bodyPr/>
          <a:lstStyle/>
          <a:p>
            <a:r>
              <a:rPr lang="en-US" dirty="0"/>
              <a:t>Copyright © 2020 McGraw-Hill Education. All rights reserved. No reproduction or distribution without the prior written consent of McGraw-Hill Education.</a:t>
            </a:r>
          </a:p>
        </p:txBody>
      </p:sp>
    </p:spTree>
    <p:extLst>
      <p:ext uri="{BB962C8B-B14F-4D97-AF65-F5344CB8AC3E}">
        <p14:creationId xmlns:p14="http://schemas.microsoft.com/office/powerpoint/2010/main" val="341476830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Effect of Leverage on Cost of Equity</a:t>
            </a:r>
            <a:endParaRPr lang="en-US" sz="15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3625" y="1295400"/>
            <a:ext cx="8229600" cy="5029200"/>
          </a:xfrm>
        </p:spPr>
        <p:txBody>
          <a:bodyPr/>
          <a:lstStyle/>
          <a:p>
            <a:r>
              <a:rPr lang="en-US" altLang="en-US" dirty="0"/>
              <a:t>The firm’s cost of equity increases with the use of debt in the capital structure.</a:t>
            </a:r>
          </a:p>
          <a:p>
            <a:r>
              <a:rPr lang="en-US" altLang="en-US" dirty="0"/>
              <a:t>The cost of equity goes up as the amount of debt increases, but the WACC stays the same.</a:t>
            </a:r>
          </a:p>
        </p:txBody>
      </p:sp>
    </p:spTree>
    <p:extLst>
      <p:ext uri="{BB962C8B-B14F-4D97-AF65-F5344CB8AC3E}">
        <p14:creationId xmlns:p14="http://schemas.microsoft.com/office/powerpoint/2010/main" val="424599408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Effect of Leverage on the WACC</a:t>
            </a:r>
            <a:endParaRPr lang="en-US" sz="15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3625" y="1295400"/>
            <a:ext cx="8229600" cy="2438400"/>
          </a:xfrm>
        </p:spPr>
        <p:txBody>
          <a:bodyPr/>
          <a:lstStyle/>
          <a:p>
            <a:r>
              <a:rPr lang="en-US" altLang="en-US" dirty="0"/>
              <a:t>Debt is less expensive than equity.</a:t>
            </a:r>
          </a:p>
          <a:p>
            <a:pPr lvl="1"/>
            <a:r>
              <a:rPr lang="en-US" altLang="en-US" dirty="0"/>
              <a:t>The firm uses less expensive equity and more relatively cheap debt at a rate that just offsets the effect on WACC of the increased cost of equity.</a:t>
            </a: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66492030"/>
              </p:ext>
            </p:extLst>
          </p:nvPr>
        </p:nvGraphicFramePr>
        <p:xfrm>
          <a:off x="457200" y="4238625"/>
          <a:ext cx="8229600" cy="1323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9955" name="Equation" r:id="rId3" imgW="4343400" imgH="698400" progId="Equation.DSMT4">
                  <p:embed/>
                </p:oleObj>
              </mc:Choice>
              <mc:Fallback>
                <p:oleObj name="Equation" r:id="rId3" imgW="4343400" imgH="698400" progId="Equation.DSMT4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57200" y="4238625"/>
                        <a:ext cx="8229600" cy="1323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9038174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M&amp;M with Corporate Taxes</a:t>
            </a:r>
            <a:r>
              <a:rPr lang="en-US" altLang="en-US" sz="1500" dirty="0"/>
              <a:t> 1</a:t>
            </a:r>
            <a:endParaRPr lang="en-US" sz="15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3625" y="1295400"/>
            <a:ext cx="8229600" cy="4572000"/>
          </a:xfrm>
        </p:spPr>
        <p:txBody>
          <a:bodyPr/>
          <a:lstStyle/>
          <a:p>
            <a:r>
              <a:rPr lang="en-US" altLang="en-US" dirty="0"/>
              <a:t>What happens if we relax the “perfect world” assumptions, and instead assume the following:</a:t>
            </a:r>
          </a:p>
          <a:p>
            <a:pPr lvl="1"/>
            <a:r>
              <a:rPr lang="en-US" altLang="en-US" dirty="0"/>
              <a:t>Corporations are taxed.</a:t>
            </a:r>
          </a:p>
          <a:p>
            <a:pPr lvl="1"/>
            <a:r>
              <a:rPr lang="en-US" altLang="en-US" dirty="0"/>
              <a:t>Corporate debt is perpetual.</a:t>
            </a:r>
          </a:p>
          <a:p>
            <a:pPr lvl="1"/>
            <a:r>
              <a:rPr lang="en-US" altLang="en-US" dirty="0"/>
              <a:t>Interest is tax deductible.</a:t>
            </a:r>
          </a:p>
          <a:p>
            <a:pPr lvl="1"/>
            <a:r>
              <a:rPr lang="en-US" altLang="en-US" dirty="0"/>
              <a:t>Firm is able to take full advantage of any. interest tax shields.</a:t>
            </a:r>
          </a:p>
        </p:txBody>
      </p:sp>
    </p:spTree>
    <p:extLst>
      <p:ext uri="{BB962C8B-B14F-4D97-AF65-F5344CB8AC3E}">
        <p14:creationId xmlns:p14="http://schemas.microsoft.com/office/powerpoint/2010/main" val="172469508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M&amp;M with Corporate Taxes</a:t>
            </a:r>
            <a:r>
              <a:rPr lang="en-US" altLang="en-US" sz="1500" dirty="0"/>
              <a:t> 2</a:t>
            </a:r>
            <a:endParaRPr lang="en-US" sz="15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3625" y="1295400"/>
            <a:ext cx="8229600" cy="603740"/>
          </a:xfrm>
        </p:spPr>
        <p:txBody>
          <a:bodyPr/>
          <a:lstStyle/>
          <a:p>
            <a:r>
              <a:rPr lang="en-US" altLang="en-US" dirty="0"/>
              <a:t>Proposition I changes to…</a:t>
            </a:r>
          </a:p>
        </p:txBody>
      </p:sp>
      <p:graphicFrame>
        <p:nvGraphicFramePr>
          <p:cNvPr id="7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60138222"/>
              </p:ext>
            </p:extLst>
          </p:nvPr>
        </p:nvGraphicFramePr>
        <p:xfrm>
          <a:off x="457200" y="2425700"/>
          <a:ext cx="8229600" cy="581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072" name="Equation" r:id="rId3" imgW="3416040" imgH="241200" progId="Equation.DSMT4">
                  <p:embed/>
                </p:oleObj>
              </mc:Choice>
              <mc:Fallback>
                <p:oleObj name="Equation" r:id="rId3" imgW="3416040" imgH="241200" progId="Equation.DSMT4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57200" y="2425700"/>
                        <a:ext cx="8229600" cy="5811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Content Placeholder 4"/>
          <p:cNvSpPr>
            <a:spLocks noGrp="1"/>
          </p:cNvSpPr>
          <p:nvPr>
            <p:ph idx="10"/>
          </p:nvPr>
        </p:nvSpPr>
        <p:spPr>
          <a:xfrm>
            <a:off x="443625" y="3733800"/>
            <a:ext cx="8229600" cy="609600"/>
          </a:xfrm>
        </p:spPr>
        <p:txBody>
          <a:bodyPr/>
          <a:lstStyle/>
          <a:p>
            <a:r>
              <a:rPr lang="en-US" altLang="en-US" dirty="0"/>
              <a:t>Proposition II changes to…</a:t>
            </a:r>
          </a:p>
        </p:txBody>
      </p:sp>
      <p:graphicFrame>
        <p:nvGraphicFramePr>
          <p:cNvPr id="8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24415436"/>
              </p:ext>
            </p:extLst>
          </p:nvPr>
        </p:nvGraphicFramePr>
        <p:xfrm>
          <a:off x="457200" y="4664074"/>
          <a:ext cx="8229600" cy="7474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073" name="Equation" r:id="rId5" imgW="4470120" imgH="406080" progId="Equation.DSMT4">
                  <p:embed/>
                </p:oleObj>
              </mc:Choice>
              <mc:Fallback>
                <p:oleObj name="Equation" r:id="rId5" imgW="4470120" imgH="406080" progId="Equation.DSMT4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57200" y="4664074"/>
                        <a:ext cx="8229600" cy="74747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9562451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Choice to Re-leverage</a:t>
            </a:r>
            <a:endParaRPr lang="en-US" sz="15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3625" y="1295400"/>
            <a:ext cx="8321040" cy="5029200"/>
          </a:xfrm>
        </p:spPr>
        <p:txBody>
          <a:bodyPr/>
          <a:lstStyle/>
          <a:p>
            <a:r>
              <a:rPr lang="en-US" altLang="en-US" dirty="0"/>
              <a:t>Increasing the amount of firm debt increases:</a:t>
            </a:r>
          </a:p>
          <a:p>
            <a:pPr lvl="1"/>
            <a:r>
              <a:rPr lang="en-US" altLang="en-US" dirty="0"/>
              <a:t>Expected cash flows to equity holders.</a:t>
            </a:r>
          </a:p>
          <a:p>
            <a:pPr lvl="1"/>
            <a:r>
              <a:rPr lang="en-US" altLang="en-US" dirty="0"/>
              <a:t>Volatility of those cash flows.</a:t>
            </a:r>
          </a:p>
        </p:txBody>
      </p:sp>
    </p:spTree>
    <p:extLst>
      <p:ext uri="{BB962C8B-B14F-4D97-AF65-F5344CB8AC3E}">
        <p14:creationId xmlns:p14="http://schemas.microsoft.com/office/powerpoint/2010/main" val="187257927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Break-Even EBIT and EBIT Expectations</a:t>
            </a:r>
            <a:endParaRPr lang="en-US" sz="15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3625" y="1295400"/>
            <a:ext cx="8229600" cy="5029200"/>
          </a:xfrm>
        </p:spPr>
        <p:txBody>
          <a:bodyPr/>
          <a:lstStyle/>
          <a:p>
            <a:r>
              <a:rPr lang="en-US" altLang="en-US" dirty="0"/>
              <a:t>One may solve for a particular expected EPS level that would make investors indifferent between two proposed capital structures.</a:t>
            </a:r>
          </a:p>
          <a:p>
            <a:pPr marL="548640" lvl="1" indent="-457200">
              <a:buFont typeface="+mj-lt"/>
              <a:buAutoNum type="arabicPeriod"/>
            </a:pPr>
            <a:r>
              <a:rPr lang="en-US" altLang="en-US" dirty="0"/>
              <a:t>Express EPS for each capital structure as function of EBIT.</a:t>
            </a:r>
          </a:p>
          <a:p>
            <a:pPr marL="548640" lvl="1" indent="-457200">
              <a:buFont typeface="+mj-lt"/>
              <a:buAutoNum type="arabicPeriod"/>
            </a:pPr>
            <a:r>
              <a:rPr lang="en-US" altLang="en-US" dirty="0"/>
              <a:t>Set the two EPS expressions equal to one another.</a:t>
            </a:r>
          </a:p>
          <a:p>
            <a:pPr marL="548640" lvl="1" indent="-457200">
              <a:buFont typeface="+mj-lt"/>
              <a:buAutoNum type="arabicPeriod"/>
            </a:pPr>
            <a:r>
              <a:rPr lang="en-US" altLang="en-US" dirty="0"/>
              <a:t>Solve for the </a:t>
            </a:r>
            <a:r>
              <a:rPr lang="en-US" altLang="en-US" b="1" dirty="0"/>
              <a:t>break-even EBIT.</a:t>
            </a:r>
          </a:p>
        </p:txBody>
      </p:sp>
    </p:spTree>
    <p:extLst>
      <p:ext uri="{BB962C8B-B14F-4D97-AF65-F5344CB8AC3E}">
        <p14:creationId xmlns:p14="http://schemas.microsoft.com/office/powerpoint/2010/main" val="146213160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M&amp;M with Corporate Taxes and Bankruptcy</a:t>
            </a:r>
            <a:endParaRPr lang="en-US" sz="1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3625" y="1295400"/>
            <a:ext cx="8229600" cy="5029200"/>
          </a:xfrm>
        </p:spPr>
        <p:txBody>
          <a:bodyPr/>
          <a:lstStyle/>
          <a:p>
            <a:r>
              <a:rPr lang="en-US" altLang="en-US" dirty="0"/>
              <a:t>We can further relax the “perfect world” assumptions by allowing for the possibility the firm may go bankrupt.</a:t>
            </a:r>
          </a:p>
          <a:p>
            <a:pPr lvl="1"/>
            <a:r>
              <a:rPr lang="en-US" altLang="en-US" dirty="0"/>
              <a:t>Debt holders bear some of firm risk, and therefore demand higher compensation in return.</a:t>
            </a:r>
          </a:p>
          <a:p>
            <a:pPr>
              <a:spcBef>
                <a:spcPts val="4200"/>
              </a:spcBef>
            </a:pPr>
            <a:r>
              <a:rPr lang="en-US" altLang="en-US" dirty="0"/>
              <a:t>Being </a:t>
            </a:r>
            <a:r>
              <a:rPr lang="en-US" altLang="en-US" u="sng" dirty="0"/>
              <a:t>close</a:t>
            </a:r>
            <a:r>
              <a:rPr lang="en-US" altLang="en-US" dirty="0"/>
              <a:t> to going bankrupt can result in costs of financial distress that start affecting firm value.</a:t>
            </a:r>
          </a:p>
        </p:txBody>
      </p:sp>
    </p:spTree>
    <p:extLst>
      <p:ext uri="{BB962C8B-B14F-4D97-AF65-F5344CB8AC3E}">
        <p14:creationId xmlns:p14="http://schemas.microsoft.com/office/powerpoint/2010/main" val="276801377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Types of Bankruptcies in the U.S.</a:t>
            </a:r>
            <a:r>
              <a:rPr lang="en-US" sz="1500" dirty="0"/>
              <a:t> 1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3625" y="1295400"/>
            <a:ext cx="8229600" cy="5029200"/>
          </a:xfrm>
        </p:spPr>
        <p:txBody>
          <a:bodyPr/>
          <a:lstStyle/>
          <a:p>
            <a:r>
              <a:rPr lang="en-US" altLang="en-US" b="1" dirty="0"/>
              <a:t>Chapter 7 bankruptcy </a:t>
            </a:r>
            <a:r>
              <a:rPr lang="en-US" altLang="en-US" dirty="0"/>
              <a:t>involves a business liquidation.</a:t>
            </a:r>
          </a:p>
          <a:p>
            <a:pPr lvl="1"/>
            <a:r>
              <a:rPr lang="en-US" altLang="en-US" dirty="0"/>
              <a:t>Immediate cessation of business operations.</a:t>
            </a:r>
          </a:p>
          <a:p>
            <a:pPr lvl="1"/>
            <a:r>
              <a:rPr lang="en-US" altLang="en-US" dirty="0"/>
              <a:t>Bankruptcy court will appoint a trustee.</a:t>
            </a:r>
          </a:p>
          <a:p>
            <a:pPr lvl="1"/>
            <a:r>
              <a:rPr lang="en-US" altLang="en-US" dirty="0"/>
              <a:t>Trustee will sell firm’s assets and use proceeds to pay off as many claimants as possible.</a:t>
            </a:r>
          </a:p>
        </p:txBody>
      </p:sp>
    </p:spTree>
    <p:extLst>
      <p:ext uri="{BB962C8B-B14F-4D97-AF65-F5344CB8AC3E}">
        <p14:creationId xmlns:p14="http://schemas.microsoft.com/office/powerpoint/2010/main" val="320530953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Absolute Priority Rule</a:t>
            </a:r>
            <a:endParaRPr lang="en-US" sz="15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3625" y="1295400"/>
            <a:ext cx="8229600" cy="5029200"/>
          </a:xfrm>
        </p:spPr>
        <p:txBody>
          <a:bodyPr/>
          <a:lstStyle/>
          <a:p>
            <a:r>
              <a:rPr lang="en-US" altLang="en-US" dirty="0"/>
              <a:t>Claimants are paid according to the absolute priority rule in the following order:</a:t>
            </a:r>
          </a:p>
          <a:p>
            <a:pPr lvl="1"/>
            <a:r>
              <a:rPr lang="en-US" altLang="en-US" dirty="0"/>
              <a:t>Secured lenders (including bondholders).</a:t>
            </a:r>
          </a:p>
          <a:p>
            <a:pPr lvl="1"/>
            <a:r>
              <a:rPr lang="en-US" altLang="en-US" dirty="0"/>
              <a:t>Lawyers.</a:t>
            </a:r>
          </a:p>
          <a:p>
            <a:pPr lvl="1"/>
            <a:r>
              <a:rPr lang="en-US" altLang="en-US" dirty="0"/>
              <a:t>Employees.</a:t>
            </a:r>
          </a:p>
          <a:p>
            <a:pPr lvl="1"/>
            <a:r>
              <a:rPr lang="en-US" altLang="en-US" dirty="0"/>
              <a:t>Government.</a:t>
            </a:r>
          </a:p>
          <a:p>
            <a:pPr lvl="1"/>
            <a:r>
              <a:rPr lang="en-US" altLang="en-US" dirty="0"/>
              <a:t>Unsecured debt holders.</a:t>
            </a:r>
          </a:p>
          <a:p>
            <a:pPr lvl="1"/>
            <a:r>
              <a:rPr lang="en-US" altLang="en-US" dirty="0"/>
              <a:t>Equity holders.</a:t>
            </a:r>
          </a:p>
        </p:txBody>
      </p:sp>
    </p:spTree>
    <p:extLst>
      <p:ext uri="{BB962C8B-B14F-4D97-AF65-F5344CB8AC3E}">
        <p14:creationId xmlns:p14="http://schemas.microsoft.com/office/powerpoint/2010/main" val="3547164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Types of Bankruptcies in the U.S.</a:t>
            </a:r>
            <a:r>
              <a:rPr lang="en-US" sz="1500" dirty="0"/>
              <a:t>2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3625" y="1295400"/>
            <a:ext cx="8229600" cy="5029200"/>
          </a:xfrm>
        </p:spPr>
        <p:txBody>
          <a:bodyPr/>
          <a:lstStyle/>
          <a:p>
            <a:r>
              <a:rPr lang="en-US" altLang="en-US" b="1" dirty="0"/>
              <a:t>Chapter 11 bankruptcy </a:t>
            </a:r>
            <a:r>
              <a:rPr lang="en-US" altLang="en-US" dirty="0"/>
              <a:t>involves an attempt to allow the firm to reorganize under court supervision with the hopes of remaining in business.</a:t>
            </a:r>
          </a:p>
          <a:p>
            <a:pPr lvl="1"/>
            <a:r>
              <a:rPr lang="en-US" altLang="en-US" dirty="0"/>
              <a:t>All creditors must register with the bankruptcy court.</a:t>
            </a:r>
          </a:p>
          <a:p>
            <a:pPr lvl="1"/>
            <a:r>
              <a:rPr lang="en-US" altLang="en-US" dirty="0"/>
              <a:t>Court will follow the guidelines in Section 507 of the bankruptcy code.</a:t>
            </a:r>
          </a:p>
          <a:p>
            <a:pPr lvl="1"/>
            <a:r>
              <a:rPr lang="en-US" altLang="en-US" dirty="0"/>
              <a:t>Firm may emerge from bankruptcy or find its bankruptcy converted to a Chapter 7 filing.</a:t>
            </a:r>
          </a:p>
        </p:txBody>
      </p:sp>
    </p:spTree>
    <p:extLst>
      <p:ext uri="{BB962C8B-B14F-4D97-AF65-F5344CB8AC3E}">
        <p14:creationId xmlns:p14="http://schemas.microsoft.com/office/powerpoint/2010/main" val="18053519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Introduction</a:t>
            </a:r>
            <a:endParaRPr lang="en-US" sz="15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3625" y="1295400"/>
            <a:ext cx="8229600" cy="4419600"/>
          </a:xfrm>
        </p:spPr>
        <p:txBody>
          <a:bodyPr/>
          <a:lstStyle/>
          <a:p>
            <a:r>
              <a:rPr lang="en-US" altLang="en-US" b="1" dirty="0"/>
              <a:t>Capital structure </a:t>
            </a:r>
            <a:r>
              <a:rPr lang="en-US" altLang="en-US" dirty="0"/>
              <a:t>is the mix of debt and equity the firm uses to finance its operations.</a:t>
            </a:r>
          </a:p>
          <a:p>
            <a:r>
              <a:rPr lang="en-US" altLang="en-US" dirty="0"/>
              <a:t>Factors affecting decision to change funding mix over the longer term.</a:t>
            </a:r>
          </a:p>
          <a:p>
            <a:pPr lvl="1"/>
            <a:r>
              <a:rPr lang="en-US" altLang="en-US" dirty="0"/>
              <a:t>Tax deductibility of debt interest payments.</a:t>
            </a:r>
          </a:p>
          <a:p>
            <a:pPr lvl="1"/>
            <a:r>
              <a:rPr lang="en-US" altLang="en-US" dirty="0"/>
              <a:t>Whether increased debt might affect the likelihood of the firm either going bankrupt or entering into </a:t>
            </a:r>
            <a:r>
              <a:rPr lang="en-US" altLang="en-US" b="1" dirty="0"/>
              <a:t>financial distress.</a:t>
            </a:r>
          </a:p>
        </p:txBody>
      </p:sp>
    </p:spTree>
    <p:extLst>
      <p:ext uri="{BB962C8B-B14F-4D97-AF65-F5344CB8AC3E}">
        <p14:creationId xmlns:p14="http://schemas.microsoft.com/office/powerpoint/2010/main" val="159369094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Costs of Financial Distress</a:t>
            </a:r>
            <a:endParaRPr lang="en-US" sz="15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3625" y="1295400"/>
            <a:ext cx="8229600" cy="4023360"/>
          </a:xfrm>
        </p:spPr>
        <p:txBody>
          <a:bodyPr/>
          <a:lstStyle/>
          <a:p>
            <a:r>
              <a:rPr lang="en-US" altLang="en-US" dirty="0"/>
              <a:t>Loss of consumer confidence.</a:t>
            </a:r>
          </a:p>
          <a:p>
            <a:r>
              <a:rPr lang="en-US" altLang="en-US" dirty="0"/>
              <a:t>May face tighter credit terms offered by suppliers.</a:t>
            </a:r>
          </a:p>
          <a:p>
            <a:r>
              <a:rPr lang="en-US" altLang="en-US" dirty="0"/>
              <a:t>Declining partnership opportunities with other firms.</a:t>
            </a:r>
          </a:p>
          <a:p>
            <a:r>
              <a:rPr lang="en-US" altLang="en-US" dirty="0"/>
              <a:t>Potential loss of better employees.</a:t>
            </a:r>
          </a:p>
        </p:txBody>
      </p:sp>
    </p:spTree>
    <p:extLst>
      <p:ext uri="{BB962C8B-B14F-4D97-AF65-F5344CB8AC3E}">
        <p14:creationId xmlns:p14="http://schemas.microsoft.com/office/powerpoint/2010/main" val="6669985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Firm Value with Taxes and Bankruptcy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3625" y="1295400"/>
            <a:ext cx="8229600" cy="1600200"/>
          </a:xfrm>
        </p:spPr>
        <p:txBody>
          <a:bodyPr/>
          <a:lstStyle/>
          <a:p>
            <a:r>
              <a:rPr lang="en-US" altLang="en-US" dirty="0"/>
              <a:t>Optimal debt/equity level depends on firm’s tax rate and how quickly costs of financial distress increase as a function of debt.</a:t>
            </a:r>
          </a:p>
        </p:txBody>
      </p:sp>
      <p:pic>
        <p:nvPicPr>
          <p:cNvPr id="8" name="Picture 3" descr="Figure 16.5 with the curve VL=VU + DTC – Financial distress costs graphed in addition. "/>
          <p:cNvPicPr>
            <a:picLocks noGrp="1" noChangeAspect="1" noChangeArrowheads="1"/>
          </p:cNvPicPr>
          <p:nvPr>
            <p:ph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2323" y="3048000"/>
            <a:ext cx="5859355" cy="32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3108960" y="6477000"/>
            <a:ext cx="2926080" cy="182880"/>
          </a:xfrm>
        </p:spPr>
        <p:txBody>
          <a:bodyPr/>
          <a:lstStyle/>
          <a:p>
            <a:r>
              <a:rPr lang="en-US" dirty="0">
                <a:hlinkClick r:id="rId3" action="ppaction://hlinksldjump"/>
              </a:rPr>
              <a:t>Access the text alternative for these images</a:t>
            </a:r>
          </a:p>
        </p:txBody>
      </p:sp>
    </p:spTree>
    <p:extLst>
      <p:ext uri="{BB962C8B-B14F-4D97-AF65-F5344CB8AC3E}">
        <p14:creationId xmlns:p14="http://schemas.microsoft.com/office/powerpoint/2010/main" val="21077220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Capital Structure Theory versus Reality</a:t>
            </a:r>
            <a:endParaRPr lang="en-US" sz="15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Factors affecting firms’ capital structures.</a:t>
            </a:r>
          </a:p>
          <a:p>
            <a:pPr lvl="1"/>
            <a:r>
              <a:rPr lang="en-US" altLang="en-US" dirty="0"/>
              <a:t>Firms facing relatively high tax rates should use more debt.</a:t>
            </a:r>
          </a:p>
          <a:p>
            <a:pPr lvl="1"/>
            <a:r>
              <a:rPr lang="en-US" altLang="en-US" dirty="0"/>
              <a:t>Firms with stable, predictable income streams should be able to make more use of debt than would otherwise be the case.</a:t>
            </a:r>
          </a:p>
        </p:txBody>
      </p:sp>
    </p:spTree>
    <p:extLst>
      <p:ext uri="{BB962C8B-B14F-4D97-AF65-F5344CB8AC3E}">
        <p14:creationId xmlns:p14="http://schemas.microsoft.com/office/powerpoint/2010/main" val="243491376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en-US" dirty="0"/>
              <a:t>Observed Capital Structures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3625" y="1295400"/>
            <a:ext cx="8229600" cy="2286000"/>
          </a:xfrm>
        </p:spPr>
        <p:txBody>
          <a:bodyPr/>
          <a:lstStyle/>
          <a:p>
            <a:r>
              <a:rPr lang="en-US" altLang="en-US" dirty="0"/>
              <a:t>Health care and technology sectors tend to have low or variable income streams.</a:t>
            </a:r>
          </a:p>
          <a:p>
            <a:r>
              <a:rPr lang="en-US" altLang="en-US" dirty="0"/>
              <a:t>Utilities, financial, and conglomerates tend to have high, stable income streams.</a:t>
            </a:r>
          </a:p>
        </p:txBody>
      </p:sp>
      <p:pic>
        <p:nvPicPr>
          <p:cNvPr id="6" name="Picture 3" descr="A bar graph showing average D/E ratios for major sectors of the U.S. economy">
            <a:extLst>
              <a:ext uri="{FF2B5EF4-FFF2-40B4-BE49-F238E27FC236}">
                <a16:creationId xmlns:a16="http://schemas.microsoft.com/office/drawing/2014/main" id="{9B2E834E-D841-4B49-B1AB-70177170CB2F}"/>
              </a:ext>
            </a:extLst>
          </p:cNvPr>
          <p:cNvPicPr>
            <a:picLocks noGrp="1" noChangeAspect="1"/>
          </p:cNvPicPr>
          <p:nvPr>
            <p:ph idx="10"/>
          </p:nvPr>
        </p:nvPicPr>
        <p:blipFill>
          <a:blip r:embed="rId2"/>
          <a:stretch>
            <a:fillRect/>
          </a:stretch>
        </p:blipFill>
        <p:spPr>
          <a:xfrm>
            <a:off x="2193773" y="3657600"/>
            <a:ext cx="4756454" cy="2560320"/>
          </a:xfrm>
          <a:prstGeom prst="rect">
            <a:avLst/>
          </a:prstGeom>
        </p:spPr>
      </p:pic>
      <p:sp>
        <p:nvSpPr>
          <p:cNvPr id="9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3108960" y="6477000"/>
            <a:ext cx="2926080" cy="182880"/>
          </a:xfrm>
        </p:spPr>
        <p:txBody>
          <a:bodyPr/>
          <a:lstStyle/>
          <a:p>
            <a:r>
              <a:rPr lang="en-US" dirty="0">
                <a:hlinkClick r:id="rId3" action="ppaction://hlinksldjump"/>
              </a:rPr>
              <a:t>Access the text alternative for these images</a:t>
            </a:r>
          </a:p>
        </p:txBody>
      </p:sp>
    </p:spTree>
    <p:extLst>
      <p:ext uri="{BB962C8B-B14F-4D97-AF65-F5344CB8AC3E}">
        <p14:creationId xmlns:p14="http://schemas.microsoft.com/office/powerpoint/2010/main" val="248473265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575560"/>
            <a:ext cx="8229600" cy="1706880"/>
          </a:xfrm>
        </p:spPr>
        <p:txBody>
          <a:bodyPr>
            <a:normAutofit/>
          </a:bodyPr>
          <a:lstStyle/>
          <a:p>
            <a:pPr algn="ctr"/>
            <a:r>
              <a:rPr lang="en-US" sz="4800" dirty="0"/>
              <a:t>Accessibility Content: Text Alternatives for Images</a:t>
            </a:r>
          </a:p>
        </p:txBody>
      </p:sp>
    </p:spTree>
    <p:extLst>
      <p:ext uri="{BB962C8B-B14F-4D97-AF65-F5344CB8AC3E}">
        <p14:creationId xmlns:p14="http://schemas.microsoft.com/office/powerpoint/2010/main" val="142262358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200" dirty="0"/>
              <a:t>Firm Value with Taxes and Bankruptcy </a:t>
            </a:r>
            <a:r>
              <a:rPr lang="en-US" altLang="en-US" sz="3200" dirty="0"/>
              <a:t>Text Alternative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3625" y="1295400"/>
            <a:ext cx="8321040" cy="4876800"/>
          </a:xfrm>
        </p:spPr>
        <p:txBody>
          <a:bodyPr/>
          <a:lstStyle/>
          <a:p>
            <a:r>
              <a:rPr lang="en-US" sz="2800" dirty="0"/>
              <a:t>The difference between the x-axis and the curve is optimal capital structure. The difference between the curve and the line is the financial distress costs.</a:t>
            </a:r>
            <a:endParaRPr lang="en-US" sz="2400" dirty="0"/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>
                <a:hlinkClick r:id="rId2" action="ppaction://hlinksldjump"/>
              </a:rPr>
              <a:t>Return to slide containing original image</a:t>
            </a:r>
          </a:p>
        </p:txBody>
      </p:sp>
    </p:spTree>
    <p:extLst>
      <p:ext uri="{BB962C8B-B14F-4D97-AF65-F5344CB8AC3E}">
        <p14:creationId xmlns:p14="http://schemas.microsoft.com/office/powerpoint/2010/main" val="293177758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en-US" sz="4000" dirty="0"/>
              <a:t>Observed Capital Structures</a:t>
            </a:r>
            <a:r>
              <a:rPr lang="en-US" sz="4000" dirty="0"/>
              <a:t> </a:t>
            </a:r>
            <a:r>
              <a:rPr lang="en-US" altLang="en-US" sz="4000" dirty="0"/>
              <a:t>Text Alternative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3625" y="1295400"/>
            <a:ext cx="8321040" cy="4876800"/>
          </a:xfrm>
        </p:spPr>
        <p:txBody>
          <a:bodyPr/>
          <a:lstStyle/>
          <a:p>
            <a:r>
              <a:rPr lang="en-US" sz="2800" dirty="0"/>
              <a:t>Listed from low to high: health care, technology, basic materials, industrial goods, consumer goods, services, utilities, financial, and conglomerates.</a:t>
            </a:r>
            <a:endParaRPr lang="en-US" sz="2400" dirty="0"/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>
                <a:hlinkClick r:id="rId2" action="ppaction://hlinksldjump"/>
              </a:rPr>
              <a:t>Return to slide containing original image</a:t>
            </a:r>
          </a:p>
        </p:txBody>
      </p:sp>
    </p:spTree>
    <p:extLst>
      <p:ext uri="{BB962C8B-B14F-4D97-AF65-F5344CB8AC3E}">
        <p14:creationId xmlns:p14="http://schemas.microsoft.com/office/powerpoint/2010/main" val="22871623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sz="4000" dirty="0"/>
              <a:t>Active versus Passive Capital Structure Changes</a:t>
            </a:r>
            <a:r>
              <a:rPr lang="fr-FR" sz="1700" dirty="0"/>
              <a:t> 1</a:t>
            </a:r>
            <a:endParaRPr lang="en-US" sz="17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3625" y="1295400"/>
            <a:ext cx="8229600" cy="5212080"/>
          </a:xfrm>
        </p:spPr>
        <p:txBody>
          <a:bodyPr/>
          <a:lstStyle/>
          <a:p>
            <a:r>
              <a:rPr lang="en-US" altLang="en-US" dirty="0"/>
              <a:t>Firms generally have two options when changing their capital structure.</a:t>
            </a:r>
          </a:p>
          <a:p>
            <a:pPr marL="548640" lvl="1" indent="-457200">
              <a:buFont typeface="+mj-lt"/>
              <a:buAutoNum type="arabicPeriod"/>
            </a:pPr>
            <a:r>
              <a:rPr lang="en-US" altLang="en-US" b="1" dirty="0"/>
              <a:t>Active management </a:t>
            </a:r>
            <a:r>
              <a:rPr lang="en-US" altLang="en-US" dirty="0"/>
              <a:t>involves selling one type of claim (debt or equity) explicitly to retire the other type.</a:t>
            </a:r>
          </a:p>
          <a:p>
            <a:pPr marL="548640" lvl="1" indent="-457200">
              <a:buFont typeface="+mj-lt"/>
              <a:buAutoNum type="arabicPeriod"/>
            </a:pPr>
            <a:r>
              <a:rPr lang="en-US" altLang="en-US" dirty="0"/>
              <a:t>Funding new capital projects disproportionately with the type of capital you want to increase in the capital structure is </a:t>
            </a:r>
            <a:r>
              <a:rPr lang="en-US" altLang="en-US" b="1" dirty="0"/>
              <a:t>passive management.</a:t>
            </a:r>
          </a:p>
          <a:p>
            <a:pPr marL="914400" lvl="2" indent="-347472"/>
            <a:r>
              <a:rPr lang="en-US" altLang="en-US" dirty="0"/>
              <a:t>Allows the firm to change capital structure gradually.</a:t>
            </a:r>
          </a:p>
        </p:txBody>
      </p:sp>
    </p:spTree>
    <p:extLst>
      <p:ext uri="{BB962C8B-B14F-4D97-AF65-F5344CB8AC3E}">
        <p14:creationId xmlns:p14="http://schemas.microsoft.com/office/powerpoint/2010/main" val="3005494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600" dirty="0"/>
              <a:t>Active versus Passive Capital Structure Changes</a:t>
            </a:r>
            <a:r>
              <a:rPr lang="en-US" sz="1500" dirty="0"/>
              <a:t> 2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3625" y="1295400"/>
            <a:ext cx="8229600" cy="5212080"/>
          </a:xfrm>
        </p:spPr>
        <p:txBody>
          <a:bodyPr/>
          <a:lstStyle/>
          <a:p>
            <a:r>
              <a:rPr lang="en-US" altLang="en-US" dirty="0"/>
              <a:t>Approach depends on three factors.</a:t>
            </a:r>
          </a:p>
          <a:p>
            <a:pPr marL="548640" lvl="1" indent="-457200">
              <a:buFont typeface="+mj-lt"/>
              <a:buAutoNum type="arabicPeriod"/>
            </a:pPr>
            <a:r>
              <a:rPr lang="en-US" altLang="en-US" dirty="0"/>
              <a:t>How quickly the firm is growing.</a:t>
            </a:r>
          </a:p>
          <a:p>
            <a:pPr marL="548640" lvl="1" indent="-457200">
              <a:buFont typeface="+mj-lt"/>
              <a:buAutoNum type="arabicPeriod"/>
            </a:pPr>
            <a:r>
              <a:rPr lang="en-US" altLang="en-US" dirty="0"/>
              <a:t>How much the firm will have to pay in flotation costs if it undertakes the active management approach.</a:t>
            </a:r>
          </a:p>
          <a:p>
            <a:pPr marL="548640" lvl="1" indent="-457200">
              <a:buFont typeface="+mj-lt"/>
              <a:buAutoNum type="arabicPeriod"/>
            </a:pPr>
            <a:r>
              <a:rPr lang="en-US" altLang="en-US" dirty="0"/>
              <a:t>How strongly and how quickly the firm wishes to change the capital structure.</a:t>
            </a:r>
          </a:p>
        </p:txBody>
      </p:sp>
    </p:spTree>
    <p:extLst>
      <p:ext uri="{BB962C8B-B14F-4D97-AF65-F5344CB8AC3E}">
        <p14:creationId xmlns:p14="http://schemas.microsoft.com/office/powerpoint/2010/main" val="34752685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600" dirty="0"/>
              <a:t>Capital Structure Theory – Financial Leverage</a:t>
            </a:r>
            <a:endParaRPr lang="en-US" sz="1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3625" y="1295400"/>
            <a:ext cx="8229600" cy="5212080"/>
          </a:xfrm>
        </p:spPr>
        <p:txBody>
          <a:bodyPr/>
          <a:lstStyle/>
          <a:p>
            <a:r>
              <a:rPr lang="en-US" altLang="en-US" b="1" dirty="0"/>
              <a:t>Financial leverage </a:t>
            </a:r>
            <a:r>
              <a:rPr lang="en-US" altLang="en-US" dirty="0"/>
              <a:t>is the extent to which debt securities are used by a firm.</a:t>
            </a:r>
          </a:p>
          <a:p>
            <a:pPr lvl="1"/>
            <a:r>
              <a:rPr lang="en-US" altLang="en-US" dirty="0"/>
              <a:t>Debt is referred to as “financial leverage.”</a:t>
            </a:r>
          </a:p>
          <a:p>
            <a:pPr lvl="1"/>
            <a:r>
              <a:rPr lang="en-US" altLang="en-US" dirty="0"/>
              <a:t>Debt magnifies potential risk and returns.</a:t>
            </a:r>
          </a:p>
        </p:txBody>
      </p:sp>
    </p:spTree>
    <p:extLst>
      <p:ext uri="{BB962C8B-B14F-4D97-AF65-F5344CB8AC3E}">
        <p14:creationId xmlns:p14="http://schemas.microsoft.com/office/powerpoint/2010/main" val="24605215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400" dirty="0"/>
              <a:t>Modigliani and Miller’s Perfect World</a:t>
            </a:r>
            <a:r>
              <a:rPr lang="en-US" sz="1500" dirty="0"/>
              <a:t> 1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The </a:t>
            </a:r>
            <a:r>
              <a:rPr lang="en-US" altLang="en-US" b="1" dirty="0"/>
              <a:t>Modigliani and Miller (M&amp;M) theorem </a:t>
            </a:r>
            <a:r>
              <a:rPr lang="en-US" altLang="en-US" dirty="0"/>
              <a:t>says that in an efficient market without taxes and bankruptcy costs, the value of a firm does not depend upon the firm’s capital structure.</a:t>
            </a:r>
          </a:p>
          <a:p>
            <a:pPr lvl="1"/>
            <a:r>
              <a:rPr lang="en-US" altLang="en-US" dirty="0"/>
              <a:t>Theorem was completed in 1958.</a:t>
            </a:r>
          </a:p>
        </p:txBody>
      </p:sp>
    </p:spTree>
    <p:extLst>
      <p:ext uri="{BB962C8B-B14F-4D97-AF65-F5344CB8AC3E}">
        <p14:creationId xmlns:p14="http://schemas.microsoft.com/office/powerpoint/2010/main" val="162972714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400" dirty="0"/>
              <a:t>Modigliani and Miller's Perfect World</a:t>
            </a:r>
            <a:r>
              <a:rPr lang="en-US" sz="1600" dirty="0"/>
              <a:t> 2</a:t>
            </a:r>
            <a:endParaRPr lang="en-US" sz="1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Features of a “perfect world.”</a:t>
            </a:r>
          </a:p>
          <a:p>
            <a:pPr lvl="1"/>
            <a:r>
              <a:rPr lang="en-US" altLang="en-US" dirty="0"/>
              <a:t>No taxes.</a:t>
            </a:r>
          </a:p>
          <a:p>
            <a:pPr lvl="1"/>
            <a:r>
              <a:rPr lang="en-US" altLang="en-US" dirty="0"/>
              <a:t>No chance of bankruptcy.</a:t>
            </a:r>
          </a:p>
          <a:p>
            <a:pPr lvl="1"/>
            <a:r>
              <a:rPr lang="en-US" altLang="en-US" dirty="0"/>
              <a:t>Perfectly efficient markets.</a:t>
            </a:r>
          </a:p>
          <a:p>
            <a:pPr lvl="1"/>
            <a:r>
              <a:rPr lang="en-US" altLang="en-US" dirty="0"/>
              <a:t>Symmetric information sets for all participants.</a:t>
            </a:r>
          </a:p>
        </p:txBody>
      </p:sp>
    </p:spTree>
    <p:extLst>
      <p:ext uri="{BB962C8B-B14F-4D97-AF65-F5344CB8AC3E}">
        <p14:creationId xmlns:p14="http://schemas.microsoft.com/office/powerpoint/2010/main" val="387208263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M&amp;M Proposition I</a:t>
            </a:r>
            <a:endParaRPr lang="en-US" sz="15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3625" y="1295400"/>
            <a:ext cx="8229600" cy="5120640"/>
          </a:xfrm>
        </p:spPr>
        <p:txBody>
          <a:bodyPr/>
          <a:lstStyle/>
          <a:p>
            <a:r>
              <a:rPr lang="en-US" altLang="en-US" dirty="0"/>
              <a:t>Proposition I.</a:t>
            </a:r>
          </a:p>
          <a:p>
            <a:pPr lvl="1"/>
            <a:r>
              <a:rPr lang="en-US" altLang="en-US" dirty="0"/>
              <a:t>The value of a leveraged firm is equal to the value of unleveraged firm (that is, all-equity-financed firm).</a:t>
            </a: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59935716"/>
              </p:ext>
            </p:extLst>
          </p:nvPr>
        </p:nvGraphicFramePr>
        <p:xfrm>
          <a:off x="1069975" y="3962400"/>
          <a:ext cx="7004050" cy="639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991" name="Equation" r:id="rId3" imgW="2501640" imgH="228600" progId="Equation.DSMT4">
                  <p:embed/>
                </p:oleObj>
              </mc:Choice>
              <mc:Fallback>
                <p:oleObj name="Equation" r:id="rId3" imgW="2501640" imgH="2286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69975" y="3962400"/>
                        <a:ext cx="7004050" cy="639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3572443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M&amp;M Proposition II</a:t>
            </a:r>
            <a:endParaRPr lang="en-US" sz="15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3625" y="1295400"/>
            <a:ext cx="8229600" cy="5120640"/>
          </a:xfrm>
        </p:spPr>
        <p:txBody>
          <a:bodyPr/>
          <a:lstStyle/>
          <a:p>
            <a:r>
              <a:rPr lang="en-US" altLang="en-US" dirty="0"/>
              <a:t>Proposition II.</a:t>
            </a:r>
          </a:p>
          <a:p>
            <a:pPr lvl="1"/>
            <a:r>
              <a:rPr lang="en-US" altLang="en-US" dirty="0"/>
              <a:t>Explicitly deals with the cost increase of equity capital as a function of the firm’s D/E ratio.</a:t>
            </a: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91412749"/>
              </p:ext>
            </p:extLst>
          </p:nvPr>
        </p:nvGraphicFramePr>
        <p:xfrm>
          <a:off x="457200" y="3713162"/>
          <a:ext cx="8229600" cy="9815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013" name="Equation" r:id="rId3" imgW="3403440" imgH="406080" progId="Equation.DSMT4">
                  <p:embed/>
                </p:oleObj>
              </mc:Choice>
              <mc:Fallback>
                <p:oleObj name="Equation" r:id="rId3" imgW="3403440" imgH="406080" progId="Equation.DSMT4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57200" y="3713162"/>
                        <a:ext cx="8229600" cy="98156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89998849"/>
      </p:ext>
    </p:extLst>
  </p:cSld>
  <p:clrMapOvr>
    <a:masterClrMapping/>
  </p:clrMapOvr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jpeg"/></Relationships>
</file>

<file path=ppt/theme/theme1.xml><?xml version="1.0" encoding="utf-8"?>
<a:theme xmlns:a="http://schemas.openxmlformats.org/drawingml/2006/main" name="FIRST, BREAK, LAST slides 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9e PPT design template">
  <a:themeElements>
    <a:clrScheme name="Custom 65">
      <a:dk1>
        <a:srgbClr val="292934"/>
      </a:dk1>
      <a:lt1>
        <a:srgbClr val="FFFFFF"/>
      </a:lt1>
      <a:dk2>
        <a:srgbClr val="D2533C"/>
      </a:dk2>
      <a:lt2>
        <a:srgbClr val="F3F2DC"/>
      </a:lt2>
      <a:accent1>
        <a:srgbClr val="93A299"/>
      </a:accent1>
      <a:accent2>
        <a:srgbClr val="AD8F67"/>
      </a:accent2>
      <a:accent3>
        <a:srgbClr val="726056"/>
      </a:accent3>
      <a:accent4>
        <a:srgbClr val="4C5A6A"/>
      </a:accent4>
      <a:accent5>
        <a:srgbClr val="808DA0"/>
      </a:accent5>
      <a:accent6>
        <a:srgbClr val="79463D"/>
      </a:accent6>
      <a:hlink>
        <a:srgbClr val="214E91"/>
      </a:hlink>
      <a:folHlink>
        <a:srgbClr val="214E91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larity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MHHE_Accessible_PPT_Template-v4</Template>
  <TotalTime>3906</TotalTime>
  <Words>1078</Words>
  <Application>Microsoft Office PowerPoint</Application>
  <PresentationFormat>On-screen Show (4:3)</PresentationFormat>
  <Paragraphs>110</Paragraphs>
  <Slides>26</Slides>
  <Notes>1</Notes>
  <HiddenSlides>3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4" baseType="lpstr">
      <vt:lpstr>Arial</vt:lpstr>
      <vt:lpstr>ArumSans Bd</vt:lpstr>
      <vt:lpstr>ArumSans Bold</vt:lpstr>
      <vt:lpstr>ArumSans Regular</vt:lpstr>
      <vt:lpstr>Calibri</vt:lpstr>
      <vt:lpstr>FIRST, BREAK, LAST slides </vt:lpstr>
      <vt:lpstr>9e PPT design template</vt:lpstr>
      <vt:lpstr>Equation</vt:lpstr>
      <vt:lpstr>Finance</vt:lpstr>
      <vt:lpstr>Introduction</vt:lpstr>
      <vt:lpstr>Active versus Passive Capital Structure Changes 1</vt:lpstr>
      <vt:lpstr>Active versus Passive Capital Structure Changes 2</vt:lpstr>
      <vt:lpstr>Capital Structure Theory – Financial Leverage</vt:lpstr>
      <vt:lpstr>Modigliani and Miller’s Perfect World 1</vt:lpstr>
      <vt:lpstr>Modigliani and Miller's Perfect World 2</vt:lpstr>
      <vt:lpstr>M&amp;M Proposition I</vt:lpstr>
      <vt:lpstr>M&amp;M Proposition II</vt:lpstr>
      <vt:lpstr>Effect of Leverage on Cost of Equity</vt:lpstr>
      <vt:lpstr>Effect of Leverage on the WACC</vt:lpstr>
      <vt:lpstr>M&amp;M with Corporate Taxes 1</vt:lpstr>
      <vt:lpstr>M&amp;M with Corporate Taxes 2</vt:lpstr>
      <vt:lpstr>Choice to Re-leverage</vt:lpstr>
      <vt:lpstr>Break-Even EBIT and EBIT Expectations</vt:lpstr>
      <vt:lpstr>M&amp;M with Corporate Taxes and Bankruptcy</vt:lpstr>
      <vt:lpstr>Types of Bankruptcies in the U.S. 1</vt:lpstr>
      <vt:lpstr>Absolute Priority Rule</vt:lpstr>
      <vt:lpstr>Types of Bankruptcies in the U.S.2</vt:lpstr>
      <vt:lpstr>Costs of Financial Distress</vt:lpstr>
      <vt:lpstr>Firm Value with Taxes and Bankruptcy</vt:lpstr>
      <vt:lpstr>Capital Structure Theory versus Reality</vt:lpstr>
      <vt:lpstr>Observed Capital Structures</vt:lpstr>
      <vt:lpstr>Accessibility Content: Text Alternatives for Images</vt:lpstr>
      <vt:lpstr>Firm Value with Taxes and Bankruptcy Text Alternative</vt:lpstr>
      <vt:lpstr>Observed Capital Structures Text Alternative</vt:lpstr>
    </vt:vector>
  </TitlesOfParts>
  <Company>The McGraw-Hill Companies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Start With 1 of These Slides</dc:title>
  <dc:creator>Hahn, Sandra</dc:creator>
  <cp:lastModifiedBy>Becky Wills</cp:lastModifiedBy>
  <cp:revision>704</cp:revision>
  <dcterms:created xsi:type="dcterms:W3CDTF">2017-12-05T17:18:18Z</dcterms:created>
  <dcterms:modified xsi:type="dcterms:W3CDTF">2019-04-02T14:26:51Z</dcterms:modified>
</cp:coreProperties>
</file>