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915" r:id="rId2"/>
  </p:sldMasterIdLst>
  <p:notesMasterIdLst>
    <p:notesMasterId r:id="rId22"/>
  </p:notesMasterIdLst>
  <p:handoutMasterIdLst>
    <p:handoutMasterId r:id="rId23"/>
  </p:handoutMasterIdLst>
  <p:sldIdLst>
    <p:sldId id="273" r:id="rId3"/>
    <p:sldId id="274" r:id="rId4"/>
    <p:sldId id="437" r:id="rId5"/>
    <p:sldId id="438" r:id="rId6"/>
    <p:sldId id="420" r:id="rId7"/>
    <p:sldId id="439" r:id="rId8"/>
    <p:sldId id="440" r:id="rId9"/>
    <p:sldId id="441" r:id="rId10"/>
    <p:sldId id="442" r:id="rId11"/>
    <p:sldId id="443" r:id="rId12"/>
    <p:sldId id="444" r:id="rId13"/>
    <p:sldId id="421" r:id="rId14"/>
    <p:sldId id="445" r:id="rId15"/>
    <p:sldId id="446" r:id="rId16"/>
    <p:sldId id="381" r:id="rId17"/>
    <p:sldId id="447" r:id="rId18"/>
    <p:sldId id="448" r:id="rId19"/>
    <p:sldId id="317" r:id="rId20"/>
    <p:sldId id="31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FFE6A1B5-3EA5-44AB-AFA4-F3A63A9571D5}">
          <p14:sldIdLst>
            <p14:sldId id="273"/>
            <p14:sldId id="274"/>
            <p14:sldId id="437"/>
            <p14:sldId id="438"/>
            <p14:sldId id="420"/>
            <p14:sldId id="439"/>
            <p14:sldId id="440"/>
            <p14:sldId id="441"/>
            <p14:sldId id="442"/>
            <p14:sldId id="443"/>
            <p14:sldId id="444"/>
            <p14:sldId id="421"/>
            <p14:sldId id="445"/>
            <p14:sldId id="446"/>
            <p14:sldId id="381"/>
            <p14:sldId id="447"/>
            <p14:sldId id="448"/>
          </p14:sldIdLst>
        </p14:section>
        <p14:section name="Appendix: Image Descriptions for Unsighted Students" id="{FCEA2F57-A407-4BE7-B677-629F34303C19}">
          <p14:sldIdLst>
            <p14:sldId id="317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C1D3"/>
    <a:srgbClr val="FFFCDD"/>
    <a:srgbClr val="C0D1DE"/>
    <a:srgbClr val="0A0A32"/>
    <a:srgbClr val="B60000"/>
    <a:srgbClr val="B44600"/>
    <a:srgbClr val="DDD9C3"/>
    <a:srgbClr val="9BB9EF"/>
    <a:srgbClr val="C6D9F1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9" autoAdjust="0"/>
    <p:restoredTop sz="95745" autoAdjust="0"/>
  </p:normalViewPr>
  <p:slideViewPr>
    <p:cSldViewPr>
      <p:cViewPr varScale="1">
        <p:scale>
          <a:sx n="82" d="100"/>
          <a:sy n="82" d="100"/>
        </p:scale>
        <p:origin x="677" y="4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-135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99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5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00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8956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44958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888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56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383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43625" y="510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843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476F69-1E9F-4926-8336-8EEE0909F6AF}" type="datetimeFigureOut">
              <a:rPr lang="en-US" smtClean="0"/>
              <a:pPr>
                <a:defRPr/>
              </a:pPr>
              <a:t>4/2/2019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EB382E-9641-48BF-AF1E-7278C657E8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79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457200" y="1798320"/>
            <a:ext cx="8229600" cy="1097280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7200" y="3124200"/>
            <a:ext cx="8229600" cy="25146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b="1">
                <a:solidFill>
                  <a:srgbClr val="B446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978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124200" y="3429000"/>
            <a:ext cx="6019800" cy="1752600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276600" y="35052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76600" y="4190999"/>
            <a:ext cx="5699760" cy="914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2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2pPr>
            <a:lvl3pPr marL="9144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3pPr>
            <a:lvl4pPr marL="13716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4pPr>
            <a:lvl5pPr marL="18288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1097280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B6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88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343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04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©2020 McGraw-Hill Education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503920" y="6477000"/>
            <a:ext cx="640080" cy="18288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en-US" sz="1200" b="1" dirty="0"/>
              <a:t>15-</a:t>
            </a:r>
            <a:fld id="{D284030D-0224-4BD8-89C1-1614B36E06C2}" type="slidenum">
              <a:rPr lang="en-US" sz="1200" b="1" smtClean="0"/>
              <a:pPr algn="r"/>
              <a:t>‹#›</a:t>
            </a:fld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51113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7" r:id="rId2"/>
    <p:sldLayoutId id="2147483919" r:id="rId3"/>
    <p:sldLayoutId id="2147483920" r:id="rId4"/>
    <p:sldLayoutId id="2147483921" r:id="rId5"/>
    <p:sldLayoutId id="2147483918" r:id="rId6"/>
    <p:sldLayoutId id="2147483923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Finance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5th Edition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Cornett, Adair, and Nofsinger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Chapter 15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Financial Planning and Forecasting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3"/>
          </p:nvPr>
        </p:nvSpPr>
        <p:spPr>
          <a:xfrm>
            <a:off x="0" y="6750050"/>
            <a:ext cx="9144000" cy="113030"/>
          </a:xfrm>
        </p:spPr>
        <p:txBody>
          <a:bodyPr/>
          <a:lstStyle/>
          <a:p>
            <a:r>
              <a:rPr lang="en-US" dirty="0"/>
              <a:t>Copyright © 2020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Target Historic versus Average Annual Sales</a:t>
            </a:r>
            <a:endParaRPr lang="en-US" sz="1200" dirty="0"/>
          </a:p>
        </p:txBody>
      </p:sp>
      <p:pic>
        <p:nvPicPr>
          <p:cNvPr id="5" name="Picture 2" descr="A graph depicting target historic sales versus annual sales 2010 and 2011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930" y="1295400"/>
            <a:ext cx="6812141" cy="512064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371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Estimating Sales with Systematic Variations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Accurate future sales predictions must make adjustments for strong patterns.</a:t>
            </a:r>
          </a:p>
          <a:p>
            <a:r>
              <a:rPr lang="en-US" altLang="en-US" dirty="0"/>
              <a:t>To </a:t>
            </a:r>
            <a:r>
              <a:rPr lang="en-US" altLang="en-US" b="1" dirty="0" err="1"/>
              <a:t>deseasonalize</a:t>
            </a:r>
            <a:r>
              <a:rPr lang="en-US" altLang="en-US" dirty="0"/>
              <a:t>, one must remove the effects of seasonality from historic data.</a:t>
            </a:r>
          </a:p>
          <a:p>
            <a:pPr lvl="1"/>
            <a:r>
              <a:rPr lang="en-US" altLang="en-US" dirty="0"/>
              <a:t>Common approach is to divide each month’s actual sales by a seasonal index before calculating trend using linear regression on the </a:t>
            </a:r>
            <a:r>
              <a:rPr lang="en-US" altLang="en-US" dirty="0" err="1"/>
              <a:t>deseasonalized</a:t>
            </a:r>
            <a:r>
              <a:rPr lang="en-US" altLang="en-US" dirty="0"/>
              <a:t> figures.</a:t>
            </a:r>
          </a:p>
        </p:txBody>
      </p:sp>
    </p:spTree>
    <p:extLst>
      <p:ext uri="{BB962C8B-B14F-4D97-AF65-F5344CB8AC3E}">
        <p14:creationId xmlns:p14="http://schemas.microsoft.com/office/powerpoint/2010/main" val="2318968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Estimating Necessary External Financing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438400"/>
          </a:xfrm>
        </p:spPr>
        <p:txBody>
          <a:bodyPr/>
          <a:lstStyle/>
          <a:p>
            <a:r>
              <a:rPr lang="en-US" altLang="en-US" dirty="0"/>
              <a:t>Amount of external financing a firm must seek in order to change the asset base as necessary to support different level of sales is called </a:t>
            </a:r>
            <a:r>
              <a:rPr lang="en-US" altLang="en-US" b="1" dirty="0"/>
              <a:t>additional funds needed (AFN).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443361"/>
              </p:ext>
            </p:extLst>
          </p:nvPr>
        </p:nvGraphicFramePr>
        <p:xfrm>
          <a:off x="937998" y="4191000"/>
          <a:ext cx="7268004" cy="1463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6" name="Equation" r:id="rId3" imgW="3276360" imgH="660240" progId="Equation.DSMT4">
                  <p:embed/>
                </p:oleObj>
              </mc:Choice>
              <mc:Fallback>
                <p:oleObj name="Equation" r:id="rId3" imgW="3276360" imgH="6602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7998" y="4191000"/>
                        <a:ext cx="7268004" cy="1463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0381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Additional Funds Needed (AFN)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3048000"/>
          </a:xfrm>
        </p:spPr>
        <p:txBody>
          <a:bodyPr/>
          <a:lstStyle/>
          <a:p>
            <a:r>
              <a:rPr lang="en-US" altLang="en-US" b="1" dirty="0"/>
              <a:t>Capital intensity ratio.</a:t>
            </a:r>
          </a:p>
          <a:p>
            <a:pPr lvl="1"/>
            <a:r>
              <a:rPr lang="en-US" altLang="en-US" dirty="0"/>
              <a:t>Calculated as relevant assets divided by current sales.</a:t>
            </a:r>
          </a:p>
          <a:p>
            <a:pPr lvl="1"/>
            <a:r>
              <a:rPr lang="en-US" altLang="en-US" dirty="0"/>
              <a:t>Multiply capital intensity ratio by projected increase in sales to determine the necessary increase in assets.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376896"/>
              </p:ext>
            </p:extLst>
          </p:nvPr>
        </p:nvGraphicFramePr>
        <p:xfrm>
          <a:off x="1169727" y="4770120"/>
          <a:ext cx="6804547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8" name="Equation" r:id="rId3" imgW="2755800" imgH="444240" progId="Equation.DSMT4">
                  <p:embed/>
                </p:oleObj>
              </mc:Choice>
              <mc:Fallback>
                <p:oleObj name="Equation" r:id="rId3" imgW="2755800" imgH="4442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9727" y="4770120"/>
                        <a:ext cx="6804547" cy="1097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3260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Additional Funds Needed (AFN)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3048000"/>
          </a:xfrm>
        </p:spPr>
        <p:txBody>
          <a:bodyPr/>
          <a:lstStyle/>
          <a:p>
            <a:r>
              <a:rPr lang="en-US" altLang="en-US" b="1" dirty="0"/>
              <a:t>Spontaneous liabilities ratio.</a:t>
            </a:r>
          </a:p>
          <a:p>
            <a:pPr lvl="1"/>
            <a:r>
              <a:rPr lang="en-US" altLang="en-US" dirty="0"/>
              <a:t>Calculated as relevant liabilities divided by current sales.</a:t>
            </a:r>
          </a:p>
          <a:p>
            <a:pPr lvl="1"/>
            <a:r>
              <a:rPr lang="en-US" altLang="en-US" dirty="0"/>
              <a:t>Multiply spontaneous liabilities ratio by the projected increase in sales to find the spontaneous increase in liabilities.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112776"/>
              </p:ext>
            </p:extLst>
          </p:nvPr>
        </p:nvGraphicFramePr>
        <p:xfrm>
          <a:off x="793750" y="4770438"/>
          <a:ext cx="7556500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1" name="Equation" r:id="rId3" imgW="3060360" imgH="444240" progId="Equation.DSMT4">
                  <p:embed/>
                </p:oleObj>
              </mc:Choice>
              <mc:Fallback>
                <p:oleObj name="Equation" r:id="rId3" imgW="3060360" imgH="4442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3750" y="4770438"/>
                        <a:ext cx="7556500" cy="1096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8727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AFN with Unused Capacity Assets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Most firms are likely to have some unused capacity with regards to fixed assets that could be used to support an increase in sales.</a:t>
            </a:r>
          </a:p>
          <a:p>
            <a:pPr lvl="1"/>
            <a:r>
              <a:rPr lang="en-US" altLang="en-US" dirty="0"/>
              <a:t>A* would then not be equal to total assets, but would rather be equal to the portion of assets that would need to change to support anticipated growth in sales.</a:t>
            </a:r>
          </a:p>
          <a:p>
            <a:pPr lvl="1"/>
            <a:r>
              <a:rPr lang="en-US" altLang="en-US" dirty="0"/>
              <a:t>In most cases, this makes A* equal to current assets (CA).</a:t>
            </a:r>
          </a:p>
        </p:txBody>
      </p:sp>
    </p:spTree>
    <p:extLst>
      <p:ext uri="{BB962C8B-B14F-4D97-AF65-F5344CB8AC3E}">
        <p14:creationId xmlns:p14="http://schemas.microsoft.com/office/powerpoint/2010/main" val="300549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AFN with “Lumpy” Assets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Why would a firm be sitting around with unused fixed-asset capacity?</a:t>
            </a:r>
          </a:p>
          <a:p>
            <a:pPr lvl="1"/>
            <a:r>
              <a:rPr lang="en-US" altLang="en-US" dirty="0"/>
              <a:t>Most common explanation is that fixed assets are not </a:t>
            </a:r>
            <a:r>
              <a:rPr lang="en-US" altLang="en-US" b="1" dirty="0"/>
              <a:t>infinitely divisible.</a:t>
            </a:r>
          </a:p>
          <a:p>
            <a:pPr lvl="1"/>
            <a:r>
              <a:rPr lang="en-US" altLang="en-US" dirty="0"/>
              <a:t>Often, fixed assets are bought in discrete, non-divisible, integer-based quantities.</a:t>
            </a:r>
          </a:p>
        </p:txBody>
      </p:sp>
    </p:spTree>
    <p:extLst>
      <p:ext uri="{BB962C8B-B14F-4D97-AF65-F5344CB8AC3E}">
        <p14:creationId xmlns:p14="http://schemas.microsoft.com/office/powerpoint/2010/main" val="1022174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AFN Using Pro Forma Statements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To find AFN using pro forma statements: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Identify and compute balance sheet and income statement items that would logically change.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Use amounts for these items adjusted for the impact of the change in sales.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Determine strategy for changing the items that do not vary proportionately with sales.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Allow spreadsheet program to solve for plug variable.</a:t>
            </a:r>
          </a:p>
        </p:txBody>
      </p:sp>
    </p:spTree>
    <p:extLst>
      <p:ext uri="{BB962C8B-B14F-4D97-AF65-F5344CB8AC3E}">
        <p14:creationId xmlns:p14="http://schemas.microsoft.com/office/powerpoint/2010/main" val="4015536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75560"/>
            <a:ext cx="8229600" cy="170688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14226235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Target Historic versus Average Annual Sales </a:t>
            </a:r>
            <a:r>
              <a:rPr lang="en-US" altLang="en-US" sz="3200" dirty="0"/>
              <a:t>Text Alternative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4876800"/>
          </a:xfrm>
        </p:spPr>
        <p:txBody>
          <a:bodyPr/>
          <a:lstStyle/>
          <a:p>
            <a:r>
              <a:rPr lang="en-US" sz="2800" dirty="0"/>
              <a:t>On the x-axis are the 24 months of 2010 and 2011; on the y-axis is sales, in millions of dollars. Sales for both years follow a seasonal pattern, with very high peaks in December.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777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Information necessary to form a financial plan for the firm.</a:t>
            </a:r>
          </a:p>
          <a:p>
            <a:pPr lvl="1"/>
            <a:r>
              <a:rPr lang="en-US" altLang="en-US" dirty="0"/>
              <a:t>How many units will you sell?</a:t>
            </a:r>
          </a:p>
          <a:p>
            <a:pPr lvl="1"/>
            <a:r>
              <a:rPr lang="en-US" altLang="en-US" dirty="0"/>
              <a:t>What types of assets will you need to support those sales?</a:t>
            </a:r>
          </a:p>
          <a:p>
            <a:pPr lvl="1"/>
            <a:r>
              <a:rPr lang="en-US" altLang="en-US" dirty="0"/>
              <a:t>How much assistance will you get from suppliers/employees?</a:t>
            </a:r>
          </a:p>
          <a:p>
            <a:pPr lvl="1"/>
            <a:r>
              <a:rPr lang="en-US" altLang="en-US" dirty="0"/>
              <a:t>How much capital will you need to raise from external sources?</a:t>
            </a:r>
          </a:p>
        </p:txBody>
      </p:sp>
    </p:spTree>
    <p:extLst>
      <p:ext uri="{BB962C8B-B14F-4D97-AF65-F5344CB8AC3E}">
        <p14:creationId xmlns:p14="http://schemas.microsoft.com/office/powerpoint/2010/main" val="2434913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Planning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b="1" dirty="0"/>
              <a:t>Financial planning </a:t>
            </a:r>
            <a:r>
              <a:rPr lang="en-US" altLang="en-US" dirty="0"/>
              <a:t>is the process of mapping out the future cash inflows and outflows of the firm.</a:t>
            </a:r>
          </a:p>
          <a:p>
            <a:pPr lvl="1"/>
            <a:r>
              <a:rPr lang="en-US" altLang="en-US" dirty="0"/>
              <a:t>Important element in strategic planning process.</a:t>
            </a:r>
          </a:p>
          <a:p>
            <a:r>
              <a:rPr lang="en-US" altLang="en-US" b="1" dirty="0"/>
              <a:t>Strategic planning </a:t>
            </a:r>
            <a:r>
              <a:rPr lang="en-US" altLang="en-US" dirty="0"/>
              <a:t>is the process of determining where a firm is going over the next year or more, how it is going to get there, and how it will know if it gets there or not.</a:t>
            </a:r>
          </a:p>
        </p:txBody>
      </p:sp>
    </p:spTree>
    <p:extLst>
      <p:ext uri="{BB962C8B-B14F-4D97-AF65-F5344CB8AC3E}">
        <p14:creationId xmlns:p14="http://schemas.microsoft.com/office/powerpoint/2010/main" val="3738982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Planning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Firm’s financial plan.</a:t>
            </a:r>
          </a:p>
          <a:p>
            <a:pPr lvl="1"/>
            <a:r>
              <a:rPr lang="en-US" altLang="en-US" dirty="0"/>
              <a:t>The</a:t>
            </a:r>
            <a:r>
              <a:rPr lang="en-US" altLang="en-US" b="1" dirty="0"/>
              <a:t> base case </a:t>
            </a:r>
            <a:r>
              <a:rPr lang="en-US" altLang="en-US" dirty="0"/>
              <a:t>is a set of assumptions underlying the firm’s financial plan.</a:t>
            </a:r>
          </a:p>
          <a:p>
            <a:pPr lvl="1"/>
            <a:r>
              <a:rPr lang="en-US" altLang="en-US" b="1" dirty="0"/>
              <a:t>Base case projections </a:t>
            </a:r>
            <a:r>
              <a:rPr lang="en-US" altLang="en-US" dirty="0"/>
              <a:t>are resulting projected financial statements.</a:t>
            </a:r>
          </a:p>
          <a:p>
            <a:pPr lvl="2"/>
            <a:r>
              <a:rPr lang="en-US" altLang="en-US" dirty="0"/>
              <a:t>Setting internal goals.</a:t>
            </a:r>
          </a:p>
          <a:p>
            <a:pPr lvl="2"/>
            <a:r>
              <a:rPr lang="en-US" altLang="en-US" dirty="0"/>
              <a:t>Providing information to shareholders and external stakeholders.</a:t>
            </a:r>
          </a:p>
          <a:p>
            <a:pPr lvl="2"/>
            <a:r>
              <a:rPr lang="en-US" altLang="en-US" dirty="0"/>
              <a:t>Estimating the firm’s future needs for internal and external financing.</a:t>
            </a:r>
          </a:p>
        </p:txBody>
      </p:sp>
    </p:spTree>
    <p:extLst>
      <p:ext uri="{BB962C8B-B14F-4D97-AF65-F5344CB8AC3E}">
        <p14:creationId xmlns:p14="http://schemas.microsoft.com/office/powerpoint/2010/main" val="3203133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Forecasting Sales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133600"/>
          </a:xfrm>
        </p:spPr>
        <p:txBody>
          <a:bodyPr/>
          <a:lstStyle/>
          <a:p>
            <a:r>
              <a:rPr lang="en-US" altLang="en-US" b="1" dirty="0"/>
              <a:t>Naïve approach.</a:t>
            </a:r>
          </a:p>
          <a:p>
            <a:pPr lvl="1"/>
            <a:r>
              <a:rPr lang="en-US" altLang="en-US" dirty="0"/>
              <a:t>Simplest approach to estimating a future period’s sales is to assume that they will be equal to those of the latest observed period.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765670"/>
              </p:ext>
            </p:extLst>
          </p:nvPr>
        </p:nvGraphicFramePr>
        <p:xfrm>
          <a:off x="1869505" y="4038599"/>
          <a:ext cx="5404991" cy="731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2" name="Equation" r:id="rId3" imgW="2158920" imgH="291960" progId="Equation.DSMT4">
                  <p:embed/>
                </p:oleObj>
              </mc:Choice>
              <mc:Fallback>
                <p:oleObj name="Equation" r:id="rId3" imgW="215892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9505" y="4038599"/>
                        <a:ext cx="5404991" cy="731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3690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Mean Absolute Percentage Error (MAPE)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How well does the naïve approach work?</a:t>
            </a:r>
          </a:p>
          <a:p>
            <a:pPr lvl="1"/>
            <a:r>
              <a:rPr lang="en-US" altLang="en-US" dirty="0"/>
              <a:t>Need to examine how much error may be in its forecasts.</a:t>
            </a:r>
          </a:p>
          <a:p>
            <a:r>
              <a:rPr lang="en-US" altLang="en-US" b="1" dirty="0"/>
              <a:t>Mean Absolute Percentage Error (MAPE).</a:t>
            </a:r>
          </a:p>
          <a:p>
            <a:pPr lvl="1"/>
            <a:r>
              <a:rPr lang="en-US" altLang="en-US" dirty="0"/>
              <a:t>One of several techniques to measure forecast error produced by a particular estimation strategy.</a:t>
            </a:r>
          </a:p>
        </p:txBody>
      </p:sp>
    </p:spTree>
    <p:extLst>
      <p:ext uri="{BB962C8B-B14F-4D97-AF65-F5344CB8AC3E}">
        <p14:creationId xmlns:p14="http://schemas.microsoft.com/office/powerpoint/2010/main" val="557646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MAPE Approach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Measures efficiency of forecast developed.</a:t>
            </a:r>
          </a:p>
          <a:p>
            <a:pPr lvl="1"/>
            <a:r>
              <a:rPr lang="en-US" altLang="en-US" dirty="0"/>
              <a:t>Uses one set of historic data to forecast another later (but still historic) set of “testing data.”</a:t>
            </a:r>
          </a:p>
          <a:p>
            <a:pPr lvl="1"/>
            <a:r>
              <a:rPr lang="en-US" altLang="en-US" dirty="0"/>
              <a:t>Essentially measures how well the forecasting technique would have worked in the past, although doesn’t necessarily predict future success.</a:t>
            </a:r>
          </a:p>
        </p:txBody>
      </p:sp>
    </p:spTree>
    <p:extLst>
      <p:ext uri="{BB962C8B-B14F-4D97-AF65-F5344CB8AC3E}">
        <p14:creationId xmlns:p14="http://schemas.microsoft.com/office/powerpoint/2010/main" val="1639124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MAPE Approach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19200"/>
          </a:xfrm>
        </p:spPr>
        <p:txBody>
          <a:bodyPr/>
          <a:lstStyle/>
          <a:p>
            <a:r>
              <a:rPr lang="en-US" altLang="en-US" dirty="0"/>
              <a:t>MAPE is calculated across n forecasts of a testing period.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78422"/>
              </p:ext>
            </p:extLst>
          </p:nvPr>
        </p:nvGraphicFramePr>
        <p:xfrm>
          <a:off x="1986182" y="2895600"/>
          <a:ext cx="5171637" cy="1554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8" name="Equation" r:id="rId3" imgW="2197080" imgH="660240" progId="Equation.DSMT4">
                  <p:embed/>
                </p:oleObj>
              </mc:Choice>
              <mc:Fallback>
                <p:oleObj name="Equation" r:id="rId3" imgW="219708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6182" y="2895600"/>
                        <a:ext cx="5171637" cy="1554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3077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Average Approach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b="1" dirty="0"/>
              <a:t>Average approach </a:t>
            </a:r>
            <a:r>
              <a:rPr lang="en-US" altLang="en-US" dirty="0"/>
              <a:t>assumes that future sales will be equal to the average historical value across some relevant period.</a:t>
            </a:r>
          </a:p>
          <a:p>
            <a:pPr lvl="1"/>
            <a:r>
              <a:rPr lang="en-US" altLang="en-US" dirty="0"/>
              <a:t>Uses larger sample than naïve approach.</a:t>
            </a:r>
          </a:p>
          <a:p>
            <a:pPr lvl="1"/>
            <a:r>
              <a:rPr lang="en-US" altLang="en-US" dirty="0"/>
              <a:t>Sample must be representative of the population.</a:t>
            </a:r>
          </a:p>
          <a:p>
            <a:pPr lvl="1"/>
            <a:r>
              <a:rPr lang="en-US" altLang="en-US" dirty="0"/>
              <a:t>Takes mean of multiple historic observations to use as predictor.</a:t>
            </a:r>
          </a:p>
        </p:txBody>
      </p:sp>
    </p:spTree>
    <p:extLst>
      <p:ext uri="{BB962C8B-B14F-4D97-AF65-F5344CB8AC3E}">
        <p14:creationId xmlns:p14="http://schemas.microsoft.com/office/powerpoint/2010/main" val="3691715002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e PPT design template">
  <a:themeElements>
    <a:clrScheme name="Custom 65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214E91"/>
      </a:hlink>
      <a:folHlink>
        <a:srgbClr val="214E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3859</TotalTime>
  <Words>827</Words>
  <Application>Microsoft Office PowerPoint</Application>
  <PresentationFormat>On-screen Show (4:3)</PresentationFormat>
  <Paragraphs>77</Paragraphs>
  <Slides>19</Slides>
  <Notes>1</Notes>
  <HiddenSlides>2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ArumSans Bd</vt:lpstr>
      <vt:lpstr>ArumSans Bold</vt:lpstr>
      <vt:lpstr>ArumSans Regular</vt:lpstr>
      <vt:lpstr>Calibri</vt:lpstr>
      <vt:lpstr>FIRST, BREAK, LAST slides </vt:lpstr>
      <vt:lpstr>9e PPT design template</vt:lpstr>
      <vt:lpstr>Equation</vt:lpstr>
      <vt:lpstr>Finance</vt:lpstr>
      <vt:lpstr>Introduction</vt:lpstr>
      <vt:lpstr>Financial Planning 1</vt:lpstr>
      <vt:lpstr>Financial Planning 2</vt:lpstr>
      <vt:lpstr>Forecasting Sales</vt:lpstr>
      <vt:lpstr>Mean Absolute Percentage Error (MAPE)</vt:lpstr>
      <vt:lpstr>MAPE Approach 1</vt:lpstr>
      <vt:lpstr>MAPE Approach 2</vt:lpstr>
      <vt:lpstr>Average Approach</vt:lpstr>
      <vt:lpstr>Target Historic versus Average Annual Sales</vt:lpstr>
      <vt:lpstr>Estimating Sales with Systematic Variations</vt:lpstr>
      <vt:lpstr>Estimating Necessary External Financing</vt:lpstr>
      <vt:lpstr>Additional Funds Needed (AFN) 1</vt:lpstr>
      <vt:lpstr>Additional Funds Needed (AFN) 2</vt:lpstr>
      <vt:lpstr>AFN with Unused Capacity Assets</vt:lpstr>
      <vt:lpstr>AFN with “Lumpy” Assets</vt:lpstr>
      <vt:lpstr>AFN Using Pro Forma Statements</vt:lpstr>
      <vt:lpstr>Accessibility Content: Text Alternatives for Images</vt:lpstr>
      <vt:lpstr>Target Historic versus Average Annual Sales Text Alternative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Becky Wills</cp:lastModifiedBy>
  <cp:revision>675</cp:revision>
  <dcterms:created xsi:type="dcterms:W3CDTF">2017-12-05T17:18:18Z</dcterms:created>
  <dcterms:modified xsi:type="dcterms:W3CDTF">2019-04-02T14:13:01Z</dcterms:modified>
</cp:coreProperties>
</file>