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2" r:id="rId1"/>
    <p:sldMasterId id="2147483915" r:id="rId2"/>
  </p:sldMasterIdLst>
  <p:notesMasterIdLst>
    <p:notesMasterId r:id="rId39"/>
  </p:notesMasterIdLst>
  <p:handoutMasterIdLst>
    <p:handoutMasterId r:id="rId40"/>
  </p:handoutMasterIdLst>
  <p:sldIdLst>
    <p:sldId id="273" r:id="rId3"/>
    <p:sldId id="274" r:id="rId4"/>
    <p:sldId id="420" r:id="rId5"/>
    <p:sldId id="381" r:id="rId6"/>
    <p:sldId id="421" r:id="rId7"/>
    <p:sldId id="422" r:id="rId8"/>
    <p:sldId id="318" r:id="rId9"/>
    <p:sldId id="425" r:id="rId10"/>
    <p:sldId id="423" r:id="rId11"/>
    <p:sldId id="424" r:id="rId12"/>
    <p:sldId id="426" r:id="rId13"/>
    <p:sldId id="437" r:id="rId14"/>
    <p:sldId id="428" r:id="rId15"/>
    <p:sldId id="430" r:id="rId16"/>
    <p:sldId id="429" r:id="rId17"/>
    <p:sldId id="431" r:id="rId18"/>
    <p:sldId id="432" r:id="rId19"/>
    <p:sldId id="433" r:id="rId20"/>
    <p:sldId id="434" r:id="rId21"/>
    <p:sldId id="435" r:id="rId22"/>
    <p:sldId id="436" r:id="rId23"/>
    <p:sldId id="438" r:id="rId24"/>
    <p:sldId id="439" r:id="rId25"/>
    <p:sldId id="440" r:id="rId26"/>
    <p:sldId id="441" r:id="rId27"/>
    <p:sldId id="442" r:id="rId28"/>
    <p:sldId id="443" r:id="rId29"/>
    <p:sldId id="444" r:id="rId30"/>
    <p:sldId id="445" r:id="rId31"/>
    <p:sldId id="446" r:id="rId32"/>
    <p:sldId id="447" r:id="rId33"/>
    <p:sldId id="448" r:id="rId34"/>
    <p:sldId id="449" r:id="rId35"/>
    <p:sldId id="408" r:id="rId36"/>
    <p:sldId id="317" r:id="rId37"/>
    <p:sldId id="316" r:id="rId3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Main Content" id="{FFE6A1B5-3EA5-44AB-AFA4-F3A63A9571D5}">
          <p14:sldIdLst>
            <p14:sldId id="273"/>
            <p14:sldId id="274"/>
            <p14:sldId id="420"/>
            <p14:sldId id="381"/>
            <p14:sldId id="421"/>
            <p14:sldId id="422"/>
            <p14:sldId id="318"/>
            <p14:sldId id="425"/>
            <p14:sldId id="423"/>
            <p14:sldId id="424"/>
            <p14:sldId id="426"/>
            <p14:sldId id="437"/>
            <p14:sldId id="428"/>
            <p14:sldId id="430"/>
            <p14:sldId id="429"/>
            <p14:sldId id="431"/>
            <p14:sldId id="432"/>
            <p14:sldId id="433"/>
            <p14:sldId id="434"/>
            <p14:sldId id="435"/>
            <p14:sldId id="436"/>
            <p14:sldId id="438"/>
            <p14:sldId id="439"/>
            <p14:sldId id="440"/>
            <p14:sldId id="441"/>
            <p14:sldId id="442"/>
            <p14:sldId id="443"/>
            <p14:sldId id="444"/>
            <p14:sldId id="445"/>
            <p14:sldId id="446"/>
            <p14:sldId id="447"/>
            <p14:sldId id="448"/>
            <p14:sldId id="449"/>
            <p14:sldId id="408"/>
          </p14:sldIdLst>
        </p14:section>
        <p14:section name="Appendix: Image Descriptions for Unsighted Students" id="{FCEA2F57-A407-4BE7-B677-629F34303C19}">
          <p14:sldIdLst>
            <p14:sldId id="317"/>
            <p14:sldId id="316"/>
          </p14:sldIdLst>
        </p14:section>
      </p14:sectionLst>
    </p:ext>
    <p:ext uri="{EFAFB233-063F-42B5-8137-9DF3F51BA10A}">
      <p15:sldGuideLst xmlns:p15="http://schemas.microsoft.com/office/powerpoint/2012/main">
        <p15:guide id="1" orient="horz" pos="3408">
          <p15:clr>
            <a:srgbClr val="A4A3A4"/>
          </p15:clr>
        </p15:guide>
        <p15:guide id="2" orient="horz" pos="3600">
          <p15:clr>
            <a:srgbClr val="A4A3A4"/>
          </p15:clr>
        </p15:guide>
        <p15:guide id="3" orient="horz" pos="912" userDrawn="1">
          <p15:clr>
            <a:srgbClr val="A4A3A4"/>
          </p15:clr>
        </p15:guide>
        <p15:guide id="4" orient="horz" pos="3360">
          <p15:clr>
            <a:srgbClr val="A4A3A4"/>
          </p15:clr>
        </p15:guide>
        <p15:guide id="5" pos="5616">
          <p15:clr>
            <a:srgbClr val="A4A3A4"/>
          </p15:clr>
        </p15:guide>
        <p15:guide id="6" pos="4320"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BDBEB"/>
    <a:srgbClr val="FFFCDD"/>
    <a:srgbClr val="AAC1D3"/>
    <a:srgbClr val="C0D1DE"/>
    <a:srgbClr val="0A0A32"/>
    <a:srgbClr val="B60000"/>
    <a:srgbClr val="B44600"/>
    <a:srgbClr val="DDD9C3"/>
    <a:srgbClr val="9BB9EF"/>
    <a:srgbClr val="C6D9F1"/>
  </p:clrMru>
  <p:extLst>
    <p:ext uri="{E76CE94A-603C-4142-B9EB-6D1370010A27}">
      <p14:discardImageEditData xmlns:p14="http://schemas.microsoft.com/office/powerpoint/2010/main" val="0"/>
    </p:ext>
    <p:ext uri="{D31A062A-798A-4329-ABDD-BBA856620510}">
      <p14:defaultImageDpi xmlns:p14="http://schemas.microsoft.com/office/powerpoint/2010/main" val="33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259" autoAdjust="0"/>
    <p:restoredTop sz="95745" autoAdjust="0"/>
  </p:normalViewPr>
  <p:slideViewPr>
    <p:cSldViewPr>
      <p:cViewPr varScale="1">
        <p:scale>
          <a:sx n="122" d="100"/>
          <a:sy n="122" d="100"/>
        </p:scale>
        <p:origin x="444" y="90"/>
      </p:cViewPr>
      <p:guideLst>
        <p:guide orient="horz" pos="3408"/>
        <p:guide orient="horz" pos="3600"/>
        <p:guide orient="horz" pos="912"/>
        <p:guide orient="horz" pos="3360"/>
        <p:guide pos="5616"/>
        <p:guide pos="4320"/>
      </p:guideLst>
    </p:cSldViewPr>
  </p:slideViewPr>
  <p:outlineViewPr>
    <p:cViewPr>
      <p:scale>
        <a:sx n="33" d="100"/>
        <a:sy n="33" d="100"/>
      </p:scale>
      <p:origin x="0" y="-13554"/>
    </p:cViewPr>
  </p:outlineViewPr>
  <p:notesTextViewPr>
    <p:cViewPr>
      <p:scale>
        <a:sx n="100" d="100"/>
        <a:sy n="100" d="100"/>
      </p:scale>
      <p:origin x="0" y="0"/>
    </p:cViewPr>
  </p:notesTextViewPr>
  <p:sorterViewPr>
    <p:cViewPr>
      <p:scale>
        <a:sx n="100" d="100"/>
        <a:sy n="100" d="100"/>
      </p:scale>
      <p:origin x="0" y="0"/>
    </p:cViewPr>
  </p:sorterViewPr>
  <p:notesViewPr>
    <p:cSldViewPr>
      <p:cViewPr varScale="1">
        <p:scale>
          <a:sx n="73" d="100"/>
          <a:sy n="73" d="100"/>
        </p:scale>
        <p:origin x="1992" y="84"/>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notesMaster" Target="notesMasters/notesMaster1.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handoutMaster" Target="handoutMasters/handout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6.wmf"/><Relationship Id="rId1" Type="http://schemas.openxmlformats.org/officeDocument/2006/relationships/image" Target="../media/image5.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1.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2.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6724CCBF-31CF-4FCA-A5B4-50142834420A}" type="datetimeFigureOut">
              <a:rPr lang="en-US" smtClean="0"/>
              <a:t>4/3/2019</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E6895618-5249-4F12-80E4-2F3A0FD18481}" type="slidenum">
              <a:rPr lang="en-US" smtClean="0"/>
              <a:t>‹#›</a:t>
            </a:fld>
            <a:endParaRPr lang="en-US"/>
          </a:p>
        </p:txBody>
      </p:sp>
    </p:spTree>
    <p:extLst>
      <p:ext uri="{BB962C8B-B14F-4D97-AF65-F5344CB8AC3E}">
        <p14:creationId xmlns:p14="http://schemas.microsoft.com/office/powerpoint/2010/main" val="47211054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D84B720-C9F6-4BFC-BC5C-B1B8D70204DA}" type="datetimeFigureOut">
              <a:rPr lang="en-US" smtClean="0"/>
              <a:t>4/3/2019</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D003D02-7E89-4EBF-B123-9C334E1BFEF7}" type="slidenum">
              <a:rPr lang="en-US" smtClean="0"/>
              <a:t>‹#›</a:t>
            </a:fld>
            <a:endParaRPr lang="en-US"/>
          </a:p>
        </p:txBody>
      </p:sp>
    </p:spTree>
    <p:extLst>
      <p:ext uri="{BB962C8B-B14F-4D97-AF65-F5344CB8AC3E}">
        <p14:creationId xmlns:p14="http://schemas.microsoft.com/office/powerpoint/2010/main" val="61890453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1</a:t>
            </a:fld>
            <a:endParaRPr lang="en-US"/>
          </a:p>
        </p:txBody>
      </p:sp>
    </p:spTree>
    <p:extLst>
      <p:ext uri="{BB962C8B-B14F-4D97-AF65-F5344CB8AC3E}">
        <p14:creationId xmlns:p14="http://schemas.microsoft.com/office/powerpoint/2010/main" val="270645069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49530" y="3429000"/>
            <a:ext cx="561594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
        <p:nvSpPr>
          <p:cNvPr id="7" name="Text Placeholder 1"/>
          <p:cNvSpPr>
            <a:spLocks noGrp="1"/>
          </p:cNvSpPr>
          <p:nvPr>
            <p:ph type="body" sz="quarter" idx="10"/>
          </p:nvPr>
        </p:nvSpPr>
        <p:spPr>
          <a:xfrm>
            <a:off x="49530" y="4114800"/>
            <a:ext cx="5615940" cy="685800"/>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11560280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8" name="Rectangle 7"/>
          <p:cNvSpPr/>
          <p:nvPr userDrawn="1"/>
        </p:nvSpPr>
        <p:spPr>
          <a:xfrm>
            <a:off x="0" y="0"/>
            <a:ext cx="9155576" cy="1066800"/>
          </a:xfrm>
          <a:prstGeom prst="rect">
            <a:avLst/>
          </a:prstGeom>
          <a:solidFill>
            <a:srgbClr val="C0D1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dirty="0">
              <a:solidFill>
                <a:srgbClr val="292934"/>
              </a:solidFill>
            </a:endParaRPr>
          </a:p>
        </p:txBody>
      </p:sp>
      <p:sp>
        <p:nvSpPr>
          <p:cNvPr id="12" name="Rectangle 11"/>
          <p:cNvSpPr/>
          <p:nvPr userDrawn="1"/>
        </p:nvSpPr>
        <p:spPr>
          <a:xfrm>
            <a:off x="-3464" y="959515"/>
            <a:ext cx="9144000" cy="81769"/>
          </a:xfrm>
          <a:prstGeom prst="rect">
            <a:avLst/>
          </a:prstGeom>
          <a:solidFill>
            <a:srgbClr val="F3F2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dirty="0">
              <a:solidFill>
                <a:srgbClr val="FFFFFF"/>
              </a:solidFill>
            </a:endParaRPr>
          </a:p>
        </p:txBody>
      </p:sp>
      <p:sp>
        <p:nvSpPr>
          <p:cNvPr id="2" name="Title 1"/>
          <p:cNvSpPr>
            <a:spLocks noGrp="1"/>
          </p:cNvSpPr>
          <p:nvPr>
            <p:ph type="title"/>
          </p:nvPr>
        </p:nvSpPr>
        <p:spPr>
          <a:xfrm>
            <a:off x="152400" y="0"/>
            <a:ext cx="8843672" cy="1060940"/>
          </a:xfrm>
        </p:spPr>
        <p:txBody>
          <a:bodyPr>
            <a:normAutofit/>
          </a:bodyPr>
          <a:lstStyle>
            <a:lvl1pPr algn="l" defTabSz="914400" rtl="0" eaLnBrk="1" latinLnBrk="0" hangingPunct="1">
              <a:spcBef>
                <a:spcPct val="0"/>
              </a:spcBef>
              <a:buNone/>
              <a:defRPr lang="en-US" sz="4800" i="0" kern="1200" spc="-100" baseline="0" dirty="0">
                <a:solidFill>
                  <a:schemeClr val="tx1"/>
                </a:solidFill>
                <a:latin typeface="Calibri" pitchFamily="34" charset="0"/>
                <a:ea typeface="+mn-ea"/>
                <a:cs typeface="+mn-cs"/>
              </a:defRPr>
            </a:lvl1pPr>
          </a:lstStyle>
          <a:p>
            <a:r>
              <a:rPr lang="en-US" dirty="0"/>
              <a:t>Click to edit Master title style</a:t>
            </a:r>
          </a:p>
        </p:txBody>
      </p:sp>
      <p:sp>
        <p:nvSpPr>
          <p:cNvPr id="3" name="Content Placeholder 2"/>
          <p:cNvSpPr>
            <a:spLocks noGrp="1"/>
          </p:cNvSpPr>
          <p:nvPr>
            <p:ph idx="1"/>
          </p:nvPr>
        </p:nvSpPr>
        <p:spPr>
          <a:xfrm>
            <a:off x="443625" y="1295400"/>
            <a:ext cx="8229600" cy="2057400"/>
          </a:xfrm>
          <a:prstGeom prst="rect">
            <a:avLst/>
          </a:prstGeom>
        </p:spPr>
        <p:txBody>
          <a:bodyPr/>
          <a:lstStyle>
            <a:lvl1pPr marL="0" indent="0">
              <a:spcBef>
                <a:spcPts val="600"/>
              </a:spcBef>
              <a:spcAft>
                <a:spcPts val="600"/>
              </a:spcAft>
              <a:buClr>
                <a:srgbClr val="8EACC4"/>
              </a:buClr>
              <a:buNone/>
              <a:defRPr/>
            </a:lvl1pPr>
            <a:lvl2pPr indent="-347472">
              <a:spcBef>
                <a:spcPts val="600"/>
              </a:spcBef>
              <a:spcAft>
                <a:spcPts val="600"/>
              </a:spcAft>
              <a:buClr>
                <a:schemeClr val="tx1"/>
              </a:buClr>
              <a:defRPr sz="2800">
                <a:solidFill>
                  <a:schemeClr val="tx1"/>
                </a:solidFill>
              </a:defRPr>
            </a:lvl2pPr>
            <a:lvl3pPr marL="822960" indent="-274320">
              <a:spcBef>
                <a:spcPts val="600"/>
              </a:spcBef>
              <a:spcAft>
                <a:spcPts val="600"/>
              </a:spcAft>
              <a:buClr>
                <a:schemeClr val="tx1"/>
              </a:buClr>
              <a:defRPr sz="2400"/>
            </a:lvl3pPr>
            <a:lvl4pPr marL="1188720" indent="-274320">
              <a:spcBef>
                <a:spcPts val="600"/>
              </a:spcBef>
              <a:spcAft>
                <a:spcPts val="600"/>
              </a:spcAft>
              <a:buClr>
                <a:schemeClr val="tx1"/>
              </a:buClr>
              <a:defRPr sz="2000"/>
            </a:lvl4pPr>
            <a:lvl5pPr marL="1554480" indent="-228600">
              <a:spcBef>
                <a:spcPts val="600"/>
              </a:spcBef>
              <a:spcAft>
                <a:spcPts val="600"/>
              </a:spcAft>
              <a:buClr>
                <a:schemeClr val="tx1"/>
              </a:buClr>
              <a:defRPr sz="1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22" name="Straight Connector 21"/>
          <p:cNvCxnSpPr/>
          <p:nvPr userDrawn="1"/>
        </p:nvCxnSpPr>
        <p:spPr>
          <a:xfrm>
            <a:off x="-3464" y="1070658"/>
            <a:ext cx="9144000" cy="0"/>
          </a:xfrm>
          <a:prstGeom prst="line">
            <a:avLst/>
          </a:prstGeom>
          <a:ln w="57150">
            <a:solidFill>
              <a:srgbClr val="990033"/>
            </a:solidFill>
          </a:ln>
        </p:spPr>
        <p:style>
          <a:lnRef idx="1">
            <a:schemeClr val="accent1"/>
          </a:lnRef>
          <a:fillRef idx="0">
            <a:schemeClr val="accent1"/>
          </a:fillRef>
          <a:effectRef idx="0">
            <a:schemeClr val="accent1"/>
          </a:effectRef>
          <a:fontRef idx="minor">
            <a:schemeClr val="tx1"/>
          </a:fontRef>
        </p:style>
      </p:cxnSp>
      <p:sp>
        <p:nvSpPr>
          <p:cNvPr id="7" name="Content Placeholder 2"/>
          <p:cNvSpPr>
            <a:spLocks noGrp="1"/>
          </p:cNvSpPr>
          <p:nvPr>
            <p:ph idx="10"/>
          </p:nvPr>
        </p:nvSpPr>
        <p:spPr>
          <a:xfrm>
            <a:off x="443625" y="3733800"/>
            <a:ext cx="8229600" cy="2057400"/>
          </a:xfrm>
          <a:prstGeom prst="rect">
            <a:avLst/>
          </a:prstGeom>
        </p:spPr>
        <p:txBody>
          <a:bodyPr/>
          <a:lstStyle>
            <a:lvl1pPr marL="0" indent="0">
              <a:spcBef>
                <a:spcPts val="600"/>
              </a:spcBef>
              <a:spcAft>
                <a:spcPts val="600"/>
              </a:spcAft>
              <a:buClr>
                <a:srgbClr val="8EACC4"/>
              </a:buClr>
              <a:buNone/>
              <a:defRPr/>
            </a:lvl1pPr>
            <a:lvl2pPr indent="-347472">
              <a:spcBef>
                <a:spcPts val="600"/>
              </a:spcBef>
              <a:spcAft>
                <a:spcPts val="600"/>
              </a:spcAft>
              <a:buClr>
                <a:schemeClr val="tx1"/>
              </a:buClr>
              <a:defRPr sz="2800">
                <a:solidFill>
                  <a:schemeClr val="tx1"/>
                </a:solidFill>
              </a:defRPr>
            </a:lvl2pPr>
            <a:lvl3pPr marL="822960" indent="-274320">
              <a:spcBef>
                <a:spcPts val="600"/>
              </a:spcBef>
              <a:spcAft>
                <a:spcPts val="600"/>
              </a:spcAft>
              <a:buClr>
                <a:schemeClr val="tx1"/>
              </a:buClr>
              <a:defRPr sz="2400"/>
            </a:lvl3pPr>
            <a:lvl4pPr marL="1188720" indent="-274320">
              <a:spcBef>
                <a:spcPts val="600"/>
              </a:spcBef>
              <a:spcAft>
                <a:spcPts val="600"/>
              </a:spcAft>
              <a:buClr>
                <a:schemeClr val="tx1"/>
              </a:buClr>
              <a:defRPr sz="2000"/>
            </a:lvl4pPr>
            <a:lvl5pPr marL="1554480" indent="-228600">
              <a:spcBef>
                <a:spcPts val="600"/>
              </a:spcBef>
              <a:spcAft>
                <a:spcPts val="600"/>
              </a:spcAft>
              <a:buClr>
                <a:schemeClr val="tx1"/>
              </a:buClr>
              <a:defRPr sz="1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Jump Link"/>
          <p:cNvSpPr>
            <a:spLocks noGrp="1"/>
          </p:cNvSpPr>
          <p:nvPr>
            <p:ph type="body" sz="quarter" idx="13" hasCustomPrompt="1"/>
          </p:nvPr>
        </p:nvSpPr>
        <p:spPr>
          <a:xfrm>
            <a:off x="3108960" y="6477000"/>
            <a:ext cx="2926080" cy="182880"/>
          </a:xfrm>
          <a:prstGeom prst="rect">
            <a:avLst/>
          </a:prstGeom>
        </p:spPr>
        <p:txBody>
          <a:bodyPr lIns="0" tIns="0" rIns="0" bIns="0"/>
          <a:lstStyle>
            <a:lvl1pPr marL="0" indent="0" algn="ctr">
              <a:buNone/>
              <a:defRPr sz="1000"/>
            </a:lvl1pPr>
          </a:lstStyle>
          <a:p>
            <a:pPr lvl="0"/>
            <a:r>
              <a:rPr lang="en-US" dirty="0"/>
              <a:t>Add “Access the text alternative for slide images.”</a:t>
            </a:r>
          </a:p>
        </p:txBody>
      </p:sp>
      <p:sp>
        <p:nvSpPr>
          <p:cNvPr id="10" name="Photo Credit"/>
          <p:cNvSpPr>
            <a:spLocks noGrp="1"/>
          </p:cNvSpPr>
          <p:nvPr>
            <p:ph type="body" sz="quarter" idx="14"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70031278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9" name="Rectangle 8"/>
          <p:cNvSpPr/>
          <p:nvPr userDrawn="1"/>
        </p:nvSpPr>
        <p:spPr>
          <a:xfrm>
            <a:off x="0" y="0"/>
            <a:ext cx="9155576" cy="1066800"/>
          </a:xfrm>
          <a:prstGeom prst="rect">
            <a:avLst/>
          </a:prstGeom>
          <a:solidFill>
            <a:srgbClr val="C0D1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dirty="0">
              <a:solidFill>
                <a:srgbClr val="292934"/>
              </a:solidFill>
            </a:endParaRPr>
          </a:p>
        </p:txBody>
      </p:sp>
      <p:sp>
        <p:nvSpPr>
          <p:cNvPr id="12" name="Rectangle 11"/>
          <p:cNvSpPr/>
          <p:nvPr userDrawn="1"/>
        </p:nvSpPr>
        <p:spPr>
          <a:xfrm>
            <a:off x="-3464" y="959515"/>
            <a:ext cx="9144000" cy="81769"/>
          </a:xfrm>
          <a:prstGeom prst="rect">
            <a:avLst/>
          </a:prstGeom>
          <a:solidFill>
            <a:srgbClr val="F3F2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dirty="0">
              <a:solidFill>
                <a:srgbClr val="FFFFFF"/>
              </a:solidFill>
            </a:endParaRPr>
          </a:p>
        </p:txBody>
      </p:sp>
      <p:sp>
        <p:nvSpPr>
          <p:cNvPr id="2" name="Title 1"/>
          <p:cNvSpPr>
            <a:spLocks noGrp="1"/>
          </p:cNvSpPr>
          <p:nvPr>
            <p:ph type="title"/>
          </p:nvPr>
        </p:nvSpPr>
        <p:spPr>
          <a:xfrm>
            <a:off x="152400" y="0"/>
            <a:ext cx="8843672" cy="1060940"/>
          </a:xfrm>
        </p:spPr>
        <p:txBody>
          <a:bodyPr>
            <a:normAutofit/>
          </a:bodyPr>
          <a:lstStyle>
            <a:lvl1pPr algn="l" defTabSz="914400" rtl="0" eaLnBrk="1" latinLnBrk="0" hangingPunct="1">
              <a:spcBef>
                <a:spcPct val="0"/>
              </a:spcBef>
              <a:buNone/>
              <a:defRPr lang="en-US" sz="4800" i="0" kern="1200" spc="-100" baseline="0" dirty="0">
                <a:solidFill>
                  <a:schemeClr val="tx1"/>
                </a:solidFill>
                <a:latin typeface="Calibri" pitchFamily="34" charset="0"/>
                <a:ea typeface="+mn-ea"/>
                <a:cs typeface="+mn-cs"/>
              </a:defRPr>
            </a:lvl1pPr>
          </a:lstStyle>
          <a:p>
            <a:r>
              <a:rPr lang="en-US" dirty="0"/>
              <a:t>Click to edit Master title style</a:t>
            </a:r>
          </a:p>
        </p:txBody>
      </p:sp>
      <p:sp>
        <p:nvSpPr>
          <p:cNvPr id="3" name="Content Placeholder 2"/>
          <p:cNvSpPr>
            <a:spLocks noGrp="1"/>
          </p:cNvSpPr>
          <p:nvPr>
            <p:ph idx="1"/>
          </p:nvPr>
        </p:nvSpPr>
        <p:spPr>
          <a:xfrm>
            <a:off x="443625" y="1295400"/>
            <a:ext cx="8229600" cy="1295400"/>
          </a:xfrm>
          <a:prstGeom prst="rect">
            <a:avLst/>
          </a:prstGeom>
        </p:spPr>
        <p:txBody>
          <a:bodyPr/>
          <a:lstStyle>
            <a:lvl1pPr marL="0" indent="0">
              <a:spcBef>
                <a:spcPts val="600"/>
              </a:spcBef>
              <a:spcAft>
                <a:spcPts val="600"/>
              </a:spcAft>
              <a:buClr>
                <a:srgbClr val="8EACC4"/>
              </a:buClr>
              <a:buNone/>
              <a:defRPr/>
            </a:lvl1pPr>
            <a:lvl2pPr indent="-347472">
              <a:spcBef>
                <a:spcPts val="600"/>
              </a:spcBef>
              <a:spcAft>
                <a:spcPts val="600"/>
              </a:spcAft>
              <a:buClr>
                <a:schemeClr val="tx1"/>
              </a:buClr>
              <a:defRPr sz="2800">
                <a:solidFill>
                  <a:schemeClr val="tx1"/>
                </a:solidFill>
              </a:defRPr>
            </a:lvl2pPr>
            <a:lvl3pPr marL="822960" indent="-274320">
              <a:spcBef>
                <a:spcPts val="600"/>
              </a:spcBef>
              <a:spcAft>
                <a:spcPts val="600"/>
              </a:spcAft>
              <a:buClr>
                <a:schemeClr val="tx1"/>
              </a:buClr>
              <a:defRPr sz="2400"/>
            </a:lvl3pPr>
            <a:lvl4pPr marL="1188720" indent="-274320">
              <a:spcBef>
                <a:spcPts val="600"/>
              </a:spcBef>
              <a:spcAft>
                <a:spcPts val="600"/>
              </a:spcAft>
              <a:buClr>
                <a:schemeClr val="tx1"/>
              </a:buClr>
              <a:defRPr sz="2000"/>
            </a:lvl4pPr>
            <a:lvl5pPr marL="1554480" indent="-228600">
              <a:spcBef>
                <a:spcPts val="600"/>
              </a:spcBef>
              <a:spcAft>
                <a:spcPts val="600"/>
              </a:spcAft>
              <a:buClr>
                <a:schemeClr val="tx1"/>
              </a:buClr>
              <a:defRPr sz="1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22" name="Straight Connector 21"/>
          <p:cNvCxnSpPr/>
          <p:nvPr userDrawn="1"/>
        </p:nvCxnSpPr>
        <p:spPr>
          <a:xfrm>
            <a:off x="-3464" y="1070658"/>
            <a:ext cx="9144000" cy="0"/>
          </a:xfrm>
          <a:prstGeom prst="line">
            <a:avLst/>
          </a:prstGeom>
          <a:ln w="57150">
            <a:solidFill>
              <a:srgbClr val="990033"/>
            </a:solidFill>
          </a:ln>
        </p:spPr>
        <p:style>
          <a:lnRef idx="1">
            <a:schemeClr val="accent1"/>
          </a:lnRef>
          <a:fillRef idx="0">
            <a:schemeClr val="accent1"/>
          </a:fillRef>
          <a:effectRef idx="0">
            <a:schemeClr val="accent1"/>
          </a:effectRef>
          <a:fontRef idx="minor">
            <a:schemeClr val="tx1"/>
          </a:fontRef>
        </p:style>
      </p:cxnSp>
      <p:sp>
        <p:nvSpPr>
          <p:cNvPr id="7" name="Content Placeholder 2"/>
          <p:cNvSpPr>
            <a:spLocks noGrp="1"/>
          </p:cNvSpPr>
          <p:nvPr>
            <p:ph idx="10"/>
          </p:nvPr>
        </p:nvSpPr>
        <p:spPr>
          <a:xfrm>
            <a:off x="443625" y="2895600"/>
            <a:ext cx="8229600" cy="1295400"/>
          </a:xfrm>
          <a:prstGeom prst="rect">
            <a:avLst/>
          </a:prstGeom>
        </p:spPr>
        <p:txBody>
          <a:bodyPr/>
          <a:lstStyle>
            <a:lvl1pPr marL="0" indent="0">
              <a:spcBef>
                <a:spcPts val="600"/>
              </a:spcBef>
              <a:spcAft>
                <a:spcPts val="600"/>
              </a:spcAft>
              <a:buClr>
                <a:srgbClr val="8EACC4"/>
              </a:buClr>
              <a:buNone/>
              <a:defRPr/>
            </a:lvl1pPr>
            <a:lvl2pPr indent="-347472">
              <a:spcBef>
                <a:spcPts val="600"/>
              </a:spcBef>
              <a:spcAft>
                <a:spcPts val="600"/>
              </a:spcAft>
              <a:buClr>
                <a:schemeClr val="tx1"/>
              </a:buClr>
              <a:defRPr sz="2800">
                <a:solidFill>
                  <a:schemeClr val="tx1"/>
                </a:solidFill>
              </a:defRPr>
            </a:lvl2pPr>
            <a:lvl3pPr marL="822960" indent="-274320">
              <a:spcBef>
                <a:spcPts val="600"/>
              </a:spcBef>
              <a:spcAft>
                <a:spcPts val="600"/>
              </a:spcAft>
              <a:buClr>
                <a:schemeClr val="tx1"/>
              </a:buClr>
              <a:defRPr sz="2400"/>
            </a:lvl3pPr>
            <a:lvl4pPr marL="1188720" indent="-274320">
              <a:spcBef>
                <a:spcPts val="600"/>
              </a:spcBef>
              <a:spcAft>
                <a:spcPts val="600"/>
              </a:spcAft>
              <a:buClr>
                <a:schemeClr val="tx1"/>
              </a:buClr>
              <a:defRPr sz="2000"/>
            </a:lvl4pPr>
            <a:lvl5pPr marL="1554480" indent="-228600">
              <a:spcBef>
                <a:spcPts val="600"/>
              </a:spcBef>
              <a:spcAft>
                <a:spcPts val="600"/>
              </a:spcAft>
              <a:buClr>
                <a:schemeClr val="tx1"/>
              </a:buClr>
              <a:defRPr sz="1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Content Placeholder 2"/>
          <p:cNvSpPr>
            <a:spLocks noGrp="1"/>
          </p:cNvSpPr>
          <p:nvPr>
            <p:ph idx="11"/>
          </p:nvPr>
        </p:nvSpPr>
        <p:spPr>
          <a:xfrm>
            <a:off x="443625" y="4495800"/>
            <a:ext cx="8229600" cy="1295400"/>
          </a:xfrm>
          <a:prstGeom prst="rect">
            <a:avLst/>
          </a:prstGeom>
        </p:spPr>
        <p:txBody>
          <a:bodyPr/>
          <a:lstStyle>
            <a:lvl1pPr marL="0" indent="0">
              <a:spcBef>
                <a:spcPts val="600"/>
              </a:spcBef>
              <a:spcAft>
                <a:spcPts val="600"/>
              </a:spcAft>
              <a:buClr>
                <a:srgbClr val="8EACC4"/>
              </a:buClr>
              <a:buNone/>
              <a:defRPr/>
            </a:lvl1pPr>
            <a:lvl2pPr indent="-347472">
              <a:spcBef>
                <a:spcPts val="600"/>
              </a:spcBef>
              <a:spcAft>
                <a:spcPts val="600"/>
              </a:spcAft>
              <a:buClr>
                <a:schemeClr val="tx1"/>
              </a:buClr>
              <a:defRPr sz="2800">
                <a:solidFill>
                  <a:schemeClr val="tx1"/>
                </a:solidFill>
              </a:defRPr>
            </a:lvl2pPr>
            <a:lvl3pPr marL="822960" indent="-274320">
              <a:spcBef>
                <a:spcPts val="600"/>
              </a:spcBef>
              <a:spcAft>
                <a:spcPts val="600"/>
              </a:spcAft>
              <a:buClr>
                <a:schemeClr val="tx1"/>
              </a:buClr>
              <a:defRPr sz="2400"/>
            </a:lvl3pPr>
            <a:lvl4pPr marL="1188720" indent="-274320">
              <a:spcBef>
                <a:spcPts val="600"/>
              </a:spcBef>
              <a:spcAft>
                <a:spcPts val="600"/>
              </a:spcAft>
              <a:buClr>
                <a:schemeClr val="tx1"/>
              </a:buClr>
              <a:defRPr sz="2000"/>
            </a:lvl4pPr>
            <a:lvl5pPr marL="1554480" indent="-228600">
              <a:spcBef>
                <a:spcPts val="600"/>
              </a:spcBef>
              <a:spcAft>
                <a:spcPts val="600"/>
              </a:spcAft>
              <a:buClr>
                <a:schemeClr val="tx1"/>
              </a:buClr>
              <a:defRPr sz="1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Jump Link"/>
          <p:cNvSpPr>
            <a:spLocks noGrp="1"/>
          </p:cNvSpPr>
          <p:nvPr>
            <p:ph type="body" sz="quarter" idx="13" hasCustomPrompt="1"/>
          </p:nvPr>
        </p:nvSpPr>
        <p:spPr>
          <a:xfrm>
            <a:off x="3108960" y="6477000"/>
            <a:ext cx="2926080" cy="182880"/>
          </a:xfrm>
          <a:prstGeom prst="rect">
            <a:avLst/>
          </a:prstGeom>
        </p:spPr>
        <p:txBody>
          <a:bodyPr lIns="0" tIns="0" rIns="0" bIns="0"/>
          <a:lstStyle>
            <a:lvl1pPr marL="0" indent="0" algn="ctr">
              <a:buNone/>
              <a:defRPr sz="1000"/>
            </a:lvl1pPr>
          </a:lstStyle>
          <a:p>
            <a:pPr lvl="0"/>
            <a:r>
              <a:rPr lang="en-US" dirty="0"/>
              <a:t>Add “Access the text alternative for slide images.”</a:t>
            </a:r>
          </a:p>
        </p:txBody>
      </p:sp>
      <p:sp>
        <p:nvSpPr>
          <p:cNvPr id="11" name="Photo Credit"/>
          <p:cNvSpPr>
            <a:spLocks noGrp="1"/>
          </p:cNvSpPr>
          <p:nvPr>
            <p:ph type="body" sz="quarter" idx="14"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76888065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
        <p:nvSpPr>
          <p:cNvPr id="10" name="Rectangle 9"/>
          <p:cNvSpPr/>
          <p:nvPr userDrawn="1"/>
        </p:nvSpPr>
        <p:spPr>
          <a:xfrm>
            <a:off x="0" y="0"/>
            <a:ext cx="9155576" cy="1066800"/>
          </a:xfrm>
          <a:prstGeom prst="rect">
            <a:avLst/>
          </a:prstGeom>
          <a:solidFill>
            <a:srgbClr val="C0D1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dirty="0">
              <a:solidFill>
                <a:srgbClr val="292934"/>
              </a:solidFill>
            </a:endParaRPr>
          </a:p>
        </p:txBody>
      </p:sp>
      <p:sp>
        <p:nvSpPr>
          <p:cNvPr id="12" name="Rectangle 11"/>
          <p:cNvSpPr/>
          <p:nvPr userDrawn="1"/>
        </p:nvSpPr>
        <p:spPr>
          <a:xfrm>
            <a:off x="-3464" y="959515"/>
            <a:ext cx="9144000" cy="81769"/>
          </a:xfrm>
          <a:prstGeom prst="rect">
            <a:avLst/>
          </a:prstGeom>
          <a:solidFill>
            <a:srgbClr val="F3F2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dirty="0">
              <a:solidFill>
                <a:srgbClr val="FFFFFF"/>
              </a:solidFill>
            </a:endParaRPr>
          </a:p>
        </p:txBody>
      </p:sp>
      <p:sp>
        <p:nvSpPr>
          <p:cNvPr id="2" name="Title 1"/>
          <p:cNvSpPr>
            <a:spLocks noGrp="1"/>
          </p:cNvSpPr>
          <p:nvPr>
            <p:ph type="title"/>
          </p:nvPr>
        </p:nvSpPr>
        <p:spPr>
          <a:xfrm>
            <a:off x="152400" y="0"/>
            <a:ext cx="8843672" cy="1060940"/>
          </a:xfrm>
        </p:spPr>
        <p:txBody>
          <a:bodyPr>
            <a:normAutofit/>
          </a:bodyPr>
          <a:lstStyle>
            <a:lvl1pPr algn="l" defTabSz="914400" rtl="0" eaLnBrk="1" latinLnBrk="0" hangingPunct="1">
              <a:spcBef>
                <a:spcPct val="0"/>
              </a:spcBef>
              <a:buNone/>
              <a:defRPr lang="en-US" sz="4800" i="0" kern="1200" spc="-100" baseline="0" dirty="0">
                <a:solidFill>
                  <a:schemeClr val="tx1"/>
                </a:solidFill>
                <a:latin typeface="Calibri" pitchFamily="34" charset="0"/>
                <a:ea typeface="+mn-ea"/>
                <a:cs typeface="+mn-cs"/>
              </a:defRPr>
            </a:lvl1pPr>
          </a:lstStyle>
          <a:p>
            <a:r>
              <a:rPr lang="en-US" dirty="0"/>
              <a:t>Click to edit Master title style</a:t>
            </a:r>
          </a:p>
        </p:txBody>
      </p:sp>
      <p:sp>
        <p:nvSpPr>
          <p:cNvPr id="3" name="Content Placeholder 2"/>
          <p:cNvSpPr>
            <a:spLocks noGrp="1"/>
          </p:cNvSpPr>
          <p:nvPr>
            <p:ph idx="1"/>
          </p:nvPr>
        </p:nvSpPr>
        <p:spPr>
          <a:xfrm>
            <a:off x="443625" y="1295400"/>
            <a:ext cx="8229600" cy="1066800"/>
          </a:xfrm>
          <a:prstGeom prst="rect">
            <a:avLst/>
          </a:prstGeom>
        </p:spPr>
        <p:txBody>
          <a:bodyPr/>
          <a:lstStyle>
            <a:lvl1pPr marL="0" indent="0">
              <a:spcBef>
                <a:spcPts val="600"/>
              </a:spcBef>
              <a:spcAft>
                <a:spcPts val="600"/>
              </a:spcAft>
              <a:buClr>
                <a:srgbClr val="8EACC4"/>
              </a:buClr>
              <a:buNone/>
              <a:defRPr/>
            </a:lvl1pPr>
            <a:lvl2pPr indent="-347472">
              <a:spcBef>
                <a:spcPts val="600"/>
              </a:spcBef>
              <a:spcAft>
                <a:spcPts val="600"/>
              </a:spcAft>
              <a:buClr>
                <a:schemeClr val="tx1"/>
              </a:buClr>
              <a:defRPr sz="2800">
                <a:solidFill>
                  <a:schemeClr val="tx1"/>
                </a:solidFill>
              </a:defRPr>
            </a:lvl2pPr>
            <a:lvl3pPr marL="822960" indent="-274320">
              <a:spcBef>
                <a:spcPts val="600"/>
              </a:spcBef>
              <a:spcAft>
                <a:spcPts val="600"/>
              </a:spcAft>
              <a:buClr>
                <a:schemeClr val="tx1"/>
              </a:buClr>
              <a:defRPr sz="2400"/>
            </a:lvl3pPr>
            <a:lvl4pPr marL="1188720" indent="-274320">
              <a:spcBef>
                <a:spcPts val="600"/>
              </a:spcBef>
              <a:spcAft>
                <a:spcPts val="600"/>
              </a:spcAft>
              <a:buClr>
                <a:schemeClr val="tx1"/>
              </a:buClr>
              <a:defRPr sz="2000"/>
            </a:lvl4pPr>
            <a:lvl5pPr marL="1554480" indent="-228600">
              <a:spcBef>
                <a:spcPts val="600"/>
              </a:spcBef>
              <a:spcAft>
                <a:spcPts val="600"/>
              </a:spcAft>
              <a:buClr>
                <a:schemeClr val="tx1"/>
              </a:buClr>
              <a:defRPr sz="1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22" name="Straight Connector 21"/>
          <p:cNvCxnSpPr/>
          <p:nvPr userDrawn="1"/>
        </p:nvCxnSpPr>
        <p:spPr>
          <a:xfrm>
            <a:off x="-3464" y="1070658"/>
            <a:ext cx="9144000" cy="0"/>
          </a:xfrm>
          <a:prstGeom prst="line">
            <a:avLst/>
          </a:prstGeom>
          <a:ln w="57150">
            <a:solidFill>
              <a:srgbClr val="990033"/>
            </a:solidFill>
          </a:ln>
        </p:spPr>
        <p:style>
          <a:lnRef idx="1">
            <a:schemeClr val="accent1"/>
          </a:lnRef>
          <a:fillRef idx="0">
            <a:schemeClr val="accent1"/>
          </a:fillRef>
          <a:effectRef idx="0">
            <a:schemeClr val="accent1"/>
          </a:effectRef>
          <a:fontRef idx="minor">
            <a:schemeClr val="tx1"/>
          </a:fontRef>
        </p:style>
      </p:cxnSp>
      <p:sp>
        <p:nvSpPr>
          <p:cNvPr id="7" name="Content Placeholder 2"/>
          <p:cNvSpPr>
            <a:spLocks noGrp="1"/>
          </p:cNvSpPr>
          <p:nvPr>
            <p:ph idx="10"/>
          </p:nvPr>
        </p:nvSpPr>
        <p:spPr>
          <a:xfrm>
            <a:off x="443625" y="2565400"/>
            <a:ext cx="8229600" cy="1066800"/>
          </a:xfrm>
          <a:prstGeom prst="rect">
            <a:avLst/>
          </a:prstGeom>
        </p:spPr>
        <p:txBody>
          <a:bodyPr/>
          <a:lstStyle>
            <a:lvl1pPr marL="0" indent="0">
              <a:spcBef>
                <a:spcPts val="600"/>
              </a:spcBef>
              <a:spcAft>
                <a:spcPts val="600"/>
              </a:spcAft>
              <a:buClr>
                <a:srgbClr val="8EACC4"/>
              </a:buClr>
              <a:buNone/>
              <a:defRPr/>
            </a:lvl1pPr>
            <a:lvl2pPr indent="-347472">
              <a:spcBef>
                <a:spcPts val="600"/>
              </a:spcBef>
              <a:spcAft>
                <a:spcPts val="600"/>
              </a:spcAft>
              <a:buClr>
                <a:schemeClr val="tx1"/>
              </a:buClr>
              <a:defRPr sz="2800">
                <a:solidFill>
                  <a:schemeClr val="tx1"/>
                </a:solidFill>
              </a:defRPr>
            </a:lvl2pPr>
            <a:lvl3pPr marL="822960" indent="-274320">
              <a:spcBef>
                <a:spcPts val="600"/>
              </a:spcBef>
              <a:spcAft>
                <a:spcPts val="600"/>
              </a:spcAft>
              <a:buClr>
                <a:schemeClr val="tx1"/>
              </a:buClr>
              <a:defRPr sz="2400"/>
            </a:lvl3pPr>
            <a:lvl4pPr marL="1188720" indent="-274320">
              <a:spcBef>
                <a:spcPts val="600"/>
              </a:spcBef>
              <a:spcAft>
                <a:spcPts val="600"/>
              </a:spcAft>
              <a:buClr>
                <a:schemeClr val="tx1"/>
              </a:buClr>
              <a:defRPr sz="2000"/>
            </a:lvl4pPr>
            <a:lvl5pPr marL="1554480" indent="-228600">
              <a:spcBef>
                <a:spcPts val="600"/>
              </a:spcBef>
              <a:spcAft>
                <a:spcPts val="600"/>
              </a:spcAft>
              <a:buClr>
                <a:schemeClr val="tx1"/>
              </a:buClr>
              <a:defRPr sz="1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Content Placeholder 2"/>
          <p:cNvSpPr>
            <a:spLocks noGrp="1"/>
          </p:cNvSpPr>
          <p:nvPr>
            <p:ph idx="11"/>
          </p:nvPr>
        </p:nvSpPr>
        <p:spPr>
          <a:xfrm>
            <a:off x="443625" y="3835400"/>
            <a:ext cx="8229600" cy="1066800"/>
          </a:xfrm>
          <a:prstGeom prst="rect">
            <a:avLst/>
          </a:prstGeom>
        </p:spPr>
        <p:txBody>
          <a:bodyPr/>
          <a:lstStyle>
            <a:lvl1pPr marL="0" indent="0">
              <a:spcBef>
                <a:spcPts val="600"/>
              </a:spcBef>
              <a:spcAft>
                <a:spcPts val="600"/>
              </a:spcAft>
              <a:buClr>
                <a:srgbClr val="8EACC4"/>
              </a:buClr>
              <a:buNone/>
              <a:defRPr/>
            </a:lvl1pPr>
            <a:lvl2pPr indent="-347472">
              <a:spcBef>
                <a:spcPts val="600"/>
              </a:spcBef>
              <a:spcAft>
                <a:spcPts val="600"/>
              </a:spcAft>
              <a:buClr>
                <a:schemeClr val="tx1"/>
              </a:buClr>
              <a:defRPr sz="2800">
                <a:solidFill>
                  <a:schemeClr val="tx1"/>
                </a:solidFill>
              </a:defRPr>
            </a:lvl2pPr>
            <a:lvl3pPr marL="822960" indent="-274320">
              <a:spcBef>
                <a:spcPts val="600"/>
              </a:spcBef>
              <a:spcAft>
                <a:spcPts val="600"/>
              </a:spcAft>
              <a:buClr>
                <a:schemeClr val="tx1"/>
              </a:buClr>
              <a:defRPr sz="2400"/>
            </a:lvl3pPr>
            <a:lvl4pPr marL="1188720" indent="-274320">
              <a:spcBef>
                <a:spcPts val="600"/>
              </a:spcBef>
              <a:spcAft>
                <a:spcPts val="600"/>
              </a:spcAft>
              <a:buClr>
                <a:schemeClr val="tx1"/>
              </a:buClr>
              <a:defRPr sz="2000"/>
            </a:lvl4pPr>
            <a:lvl5pPr marL="1554480" indent="-228600">
              <a:spcBef>
                <a:spcPts val="600"/>
              </a:spcBef>
              <a:spcAft>
                <a:spcPts val="600"/>
              </a:spcAft>
              <a:buClr>
                <a:schemeClr val="tx1"/>
              </a:buClr>
              <a:defRPr sz="1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Content Placeholder 2"/>
          <p:cNvSpPr>
            <a:spLocks noGrp="1"/>
          </p:cNvSpPr>
          <p:nvPr>
            <p:ph idx="12"/>
          </p:nvPr>
        </p:nvSpPr>
        <p:spPr>
          <a:xfrm>
            <a:off x="443625" y="5105400"/>
            <a:ext cx="8229600" cy="1066800"/>
          </a:xfrm>
          <a:prstGeom prst="rect">
            <a:avLst/>
          </a:prstGeom>
        </p:spPr>
        <p:txBody>
          <a:bodyPr/>
          <a:lstStyle>
            <a:lvl1pPr marL="0" indent="0">
              <a:spcBef>
                <a:spcPts val="600"/>
              </a:spcBef>
              <a:spcAft>
                <a:spcPts val="600"/>
              </a:spcAft>
              <a:buClr>
                <a:srgbClr val="8EACC4"/>
              </a:buClr>
              <a:buNone/>
              <a:defRPr/>
            </a:lvl1pPr>
            <a:lvl2pPr indent="-347472">
              <a:spcBef>
                <a:spcPts val="600"/>
              </a:spcBef>
              <a:spcAft>
                <a:spcPts val="600"/>
              </a:spcAft>
              <a:buClr>
                <a:schemeClr val="tx1"/>
              </a:buClr>
              <a:defRPr sz="2800">
                <a:solidFill>
                  <a:schemeClr val="tx1"/>
                </a:solidFill>
              </a:defRPr>
            </a:lvl2pPr>
            <a:lvl3pPr marL="822960" indent="-274320">
              <a:spcBef>
                <a:spcPts val="600"/>
              </a:spcBef>
              <a:spcAft>
                <a:spcPts val="600"/>
              </a:spcAft>
              <a:buClr>
                <a:schemeClr val="tx1"/>
              </a:buClr>
              <a:defRPr sz="2400"/>
            </a:lvl3pPr>
            <a:lvl4pPr marL="1188720" indent="-274320">
              <a:spcBef>
                <a:spcPts val="600"/>
              </a:spcBef>
              <a:spcAft>
                <a:spcPts val="600"/>
              </a:spcAft>
              <a:buClr>
                <a:schemeClr val="tx1"/>
              </a:buClr>
              <a:defRPr sz="2000"/>
            </a:lvl4pPr>
            <a:lvl5pPr marL="1554480" indent="-228600">
              <a:spcBef>
                <a:spcPts val="600"/>
              </a:spcBef>
              <a:spcAft>
                <a:spcPts val="600"/>
              </a:spcAft>
              <a:buClr>
                <a:schemeClr val="tx1"/>
              </a:buClr>
              <a:defRPr sz="1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Jump Link"/>
          <p:cNvSpPr>
            <a:spLocks noGrp="1"/>
          </p:cNvSpPr>
          <p:nvPr>
            <p:ph type="body" sz="quarter" idx="13" hasCustomPrompt="1"/>
          </p:nvPr>
        </p:nvSpPr>
        <p:spPr>
          <a:xfrm>
            <a:off x="3108960" y="6477000"/>
            <a:ext cx="2926080" cy="182880"/>
          </a:xfrm>
          <a:prstGeom prst="rect">
            <a:avLst/>
          </a:prstGeom>
        </p:spPr>
        <p:txBody>
          <a:bodyPr lIns="0" tIns="0" rIns="0" bIns="0"/>
          <a:lstStyle>
            <a:lvl1pPr marL="0" indent="0" algn="ctr">
              <a:buNone/>
              <a:defRPr sz="1000"/>
            </a:lvl1pPr>
          </a:lstStyle>
          <a:p>
            <a:pPr lvl="0"/>
            <a:r>
              <a:rPr lang="en-US" dirty="0"/>
              <a:t>Add “Access the text alternative for slide images.”</a:t>
            </a:r>
          </a:p>
        </p:txBody>
      </p:sp>
      <p:sp>
        <p:nvSpPr>
          <p:cNvPr id="13" name="Photo Credit"/>
          <p:cNvSpPr>
            <a:spLocks noGrp="1"/>
          </p:cNvSpPr>
          <p:nvPr>
            <p:ph type="body" sz="quarter" idx="14"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171843276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18288"/>
            <a:ext cx="2895600" cy="329184"/>
          </a:xfrm>
          <a:prstGeom prst="rect">
            <a:avLst/>
          </a:prstGeom>
        </p:spPr>
        <p:txBody>
          <a:bodyPr/>
          <a:lstStyle/>
          <a:p>
            <a:pPr>
              <a:defRPr/>
            </a:pPr>
            <a:fld id="{34476F69-1E9F-4926-8336-8EEE0909F6AF}" type="datetimeFigureOut">
              <a:rPr lang="en-US" smtClean="0"/>
              <a:pPr>
                <a:defRPr/>
              </a:pPr>
              <a:t>4/3/2019</a:t>
            </a:fld>
            <a:endParaRPr lang="en-US" dirty="0"/>
          </a:p>
        </p:txBody>
      </p:sp>
      <p:sp>
        <p:nvSpPr>
          <p:cNvPr id="3" name="Footer Placeholder 2"/>
          <p:cNvSpPr>
            <a:spLocks noGrp="1"/>
          </p:cNvSpPr>
          <p:nvPr>
            <p:ph type="ftr" sz="quarter" idx="11"/>
          </p:nvPr>
        </p:nvSpPr>
        <p:spPr>
          <a:xfrm>
            <a:off x="3429000" y="18288"/>
            <a:ext cx="4114800" cy="329184"/>
          </a:xfrm>
          <a:prstGeom prst="rect">
            <a:avLst/>
          </a:prstGeom>
        </p:spPr>
        <p:txBody>
          <a:bodyPr/>
          <a:lstStyle/>
          <a:p>
            <a:pPr>
              <a:defRPr/>
            </a:pPr>
            <a:endParaRPr lang="en-US" dirty="0"/>
          </a:p>
        </p:txBody>
      </p:sp>
      <p:sp>
        <p:nvSpPr>
          <p:cNvPr id="4" name="Slide Number Placeholder 3"/>
          <p:cNvSpPr>
            <a:spLocks noGrp="1"/>
          </p:cNvSpPr>
          <p:nvPr>
            <p:ph type="sldNum" sz="quarter" idx="12"/>
          </p:nvPr>
        </p:nvSpPr>
        <p:spPr>
          <a:xfrm>
            <a:off x="7620000" y="18288"/>
            <a:ext cx="1066800" cy="329184"/>
          </a:xfrm>
          <a:prstGeom prst="rect">
            <a:avLst/>
          </a:prstGeom>
        </p:spPr>
        <p:txBody>
          <a:bodyPr/>
          <a:lstStyle/>
          <a:p>
            <a:pPr>
              <a:defRPr/>
            </a:pPr>
            <a:fld id="{2DEB382E-9641-48BF-AF1E-7278C657E8F8}" type="slidenum">
              <a:rPr lang="en-US" smtClean="0"/>
              <a:pPr>
                <a:defRPr/>
              </a:pPr>
              <a:t>‹#›</a:t>
            </a:fld>
            <a:endParaRPr lang="en-US" dirty="0"/>
          </a:p>
        </p:txBody>
      </p:sp>
    </p:spTree>
    <p:extLst>
      <p:ext uri="{BB962C8B-B14F-4D97-AF65-F5344CB8AC3E}">
        <p14:creationId xmlns:p14="http://schemas.microsoft.com/office/powerpoint/2010/main" val="71547981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5_RedBar-Title and Content">
    <p:spTree>
      <p:nvGrpSpPr>
        <p:cNvPr id="1" name=""/>
        <p:cNvGrpSpPr/>
        <p:nvPr/>
      </p:nvGrpSpPr>
      <p:grpSpPr>
        <a:xfrm>
          <a:off x="0" y="0"/>
          <a:ext cx="0" cy="0"/>
          <a:chOff x="0" y="0"/>
          <a:chExt cx="0" cy="0"/>
        </a:xfrm>
      </p:grpSpPr>
      <p:sp>
        <p:nvSpPr>
          <p:cNvPr id="6" name="Slide Title"/>
          <p:cNvSpPr>
            <a:spLocks noGrp="1"/>
          </p:cNvSpPr>
          <p:nvPr>
            <p:ph type="title"/>
          </p:nvPr>
        </p:nvSpPr>
        <p:spPr>
          <a:xfrm>
            <a:off x="457200" y="1798320"/>
            <a:ext cx="8229600" cy="1097280"/>
          </a:xfrm>
          <a:prstGeom prst="rect">
            <a:avLst/>
          </a:prstGeom>
        </p:spPr>
        <p:txBody>
          <a:bodyPr anchor="ctr"/>
          <a:lstStyle>
            <a:lvl1pPr algn="ctr">
              <a:defRPr sz="3600" b="1">
                <a:solidFill>
                  <a:schemeClr val="tx1"/>
                </a:solidFill>
                <a:latin typeface="Arial" panose="020B0604020202020204" pitchFamily="34" charset="0"/>
                <a:ea typeface="Verdana" panose="020B0604030504040204" pitchFamily="34" charset="0"/>
                <a:cs typeface="Arial" panose="020B0604020202020204" pitchFamily="34" charset="0"/>
              </a:defRPr>
            </a:lvl1pPr>
          </a:lstStyle>
          <a:p>
            <a:r>
              <a:rPr lang="en-US" dirty="0"/>
              <a:t>Click to edit Master title style</a:t>
            </a:r>
          </a:p>
        </p:txBody>
      </p:sp>
      <p:sp>
        <p:nvSpPr>
          <p:cNvPr id="3" name="Content Placeholder 1"/>
          <p:cNvSpPr>
            <a:spLocks noGrp="1"/>
          </p:cNvSpPr>
          <p:nvPr>
            <p:ph idx="1" hasCustomPrompt="1"/>
          </p:nvPr>
        </p:nvSpPr>
        <p:spPr>
          <a:xfrm>
            <a:off x="457200" y="3124200"/>
            <a:ext cx="8229600" cy="2514600"/>
          </a:xfrm>
          <a:prstGeom prst="rect">
            <a:avLst/>
          </a:prstGeom>
        </p:spPr>
        <p:txBody>
          <a:bodyPr/>
          <a:lstStyle>
            <a:lvl1pPr marL="0" indent="0" algn="ctr">
              <a:spcBef>
                <a:spcPts val="600"/>
              </a:spcBef>
              <a:spcAft>
                <a:spcPts val="600"/>
              </a:spcAft>
              <a:buFont typeface="Arial" panose="020B0604020202020204" pitchFamily="34" charset="0"/>
              <a:buNone/>
              <a:defRPr sz="4000" b="1">
                <a:solidFill>
                  <a:srgbClr val="B44600"/>
                </a:solidFill>
                <a:latin typeface="Arial" panose="020B0604020202020204" pitchFamily="34" charset="0"/>
                <a:ea typeface="Verdana" panose="020B0604030504040204" pitchFamily="34" charset="0"/>
                <a:cs typeface="Arial" panose="020B0604020202020204" pitchFamily="34" charset="0"/>
              </a:defRPr>
            </a:lvl1pPr>
            <a:lvl2pPr marL="457200" indent="-342900">
              <a:spcBef>
                <a:spcPts val="600"/>
              </a:spcBef>
              <a:spcAft>
                <a:spcPts val="600"/>
              </a:spcAft>
              <a:buClr>
                <a:schemeClr val="tx1"/>
              </a:buClr>
              <a:buFont typeface="Arial" panose="020B0604020202020204" pitchFamily="34" charset="0"/>
              <a:buChar char="•"/>
              <a:defRPr sz="2800">
                <a:latin typeface="Arial" panose="020B0604020202020204" pitchFamily="34" charset="0"/>
                <a:ea typeface="Verdana" panose="020B0604030504040204" pitchFamily="34" charset="0"/>
                <a:cs typeface="Arial" panose="020B0604020202020204" pitchFamily="34" charset="0"/>
              </a:defRPr>
            </a:lvl2pPr>
            <a:lvl3pPr marL="822960" indent="-274320">
              <a:spcBef>
                <a:spcPts val="600"/>
              </a:spcBef>
              <a:spcAft>
                <a:spcPts val="600"/>
              </a:spcAft>
              <a:buClr>
                <a:schemeClr val="tx1"/>
              </a:buClr>
              <a:buFont typeface="Arial" panose="020B0604020202020204" pitchFamily="34" charset="0"/>
              <a:buChar char="•"/>
              <a:defRPr sz="2400">
                <a:latin typeface="Arial" panose="020B0604020202020204" pitchFamily="34" charset="0"/>
                <a:ea typeface="Verdana" panose="020B0604030504040204" pitchFamily="34" charset="0"/>
                <a:cs typeface="Arial" panose="020B0604020202020204" pitchFamily="34" charset="0"/>
              </a:defRPr>
            </a:lvl3pPr>
            <a:lvl4pPr marL="1188720" indent="-274320">
              <a:spcBef>
                <a:spcPts val="600"/>
              </a:spcBef>
              <a:spcAft>
                <a:spcPts val="600"/>
              </a:spcAft>
              <a:buClr>
                <a:schemeClr val="tx1"/>
              </a:buClr>
              <a:buFont typeface="Arial" panose="020B0604020202020204" pitchFamily="34" charset="0"/>
              <a:buChar char="•"/>
              <a:defRPr sz="2000">
                <a:latin typeface="Arial" panose="020B0604020202020204" pitchFamily="34" charset="0"/>
                <a:ea typeface="Verdana" panose="020B0604030504040204" pitchFamily="34" charset="0"/>
                <a:cs typeface="Arial" panose="020B0604020202020204" pitchFamily="34" charset="0"/>
              </a:defRPr>
            </a:lvl4pPr>
            <a:lvl5pPr marL="1554480" indent="-228600">
              <a:spcBef>
                <a:spcPts val="600"/>
              </a:spcBef>
              <a:spcAft>
                <a:spcPts val="600"/>
              </a:spcAft>
              <a:buClr>
                <a:schemeClr val="tx1"/>
              </a:buClr>
              <a:buFont typeface="Arial" panose="020B0604020202020204" pitchFamily="34" charset="0"/>
              <a:buChar char="•"/>
              <a:defRPr sz="1600">
                <a:latin typeface="Arial" panose="020B0604020202020204" pitchFamily="34" charset="0"/>
                <a:ea typeface="Verdana" panose="020B0604030504040204" pitchFamily="34" charset="0"/>
                <a:cs typeface="Arial" panose="020B0604020202020204" pitchFamily="34" charset="0"/>
              </a:defRPr>
            </a:lvl5pPr>
          </a:lstStyle>
          <a:p>
            <a:pPr lvl="0"/>
            <a:r>
              <a:rPr lang="en-US" dirty="0"/>
              <a:t>Click to edit Master text styles</a:t>
            </a:r>
          </a:p>
        </p:txBody>
      </p:sp>
    </p:spTree>
    <p:extLst>
      <p:ext uri="{BB962C8B-B14F-4D97-AF65-F5344CB8AC3E}">
        <p14:creationId xmlns:p14="http://schemas.microsoft.com/office/powerpoint/2010/main" val="417978765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Right">
    <p:spTree>
      <p:nvGrpSpPr>
        <p:cNvPr id="1" name=""/>
        <p:cNvGrpSpPr/>
        <p:nvPr/>
      </p:nvGrpSpPr>
      <p:grpSpPr>
        <a:xfrm>
          <a:off x="0" y="0"/>
          <a:ext cx="0" cy="0"/>
          <a:chOff x="0" y="0"/>
          <a:chExt cx="0" cy="0"/>
        </a:xfrm>
      </p:grpSpPr>
      <p:sp>
        <p:nvSpPr>
          <p:cNvPr id="8" name="Title Background"/>
          <p:cNvSpPr/>
          <p:nvPr userDrawn="1"/>
        </p:nvSpPr>
        <p:spPr>
          <a:xfrm>
            <a:off x="3124200" y="3429000"/>
            <a:ext cx="6019800" cy="1752600"/>
          </a:xfrm>
          <a:prstGeom prst="rect">
            <a:avLst/>
          </a:prstGeom>
          <a:solidFill>
            <a:srgbClr val="52525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276600" y="3505200"/>
            <a:ext cx="569976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3276600" y="4190999"/>
            <a:ext cx="5699760" cy="914400"/>
          </a:xfrm>
          <a:prstGeom prst="rect">
            <a:avLst/>
          </a:prstGeom>
        </p:spPr>
        <p:txBody>
          <a:bodyPr/>
          <a:lstStyle>
            <a:lvl1pPr marL="0" indent="0" algn="r">
              <a:buNone/>
              <a:defRPr sz="2800" b="0">
                <a:solidFill>
                  <a:schemeClr val="bg1"/>
                </a:solidFill>
                <a:latin typeface="+mj-lt"/>
              </a:defRPr>
            </a:lvl1pPr>
            <a:lvl2pPr marL="457200" indent="0" algn="r">
              <a:buNone/>
              <a:defRPr sz="2400" b="0">
                <a:solidFill>
                  <a:schemeClr val="bg1"/>
                </a:solidFill>
                <a:latin typeface="ArumSans Bd" panose="020B0B04010000020C00" pitchFamily="34" charset="0"/>
              </a:defRPr>
            </a:lvl2pPr>
            <a:lvl3pPr marL="914400" indent="0" algn="r">
              <a:buNone/>
              <a:defRPr sz="2400" b="0">
                <a:solidFill>
                  <a:schemeClr val="bg1"/>
                </a:solidFill>
                <a:latin typeface="ArumSans Bd" panose="020B0B04010000020C00" pitchFamily="34" charset="0"/>
              </a:defRPr>
            </a:lvl3pPr>
            <a:lvl4pPr marL="1371600" indent="0" algn="r">
              <a:buNone/>
              <a:defRPr sz="2400" b="0">
                <a:solidFill>
                  <a:schemeClr val="bg1"/>
                </a:solidFill>
                <a:latin typeface="ArumSans Bd" panose="020B0B04010000020C00" pitchFamily="34" charset="0"/>
              </a:defRPr>
            </a:lvl4pPr>
            <a:lvl5pPr marL="1828800" indent="0" algn="r">
              <a:buNone/>
              <a:defRPr sz="2400" b="0">
                <a:solidFill>
                  <a:schemeClr val="bg1"/>
                </a:solidFill>
                <a:latin typeface="ArumSans Bd" panose="020B0B04010000020C00" pitchFamily="34" charset="0"/>
              </a:defRPr>
            </a:lvl5pPr>
          </a:lstStyle>
          <a:p>
            <a:pPr lvl="0"/>
            <a:r>
              <a:rPr lang="en-US" dirty="0"/>
              <a:t>Edit Master text styles</a:t>
            </a:r>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10" name="Content Placeholder 7"/>
          <p:cNvSpPr>
            <a:spLocks noGrp="1"/>
          </p:cNvSpPr>
          <p:nvPr>
            <p:ph sz="quarter" idx="13"/>
          </p:nvPr>
        </p:nvSpPr>
        <p:spPr>
          <a:xfrm>
            <a:off x="0" y="6771640"/>
            <a:ext cx="9144000" cy="91440"/>
          </a:xfrm>
          <a:prstGeom prst="rect">
            <a:avLst/>
          </a:prstGeom>
        </p:spPr>
        <p:txBody>
          <a:bodyPr lIns="45720" rIns="45720" anchor="ctr"/>
          <a:lstStyle>
            <a:lvl1pPr algn="l">
              <a:defRPr sz="800">
                <a:solidFill>
                  <a:srgbClr val="6A6A6A"/>
                </a:solidFill>
              </a:defRPr>
            </a:lvl1pPr>
          </a:lstStyle>
          <a:p>
            <a:pPr lvl="0"/>
            <a:r>
              <a:rPr lang="en-US" dirty="0"/>
              <a:t>Click to edit Master text styles</a:t>
            </a:r>
          </a:p>
        </p:txBody>
      </p:sp>
    </p:spTree>
    <p:extLst>
      <p:ext uri="{BB962C8B-B14F-4D97-AF65-F5344CB8AC3E}">
        <p14:creationId xmlns:p14="http://schemas.microsoft.com/office/powerpoint/2010/main" val="348068660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RedTagline-Gray BG, Title-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49530" y="3581400"/>
            <a:ext cx="561594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3336828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RedTagline-Gray BG, Title-Only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436620" y="3581400"/>
            <a:ext cx="569976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283350321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RedTagline-SimpleTitle&amp;Subtitle">
    <p:spTree>
      <p:nvGrpSpPr>
        <p:cNvPr id="1" name=""/>
        <p:cNvGrpSpPr/>
        <p:nvPr/>
      </p:nvGrpSpPr>
      <p:grpSpPr>
        <a:xfrm>
          <a:off x="0" y="0"/>
          <a:ext cx="0" cy="0"/>
          <a:chOff x="0" y="0"/>
          <a:chExt cx="0" cy="0"/>
        </a:xfrm>
      </p:grpSpPr>
      <p:sp>
        <p:nvSpPr>
          <p:cNvPr id="5"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9" name="Slide Title"/>
          <p:cNvSpPr>
            <a:spLocks noGrp="1"/>
          </p:cNvSpPr>
          <p:nvPr>
            <p:ph type="title"/>
          </p:nvPr>
        </p:nvSpPr>
        <p:spPr>
          <a:xfrm>
            <a:off x="762000" y="152400"/>
            <a:ext cx="7620000" cy="1097280"/>
          </a:xfrm>
          <a:prstGeom prst="rect">
            <a:avLst/>
          </a:prstGeom>
        </p:spPr>
        <p:txBody>
          <a:bodyPr anchor="ctr"/>
          <a:lstStyle>
            <a:lvl1pPr>
              <a:defRPr sz="3600" b="0">
                <a:solidFill>
                  <a:srgbClr val="B60000"/>
                </a:solidFill>
                <a:latin typeface="+mj-lt"/>
                <a:cs typeface="Arial" panose="020B0604020202020204" pitchFamily="34" charset="0"/>
              </a:defRPr>
            </a:lvl1pPr>
          </a:lstStyle>
          <a:p>
            <a:r>
              <a:rPr lang="en-US" dirty="0"/>
              <a:t>Click to edit Master title style</a:t>
            </a:r>
          </a:p>
        </p:txBody>
      </p:sp>
      <p:sp>
        <p:nvSpPr>
          <p:cNvPr id="10" name="Content Placeholder 1"/>
          <p:cNvSpPr>
            <a:spLocks noGrp="1"/>
          </p:cNvSpPr>
          <p:nvPr>
            <p:ph idx="1"/>
          </p:nvPr>
        </p:nvSpPr>
        <p:spPr>
          <a:xfrm>
            <a:off x="457200" y="1447800"/>
            <a:ext cx="8229600" cy="4754880"/>
          </a:xfrm>
          <a:prstGeom prst="rect">
            <a:avLst/>
          </a:prstGeom>
        </p:spPr>
        <p:txBody>
          <a:bodyPr/>
          <a:lstStyle>
            <a:lvl1pPr marL="0" indent="0" algn="l">
              <a:spcBef>
                <a:spcPts val="1200"/>
              </a:spcBef>
              <a:spcAft>
                <a:spcPts val="600"/>
              </a:spcAft>
              <a:buFont typeface="Arial" panose="020B0604020202020204" pitchFamily="34" charset="0"/>
              <a:buNone/>
              <a:defRPr sz="3200">
                <a:latin typeface="+mj-lt"/>
                <a:cs typeface="Arial" panose="020B0604020202020204" pitchFamily="34" charset="0"/>
              </a:defRPr>
            </a:lvl1pPr>
            <a:lvl2pPr marL="457200" indent="-342900" algn="l">
              <a:spcBef>
                <a:spcPts val="1200"/>
              </a:spcBef>
              <a:spcAft>
                <a:spcPts val="600"/>
              </a:spcAft>
              <a:buClr>
                <a:schemeClr val="tx1"/>
              </a:buClr>
              <a:buFont typeface="Arial" panose="020B0604020202020204" pitchFamily="34" charset="0"/>
              <a:buChar char="•"/>
              <a:defRPr sz="2800">
                <a:latin typeface="+mj-lt"/>
                <a:cs typeface="Arial" panose="020B0604020202020204" pitchFamily="34" charset="0"/>
              </a:defRPr>
            </a:lvl2pPr>
            <a:lvl3pPr marL="822960" indent="-274320" algn="l">
              <a:spcBef>
                <a:spcPts val="1200"/>
              </a:spcBef>
              <a:spcAft>
                <a:spcPts val="600"/>
              </a:spcAft>
              <a:buClr>
                <a:schemeClr val="tx1"/>
              </a:buClr>
              <a:buFont typeface="Arial" panose="020B0604020202020204" pitchFamily="34" charset="0"/>
              <a:buChar char="•"/>
              <a:defRPr sz="2400">
                <a:latin typeface="+mj-lt"/>
                <a:cs typeface="Arial" panose="020B0604020202020204" pitchFamily="34" charset="0"/>
              </a:defRPr>
            </a:lvl3pPr>
            <a:lvl4pPr marL="1188720" indent="-274320" algn="l">
              <a:spcBef>
                <a:spcPts val="1200"/>
              </a:spcBef>
              <a:spcAft>
                <a:spcPts val="600"/>
              </a:spcAft>
              <a:buClr>
                <a:schemeClr val="tx1"/>
              </a:buClr>
              <a:buFont typeface="Arial" panose="020B0604020202020204" pitchFamily="34" charset="0"/>
              <a:buChar char="•"/>
              <a:defRPr sz="2000">
                <a:latin typeface="+mj-lt"/>
                <a:cs typeface="Arial" panose="020B0604020202020204" pitchFamily="34" charset="0"/>
              </a:defRPr>
            </a:lvl4pPr>
            <a:lvl5pPr marL="1554480" indent="-228600" algn="l">
              <a:spcBef>
                <a:spcPts val="1200"/>
              </a:spcBef>
              <a:spcAft>
                <a:spcPts val="600"/>
              </a:spcAft>
              <a:buClr>
                <a:schemeClr val="tx1"/>
              </a:buClr>
              <a:buFont typeface="Arial" panose="020B0604020202020204" pitchFamily="34" charset="0"/>
              <a:buChar char="•"/>
              <a:defRPr sz="1600">
                <a:latin typeface="+mj-lt"/>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Text Placeholder 2"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213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38599204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RedTagline-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a:t>Click to edit Master title style</a:t>
            </a:r>
            <a:endParaRPr lang="en-US" dirty="0"/>
          </a:p>
        </p:txBody>
      </p:sp>
      <p:sp>
        <p:nvSpPr>
          <p:cNvPr id="3" name="Text Placeholder 1"/>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5"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107556411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RedTagline-Title above text">
    <p:spTree>
      <p:nvGrpSpPr>
        <p:cNvPr id="1" name=""/>
        <p:cNvGrpSpPr/>
        <p:nvPr/>
      </p:nvGrpSpPr>
      <p:grpSpPr>
        <a:xfrm>
          <a:off x="0" y="0"/>
          <a:ext cx="0" cy="0"/>
          <a:chOff x="0" y="0"/>
          <a:chExt cx="0" cy="0"/>
        </a:xfrm>
      </p:grpSpPr>
      <p:sp>
        <p:nvSpPr>
          <p:cNvPr id="2" name="Slide Title"/>
          <p:cNvSpPr>
            <a:spLocks noGrp="1"/>
          </p:cNvSpPr>
          <p:nvPr>
            <p:ph type="title"/>
          </p:nvPr>
        </p:nvSpPr>
        <p:spPr>
          <a:xfrm>
            <a:off x="3962400" y="762000"/>
            <a:ext cx="4800600" cy="1143000"/>
          </a:xfrm>
          <a:prstGeom prst="rect">
            <a:avLst/>
          </a:prstGeom>
        </p:spPr>
        <p:txBody>
          <a:bodyPr anchor="t" anchorCtr="0"/>
          <a:lstStyle>
            <a:lvl1pPr algn="r">
              <a:spcBef>
                <a:spcPts val="480"/>
              </a:spcBef>
              <a:defRPr sz="4400" b="1" cap="none">
                <a:solidFill>
                  <a:srgbClr val="0A0A32"/>
                </a:solidFill>
                <a:latin typeface="Arial" panose="020B0604020202020204" pitchFamily="34" charset="0"/>
                <a:ea typeface="Verdana" panose="020B0604030504040204" pitchFamily="34" charset="0"/>
                <a:cs typeface="Arial" panose="020B0604020202020204" pitchFamily="34" charset="0"/>
              </a:defRPr>
            </a:lvl1pPr>
          </a:lstStyle>
          <a:p>
            <a:r>
              <a:rPr lang="en-US" dirty="0"/>
              <a:t>Click to edit Master title style</a:t>
            </a:r>
          </a:p>
        </p:txBody>
      </p:sp>
      <p:sp>
        <p:nvSpPr>
          <p:cNvPr id="3" name="Text Placeholder 1"/>
          <p:cNvSpPr>
            <a:spLocks noGrp="1"/>
          </p:cNvSpPr>
          <p:nvPr>
            <p:ph type="body" idx="1"/>
          </p:nvPr>
        </p:nvSpPr>
        <p:spPr>
          <a:xfrm>
            <a:off x="3962400" y="1493520"/>
            <a:ext cx="4800600" cy="411480"/>
          </a:xfrm>
          <a:prstGeom prst="rect">
            <a:avLst/>
          </a:prstGeom>
        </p:spPr>
        <p:txBody>
          <a:bodyPr anchor="t" anchorCtr="0"/>
          <a:lstStyle>
            <a:lvl1pPr marL="0" indent="0">
              <a:spcBef>
                <a:spcPts val="0"/>
              </a:spcBef>
              <a:buNone/>
              <a:defRPr sz="2400">
                <a:solidFill>
                  <a:srgbClr val="0A0A32"/>
                </a:solidFill>
                <a:latin typeface="Arial" panose="020B0604020202020204" pitchFamily="34" charset="0"/>
                <a:ea typeface="Verdana" panose="020B0604030504040204" pitchFamily="34" charset="0"/>
                <a:cs typeface="Arial" panose="020B0604020202020204" pitchFamily="34" charset="0"/>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Edit Master text styles</a:t>
            </a:r>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7" name="Content Placeholder 6"/>
          <p:cNvSpPr>
            <a:spLocks noGrp="1"/>
          </p:cNvSpPr>
          <p:nvPr>
            <p:ph sz="quarter" idx="12" hasCustomPrompt="1"/>
          </p:nvPr>
        </p:nvSpPr>
        <p:spPr>
          <a:xfrm>
            <a:off x="3459480" y="2133600"/>
            <a:ext cx="5303520" cy="1188720"/>
          </a:xfrm>
          <a:prstGeom prst="rect">
            <a:avLst/>
          </a:prstGeom>
        </p:spPr>
        <p:txBody>
          <a:bodyPr anchor="t"/>
          <a:lstStyle>
            <a:lvl1pPr algn="ctr">
              <a:defRPr sz="3200" b="1">
                <a:solidFill>
                  <a:srgbClr val="0A0A32"/>
                </a:solidFill>
                <a:latin typeface="Arial" panose="020B0604020202020204" pitchFamily="34" charset="0"/>
                <a:ea typeface="Verdana" panose="020B0604030504040204" pitchFamily="34" charset="0"/>
                <a:cs typeface="Arial" panose="020B0604020202020204" pitchFamily="34" charset="0"/>
              </a:defRPr>
            </a:lvl1pPr>
            <a:lvl2pPr algn="l">
              <a:defRPr/>
            </a:lvl2pPr>
            <a:lvl3pPr algn="l">
              <a:defRPr/>
            </a:lvl3pPr>
            <a:lvl4pPr algn="l">
              <a:defRPr/>
            </a:lvl4pPr>
            <a:lvl5pPr algn="l">
              <a:defRPr/>
            </a:lvl5pPr>
          </a:lstStyle>
          <a:p>
            <a:pPr lvl="0"/>
            <a:r>
              <a:rPr lang="en-US" dirty="0"/>
              <a:t>Click to edit Master text styles</a:t>
            </a:r>
          </a:p>
        </p:txBody>
      </p:sp>
      <p:sp>
        <p:nvSpPr>
          <p:cNvPr id="8" name="Content Placeholder 7"/>
          <p:cNvSpPr>
            <a:spLocks noGrp="1"/>
          </p:cNvSpPr>
          <p:nvPr>
            <p:ph sz="quarter" idx="13"/>
          </p:nvPr>
        </p:nvSpPr>
        <p:spPr>
          <a:xfrm>
            <a:off x="0" y="6771640"/>
            <a:ext cx="9144000" cy="91440"/>
          </a:xfrm>
          <a:prstGeom prst="rect">
            <a:avLst/>
          </a:prstGeom>
        </p:spPr>
        <p:txBody>
          <a:bodyPr lIns="45720" rIns="45720" anchor="ctr"/>
          <a:lstStyle>
            <a:lvl1pPr algn="l">
              <a:defRPr sz="800">
                <a:solidFill>
                  <a:srgbClr val="6A6A6A"/>
                </a:solidFill>
              </a:defRPr>
            </a:lvl1pPr>
          </a:lstStyle>
          <a:p>
            <a:pPr lvl="0"/>
            <a:r>
              <a:rPr lang="en-US" dirty="0"/>
              <a:t>Click to edit Master text styles</a:t>
            </a:r>
          </a:p>
        </p:txBody>
      </p:sp>
      <p:pic>
        <p:nvPicPr>
          <p:cNvPr id="11" name="Picture 2"/>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762000" y="2361636"/>
            <a:ext cx="2362200" cy="21347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Content Placeholder 6"/>
          <p:cNvSpPr>
            <a:spLocks noGrp="1"/>
          </p:cNvSpPr>
          <p:nvPr>
            <p:ph sz="quarter" idx="14" hasCustomPrompt="1"/>
          </p:nvPr>
        </p:nvSpPr>
        <p:spPr>
          <a:xfrm>
            <a:off x="3459480" y="3733800"/>
            <a:ext cx="5303520" cy="548640"/>
          </a:xfrm>
          <a:prstGeom prst="rect">
            <a:avLst/>
          </a:prstGeom>
        </p:spPr>
        <p:txBody>
          <a:bodyPr anchor="t"/>
          <a:lstStyle>
            <a:lvl1pPr algn="ctr">
              <a:defRPr sz="3200" b="1">
                <a:solidFill>
                  <a:srgbClr val="0A0A32"/>
                </a:solidFill>
                <a:latin typeface="+mj-lt"/>
                <a:ea typeface="Verdana" panose="020B0604030504040204" pitchFamily="34" charset="0"/>
                <a:cs typeface="Verdana" panose="020B0604030504040204" pitchFamily="34" charset="0"/>
              </a:defRPr>
            </a:lvl1pPr>
            <a:lvl2pPr algn="l">
              <a:defRPr/>
            </a:lvl2pPr>
            <a:lvl3pPr algn="l">
              <a:defRPr/>
            </a:lvl3pPr>
            <a:lvl4pPr algn="l">
              <a:defRPr/>
            </a:lvl4pPr>
            <a:lvl5pPr algn="l">
              <a:defRPr/>
            </a:lvl5pPr>
          </a:lstStyle>
          <a:p>
            <a:pPr lvl="0"/>
            <a:r>
              <a:rPr lang="en-US" dirty="0"/>
              <a:t>Click to edit Master text styles</a:t>
            </a:r>
          </a:p>
        </p:txBody>
      </p:sp>
      <p:sp>
        <p:nvSpPr>
          <p:cNvPr id="13" name="Content Placeholder 6"/>
          <p:cNvSpPr>
            <a:spLocks noGrp="1"/>
          </p:cNvSpPr>
          <p:nvPr>
            <p:ph sz="quarter" idx="15" hasCustomPrompt="1"/>
          </p:nvPr>
        </p:nvSpPr>
        <p:spPr>
          <a:xfrm>
            <a:off x="3505200" y="4365210"/>
            <a:ext cx="5303520" cy="1691640"/>
          </a:xfrm>
          <a:prstGeom prst="rect">
            <a:avLst/>
          </a:prstGeom>
        </p:spPr>
        <p:txBody>
          <a:bodyPr anchor="t"/>
          <a:lstStyle>
            <a:lvl1pPr algn="ctr">
              <a:defRPr sz="3600" b="1">
                <a:solidFill>
                  <a:srgbClr val="B60000"/>
                </a:solidFill>
                <a:latin typeface="+mj-lt"/>
                <a:ea typeface="Verdana" panose="020B0604030504040204" pitchFamily="34" charset="0"/>
                <a:cs typeface="Verdana" panose="020B0604030504040204" pitchFamily="34" charset="0"/>
              </a:defRPr>
            </a:lvl1pPr>
            <a:lvl2pPr algn="l">
              <a:defRPr/>
            </a:lvl2pPr>
            <a:lvl3pPr algn="l">
              <a:defRPr/>
            </a:lvl3pPr>
            <a:lvl4pPr algn="l">
              <a:defRPr/>
            </a:lvl4pPr>
            <a:lvl5pPr algn="l">
              <a:defRPr/>
            </a:lvl5pPr>
          </a:lstStyle>
          <a:p>
            <a:pPr lvl="0"/>
            <a:r>
              <a:rPr lang="en-US" dirty="0"/>
              <a:t>Click to edit Master text styles</a:t>
            </a:r>
          </a:p>
        </p:txBody>
      </p:sp>
    </p:spTree>
    <p:extLst>
      <p:ext uri="{BB962C8B-B14F-4D97-AF65-F5344CB8AC3E}">
        <p14:creationId xmlns:p14="http://schemas.microsoft.com/office/powerpoint/2010/main" val="330741044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RedTagline-Title above text">
    <p:spTree>
      <p:nvGrpSpPr>
        <p:cNvPr id="1" name=""/>
        <p:cNvGrpSpPr/>
        <p:nvPr/>
      </p:nvGrpSpPr>
      <p:grpSpPr>
        <a:xfrm>
          <a:off x="0" y="0"/>
          <a:ext cx="0" cy="0"/>
          <a:chOff x="0" y="0"/>
          <a:chExt cx="0" cy="0"/>
        </a:xfrm>
      </p:grpSpPr>
      <p:sp>
        <p:nvSpPr>
          <p:cNvPr id="2" name="Slide Title"/>
          <p:cNvSpPr>
            <a:spLocks noGrp="1"/>
          </p:cNvSpPr>
          <p:nvPr>
            <p:ph type="title"/>
          </p:nvPr>
        </p:nvSpPr>
        <p:spPr>
          <a:xfrm>
            <a:off x="3962400" y="762000"/>
            <a:ext cx="4800600" cy="1143000"/>
          </a:xfrm>
          <a:prstGeom prst="rect">
            <a:avLst/>
          </a:prstGeom>
        </p:spPr>
        <p:txBody>
          <a:bodyPr anchor="t" anchorCtr="0"/>
          <a:lstStyle>
            <a:lvl1pPr algn="r">
              <a:spcBef>
                <a:spcPts val="480"/>
              </a:spcBef>
              <a:defRPr sz="4400" b="1" cap="none">
                <a:solidFill>
                  <a:srgbClr val="0A0A32"/>
                </a:solidFill>
                <a:latin typeface="Arial" panose="020B0604020202020204" pitchFamily="34" charset="0"/>
                <a:ea typeface="Verdana" panose="020B0604030504040204" pitchFamily="34" charset="0"/>
                <a:cs typeface="Arial" panose="020B0604020202020204" pitchFamily="34" charset="0"/>
              </a:defRPr>
            </a:lvl1pPr>
          </a:lstStyle>
          <a:p>
            <a:r>
              <a:rPr lang="en-US" dirty="0"/>
              <a:t>Click to edit Master title style</a:t>
            </a:r>
          </a:p>
        </p:txBody>
      </p:sp>
      <p:sp>
        <p:nvSpPr>
          <p:cNvPr id="3" name="Text Placeholder 1"/>
          <p:cNvSpPr>
            <a:spLocks noGrp="1"/>
          </p:cNvSpPr>
          <p:nvPr>
            <p:ph type="body" idx="1"/>
          </p:nvPr>
        </p:nvSpPr>
        <p:spPr>
          <a:xfrm>
            <a:off x="3962400" y="1493520"/>
            <a:ext cx="4800600" cy="411480"/>
          </a:xfrm>
          <a:prstGeom prst="rect">
            <a:avLst/>
          </a:prstGeom>
        </p:spPr>
        <p:txBody>
          <a:bodyPr anchor="t" anchorCtr="0"/>
          <a:lstStyle>
            <a:lvl1pPr marL="0" indent="0">
              <a:spcBef>
                <a:spcPts val="0"/>
              </a:spcBef>
              <a:buNone/>
              <a:defRPr sz="2400">
                <a:solidFill>
                  <a:srgbClr val="0A0A32"/>
                </a:solidFill>
                <a:latin typeface="Arial" panose="020B0604020202020204" pitchFamily="34" charset="0"/>
                <a:ea typeface="Verdana" panose="020B0604030504040204" pitchFamily="34" charset="0"/>
                <a:cs typeface="Arial" panose="020B0604020202020204" pitchFamily="34" charset="0"/>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Edit Master text styles</a:t>
            </a:r>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7" name="Content Placeholder 6"/>
          <p:cNvSpPr>
            <a:spLocks noGrp="1"/>
          </p:cNvSpPr>
          <p:nvPr>
            <p:ph sz="quarter" idx="12" hasCustomPrompt="1"/>
          </p:nvPr>
        </p:nvSpPr>
        <p:spPr>
          <a:xfrm>
            <a:off x="3459480" y="2133600"/>
            <a:ext cx="5303520" cy="1188720"/>
          </a:xfrm>
          <a:prstGeom prst="rect">
            <a:avLst/>
          </a:prstGeom>
        </p:spPr>
        <p:txBody>
          <a:bodyPr anchor="t"/>
          <a:lstStyle>
            <a:lvl1pPr algn="ctr">
              <a:defRPr sz="3200" b="1">
                <a:solidFill>
                  <a:srgbClr val="0A0A32"/>
                </a:solidFill>
                <a:latin typeface="Arial" panose="020B0604020202020204" pitchFamily="34" charset="0"/>
                <a:ea typeface="Verdana" panose="020B0604030504040204" pitchFamily="34" charset="0"/>
                <a:cs typeface="Arial" panose="020B0604020202020204" pitchFamily="34" charset="0"/>
              </a:defRPr>
            </a:lvl1pPr>
            <a:lvl2pPr algn="l">
              <a:defRPr/>
            </a:lvl2pPr>
            <a:lvl3pPr algn="l">
              <a:defRPr/>
            </a:lvl3pPr>
            <a:lvl4pPr algn="l">
              <a:defRPr/>
            </a:lvl4pPr>
            <a:lvl5pPr algn="l">
              <a:defRPr/>
            </a:lvl5pPr>
          </a:lstStyle>
          <a:p>
            <a:pPr lvl="0"/>
            <a:r>
              <a:rPr lang="en-US" dirty="0"/>
              <a:t>Click to edit Master text styles</a:t>
            </a:r>
          </a:p>
        </p:txBody>
      </p:sp>
      <p:sp>
        <p:nvSpPr>
          <p:cNvPr id="8" name="Content Placeholder 7"/>
          <p:cNvSpPr>
            <a:spLocks noGrp="1"/>
          </p:cNvSpPr>
          <p:nvPr>
            <p:ph sz="quarter" idx="13"/>
          </p:nvPr>
        </p:nvSpPr>
        <p:spPr>
          <a:xfrm>
            <a:off x="0" y="6771640"/>
            <a:ext cx="9144000" cy="91440"/>
          </a:xfrm>
          <a:prstGeom prst="rect">
            <a:avLst/>
          </a:prstGeom>
        </p:spPr>
        <p:txBody>
          <a:bodyPr lIns="45720" rIns="45720" anchor="ctr"/>
          <a:lstStyle>
            <a:lvl1pPr algn="l">
              <a:defRPr sz="800">
                <a:solidFill>
                  <a:srgbClr val="6A6A6A"/>
                </a:solidFill>
              </a:defRPr>
            </a:lvl1pPr>
          </a:lstStyle>
          <a:p>
            <a:pPr lvl="0"/>
            <a:r>
              <a:rPr lang="en-US" dirty="0"/>
              <a:t>Click to edit Master text styles</a:t>
            </a:r>
          </a:p>
        </p:txBody>
      </p:sp>
      <p:pic>
        <p:nvPicPr>
          <p:cNvPr id="11" name="Picture 2"/>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762000" y="2361636"/>
            <a:ext cx="2362200" cy="21347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Content Placeholder 6"/>
          <p:cNvSpPr>
            <a:spLocks noGrp="1"/>
          </p:cNvSpPr>
          <p:nvPr>
            <p:ph sz="quarter" idx="14" hasCustomPrompt="1"/>
          </p:nvPr>
        </p:nvSpPr>
        <p:spPr>
          <a:xfrm>
            <a:off x="3459480" y="3733800"/>
            <a:ext cx="5303520" cy="548640"/>
          </a:xfrm>
          <a:prstGeom prst="rect">
            <a:avLst/>
          </a:prstGeom>
        </p:spPr>
        <p:txBody>
          <a:bodyPr anchor="t"/>
          <a:lstStyle>
            <a:lvl1pPr algn="ctr">
              <a:defRPr sz="3200" b="1">
                <a:solidFill>
                  <a:srgbClr val="0A0A32"/>
                </a:solidFill>
                <a:latin typeface="+mj-lt"/>
                <a:ea typeface="Verdana" panose="020B0604030504040204" pitchFamily="34" charset="0"/>
                <a:cs typeface="Verdana" panose="020B0604030504040204" pitchFamily="34" charset="0"/>
              </a:defRPr>
            </a:lvl1pPr>
            <a:lvl2pPr algn="l">
              <a:defRPr/>
            </a:lvl2pPr>
            <a:lvl3pPr algn="l">
              <a:defRPr/>
            </a:lvl3pPr>
            <a:lvl4pPr algn="l">
              <a:defRPr/>
            </a:lvl4pPr>
            <a:lvl5pPr algn="l">
              <a:defRPr/>
            </a:lvl5pPr>
          </a:lstStyle>
          <a:p>
            <a:pPr lvl="0"/>
            <a:r>
              <a:rPr lang="en-US" dirty="0"/>
              <a:t>Click to edit Master text styles</a:t>
            </a:r>
          </a:p>
        </p:txBody>
      </p:sp>
      <p:sp>
        <p:nvSpPr>
          <p:cNvPr id="13" name="Content Placeholder 6"/>
          <p:cNvSpPr>
            <a:spLocks noGrp="1"/>
          </p:cNvSpPr>
          <p:nvPr>
            <p:ph sz="quarter" idx="15" hasCustomPrompt="1"/>
          </p:nvPr>
        </p:nvSpPr>
        <p:spPr>
          <a:xfrm>
            <a:off x="3505200" y="4365210"/>
            <a:ext cx="5303520" cy="1691640"/>
          </a:xfrm>
          <a:prstGeom prst="rect">
            <a:avLst/>
          </a:prstGeom>
        </p:spPr>
        <p:txBody>
          <a:bodyPr anchor="t"/>
          <a:lstStyle>
            <a:lvl1pPr algn="ctr">
              <a:defRPr sz="3600" b="1">
                <a:solidFill>
                  <a:srgbClr val="B60000"/>
                </a:solidFill>
                <a:latin typeface="+mj-lt"/>
                <a:ea typeface="Verdana" panose="020B0604030504040204" pitchFamily="34" charset="0"/>
                <a:cs typeface="Verdana" panose="020B0604030504040204" pitchFamily="34" charset="0"/>
              </a:defRPr>
            </a:lvl1pPr>
            <a:lvl2pPr algn="l">
              <a:defRPr/>
            </a:lvl2pPr>
            <a:lvl3pPr algn="l">
              <a:defRPr/>
            </a:lvl3pPr>
            <a:lvl4pPr algn="l">
              <a:defRPr/>
            </a:lvl4pPr>
            <a:lvl5pPr algn="l">
              <a:defRPr/>
            </a:lvl5pPr>
          </a:lstStyle>
          <a:p>
            <a:pPr lvl="0"/>
            <a:r>
              <a:rPr lang="en-US" dirty="0"/>
              <a:t>Click to edit Master text styles</a:t>
            </a:r>
          </a:p>
        </p:txBody>
      </p:sp>
    </p:spTree>
    <p:extLst>
      <p:ext uri="{BB962C8B-B14F-4D97-AF65-F5344CB8AC3E}">
        <p14:creationId xmlns:p14="http://schemas.microsoft.com/office/powerpoint/2010/main" val="273634332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0" name="Rectangle 19"/>
          <p:cNvSpPr/>
          <p:nvPr userDrawn="1"/>
        </p:nvSpPr>
        <p:spPr>
          <a:xfrm>
            <a:off x="0" y="0"/>
            <a:ext cx="9155576" cy="1066800"/>
          </a:xfrm>
          <a:prstGeom prst="rect">
            <a:avLst/>
          </a:prstGeom>
          <a:solidFill>
            <a:srgbClr val="C0D1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dirty="0">
              <a:solidFill>
                <a:srgbClr val="292934"/>
              </a:solidFill>
            </a:endParaRPr>
          </a:p>
        </p:txBody>
      </p:sp>
      <p:sp>
        <p:nvSpPr>
          <p:cNvPr id="12" name="Rectangle 11"/>
          <p:cNvSpPr/>
          <p:nvPr userDrawn="1"/>
        </p:nvSpPr>
        <p:spPr>
          <a:xfrm>
            <a:off x="-3464" y="959515"/>
            <a:ext cx="9144000" cy="81769"/>
          </a:xfrm>
          <a:prstGeom prst="rect">
            <a:avLst/>
          </a:prstGeom>
          <a:solidFill>
            <a:srgbClr val="F3F2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dirty="0">
              <a:solidFill>
                <a:srgbClr val="FFFFFF"/>
              </a:solidFill>
            </a:endParaRPr>
          </a:p>
        </p:txBody>
      </p:sp>
      <p:sp>
        <p:nvSpPr>
          <p:cNvPr id="2" name="Title 1"/>
          <p:cNvSpPr>
            <a:spLocks noGrp="1"/>
          </p:cNvSpPr>
          <p:nvPr>
            <p:ph type="title"/>
          </p:nvPr>
        </p:nvSpPr>
        <p:spPr>
          <a:xfrm>
            <a:off x="152400" y="0"/>
            <a:ext cx="8843672" cy="1060940"/>
          </a:xfrm>
        </p:spPr>
        <p:txBody>
          <a:bodyPr>
            <a:normAutofit/>
          </a:bodyPr>
          <a:lstStyle>
            <a:lvl1pPr algn="l" defTabSz="914400" rtl="0" eaLnBrk="1" latinLnBrk="0" hangingPunct="1">
              <a:spcBef>
                <a:spcPct val="0"/>
              </a:spcBef>
              <a:buNone/>
              <a:defRPr lang="en-US" sz="4800" i="0" kern="1200" spc="-100" baseline="0" dirty="0">
                <a:solidFill>
                  <a:schemeClr val="tx1"/>
                </a:solidFill>
                <a:latin typeface="Calibri" pitchFamily="34" charset="0"/>
                <a:ea typeface="+mn-ea"/>
                <a:cs typeface="+mn-cs"/>
              </a:defRPr>
            </a:lvl1pPr>
          </a:lstStyle>
          <a:p>
            <a:r>
              <a:rPr lang="en-US" dirty="0"/>
              <a:t>Click to edit Master title style</a:t>
            </a:r>
          </a:p>
        </p:txBody>
      </p:sp>
      <p:sp>
        <p:nvSpPr>
          <p:cNvPr id="3" name="Content Placeholder 2"/>
          <p:cNvSpPr>
            <a:spLocks noGrp="1"/>
          </p:cNvSpPr>
          <p:nvPr>
            <p:ph idx="1"/>
          </p:nvPr>
        </p:nvSpPr>
        <p:spPr>
          <a:xfrm>
            <a:off x="443625" y="1295400"/>
            <a:ext cx="8229600" cy="4876800"/>
          </a:xfrm>
          <a:prstGeom prst="rect">
            <a:avLst/>
          </a:prstGeom>
        </p:spPr>
        <p:txBody>
          <a:bodyPr/>
          <a:lstStyle>
            <a:lvl1pPr marL="0" indent="0">
              <a:spcBef>
                <a:spcPts val="600"/>
              </a:spcBef>
              <a:spcAft>
                <a:spcPts val="600"/>
              </a:spcAft>
              <a:buClr>
                <a:srgbClr val="8EACC4"/>
              </a:buClr>
              <a:buNone/>
              <a:defRPr/>
            </a:lvl1pPr>
            <a:lvl2pPr indent="-347472">
              <a:spcBef>
                <a:spcPts val="600"/>
              </a:spcBef>
              <a:spcAft>
                <a:spcPts val="600"/>
              </a:spcAft>
              <a:buClr>
                <a:schemeClr val="tx1"/>
              </a:buClr>
              <a:defRPr sz="2800">
                <a:solidFill>
                  <a:schemeClr val="tx1"/>
                </a:solidFill>
              </a:defRPr>
            </a:lvl2pPr>
            <a:lvl3pPr marL="822960" indent="-274320">
              <a:spcBef>
                <a:spcPts val="600"/>
              </a:spcBef>
              <a:spcAft>
                <a:spcPts val="600"/>
              </a:spcAft>
              <a:buClr>
                <a:schemeClr val="tx1"/>
              </a:buClr>
              <a:defRPr sz="2400"/>
            </a:lvl3pPr>
            <a:lvl4pPr marL="1188720" indent="-274320">
              <a:spcBef>
                <a:spcPts val="600"/>
              </a:spcBef>
              <a:spcAft>
                <a:spcPts val="600"/>
              </a:spcAft>
              <a:buClr>
                <a:schemeClr val="tx1"/>
              </a:buClr>
              <a:defRPr sz="2000"/>
            </a:lvl4pPr>
            <a:lvl5pPr marL="1554480" indent="-228600">
              <a:spcBef>
                <a:spcPts val="600"/>
              </a:spcBef>
              <a:spcAft>
                <a:spcPts val="600"/>
              </a:spcAft>
              <a:buClr>
                <a:schemeClr val="tx1"/>
              </a:buClr>
              <a:defRPr sz="1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22" name="Straight Connector 21"/>
          <p:cNvCxnSpPr/>
          <p:nvPr userDrawn="1"/>
        </p:nvCxnSpPr>
        <p:spPr>
          <a:xfrm>
            <a:off x="-3464" y="1070658"/>
            <a:ext cx="9144000" cy="0"/>
          </a:xfrm>
          <a:prstGeom prst="line">
            <a:avLst/>
          </a:prstGeom>
          <a:ln w="57150">
            <a:solidFill>
              <a:srgbClr val="990033"/>
            </a:solidFill>
          </a:ln>
        </p:spPr>
        <p:style>
          <a:lnRef idx="1">
            <a:schemeClr val="accent1"/>
          </a:lnRef>
          <a:fillRef idx="0">
            <a:schemeClr val="accent1"/>
          </a:fillRef>
          <a:effectRef idx="0">
            <a:schemeClr val="accent1"/>
          </a:effectRef>
          <a:fontRef idx="minor">
            <a:schemeClr val="tx1"/>
          </a:fontRef>
        </p:style>
      </p:cxnSp>
      <p:sp>
        <p:nvSpPr>
          <p:cNvPr id="7" name="Jump Link"/>
          <p:cNvSpPr>
            <a:spLocks noGrp="1"/>
          </p:cNvSpPr>
          <p:nvPr>
            <p:ph type="body" sz="quarter" idx="13" hasCustomPrompt="1"/>
          </p:nvPr>
        </p:nvSpPr>
        <p:spPr>
          <a:xfrm>
            <a:off x="3108960" y="6477000"/>
            <a:ext cx="2926080" cy="182880"/>
          </a:xfrm>
          <a:prstGeom prst="rect">
            <a:avLst/>
          </a:prstGeom>
        </p:spPr>
        <p:txBody>
          <a:bodyPr lIns="0" tIns="0" rIns="0" bIns="0"/>
          <a:lstStyle>
            <a:lvl1pPr marL="0" indent="0" algn="ctr">
              <a:buNone/>
              <a:defRPr sz="1000"/>
            </a:lvl1pPr>
          </a:lstStyle>
          <a:p>
            <a:pPr lvl="0"/>
            <a:r>
              <a:rPr lang="en-US" dirty="0"/>
              <a:t>Add “Access the text alternative for slide images.”</a:t>
            </a:r>
          </a:p>
        </p:txBody>
      </p:sp>
      <p:sp>
        <p:nvSpPr>
          <p:cNvPr id="8" name="Photo Credit"/>
          <p:cNvSpPr>
            <a:spLocks noGrp="1"/>
          </p:cNvSpPr>
          <p:nvPr>
            <p:ph type="body" sz="quarter" idx="14"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240041983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10.xml"/><Relationship Id="rId7" Type="http://schemas.openxmlformats.org/officeDocument/2006/relationships/slideLayout" Target="../slideLayouts/slideLayout14.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5" Type="http://schemas.openxmlformats.org/officeDocument/2006/relationships/slideLayout" Target="../slideLayouts/slideLayout12.xml"/><Relationship Id="rId4"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MH Logo" descr="Logo: McGraw-Hill Education"/>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0" y="0"/>
            <a:ext cx="762000" cy="762000"/>
          </a:xfrm>
          <a:prstGeom prst="rect">
            <a:avLst/>
          </a:prstGeom>
        </p:spPr>
      </p:pic>
      <p:sp>
        <p:nvSpPr>
          <p:cNvPr id="13" name="Red Bar"/>
          <p:cNvSpPr/>
          <p:nvPr userDrawn="1"/>
        </p:nvSpPr>
        <p:spPr>
          <a:xfrm>
            <a:off x="0" y="6248400"/>
            <a:ext cx="9144000" cy="503767"/>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pic>
        <p:nvPicPr>
          <p:cNvPr id="12" name="MH Tagline" descr="Tagline: Because learning changes everything.™"/>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a:off x="53481" y="6351925"/>
            <a:ext cx="3223119" cy="272375"/>
          </a:xfrm>
          <a:prstGeom prst="rect">
            <a:avLst/>
          </a:prstGeom>
        </p:spPr>
      </p:pic>
    </p:spTree>
    <p:extLst>
      <p:ext uri="{BB962C8B-B14F-4D97-AF65-F5344CB8AC3E}">
        <p14:creationId xmlns:p14="http://schemas.microsoft.com/office/powerpoint/2010/main" val="1066235593"/>
      </p:ext>
    </p:extLst>
  </p:cSld>
  <p:clrMap bg1="lt1" tx1="dk1" bg2="lt2" tx2="dk2" accent1="accent1" accent2="accent2" accent3="accent3" accent4="accent4" accent5="accent5" accent6="accent6" hlink="hlink" folHlink="folHlink"/>
  <p:sldLayoutIdLst>
    <p:sldLayoutId id="2147483776" r:id="rId1"/>
    <p:sldLayoutId id="2147483777" r:id="rId2"/>
    <p:sldLayoutId id="2147483778" r:id="rId3"/>
    <p:sldLayoutId id="2147483779" r:id="rId4"/>
    <p:sldLayoutId id="2147483733" r:id="rId5"/>
    <p:sldLayoutId id="2147483734" r:id="rId6"/>
    <p:sldLayoutId id="2147483914" r:id="rId7"/>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0" marR="0" indent="0" algn="r" defTabSz="914400" rtl="0" eaLnBrk="1" fontAlgn="auto" latinLnBrk="0" hangingPunct="1">
        <a:lnSpc>
          <a:spcPct val="100000"/>
        </a:lnSpc>
        <a:spcBef>
          <a:spcPts val="0"/>
        </a:spcBef>
        <a:spcAft>
          <a:spcPts val="0"/>
        </a:spcAft>
        <a:buClrTx/>
        <a:buSzTx/>
        <a:buFontTx/>
        <a:buNone/>
        <a:tabLst/>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4" name="Red Bar"/>
          <p:cNvSpPr/>
          <p:nvPr userDrawn="1"/>
        </p:nvSpPr>
        <p:spPr>
          <a:xfrm>
            <a:off x="0" y="6705600"/>
            <a:ext cx="9144000" cy="152400"/>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sp>
        <p:nvSpPr>
          <p:cNvPr id="2" name="Title Placeholder 1"/>
          <p:cNvSpPr>
            <a:spLocks noGrp="1"/>
          </p:cNvSpPr>
          <p:nvPr>
            <p:ph type="title"/>
          </p:nvPr>
        </p:nvSpPr>
        <p:spPr>
          <a:xfrm>
            <a:off x="289213" y="152400"/>
            <a:ext cx="8565574" cy="836426"/>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Copyright" descr="©McGraw-Hill Education&#10;"/>
          <p:cNvSpPr txBox="1">
            <a:spLocks/>
          </p:cNvSpPr>
          <p:nvPr userDrawn="1"/>
        </p:nvSpPr>
        <p:spPr>
          <a:xfrm>
            <a:off x="0" y="6705600"/>
            <a:ext cx="1554480" cy="15240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l">
              <a:buNone/>
            </a:pPr>
            <a:r>
              <a:rPr lang="en-US" sz="3200" kern="1200" dirty="0">
                <a:solidFill>
                  <a:schemeClr val="bg1"/>
                </a:solidFill>
                <a:effectLst/>
                <a:latin typeface="+mn-lt"/>
                <a:ea typeface="+mn-ea"/>
                <a:cs typeface="+mn-cs"/>
              </a:rPr>
              <a:t>©2020 McGraw-Hill Education</a:t>
            </a:r>
          </a:p>
        </p:txBody>
      </p:sp>
      <p:sp>
        <p:nvSpPr>
          <p:cNvPr id="6" name="TextBox 5"/>
          <p:cNvSpPr txBox="1"/>
          <p:nvPr userDrawn="1"/>
        </p:nvSpPr>
        <p:spPr>
          <a:xfrm>
            <a:off x="8503920" y="6477000"/>
            <a:ext cx="640080" cy="182880"/>
          </a:xfrm>
          <a:prstGeom prst="rect">
            <a:avLst/>
          </a:prstGeom>
          <a:noFill/>
        </p:spPr>
        <p:txBody>
          <a:bodyPr wrap="square" rtlCol="0" anchor="ctr">
            <a:noAutofit/>
          </a:bodyPr>
          <a:lstStyle/>
          <a:p>
            <a:pPr algn="r"/>
            <a:r>
              <a:rPr lang="en-US" sz="1200" b="1" dirty="0"/>
              <a:t>14-</a:t>
            </a:r>
            <a:fld id="{D284030D-0224-4BD8-89C1-1614B36E06C2}" type="slidenum">
              <a:rPr lang="en-US" sz="1200" b="1" smtClean="0"/>
              <a:pPr algn="r"/>
              <a:t>‹#›</a:t>
            </a:fld>
            <a:endParaRPr lang="en-US" sz="1200" b="1" dirty="0"/>
          </a:p>
        </p:txBody>
      </p:sp>
    </p:spTree>
    <p:extLst>
      <p:ext uri="{BB962C8B-B14F-4D97-AF65-F5344CB8AC3E}">
        <p14:creationId xmlns:p14="http://schemas.microsoft.com/office/powerpoint/2010/main" val="2511135789"/>
      </p:ext>
    </p:extLst>
  </p:cSld>
  <p:clrMap bg1="lt1" tx1="dk1" bg2="lt2" tx2="dk2" accent1="accent1" accent2="accent2" accent3="accent3" accent4="accent4" accent5="accent5" accent6="accent6" hlink="hlink" folHlink="folHlink"/>
  <p:sldLayoutIdLst>
    <p:sldLayoutId id="2147483922" r:id="rId1"/>
    <p:sldLayoutId id="2147483917" r:id="rId2"/>
    <p:sldLayoutId id="2147483919" r:id="rId3"/>
    <p:sldLayoutId id="2147483920" r:id="rId4"/>
    <p:sldLayoutId id="2147483921" r:id="rId5"/>
    <p:sldLayoutId id="2147483918" r:id="rId6"/>
    <p:sldLayoutId id="2147483923" r:id="rId7"/>
  </p:sldLayoutIdLst>
  <p:hf hdr="0" ftr="0" dt="0"/>
  <p:txStyles>
    <p:titleStyle>
      <a:lvl1pPr algn="l" defTabSz="914400" rtl="0" eaLnBrk="1" latinLnBrk="0" hangingPunct="1">
        <a:spcBef>
          <a:spcPct val="0"/>
        </a:spcBef>
        <a:buNone/>
        <a:defRPr sz="4000" kern="1200" spc="-100" baseline="0">
          <a:solidFill>
            <a:srgbClr val="0B5B7F"/>
          </a:solidFill>
          <a:latin typeface="+mj-lt"/>
          <a:ea typeface="+mj-ea"/>
          <a:cs typeface="Aharoni" pitchFamily="2" charset="-79"/>
        </a:defRPr>
      </a:lvl1pPr>
    </p:titleStyle>
    <p:bodyStyle>
      <a:lvl1pPr marL="182880" indent="-182880" algn="l" defTabSz="914400" rtl="0" eaLnBrk="1" latinLnBrk="0" hangingPunct="1">
        <a:spcBef>
          <a:spcPct val="20000"/>
        </a:spcBef>
        <a:buClr>
          <a:schemeClr val="accent1"/>
        </a:buClr>
        <a:buSzPct val="85000"/>
        <a:buFont typeface="Arial" pitchFamily="34" charset="0"/>
        <a:buChar char="•"/>
        <a:defRPr sz="32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20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8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6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10.xml"/><Relationship Id="rId1" Type="http://schemas.openxmlformats.org/officeDocument/2006/relationships/vmlDrawing" Target="../drawings/vmlDrawing2.vml"/><Relationship Id="rId4" Type="http://schemas.openxmlformats.org/officeDocument/2006/relationships/image" Target="../media/image11.wmf"/></Relationships>
</file>

<file path=ppt/slides/_rels/slide22.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10.xml"/><Relationship Id="rId1" Type="http://schemas.openxmlformats.org/officeDocument/2006/relationships/vmlDrawing" Target="../drawings/vmlDrawing3.vml"/><Relationship Id="rId4" Type="http://schemas.openxmlformats.org/officeDocument/2006/relationships/image" Target="../media/image12.wmf"/></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6.xml.rels><?xml version="1.0" encoding="UTF-8" standalone="yes"?>
<Relationships xmlns="http://schemas.openxmlformats.org/package/2006/relationships"><Relationship Id="rId2" Type="http://schemas.openxmlformats.org/officeDocument/2006/relationships/slide" Target="slide9.xml"/><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10.xml"/><Relationship Id="rId1" Type="http://schemas.openxmlformats.org/officeDocument/2006/relationships/vmlDrawing" Target="../drawings/vmlDrawing1.vml"/><Relationship Id="rId6" Type="http://schemas.openxmlformats.org/officeDocument/2006/relationships/image" Target="../media/image6.wmf"/><Relationship Id="rId5" Type="http://schemas.openxmlformats.org/officeDocument/2006/relationships/oleObject" Target="../embeddings/oleObject2.bin"/><Relationship Id="rId4" Type="http://schemas.openxmlformats.org/officeDocument/2006/relationships/image" Target="../media/image5.wmf"/></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3" Type="http://schemas.openxmlformats.org/officeDocument/2006/relationships/slide" Target="slide36.xml"/><Relationship Id="rId2" Type="http://schemas.openxmlformats.org/officeDocument/2006/relationships/image" Target="../media/image7.png"/><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p:txBody>
          <a:bodyPr/>
          <a:lstStyle/>
          <a:p>
            <a:r>
              <a:rPr lang="en-US" i="1" dirty="0"/>
              <a:t>Finance</a:t>
            </a:r>
          </a:p>
        </p:txBody>
      </p:sp>
      <p:sp>
        <p:nvSpPr>
          <p:cNvPr id="15" name="Text Placeholder 2"/>
          <p:cNvSpPr>
            <a:spLocks noGrp="1"/>
          </p:cNvSpPr>
          <p:nvPr>
            <p:ph type="body" idx="1"/>
          </p:nvPr>
        </p:nvSpPr>
        <p:spPr/>
        <p:txBody>
          <a:bodyPr/>
          <a:lstStyle/>
          <a:p>
            <a:r>
              <a:rPr lang="en-US" dirty="0"/>
              <a:t>5th Edition</a:t>
            </a:r>
          </a:p>
        </p:txBody>
      </p:sp>
      <p:sp>
        <p:nvSpPr>
          <p:cNvPr id="14" name="Content Placeholder 3"/>
          <p:cNvSpPr>
            <a:spLocks noGrp="1"/>
          </p:cNvSpPr>
          <p:nvPr>
            <p:ph sz="quarter" idx="12"/>
          </p:nvPr>
        </p:nvSpPr>
        <p:spPr/>
        <p:txBody>
          <a:bodyPr/>
          <a:lstStyle/>
          <a:p>
            <a:r>
              <a:rPr lang="en-US" dirty="0"/>
              <a:t>Cornett, Adair, and Nofsinger</a:t>
            </a:r>
          </a:p>
        </p:txBody>
      </p:sp>
      <p:sp>
        <p:nvSpPr>
          <p:cNvPr id="12" name="Content Placeholder 4"/>
          <p:cNvSpPr>
            <a:spLocks noGrp="1"/>
          </p:cNvSpPr>
          <p:nvPr>
            <p:ph sz="quarter" idx="14"/>
          </p:nvPr>
        </p:nvSpPr>
        <p:spPr/>
        <p:txBody>
          <a:bodyPr/>
          <a:lstStyle/>
          <a:p>
            <a:r>
              <a:rPr lang="en-US" dirty="0"/>
              <a:t>Chapter 14</a:t>
            </a:r>
          </a:p>
        </p:txBody>
      </p:sp>
      <p:sp>
        <p:nvSpPr>
          <p:cNvPr id="13" name="Content Placeholder 5"/>
          <p:cNvSpPr>
            <a:spLocks noGrp="1"/>
          </p:cNvSpPr>
          <p:nvPr>
            <p:ph sz="quarter" idx="15"/>
          </p:nvPr>
        </p:nvSpPr>
        <p:spPr/>
        <p:txBody>
          <a:bodyPr/>
          <a:lstStyle/>
          <a:p>
            <a:r>
              <a:rPr lang="en-US" dirty="0"/>
              <a:t>Working Capital Management and Policies</a:t>
            </a:r>
          </a:p>
        </p:txBody>
      </p:sp>
      <p:sp>
        <p:nvSpPr>
          <p:cNvPr id="11" name="Content Placeholder 6"/>
          <p:cNvSpPr>
            <a:spLocks noGrp="1"/>
          </p:cNvSpPr>
          <p:nvPr>
            <p:ph sz="quarter" idx="13"/>
          </p:nvPr>
        </p:nvSpPr>
        <p:spPr>
          <a:xfrm>
            <a:off x="0" y="6750050"/>
            <a:ext cx="9144000" cy="113030"/>
          </a:xfrm>
        </p:spPr>
        <p:txBody>
          <a:bodyPr/>
          <a:lstStyle/>
          <a:p>
            <a:r>
              <a:rPr lang="en-US" dirty="0"/>
              <a:t>Copyright © 2020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341476830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Flexible Financing – Option #1</a:t>
            </a:r>
          </a:p>
        </p:txBody>
      </p:sp>
      <p:sp>
        <p:nvSpPr>
          <p:cNvPr id="3" name="Content Placeholder 2"/>
          <p:cNvSpPr>
            <a:spLocks noGrp="1"/>
          </p:cNvSpPr>
          <p:nvPr>
            <p:ph idx="1"/>
          </p:nvPr>
        </p:nvSpPr>
        <p:spPr>
          <a:xfrm>
            <a:off x="443625" y="1295400"/>
            <a:ext cx="8229600" cy="1981200"/>
          </a:xfrm>
        </p:spPr>
        <p:txBody>
          <a:bodyPr/>
          <a:lstStyle/>
          <a:p>
            <a:r>
              <a:rPr lang="en-US" altLang="en-US" dirty="0"/>
              <a:t>Flexible financing policy provides the firm with a surplus of cash and marketable securities most of the time – except during peak asset demand.</a:t>
            </a:r>
          </a:p>
        </p:txBody>
      </p:sp>
      <p:pic>
        <p:nvPicPr>
          <p:cNvPr id="6" name="Picture 3" descr="The fixed assets line and seasonal assets line is below, which now represents investing in marketable securities."/>
          <p:cNvPicPr>
            <a:picLocks noGrp="1" noChangeAspect="1" noChangeArrowheads="1"/>
          </p:cNvPicPr>
          <p:nvPr>
            <p:ph idx="10"/>
          </p:nvPr>
        </p:nvPicPr>
        <p:blipFill>
          <a:blip r:embed="rId2">
            <a:extLst>
              <a:ext uri="{28A0092B-C50C-407E-A947-70E740481C1C}">
                <a14:useLocalDpi xmlns:a14="http://schemas.microsoft.com/office/drawing/2010/main" val="0"/>
              </a:ext>
            </a:extLst>
          </a:blip>
          <a:srcRect/>
          <a:stretch>
            <a:fillRect/>
          </a:stretch>
        </p:blipFill>
        <p:spPr bwMode="auto">
          <a:xfrm>
            <a:off x="2230382" y="3368040"/>
            <a:ext cx="4683236" cy="3200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8473265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Restrictive Financing – Option #2</a:t>
            </a:r>
            <a:endParaRPr lang="en-US" sz="1500" dirty="0"/>
          </a:p>
        </p:txBody>
      </p:sp>
      <p:sp>
        <p:nvSpPr>
          <p:cNvPr id="3" name="Content Placeholder 2"/>
          <p:cNvSpPr>
            <a:spLocks noGrp="1"/>
          </p:cNvSpPr>
          <p:nvPr>
            <p:ph idx="1"/>
          </p:nvPr>
        </p:nvSpPr>
        <p:spPr>
          <a:xfrm>
            <a:off x="443625" y="1295400"/>
            <a:ext cx="8412480" cy="1143000"/>
          </a:xfrm>
        </p:spPr>
        <p:txBody>
          <a:bodyPr/>
          <a:lstStyle/>
          <a:p>
            <a:r>
              <a:rPr lang="en-US" altLang="en-US" dirty="0"/>
              <a:t>Decision to finance the troughs or valleys of asset demand with long-term debt and equity.</a:t>
            </a:r>
          </a:p>
        </p:txBody>
      </p:sp>
      <p:pic>
        <p:nvPicPr>
          <p:cNvPr id="8" name="Picture 3" descr="The fixed assets line and seasonal assets line is above, which now represents short-term financing."/>
          <p:cNvPicPr>
            <a:picLocks noGrp="1" noChangeAspect="1" noChangeArrowheads="1"/>
          </p:cNvPicPr>
          <p:nvPr>
            <p:ph idx="10"/>
          </p:nvPr>
        </p:nvPicPr>
        <p:blipFill>
          <a:blip r:embed="rId2">
            <a:extLst>
              <a:ext uri="{28A0092B-C50C-407E-A947-70E740481C1C}">
                <a14:useLocalDpi xmlns:a14="http://schemas.microsoft.com/office/drawing/2010/main" val="0"/>
              </a:ext>
            </a:extLst>
          </a:blip>
          <a:srcRect/>
          <a:stretch>
            <a:fillRect/>
          </a:stretch>
        </p:blipFill>
        <p:spPr bwMode="auto">
          <a:xfrm>
            <a:off x="1733735" y="2895600"/>
            <a:ext cx="5676531" cy="3657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2469508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Compromise Financing – Option #3</a:t>
            </a:r>
            <a:endParaRPr lang="en-US" sz="1500" dirty="0"/>
          </a:p>
        </p:txBody>
      </p:sp>
      <p:sp>
        <p:nvSpPr>
          <p:cNvPr id="3" name="Content Placeholder 2"/>
          <p:cNvSpPr>
            <a:spLocks noGrp="1"/>
          </p:cNvSpPr>
          <p:nvPr>
            <p:ph idx="1"/>
          </p:nvPr>
        </p:nvSpPr>
        <p:spPr>
          <a:xfrm>
            <a:off x="443625" y="1295400"/>
            <a:ext cx="8229600" cy="2133600"/>
          </a:xfrm>
        </p:spPr>
        <p:txBody>
          <a:bodyPr/>
          <a:lstStyle/>
          <a:p>
            <a:r>
              <a:rPr lang="en-US" altLang="en-US" dirty="0"/>
              <a:t>Compromise financing policy reflects the decision to finance the seasonally adjusted average level of asset demand with long-term debt and equity.</a:t>
            </a:r>
          </a:p>
        </p:txBody>
      </p:sp>
      <p:pic>
        <p:nvPicPr>
          <p:cNvPr id="7" name="Picture 3" descr="The fixed assets line and seasonal assets line are overlapping, which shows a combination of investing and financing."/>
          <p:cNvPicPr>
            <a:picLocks noGrp="1" noChangeAspect="1" noChangeArrowheads="1"/>
          </p:cNvPicPr>
          <p:nvPr>
            <p:ph idx="10"/>
          </p:nvPr>
        </p:nvPicPr>
        <p:blipFill>
          <a:blip r:embed="rId2">
            <a:extLst>
              <a:ext uri="{28A0092B-C50C-407E-A947-70E740481C1C}">
                <a14:useLocalDpi xmlns:a14="http://schemas.microsoft.com/office/drawing/2010/main" val="0"/>
              </a:ext>
            </a:extLst>
          </a:blip>
          <a:srcRect/>
          <a:stretch>
            <a:fillRect/>
          </a:stretch>
        </p:blipFill>
        <p:spPr bwMode="auto">
          <a:xfrm>
            <a:off x="2252100" y="3429000"/>
            <a:ext cx="4639801" cy="31089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7223431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Choosing a Financing Policy</a:t>
            </a:r>
            <a:endParaRPr lang="en-US" sz="1500" dirty="0"/>
          </a:p>
        </p:txBody>
      </p:sp>
      <p:sp>
        <p:nvSpPr>
          <p:cNvPr id="3" name="Content Placeholder 2"/>
          <p:cNvSpPr>
            <a:spLocks noGrp="1"/>
          </p:cNvSpPr>
          <p:nvPr>
            <p:ph idx="1"/>
          </p:nvPr>
        </p:nvSpPr>
        <p:spPr>
          <a:xfrm>
            <a:off x="443625" y="1295400"/>
            <a:ext cx="8229600" cy="5120640"/>
          </a:xfrm>
        </p:spPr>
        <p:txBody>
          <a:bodyPr/>
          <a:lstStyle/>
          <a:p>
            <a:r>
              <a:rPr lang="en-US" altLang="en-US" dirty="0"/>
              <a:t>In choosing a financing policy, one must consider the following factors to determine which approach will be the best fit.</a:t>
            </a:r>
          </a:p>
          <a:p>
            <a:pPr lvl="1"/>
            <a:r>
              <a:rPr lang="en-US" altLang="en-US" dirty="0"/>
              <a:t>Current and future expected interest rate levels.</a:t>
            </a:r>
          </a:p>
          <a:p>
            <a:pPr lvl="1"/>
            <a:r>
              <a:rPr lang="en-US" altLang="en-US" dirty="0"/>
              <a:t>Spread between short- and long-term rates.</a:t>
            </a:r>
          </a:p>
          <a:p>
            <a:pPr lvl="1"/>
            <a:r>
              <a:rPr lang="en-US" altLang="en-US" dirty="0"/>
              <a:t>Alternative financing availability and costs.</a:t>
            </a:r>
          </a:p>
        </p:txBody>
      </p:sp>
    </p:spTree>
    <p:extLst>
      <p:ext uri="{BB962C8B-B14F-4D97-AF65-F5344CB8AC3E}">
        <p14:creationId xmlns:p14="http://schemas.microsoft.com/office/powerpoint/2010/main" val="183572443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Short-Term Financial Plan</a:t>
            </a:r>
            <a:endParaRPr lang="en-US" sz="1500" dirty="0"/>
          </a:p>
        </p:txBody>
      </p:sp>
      <p:sp>
        <p:nvSpPr>
          <p:cNvPr id="3" name="Content Placeholder 2"/>
          <p:cNvSpPr>
            <a:spLocks noGrp="1"/>
          </p:cNvSpPr>
          <p:nvPr>
            <p:ph idx="1"/>
          </p:nvPr>
        </p:nvSpPr>
        <p:spPr>
          <a:xfrm>
            <a:off x="443625" y="1295400"/>
            <a:ext cx="8229600" cy="5029200"/>
          </a:xfrm>
        </p:spPr>
        <p:txBody>
          <a:bodyPr/>
          <a:lstStyle/>
          <a:p>
            <a:r>
              <a:rPr lang="en-US" altLang="en-US" dirty="0"/>
              <a:t>Firms not using flexible financing will need to seek short-term solutions.</a:t>
            </a:r>
          </a:p>
          <a:p>
            <a:pPr lvl="1"/>
            <a:r>
              <a:rPr lang="en-US" altLang="en-US" dirty="0"/>
              <a:t>Unsecured loans.</a:t>
            </a:r>
          </a:p>
          <a:p>
            <a:pPr lvl="1"/>
            <a:r>
              <a:rPr lang="en-US" altLang="en-US" dirty="0"/>
              <a:t>Secured loans.</a:t>
            </a:r>
          </a:p>
          <a:p>
            <a:pPr lvl="1"/>
            <a:r>
              <a:rPr lang="en-US" altLang="en-US" dirty="0"/>
              <a:t>Other short-term financing alternatives.</a:t>
            </a:r>
          </a:p>
        </p:txBody>
      </p:sp>
    </p:spTree>
    <p:extLst>
      <p:ext uri="{BB962C8B-B14F-4D97-AF65-F5344CB8AC3E}">
        <p14:creationId xmlns:p14="http://schemas.microsoft.com/office/powerpoint/2010/main" val="187257927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Unsecured Loans</a:t>
            </a:r>
            <a:endParaRPr lang="en-US" sz="1500" dirty="0"/>
          </a:p>
        </p:txBody>
      </p:sp>
      <p:sp>
        <p:nvSpPr>
          <p:cNvPr id="3" name="Content Placeholder 2"/>
          <p:cNvSpPr>
            <a:spLocks noGrp="1"/>
          </p:cNvSpPr>
          <p:nvPr>
            <p:ph idx="1"/>
          </p:nvPr>
        </p:nvSpPr>
        <p:spPr>
          <a:xfrm>
            <a:off x="443625" y="1295400"/>
            <a:ext cx="8229600" cy="5029200"/>
          </a:xfrm>
        </p:spPr>
        <p:txBody>
          <a:bodyPr/>
          <a:lstStyle/>
          <a:p>
            <a:r>
              <a:rPr lang="en-US" altLang="en-US" dirty="0"/>
              <a:t>Most common way to cover short-term financing need is a commercial loan from a bank.</a:t>
            </a:r>
          </a:p>
          <a:p>
            <a:pPr lvl="1"/>
            <a:r>
              <a:rPr lang="en-US" altLang="en-US" dirty="0"/>
              <a:t>Firm is usually extended a line of credit.</a:t>
            </a:r>
          </a:p>
          <a:p>
            <a:pPr lvl="2"/>
            <a:r>
              <a:rPr lang="en-US" altLang="en-US" dirty="0"/>
              <a:t>Fees can be explicit and implicit.</a:t>
            </a:r>
          </a:p>
          <a:p>
            <a:pPr lvl="2"/>
            <a:r>
              <a:rPr lang="en-US" altLang="en-US" dirty="0"/>
              <a:t>May require a </a:t>
            </a:r>
            <a:r>
              <a:rPr lang="en-US" altLang="en-US" b="1" dirty="0"/>
              <a:t>compensating balance</a:t>
            </a:r>
            <a:r>
              <a:rPr lang="en-US" altLang="en-US" dirty="0"/>
              <a:t>, which means a percentage of the borrowed money must be kept on deposit in the firm’s bank account.</a:t>
            </a:r>
          </a:p>
          <a:p>
            <a:pPr lvl="2"/>
            <a:r>
              <a:rPr lang="en-US" altLang="en-US" dirty="0"/>
              <a:t>Commitment fees may also be charged.</a:t>
            </a:r>
          </a:p>
        </p:txBody>
      </p:sp>
    </p:spTree>
    <p:extLst>
      <p:ext uri="{BB962C8B-B14F-4D97-AF65-F5344CB8AC3E}">
        <p14:creationId xmlns:p14="http://schemas.microsoft.com/office/powerpoint/2010/main" val="424599408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Secured Loans</a:t>
            </a:r>
            <a:endParaRPr lang="en-US" sz="1500" dirty="0"/>
          </a:p>
        </p:txBody>
      </p:sp>
      <p:sp>
        <p:nvSpPr>
          <p:cNvPr id="3" name="Content Placeholder 2"/>
          <p:cNvSpPr>
            <a:spLocks noGrp="1"/>
          </p:cNvSpPr>
          <p:nvPr>
            <p:ph idx="1"/>
          </p:nvPr>
        </p:nvSpPr>
        <p:spPr>
          <a:xfrm>
            <a:off x="443625" y="1295400"/>
            <a:ext cx="8229600" cy="5029200"/>
          </a:xfrm>
        </p:spPr>
        <p:txBody>
          <a:bodyPr/>
          <a:lstStyle/>
          <a:p>
            <a:r>
              <a:rPr lang="en-US" altLang="en-US" b="1" dirty="0"/>
              <a:t>Asset-based loans </a:t>
            </a:r>
            <a:r>
              <a:rPr lang="en-US" altLang="en-US" dirty="0"/>
              <a:t>are short-term loans secured by a company’s assets.</a:t>
            </a:r>
          </a:p>
          <a:p>
            <a:pPr lvl="1"/>
            <a:r>
              <a:rPr lang="en-US" altLang="en-US" dirty="0"/>
              <a:t>Lenders charge lower interest rates.</a:t>
            </a:r>
          </a:p>
          <a:p>
            <a:pPr lvl="1"/>
            <a:r>
              <a:rPr lang="en-US" altLang="en-US" dirty="0"/>
              <a:t>Real estate, accounts receivable, inventory and equipment used as collateral.</a:t>
            </a:r>
          </a:p>
        </p:txBody>
      </p:sp>
    </p:spTree>
    <p:extLst>
      <p:ext uri="{BB962C8B-B14F-4D97-AF65-F5344CB8AC3E}">
        <p14:creationId xmlns:p14="http://schemas.microsoft.com/office/powerpoint/2010/main" val="146213160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Accounts Receivable Options</a:t>
            </a:r>
            <a:endParaRPr lang="en-US" sz="1500" dirty="0"/>
          </a:p>
        </p:txBody>
      </p:sp>
      <p:sp>
        <p:nvSpPr>
          <p:cNvPr id="3" name="Content Placeholder 2"/>
          <p:cNvSpPr>
            <a:spLocks noGrp="1"/>
          </p:cNvSpPr>
          <p:nvPr>
            <p:ph idx="1"/>
          </p:nvPr>
        </p:nvSpPr>
        <p:spPr>
          <a:xfrm>
            <a:off x="443625" y="1295400"/>
            <a:ext cx="8229600" cy="5029200"/>
          </a:xfrm>
        </p:spPr>
        <p:txBody>
          <a:bodyPr/>
          <a:lstStyle/>
          <a:p>
            <a:r>
              <a:rPr lang="en-US" altLang="en-US" dirty="0"/>
              <a:t>Accounts receivable can either be sold outright to a factor or assigned.</a:t>
            </a:r>
          </a:p>
          <a:p>
            <a:pPr lvl="1"/>
            <a:r>
              <a:rPr lang="en-US" altLang="en-US" dirty="0"/>
              <a:t>A </a:t>
            </a:r>
            <a:r>
              <a:rPr lang="en-US" altLang="en-US" b="1" dirty="0"/>
              <a:t>factor</a:t>
            </a:r>
            <a:r>
              <a:rPr lang="en-US" altLang="en-US" dirty="0"/>
              <a:t> is an entity who will buy accounts receivable on a discounted basis before they are due.</a:t>
            </a:r>
          </a:p>
          <a:p>
            <a:pPr lvl="1"/>
            <a:r>
              <a:rPr lang="en-US" altLang="en-US" b="1" dirty="0"/>
              <a:t>Assignment</a:t>
            </a:r>
            <a:r>
              <a:rPr lang="en-US" altLang="en-US" dirty="0"/>
              <a:t> is a process whereby the firm borrows money from another entity, providing in return a lien on the accounts receivable as well as the right of </a:t>
            </a:r>
            <a:r>
              <a:rPr lang="en-US" altLang="en-US" b="1" dirty="0"/>
              <a:t>recourse</a:t>
            </a:r>
            <a:r>
              <a:rPr lang="en-US" altLang="en-US" dirty="0"/>
              <a:t>.</a:t>
            </a:r>
            <a:endParaRPr lang="en-US" altLang="en-US" b="1" dirty="0"/>
          </a:p>
        </p:txBody>
      </p:sp>
    </p:spTree>
    <p:extLst>
      <p:ext uri="{BB962C8B-B14F-4D97-AF65-F5344CB8AC3E}">
        <p14:creationId xmlns:p14="http://schemas.microsoft.com/office/powerpoint/2010/main" val="276801377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Other Sources</a:t>
            </a:r>
            <a:endParaRPr lang="en-US" sz="1500" dirty="0"/>
          </a:p>
        </p:txBody>
      </p:sp>
      <p:sp>
        <p:nvSpPr>
          <p:cNvPr id="3" name="Content Placeholder 2"/>
          <p:cNvSpPr>
            <a:spLocks noGrp="1"/>
          </p:cNvSpPr>
          <p:nvPr>
            <p:ph idx="1"/>
          </p:nvPr>
        </p:nvSpPr>
        <p:spPr>
          <a:xfrm>
            <a:off x="443625" y="1295400"/>
            <a:ext cx="8229600" cy="5029200"/>
          </a:xfrm>
        </p:spPr>
        <p:txBody>
          <a:bodyPr/>
          <a:lstStyle/>
          <a:p>
            <a:r>
              <a:rPr lang="en-US" altLang="en-US" b="1" dirty="0"/>
              <a:t>Commercial paper </a:t>
            </a:r>
            <a:r>
              <a:rPr lang="en-US" altLang="en-US" dirty="0"/>
              <a:t>is an unsecured short-term promissory note issued by a public firm to raise short-term cash.</a:t>
            </a:r>
          </a:p>
          <a:p>
            <a:pPr lvl="1"/>
            <a:r>
              <a:rPr lang="en-US" altLang="en-US" dirty="0"/>
              <a:t>Often used to finance working capital requirements.</a:t>
            </a:r>
          </a:p>
          <a:p>
            <a:r>
              <a:rPr lang="en-US" altLang="en-US" b="1" dirty="0"/>
              <a:t>Banker’s acceptance (BA) </a:t>
            </a:r>
            <a:r>
              <a:rPr lang="en-US" altLang="en-US" dirty="0"/>
              <a:t>is a short-term promissory note issued by a corporation, bearing the unconditional guarantee (acceptance) of a major bank.</a:t>
            </a:r>
          </a:p>
        </p:txBody>
      </p:sp>
    </p:spTree>
    <p:extLst>
      <p:ext uri="{BB962C8B-B14F-4D97-AF65-F5344CB8AC3E}">
        <p14:creationId xmlns:p14="http://schemas.microsoft.com/office/powerpoint/2010/main" val="320530953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Cash Management</a:t>
            </a:r>
            <a:endParaRPr lang="en-US" sz="1500" dirty="0"/>
          </a:p>
        </p:txBody>
      </p:sp>
      <p:sp>
        <p:nvSpPr>
          <p:cNvPr id="3" name="Content Placeholder 2"/>
          <p:cNvSpPr>
            <a:spLocks noGrp="1"/>
          </p:cNvSpPr>
          <p:nvPr>
            <p:ph idx="1"/>
          </p:nvPr>
        </p:nvSpPr>
        <p:spPr>
          <a:xfrm>
            <a:off x="443625" y="1295400"/>
            <a:ext cx="8229600" cy="5029200"/>
          </a:xfrm>
        </p:spPr>
        <p:txBody>
          <a:bodyPr/>
          <a:lstStyle/>
          <a:p>
            <a:r>
              <a:rPr lang="en-US" altLang="en-US" dirty="0"/>
              <a:t>Confusion between a </a:t>
            </a:r>
            <a:r>
              <a:rPr lang="en-US" altLang="en-US" i="1" dirty="0"/>
              <a:t>cash flow </a:t>
            </a:r>
            <a:r>
              <a:rPr lang="en-US" altLang="en-US" dirty="0"/>
              <a:t>and a </a:t>
            </a:r>
            <a:r>
              <a:rPr lang="en-US" altLang="en-US" i="1" dirty="0"/>
              <a:t>cash account.</a:t>
            </a:r>
          </a:p>
          <a:p>
            <a:pPr lvl="1"/>
            <a:r>
              <a:rPr lang="en-US" altLang="en-US" dirty="0"/>
              <a:t>Cash flows are a good thing.</a:t>
            </a:r>
          </a:p>
          <a:p>
            <a:pPr lvl="1"/>
            <a:r>
              <a:rPr lang="en-US" altLang="en-US" dirty="0"/>
              <a:t>Cash account is a current asset account with high liquidity and low profitability</a:t>
            </a:r>
          </a:p>
          <a:p>
            <a:pPr lvl="2"/>
            <a:r>
              <a:rPr lang="en-US" altLang="en-US" dirty="0"/>
              <a:t>Relatively speaking, it’s a </a:t>
            </a:r>
            <a:r>
              <a:rPr lang="en-US" altLang="en-US" i="1" dirty="0"/>
              <a:t>bad</a:t>
            </a:r>
            <a:r>
              <a:rPr lang="en-US" altLang="en-US" dirty="0"/>
              <a:t> thing from a cash flow perspective.</a:t>
            </a:r>
          </a:p>
        </p:txBody>
      </p:sp>
    </p:spTree>
    <p:extLst>
      <p:ext uri="{BB962C8B-B14F-4D97-AF65-F5344CB8AC3E}">
        <p14:creationId xmlns:p14="http://schemas.microsoft.com/office/powerpoint/2010/main" val="35471649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Revisiting the Balance Sheet Model</a:t>
            </a:r>
            <a:r>
              <a:rPr lang="en-US" sz="1700" dirty="0"/>
              <a:t> 1 </a:t>
            </a:r>
          </a:p>
        </p:txBody>
      </p:sp>
      <p:sp>
        <p:nvSpPr>
          <p:cNvPr id="3" name="Content Placeholder 2"/>
          <p:cNvSpPr>
            <a:spLocks noGrp="1"/>
          </p:cNvSpPr>
          <p:nvPr>
            <p:ph idx="1"/>
          </p:nvPr>
        </p:nvSpPr>
        <p:spPr>
          <a:xfrm>
            <a:off x="443625" y="1295400"/>
            <a:ext cx="3213975" cy="5029200"/>
          </a:xfrm>
        </p:spPr>
        <p:txBody>
          <a:bodyPr/>
          <a:lstStyle/>
          <a:p>
            <a:r>
              <a:rPr lang="en-US" altLang="en-US" sz="2800" dirty="0"/>
              <a:t>Current assets.</a:t>
            </a:r>
          </a:p>
          <a:p>
            <a:pPr lvl="1"/>
            <a:r>
              <a:rPr lang="en-US" altLang="en-US" sz="2400" dirty="0"/>
              <a:t>Most liquid, but less profitable than fixed assets.</a:t>
            </a:r>
          </a:p>
          <a:p>
            <a:pPr lvl="1"/>
            <a:r>
              <a:rPr lang="en-US" altLang="en-US" sz="2400" dirty="0"/>
              <a:t>Represent something the firm has to fund, but would rather not.</a:t>
            </a:r>
          </a:p>
          <a:p>
            <a:r>
              <a:rPr lang="en-US" altLang="en-US" sz="2800" dirty="0"/>
              <a:t>Current liabilities.</a:t>
            </a:r>
          </a:p>
          <a:p>
            <a:pPr lvl="1"/>
            <a:r>
              <a:rPr lang="en-US" altLang="en-US" sz="2400" dirty="0"/>
              <a:t>Act as sources of capital.</a:t>
            </a:r>
          </a:p>
        </p:txBody>
      </p:sp>
      <p:sp>
        <p:nvSpPr>
          <p:cNvPr id="7" name="Content Placeholder 3"/>
          <p:cNvSpPr>
            <a:spLocks noGrp="1"/>
          </p:cNvSpPr>
          <p:nvPr>
            <p:ph idx="10"/>
          </p:nvPr>
        </p:nvSpPr>
        <p:spPr>
          <a:xfrm>
            <a:off x="3810000" y="1600200"/>
            <a:ext cx="5120640" cy="381000"/>
          </a:xfrm>
          <a:solidFill>
            <a:srgbClr val="FFFCDD"/>
          </a:solidFill>
        </p:spPr>
        <p:txBody>
          <a:bodyPr/>
          <a:lstStyle/>
          <a:p>
            <a:r>
              <a:rPr lang="en-US" sz="1800" dirty="0"/>
              <a:t>The Basic Balance Sheet </a:t>
            </a:r>
          </a:p>
        </p:txBody>
      </p:sp>
      <p:graphicFrame>
        <p:nvGraphicFramePr>
          <p:cNvPr id="11" name="Table 4"/>
          <p:cNvGraphicFramePr>
            <a:graphicFrameLocks noGrp="1"/>
          </p:cNvGraphicFramePr>
          <p:nvPr>
            <p:ph idx="11"/>
            <p:extLst>
              <p:ext uri="{D42A27DB-BD31-4B8C-83A1-F6EECF244321}">
                <p14:modId xmlns:p14="http://schemas.microsoft.com/office/powerpoint/2010/main" val="4268736923"/>
              </p:ext>
            </p:extLst>
          </p:nvPr>
        </p:nvGraphicFramePr>
        <p:xfrm>
          <a:off x="3810000" y="1981200"/>
          <a:ext cx="5120640" cy="3566160"/>
        </p:xfrm>
        <a:graphic>
          <a:graphicData uri="http://schemas.openxmlformats.org/drawingml/2006/table">
            <a:tbl>
              <a:tblPr firstRow="1" bandRow="1">
                <a:tableStyleId>{5C22544A-7EE6-4342-B048-85BDC9FD1C3A}</a:tableStyleId>
              </a:tblPr>
              <a:tblGrid>
                <a:gridCol w="1920240">
                  <a:extLst>
                    <a:ext uri="{9D8B030D-6E8A-4147-A177-3AD203B41FA5}">
                      <a16:colId xmlns:a16="http://schemas.microsoft.com/office/drawing/2014/main" val="2997757849"/>
                    </a:ext>
                  </a:extLst>
                </a:gridCol>
                <a:gridCol w="1005840">
                  <a:extLst>
                    <a:ext uri="{9D8B030D-6E8A-4147-A177-3AD203B41FA5}">
                      <a16:colId xmlns:a16="http://schemas.microsoft.com/office/drawing/2014/main" val="1203254261"/>
                    </a:ext>
                  </a:extLst>
                </a:gridCol>
                <a:gridCol w="2194560">
                  <a:extLst>
                    <a:ext uri="{9D8B030D-6E8A-4147-A177-3AD203B41FA5}">
                      <a16:colId xmlns:a16="http://schemas.microsoft.com/office/drawing/2014/main" val="149156"/>
                    </a:ext>
                  </a:extLst>
                </a:gridCol>
              </a:tblGrid>
              <a:tr h="36576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i="0" u="none" strike="noStrike" kern="1200" baseline="0" dirty="0">
                          <a:solidFill>
                            <a:schemeClr val="tx1"/>
                          </a:solidFill>
                          <a:latin typeface="+mn-lt"/>
                          <a:ea typeface="+mn-ea"/>
                          <a:cs typeface="+mn-cs"/>
                        </a:rPr>
                        <a:t>Total Assets</a:t>
                      </a:r>
                      <a:endParaRPr lang="en-US" sz="1200" b="0" i="0" u="none" strike="noStrike" kern="1200" baseline="0" dirty="0">
                        <a:solidFill>
                          <a:schemeClr val="tx1"/>
                        </a:solidFill>
                        <a:latin typeface="+mn-lt"/>
                        <a:ea typeface="+mn-ea"/>
                        <a:cs typeface="+mn-cs"/>
                      </a:endParaRP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CBDBEB"/>
                    </a:solidFill>
                  </a:tcPr>
                </a:tc>
                <a:tc>
                  <a:txBody>
                    <a:bodyPr/>
                    <a:lstStyle/>
                    <a:p>
                      <a:endParaRPr lang="en-US" sz="1200" dirty="0">
                        <a:solidFill>
                          <a:schemeClr val="tx1"/>
                        </a:solidFill>
                      </a:endParaRP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CBDBEB"/>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i="0" u="none" strike="noStrike" kern="1200" baseline="0" dirty="0">
                          <a:solidFill>
                            <a:schemeClr val="tx1"/>
                          </a:solidFill>
                          <a:latin typeface="+mn-lt"/>
                          <a:ea typeface="+mn-ea"/>
                          <a:cs typeface="+mn-cs"/>
                        </a:rPr>
                        <a:t>Total Liabilities and Equity</a:t>
                      </a:r>
                      <a:endParaRPr lang="en-US" sz="1200" b="0" i="0" u="none" strike="noStrike" kern="1200" baseline="0" dirty="0">
                        <a:solidFill>
                          <a:schemeClr val="tx1"/>
                        </a:solidFill>
                        <a:latin typeface="+mn-lt"/>
                        <a:ea typeface="+mn-ea"/>
                        <a:cs typeface="+mn-cs"/>
                      </a:endParaRP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CBDBEB"/>
                    </a:solidFill>
                  </a:tcPr>
                </a:tc>
                <a:extLst>
                  <a:ext uri="{0D108BD9-81ED-4DB2-BD59-A6C34878D82A}">
                    <a16:rowId xmlns:a16="http://schemas.microsoft.com/office/drawing/2014/main" val="3859231843"/>
                  </a:ext>
                </a:extLst>
              </a:tr>
              <a:tr h="26574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dk1"/>
                          </a:solidFill>
                          <a:latin typeface="+mn-lt"/>
                          <a:ea typeface="+mn-ea"/>
                          <a:cs typeface="+mn-cs"/>
                        </a:rPr>
                        <a:t>Current assets:</a:t>
                      </a:r>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rgbClr val="FFFCDD"/>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dk1"/>
                          </a:solidFill>
                          <a:latin typeface="+mn-lt"/>
                          <a:ea typeface="+mn-ea"/>
                          <a:cs typeface="+mn-cs"/>
                        </a:rPr>
                        <a:t>Net working capital</a:t>
                      </a:r>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rgbClr val="FFFCDD"/>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dk1"/>
                          </a:solidFill>
                          <a:latin typeface="+mn-lt"/>
                          <a:ea typeface="+mn-ea"/>
                          <a:cs typeface="+mn-cs"/>
                        </a:rPr>
                        <a:t>Current liabilities:</a:t>
                      </a:r>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rgbClr val="FFFCDD"/>
                    </a:solidFill>
                  </a:tcPr>
                </a:tc>
                <a:extLst>
                  <a:ext uri="{0D108BD9-81ED-4DB2-BD59-A6C34878D82A}">
                    <a16:rowId xmlns:a16="http://schemas.microsoft.com/office/drawing/2014/main" val="520587480"/>
                  </a:ext>
                </a:extLst>
              </a:tr>
              <a:tr h="265748">
                <a:tc>
                  <a:txBody>
                    <a:bodyPr/>
                    <a:lstStyle/>
                    <a:p>
                      <a:pPr marL="18288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dk1"/>
                          </a:solidFill>
                          <a:latin typeface="+mn-lt"/>
                          <a:ea typeface="+mn-ea"/>
                          <a:cs typeface="+mn-cs"/>
                        </a:rPr>
                        <a:t>Cash and marketable     securities</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tc>
                  <a:txBody>
                    <a:bodyPr/>
                    <a:lstStyle/>
                    <a:p>
                      <a:endParaRPr lang="en-US" sz="1200"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tc>
                  <a:txBody>
                    <a:bodyPr/>
                    <a:lstStyle/>
                    <a:p>
                      <a:pPr marL="18288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dk1"/>
                          </a:solidFill>
                          <a:latin typeface="+mn-lt"/>
                          <a:ea typeface="+mn-ea"/>
                          <a:cs typeface="+mn-cs"/>
                        </a:rPr>
                        <a:t>Accrued wages and taxes</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extLst>
                  <a:ext uri="{0D108BD9-81ED-4DB2-BD59-A6C34878D82A}">
                    <a16:rowId xmlns:a16="http://schemas.microsoft.com/office/drawing/2014/main" val="2125756627"/>
                  </a:ext>
                </a:extLst>
              </a:tr>
              <a:tr h="265748">
                <a:tc>
                  <a:txBody>
                    <a:bodyPr/>
                    <a:lstStyle/>
                    <a:p>
                      <a:pPr marL="18288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dk1"/>
                          </a:solidFill>
                          <a:latin typeface="+mn-lt"/>
                          <a:ea typeface="+mn-ea"/>
                          <a:cs typeface="+mn-cs"/>
                        </a:rPr>
                        <a:t>Accounts receivable</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tc>
                  <a:txBody>
                    <a:bodyPr/>
                    <a:lstStyle/>
                    <a:p>
                      <a:endParaRPr lang="en-US" sz="1200"/>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tc>
                  <a:txBody>
                    <a:bodyPr/>
                    <a:lstStyle/>
                    <a:p>
                      <a:pPr marL="18288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dk1"/>
                          </a:solidFill>
                          <a:latin typeface="+mn-lt"/>
                          <a:ea typeface="+mn-ea"/>
                          <a:cs typeface="+mn-cs"/>
                        </a:rPr>
                        <a:t>Accounts payable</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extLst>
                  <a:ext uri="{0D108BD9-81ED-4DB2-BD59-A6C34878D82A}">
                    <a16:rowId xmlns:a16="http://schemas.microsoft.com/office/drawing/2014/main" val="4124482272"/>
                  </a:ext>
                </a:extLst>
              </a:tr>
              <a:tr h="265748">
                <a:tc>
                  <a:txBody>
                    <a:bodyPr/>
                    <a:lstStyle/>
                    <a:p>
                      <a:pPr marL="18288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dk1"/>
                          </a:solidFill>
                          <a:latin typeface="+mn-lt"/>
                          <a:ea typeface="+mn-ea"/>
                          <a:cs typeface="+mn-cs"/>
                        </a:rPr>
                        <a:t>Inventory</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tc>
                  <a:txBody>
                    <a:bodyPr/>
                    <a:lstStyle/>
                    <a:p>
                      <a:endParaRPr lang="en-US" sz="1200"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tc>
                  <a:txBody>
                    <a:bodyPr/>
                    <a:lstStyle/>
                    <a:p>
                      <a:pPr marL="18288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dk1"/>
                          </a:solidFill>
                          <a:latin typeface="+mn-lt"/>
                          <a:ea typeface="+mn-ea"/>
                          <a:cs typeface="+mn-cs"/>
                        </a:rPr>
                        <a:t>Notes payable</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extLst>
                  <a:ext uri="{0D108BD9-81ED-4DB2-BD59-A6C34878D82A}">
                    <a16:rowId xmlns:a16="http://schemas.microsoft.com/office/drawing/2014/main" val="275893030"/>
                  </a:ext>
                </a:extLst>
              </a:tr>
              <a:tr h="26574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dk1"/>
                          </a:solidFill>
                          <a:latin typeface="+mn-lt"/>
                          <a:ea typeface="+mn-ea"/>
                          <a:cs typeface="+mn-cs"/>
                        </a:rPr>
                        <a:t>Fixed assets:</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tc>
                  <a:txBody>
                    <a:bodyPr/>
                    <a:lstStyle/>
                    <a:p>
                      <a:endParaRPr lang="en-US" sz="1200"/>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dk1"/>
                          </a:solidFill>
                          <a:latin typeface="+mn-lt"/>
                          <a:ea typeface="+mn-ea"/>
                          <a:cs typeface="+mn-cs"/>
                        </a:rPr>
                        <a:t>Long-term debt</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extLst>
                  <a:ext uri="{0D108BD9-81ED-4DB2-BD59-A6C34878D82A}">
                    <a16:rowId xmlns:a16="http://schemas.microsoft.com/office/drawing/2014/main" val="4008230417"/>
                  </a:ext>
                </a:extLst>
              </a:tr>
              <a:tr h="265748">
                <a:tc>
                  <a:txBody>
                    <a:bodyPr/>
                    <a:lstStyle/>
                    <a:p>
                      <a:pPr marL="18288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dk1"/>
                          </a:solidFill>
                          <a:latin typeface="+mn-lt"/>
                          <a:ea typeface="+mn-ea"/>
                          <a:cs typeface="+mn-cs"/>
                        </a:rPr>
                        <a:t>Gross plant and equipment</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tc>
                  <a:txBody>
                    <a:bodyPr/>
                    <a:lstStyle/>
                    <a:p>
                      <a:endParaRPr lang="en-US" sz="1200"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dk1"/>
                          </a:solidFill>
                          <a:latin typeface="+mn-lt"/>
                          <a:ea typeface="+mn-ea"/>
                          <a:cs typeface="+mn-cs"/>
                        </a:rPr>
                        <a:t>Stockholders’ equity:</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extLst>
                  <a:ext uri="{0D108BD9-81ED-4DB2-BD59-A6C34878D82A}">
                    <a16:rowId xmlns:a16="http://schemas.microsoft.com/office/drawing/2014/main" val="1904076599"/>
                  </a:ext>
                </a:extLst>
              </a:tr>
              <a:tr h="265748">
                <a:tc>
                  <a:txBody>
                    <a:bodyPr/>
                    <a:lstStyle/>
                    <a:p>
                      <a:pPr marL="18288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dk1"/>
                          </a:solidFill>
                          <a:latin typeface="+mn-lt"/>
                          <a:ea typeface="+mn-ea"/>
                          <a:cs typeface="+mn-cs"/>
                        </a:rPr>
                        <a:t>Less: Depreciation</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tc>
                  <a:txBody>
                    <a:bodyPr/>
                    <a:lstStyle/>
                    <a:p>
                      <a:endParaRPr lang="en-US" sz="1200"/>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tc>
                  <a:txBody>
                    <a:bodyPr/>
                    <a:lstStyle/>
                    <a:p>
                      <a:pPr marL="18288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dk1"/>
                          </a:solidFill>
                          <a:latin typeface="+mn-lt"/>
                          <a:ea typeface="+mn-ea"/>
                          <a:cs typeface="+mn-cs"/>
                        </a:rPr>
                        <a:t>Preferred stock</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extLst>
                  <a:ext uri="{0D108BD9-81ED-4DB2-BD59-A6C34878D82A}">
                    <a16:rowId xmlns:a16="http://schemas.microsoft.com/office/drawing/2014/main" val="4025713183"/>
                  </a:ext>
                </a:extLst>
              </a:tr>
              <a:tr h="3962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dk1"/>
                          </a:solidFill>
                          <a:latin typeface="+mn-lt"/>
                          <a:ea typeface="+mn-ea"/>
                          <a:cs typeface="+mn-cs"/>
                        </a:rPr>
                        <a:t>Net plant and equipment</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tc>
                  <a:txBody>
                    <a:bodyPr/>
                    <a:lstStyle/>
                    <a:p>
                      <a:endParaRPr lang="en-US" sz="1200"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tc>
                  <a:txBody>
                    <a:bodyPr/>
                    <a:lstStyle/>
                    <a:p>
                      <a:pPr marL="18288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dk1"/>
                          </a:solidFill>
                          <a:latin typeface="+mn-lt"/>
                          <a:ea typeface="+mn-ea"/>
                          <a:cs typeface="+mn-cs"/>
                        </a:rPr>
                        <a:t>Common stock and paid-in surplus</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extLst>
                  <a:ext uri="{0D108BD9-81ED-4DB2-BD59-A6C34878D82A}">
                    <a16:rowId xmlns:a16="http://schemas.microsoft.com/office/drawing/2014/main" val="3889965498"/>
                  </a:ext>
                </a:extLst>
              </a:tr>
              <a:tr h="26574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dk1"/>
                          </a:solidFill>
                          <a:latin typeface="+mn-lt"/>
                          <a:ea typeface="+mn-ea"/>
                          <a:cs typeface="+mn-cs"/>
                        </a:rPr>
                        <a:t>Other long-term assets</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tc>
                  <a:txBody>
                    <a:bodyPr/>
                    <a:lstStyle/>
                    <a:p>
                      <a:endParaRPr lang="en-US" sz="1200"/>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dk1"/>
                          </a:solidFill>
                          <a:latin typeface="+mn-lt"/>
                          <a:ea typeface="+mn-ea"/>
                          <a:cs typeface="+mn-cs"/>
                        </a:rPr>
                        <a:t>Retained earnings</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extLst>
                  <a:ext uri="{0D108BD9-81ED-4DB2-BD59-A6C34878D82A}">
                    <a16:rowId xmlns:a16="http://schemas.microsoft.com/office/drawing/2014/main" val="1018439470"/>
                  </a:ext>
                </a:extLst>
              </a:tr>
            </a:tbl>
          </a:graphicData>
        </a:graphic>
      </p:graphicFrame>
    </p:spTree>
    <p:extLst>
      <p:ext uri="{BB962C8B-B14F-4D97-AF65-F5344CB8AC3E}">
        <p14:creationId xmlns:p14="http://schemas.microsoft.com/office/powerpoint/2010/main" val="243491376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Reasons for Holding Cash</a:t>
            </a:r>
            <a:endParaRPr lang="en-US" sz="1500" dirty="0"/>
          </a:p>
        </p:txBody>
      </p:sp>
      <p:sp>
        <p:nvSpPr>
          <p:cNvPr id="3" name="Content Placeholder 2"/>
          <p:cNvSpPr>
            <a:spLocks noGrp="1"/>
          </p:cNvSpPr>
          <p:nvPr>
            <p:ph idx="1"/>
          </p:nvPr>
        </p:nvSpPr>
        <p:spPr>
          <a:xfrm>
            <a:off x="443625" y="1295400"/>
            <a:ext cx="8229600" cy="5029200"/>
          </a:xfrm>
        </p:spPr>
        <p:txBody>
          <a:bodyPr/>
          <a:lstStyle/>
          <a:p>
            <a:r>
              <a:rPr lang="en-US" altLang="en-US" b="1" dirty="0"/>
              <a:t>Transaction facilitation </a:t>
            </a:r>
            <a:r>
              <a:rPr lang="en-US" altLang="en-US" dirty="0"/>
              <a:t>is the use of cash to pay employees’ wages, taxes, suppliers’ bills, interest on debts, and dividends on stock.</a:t>
            </a:r>
          </a:p>
          <a:p>
            <a:r>
              <a:rPr lang="en-US" altLang="en-US" dirty="0"/>
              <a:t>Compensating balances.</a:t>
            </a:r>
          </a:p>
          <a:p>
            <a:pPr lvl="1"/>
            <a:r>
              <a:rPr lang="en-US" altLang="en-US" dirty="0"/>
              <a:t>Represent opportunity costs to the firm.</a:t>
            </a:r>
          </a:p>
          <a:p>
            <a:r>
              <a:rPr lang="en-US" altLang="en-US" dirty="0"/>
              <a:t>Investment opportunities.</a:t>
            </a:r>
          </a:p>
          <a:p>
            <a:pPr lvl="1"/>
            <a:r>
              <a:rPr lang="en-US" altLang="en-US" dirty="0"/>
              <a:t>Having excess cash on hand may allow the firm to take advantage of investment opportunities.</a:t>
            </a:r>
          </a:p>
        </p:txBody>
      </p:sp>
    </p:spTree>
    <p:extLst>
      <p:ext uri="{BB962C8B-B14F-4D97-AF65-F5344CB8AC3E}">
        <p14:creationId xmlns:p14="http://schemas.microsoft.com/office/powerpoint/2010/main" val="180535195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Baumol</a:t>
            </a:r>
            <a:r>
              <a:rPr lang="en-US" dirty="0"/>
              <a:t> Model</a:t>
            </a:r>
            <a:endParaRPr lang="en-US" sz="1500" dirty="0"/>
          </a:p>
        </p:txBody>
      </p:sp>
      <p:sp>
        <p:nvSpPr>
          <p:cNvPr id="3" name="Content Placeholder 2"/>
          <p:cNvSpPr>
            <a:spLocks noGrp="1"/>
          </p:cNvSpPr>
          <p:nvPr>
            <p:ph idx="1"/>
          </p:nvPr>
        </p:nvSpPr>
        <p:spPr>
          <a:xfrm>
            <a:off x="443625" y="1295400"/>
            <a:ext cx="8229600" cy="1524000"/>
          </a:xfrm>
        </p:spPr>
        <p:txBody>
          <a:bodyPr/>
          <a:lstStyle/>
          <a:p>
            <a:r>
              <a:rPr lang="en-US" altLang="en-US" dirty="0"/>
              <a:t>Designed to minimize sum of opportunity costs associated with holding cash and trading costs associated with converting other assets to cash.</a:t>
            </a:r>
          </a:p>
        </p:txBody>
      </p:sp>
      <p:graphicFrame>
        <p:nvGraphicFramePr>
          <p:cNvPr id="4" name="Object 3"/>
          <p:cNvGraphicFramePr>
            <a:graphicFrameLocks noChangeAspect="1"/>
          </p:cNvGraphicFramePr>
          <p:nvPr>
            <p:extLst>
              <p:ext uri="{D42A27DB-BD31-4B8C-83A1-F6EECF244321}">
                <p14:modId xmlns:p14="http://schemas.microsoft.com/office/powerpoint/2010/main" val="3205916805"/>
              </p:ext>
            </p:extLst>
          </p:nvPr>
        </p:nvGraphicFramePr>
        <p:xfrm>
          <a:off x="2733675" y="3352800"/>
          <a:ext cx="2968625" cy="860425"/>
        </p:xfrm>
        <a:graphic>
          <a:graphicData uri="http://schemas.openxmlformats.org/presentationml/2006/ole">
            <mc:AlternateContent xmlns:mc="http://schemas.openxmlformats.org/markup-compatibility/2006">
              <mc:Choice xmlns:v="urn:schemas-microsoft-com:vml" Requires="v">
                <p:oleObj spid="_x0000_s81986" name="Equation" r:id="rId3" imgW="876240" imgH="253800" progId="Equation.DSMT4">
                  <p:embed/>
                </p:oleObj>
              </mc:Choice>
              <mc:Fallback>
                <p:oleObj name="Equation" r:id="rId3" imgW="876240" imgH="253800" progId="Equation.DSMT4">
                  <p:embed/>
                  <p:pic>
                    <p:nvPicPr>
                      <p:cNvPr id="0" name=""/>
                      <p:cNvPicPr/>
                      <p:nvPr/>
                    </p:nvPicPr>
                    <p:blipFill>
                      <a:blip r:embed="rId4"/>
                      <a:stretch>
                        <a:fillRect/>
                      </a:stretch>
                    </p:blipFill>
                    <p:spPr>
                      <a:xfrm>
                        <a:off x="2733675" y="3352800"/>
                        <a:ext cx="2968625" cy="860425"/>
                      </a:xfrm>
                      <a:prstGeom prst="rect">
                        <a:avLst/>
                      </a:prstGeom>
                    </p:spPr>
                  </p:pic>
                </p:oleObj>
              </mc:Fallback>
            </mc:AlternateContent>
          </a:graphicData>
        </a:graphic>
      </p:graphicFrame>
      <p:sp>
        <p:nvSpPr>
          <p:cNvPr id="5" name="Content Placeholder 4"/>
          <p:cNvSpPr>
            <a:spLocks noGrp="1"/>
          </p:cNvSpPr>
          <p:nvPr>
            <p:ph idx="10"/>
          </p:nvPr>
        </p:nvSpPr>
        <p:spPr>
          <a:xfrm>
            <a:off x="443625" y="4191000"/>
            <a:ext cx="8229600" cy="2362200"/>
          </a:xfrm>
        </p:spPr>
        <p:txBody>
          <a:bodyPr/>
          <a:lstStyle/>
          <a:p>
            <a:r>
              <a:rPr lang="en-US" altLang="en-US" dirty="0"/>
              <a:t>Assumptions.</a:t>
            </a:r>
          </a:p>
          <a:p>
            <a:pPr lvl="1"/>
            <a:r>
              <a:rPr lang="en-US" altLang="en-US" dirty="0"/>
              <a:t>Constant disbursement rate for cash.</a:t>
            </a:r>
          </a:p>
          <a:p>
            <a:pPr lvl="1"/>
            <a:r>
              <a:rPr lang="en-US" altLang="en-US" dirty="0"/>
              <a:t>No cash will come in during period in question.</a:t>
            </a:r>
          </a:p>
          <a:p>
            <a:pPr lvl="1"/>
            <a:r>
              <a:rPr lang="en-US" altLang="en-US" dirty="0"/>
              <a:t>No </a:t>
            </a:r>
            <a:r>
              <a:rPr lang="en-US" altLang="en-US" b="1" dirty="0"/>
              <a:t>safety stock </a:t>
            </a:r>
            <a:r>
              <a:rPr lang="en-US" altLang="en-US" dirty="0"/>
              <a:t>of extra cash.</a:t>
            </a:r>
          </a:p>
        </p:txBody>
      </p:sp>
    </p:spTree>
    <p:extLst>
      <p:ext uri="{BB962C8B-B14F-4D97-AF65-F5344CB8AC3E}">
        <p14:creationId xmlns:p14="http://schemas.microsoft.com/office/powerpoint/2010/main" val="66699859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Miller-Orr Model</a:t>
            </a:r>
            <a:endParaRPr lang="en-US" sz="1500" dirty="0"/>
          </a:p>
        </p:txBody>
      </p:sp>
      <p:sp>
        <p:nvSpPr>
          <p:cNvPr id="3" name="Content Placeholder 2"/>
          <p:cNvSpPr>
            <a:spLocks noGrp="1"/>
          </p:cNvSpPr>
          <p:nvPr>
            <p:ph idx="1"/>
          </p:nvPr>
        </p:nvSpPr>
        <p:spPr>
          <a:xfrm>
            <a:off x="443625" y="1295400"/>
            <a:ext cx="8229600" cy="1752600"/>
          </a:xfrm>
        </p:spPr>
        <p:txBody>
          <a:bodyPr/>
          <a:lstStyle/>
          <a:p>
            <a:r>
              <a:rPr lang="en-US" altLang="en-US" dirty="0"/>
              <a:t>Assumes daily net cash flows are random but normally distributed.</a:t>
            </a:r>
          </a:p>
          <a:p>
            <a:r>
              <a:rPr lang="en-US" altLang="en-US" dirty="0"/>
              <a:t>Allows for cash inflows and outflows.</a:t>
            </a:r>
          </a:p>
        </p:txBody>
      </p:sp>
      <p:graphicFrame>
        <p:nvGraphicFramePr>
          <p:cNvPr id="4" name="Object 3"/>
          <p:cNvGraphicFramePr>
            <a:graphicFrameLocks noChangeAspect="1"/>
          </p:cNvGraphicFramePr>
          <p:nvPr>
            <p:extLst>
              <p:ext uri="{D42A27DB-BD31-4B8C-83A1-F6EECF244321}">
                <p14:modId xmlns:p14="http://schemas.microsoft.com/office/powerpoint/2010/main" val="50137460"/>
              </p:ext>
            </p:extLst>
          </p:nvPr>
        </p:nvGraphicFramePr>
        <p:xfrm>
          <a:off x="2224088" y="3459163"/>
          <a:ext cx="4694237" cy="1646237"/>
        </p:xfrm>
        <a:graphic>
          <a:graphicData uri="http://schemas.openxmlformats.org/presentationml/2006/ole">
            <mc:AlternateContent xmlns:mc="http://schemas.openxmlformats.org/markup-compatibility/2006">
              <mc:Choice xmlns:v="urn:schemas-microsoft-com:vml" Requires="v">
                <p:oleObj spid="_x0000_s82977" name="Equation" r:id="rId3" imgW="1447560" imgH="507960" progId="Equation.DSMT4">
                  <p:embed/>
                </p:oleObj>
              </mc:Choice>
              <mc:Fallback>
                <p:oleObj name="Equation" r:id="rId3" imgW="1447560" imgH="507960" progId="Equation.DSMT4">
                  <p:embed/>
                  <p:pic>
                    <p:nvPicPr>
                      <p:cNvPr id="4" name="Object 3"/>
                      <p:cNvPicPr/>
                      <p:nvPr/>
                    </p:nvPicPr>
                    <p:blipFill>
                      <a:blip r:embed="rId4"/>
                      <a:stretch>
                        <a:fillRect/>
                      </a:stretch>
                    </p:blipFill>
                    <p:spPr>
                      <a:xfrm>
                        <a:off x="2224088" y="3459163"/>
                        <a:ext cx="4694237" cy="1646237"/>
                      </a:xfrm>
                      <a:prstGeom prst="rect">
                        <a:avLst/>
                      </a:prstGeom>
                    </p:spPr>
                  </p:pic>
                </p:oleObj>
              </mc:Fallback>
            </mc:AlternateContent>
          </a:graphicData>
        </a:graphic>
      </p:graphicFrame>
    </p:spTree>
    <p:extLst>
      <p:ext uri="{BB962C8B-B14F-4D97-AF65-F5344CB8AC3E}">
        <p14:creationId xmlns:p14="http://schemas.microsoft.com/office/powerpoint/2010/main" val="35371739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Influences on Target Cash Balance</a:t>
            </a:r>
          </a:p>
        </p:txBody>
      </p:sp>
      <p:sp>
        <p:nvSpPr>
          <p:cNvPr id="3" name="Content Placeholder 2"/>
          <p:cNvSpPr>
            <a:spLocks noGrp="1"/>
          </p:cNvSpPr>
          <p:nvPr>
            <p:ph idx="1"/>
          </p:nvPr>
        </p:nvSpPr>
        <p:spPr/>
        <p:txBody>
          <a:bodyPr/>
          <a:lstStyle/>
          <a:p>
            <a:r>
              <a:rPr lang="en-US" altLang="en-US" dirty="0"/>
              <a:t>Short-term borrowing for unexpected cash demands.</a:t>
            </a:r>
          </a:p>
          <a:p>
            <a:r>
              <a:rPr lang="en-US" altLang="en-US" dirty="0"/>
              <a:t>Declining trading costs.</a:t>
            </a:r>
          </a:p>
          <a:p>
            <a:r>
              <a:rPr lang="en-US" altLang="en-US" dirty="0"/>
              <a:t>Firm requirement to maintain compensating balances.</a:t>
            </a:r>
          </a:p>
        </p:txBody>
      </p:sp>
    </p:spTree>
    <p:extLst>
      <p:ext uri="{BB962C8B-B14F-4D97-AF65-F5344CB8AC3E}">
        <p14:creationId xmlns:p14="http://schemas.microsoft.com/office/powerpoint/2010/main" val="416589612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Accelerating Collections</a:t>
            </a:r>
          </a:p>
        </p:txBody>
      </p:sp>
      <p:sp>
        <p:nvSpPr>
          <p:cNvPr id="3" name="Content Placeholder 2"/>
          <p:cNvSpPr>
            <a:spLocks noGrp="1"/>
          </p:cNvSpPr>
          <p:nvPr>
            <p:ph idx="1"/>
          </p:nvPr>
        </p:nvSpPr>
        <p:spPr/>
        <p:txBody>
          <a:bodyPr/>
          <a:lstStyle/>
          <a:p>
            <a:r>
              <a:rPr lang="en-US" altLang="en-US" dirty="0"/>
              <a:t>Period of time between when a check is written and when it clears and the funds are available for use is referred to as </a:t>
            </a:r>
            <a:r>
              <a:rPr lang="en-US" altLang="en-US" b="1" dirty="0"/>
              <a:t>float.</a:t>
            </a:r>
          </a:p>
          <a:p>
            <a:pPr>
              <a:spcBef>
                <a:spcPts val="4200"/>
              </a:spcBef>
            </a:pPr>
            <a:r>
              <a:rPr lang="en-US" altLang="en-US" dirty="0"/>
              <a:t>Three types of collection float.</a:t>
            </a:r>
          </a:p>
          <a:p>
            <a:pPr lvl="1"/>
            <a:r>
              <a:rPr lang="en-US" altLang="en-US" dirty="0"/>
              <a:t>Mail float.</a:t>
            </a:r>
          </a:p>
          <a:p>
            <a:pPr lvl="1"/>
            <a:r>
              <a:rPr lang="en-US" altLang="en-US" dirty="0"/>
              <a:t>In-house processing float.</a:t>
            </a:r>
          </a:p>
          <a:p>
            <a:pPr lvl="1"/>
            <a:r>
              <a:rPr lang="en-US" altLang="en-US" dirty="0"/>
              <a:t>Availability float.</a:t>
            </a:r>
          </a:p>
        </p:txBody>
      </p:sp>
    </p:spTree>
    <p:extLst>
      <p:ext uri="{BB962C8B-B14F-4D97-AF65-F5344CB8AC3E}">
        <p14:creationId xmlns:p14="http://schemas.microsoft.com/office/powerpoint/2010/main" val="398461476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Collection Float Reduction</a:t>
            </a:r>
          </a:p>
        </p:txBody>
      </p:sp>
      <p:sp>
        <p:nvSpPr>
          <p:cNvPr id="3" name="Content Placeholder 2"/>
          <p:cNvSpPr>
            <a:spLocks noGrp="1"/>
          </p:cNvSpPr>
          <p:nvPr>
            <p:ph idx="1"/>
          </p:nvPr>
        </p:nvSpPr>
        <p:spPr/>
        <p:txBody>
          <a:bodyPr/>
          <a:lstStyle/>
          <a:p>
            <a:r>
              <a:rPr lang="en-US" altLang="en-US" sz="2800" u="sng" dirty="0"/>
              <a:t>Lockbox system</a:t>
            </a:r>
            <a:r>
              <a:rPr lang="en-US" altLang="en-US" sz="2800" dirty="0"/>
              <a:t> is a collection of geographically dispersed post office boxes, each maintained for the firm by a bank local to the respective box.</a:t>
            </a:r>
          </a:p>
          <a:p>
            <a:r>
              <a:rPr lang="en-US" altLang="en-US" sz="2800" u="sng" dirty="0"/>
              <a:t>Concentration banking</a:t>
            </a:r>
            <a:r>
              <a:rPr lang="en-US" altLang="en-US" sz="2800" dirty="0"/>
              <a:t> has funds sent to several geographically situated regional banks and then transferred to a main concentration account in another bank.</a:t>
            </a:r>
          </a:p>
          <a:p>
            <a:r>
              <a:rPr lang="en-US" altLang="en-US" sz="2800" u="sng" dirty="0"/>
              <a:t>Wire transfers</a:t>
            </a:r>
            <a:r>
              <a:rPr lang="en-US" altLang="en-US" sz="2800" dirty="0"/>
              <a:t> are the fastest way of transmitting money from a local bank into the concentration bank.</a:t>
            </a:r>
          </a:p>
        </p:txBody>
      </p:sp>
    </p:spTree>
    <p:extLst>
      <p:ext uri="{BB962C8B-B14F-4D97-AF65-F5344CB8AC3E}">
        <p14:creationId xmlns:p14="http://schemas.microsoft.com/office/powerpoint/2010/main" val="307807846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Delaying Disbursements</a:t>
            </a:r>
          </a:p>
        </p:txBody>
      </p:sp>
      <p:sp>
        <p:nvSpPr>
          <p:cNvPr id="3" name="Content Placeholder 2"/>
          <p:cNvSpPr>
            <a:spLocks noGrp="1"/>
          </p:cNvSpPr>
          <p:nvPr>
            <p:ph idx="1"/>
          </p:nvPr>
        </p:nvSpPr>
        <p:spPr/>
        <p:txBody>
          <a:bodyPr/>
          <a:lstStyle/>
          <a:p>
            <a:r>
              <a:rPr lang="en-US" altLang="en-US" dirty="0"/>
              <a:t>Disbursement float is the delay between the firm sending out a payment and the money being taken out of the firm’s bank account.</a:t>
            </a:r>
          </a:p>
          <a:p>
            <a:pPr>
              <a:spcBef>
                <a:spcPts val="4200"/>
              </a:spcBef>
            </a:pPr>
            <a:r>
              <a:rPr lang="en-US" altLang="en-US" dirty="0"/>
              <a:t>Legally increasing disbursement float.</a:t>
            </a:r>
          </a:p>
          <a:p>
            <a:pPr lvl="1"/>
            <a:r>
              <a:rPr lang="en-US" altLang="en-US" b="1" dirty="0"/>
              <a:t>Zero-balance account.</a:t>
            </a:r>
          </a:p>
          <a:p>
            <a:pPr lvl="1"/>
            <a:r>
              <a:rPr lang="en-US" altLang="en-US" b="1" dirty="0"/>
              <a:t>Drafts.</a:t>
            </a:r>
          </a:p>
        </p:txBody>
      </p:sp>
    </p:spTree>
    <p:extLst>
      <p:ext uri="{BB962C8B-B14F-4D97-AF65-F5344CB8AC3E}">
        <p14:creationId xmlns:p14="http://schemas.microsoft.com/office/powerpoint/2010/main" val="231516347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Ethical and Legal Questions</a:t>
            </a:r>
          </a:p>
        </p:txBody>
      </p:sp>
      <p:sp>
        <p:nvSpPr>
          <p:cNvPr id="3" name="Content Placeholder 2"/>
          <p:cNvSpPr>
            <a:spLocks noGrp="1"/>
          </p:cNvSpPr>
          <p:nvPr>
            <p:ph idx="1"/>
          </p:nvPr>
        </p:nvSpPr>
        <p:spPr/>
        <p:txBody>
          <a:bodyPr/>
          <a:lstStyle/>
          <a:p>
            <a:r>
              <a:rPr lang="en-US" altLang="en-US" dirty="0"/>
              <a:t>Illegal practices.</a:t>
            </a:r>
          </a:p>
          <a:p>
            <a:pPr lvl="1"/>
            <a:r>
              <a:rPr lang="en-US" altLang="en-US" dirty="0"/>
              <a:t>Using collected cash before receiving it.</a:t>
            </a:r>
          </a:p>
          <a:p>
            <a:pPr lvl="1"/>
            <a:r>
              <a:rPr lang="en-US" altLang="en-US" dirty="0"/>
              <a:t>Continuing to use disbursed cash after check has been sent.</a:t>
            </a:r>
          </a:p>
          <a:p>
            <a:pPr lvl="1"/>
            <a:r>
              <a:rPr lang="en-US" altLang="en-US" i="1" dirty="0"/>
              <a:t>Check kiting </a:t>
            </a:r>
            <a:r>
              <a:rPr lang="en-US" altLang="en-US" dirty="0"/>
              <a:t>involves drawing money against account with insufficient funds to cover check.</a:t>
            </a:r>
          </a:p>
          <a:p>
            <a:r>
              <a:rPr lang="en-US" altLang="en-US" dirty="0"/>
              <a:t>Check Clearing for 21</a:t>
            </a:r>
            <a:r>
              <a:rPr lang="en-US" altLang="en-US" baseline="30000" dirty="0"/>
              <a:t>st</a:t>
            </a:r>
            <a:r>
              <a:rPr lang="en-US" altLang="en-US" dirty="0"/>
              <a:t> Century Act.</a:t>
            </a:r>
          </a:p>
          <a:p>
            <a:pPr lvl="1"/>
            <a:r>
              <a:rPr lang="en-US" altLang="en-US" dirty="0"/>
              <a:t>Allows for transmitting electronic images of checks rather than physical paper checks.</a:t>
            </a:r>
          </a:p>
        </p:txBody>
      </p:sp>
    </p:spTree>
    <p:extLst>
      <p:ext uri="{BB962C8B-B14F-4D97-AF65-F5344CB8AC3E}">
        <p14:creationId xmlns:p14="http://schemas.microsoft.com/office/powerpoint/2010/main" val="298887535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Investing Idle Cash</a:t>
            </a:r>
          </a:p>
        </p:txBody>
      </p:sp>
      <p:sp>
        <p:nvSpPr>
          <p:cNvPr id="3" name="Content Placeholder 2"/>
          <p:cNvSpPr>
            <a:spLocks noGrp="1"/>
          </p:cNvSpPr>
          <p:nvPr>
            <p:ph idx="1"/>
          </p:nvPr>
        </p:nvSpPr>
        <p:spPr/>
        <p:txBody>
          <a:bodyPr/>
          <a:lstStyle/>
          <a:p>
            <a:r>
              <a:rPr lang="en-US" altLang="en-US" dirty="0"/>
              <a:t>Firms move cash into and out of marketable securities in order to partially offset the opportunity costs of having capital tied up in current assets.</a:t>
            </a:r>
          </a:p>
          <a:p>
            <a:pPr lvl="1"/>
            <a:r>
              <a:rPr lang="en-US" altLang="en-US" dirty="0"/>
              <a:t>Large firms typically manage their marketable securities themselves.</a:t>
            </a:r>
          </a:p>
          <a:p>
            <a:pPr lvl="1"/>
            <a:r>
              <a:rPr lang="en-US" altLang="en-US" dirty="0"/>
              <a:t>Smaller firms may invest through an independently managed money-market fund or a sweep account.</a:t>
            </a:r>
          </a:p>
        </p:txBody>
      </p:sp>
    </p:spTree>
    <p:extLst>
      <p:ext uri="{BB962C8B-B14F-4D97-AF65-F5344CB8AC3E}">
        <p14:creationId xmlns:p14="http://schemas.microsoft.com/office/powerpoint/2010/main" val="357848779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Why Firms Have Surplus Cash</a:t>
            </a:r>
          </a:p>
        </p:txBody>
      </p:sp>
      <p:sp>
        <p:nvSpPr>
          <p:cNvPr id="3" name="Content Placeholder 2"/>
          <p:cNvSpPr>
            <a:spLocks noGrp="1"/>
          </p:cNvSpPr>
          <p:nvPr>
            <p:ph idx="1"/>
          </p:nvPr>
        </p:nvSpPr>
        <p:spPr/>
        <p:txBody>
          <a:bodyPr/>
          <a:lstStyle/>
          <a:p>
            <a:r>
              <a:rPr lang="en-US" altLang="en-US" dirty="0"/>
              <a:t>Seasonal fluctuations in cash flow patterns.</a:t>
            </a:r>
          </a:p>
          <a:p>
            <a:pPr lvl="1"/>
            <a:r>
              <a:rPr lang="en-US" altLang="en-US" dirty="0"/>
              <a:t>Cyclical sales or cyclical purchased of raw materials.</a:t>
            </a:r>
          </a:p>
          <a:p>
            <a:r>
              <a:rPr lang="en-US" altLang="en-US" dirty="0"/>
              <a:t>Preparation for a planned expenditure.</a:t>
            </a:r>
          </a:p>
          <a:p>
            <a:pPr lvl="1"/>
            <a:r>
              <a:rPr lang="en-US" altLang="en-US" dirty="0"/>
              <a:t>For example, firm has been “saving up” for expenditure.</a:t>
            </a:r>
          </a:p>
        </p:txBody>
      </p:sp>
    </p:spTree>
    <p:extLst>
      <p:ext uri="{BB962C8B-B14F-4D97-AF65-F5344CB8AC3E}">
        <p14:creationId xmlns:p14="http://schemas.microsoft.com/office/powerpoint/2010/main" val="78759211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Revisiting the Balance Sheet Model</a:t>
            </a:r>
            <a:r>
              <a:rPr lang="en-US" sz="1700" dirty="0"/>
              <a:t> 2</a:t>
            </a:r>
            <a:endParaRPr lang="en-US" sz="1500" dirty="0"/>
          </a:p>
        </p:txBody>
      </p:sp>
      <p:sp>
        <p:nvSpPr>
          <p:cNvPr id="3" name="Content Placeholder 2"/>
          <p:cNvSpPr>
            <a:spLocks noGrp="1"/>
          </p:cNvSpPr>
          <p:nvPr>
            <p:ph idx="1"/>
          </p:nvPr>
        </p:nvSpPr>
        <p:spPr>
          <a:xfrm>
            <a:off x="443625" y="1295400"/>
            <a:ext cx="8229600" cy="3657600"/>
          </a:xfrm>
        </p:spPr>
        <p:txBody>
          <a:bodyPr/>
          <a:lstStyle/>
          <a:p>
            <a:r>
              <a:rPr lang="en-US" altLang="en-US" dirty="0"/>
              <a:t>Net working capital is viewed by managers as, “the net amount of current assets that the firm has to fund, above and beyond those that someone else funds for us.”</a:t>
            </a:r>
          </a:p>
          <a:p>
            <a:pPr lvl="1"/>
            <a:r>
              <a:rPr lang="en-US" altLang="en-US" dirty="0"/>
              <a:t>Reflects the need for the firm to generate funds to stay in business and maximize profit.</a:t>
            </a:r>
          </a:p>
        </p:txBody>
      </p:sp>
    </p:spTree>
    <p:extLst>
      <p:ext uri="{BB962C8B-B14F-4D97-AF65-F5344CB8AC3E}">
        <p14:creationId xmlns:p14="http://schemas.microsoft.com/office/powerpoint/2010/main" val="159369094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 to Do with Surplus Cash</a:t>
            </a:r>
          </a:p>
        </p:txBody>
      </p:sp>
      <p:sp>
        <p:nvSpPr>
          <p:cNvPr id="3" name="Content Placeholder 2"/>
          <p:cNvSpPr>
            <a:spLocks noGrp="1"/>
          </p:cNvSpPr>
          <p:nvPr>
            <p:ph idx="1"/>
          </p:nvPr>
        </p:nvSpPr>
        <p:spPr/>
        <p:txBody>
          <a:bodyPr/>
          <a:lstStyle/>
          <a:p>
            <a:r>
              <a:rPr lang="en-US" altLang="en-US" dirty="0"/>
              <a:t>Firms usually put surplus cash into money-market securities.</a:t>
            </a:r>
          </a:p>
          <a:p>
            <a:pPr lvl="1"/>
            <a:r>
              <a:rPr lang="en-US" altLang="en-US" dirty="0"/>
              <a:t>Treasury bills.</a:t>
            </a:r>
          </a:p>
          <a:p>
            <a:pPr lvl="1"/>
            <a:r>
              <a:rPr lang="en-US" altLang="en-US" dirty="0"/>
              <a:t>Federal funds and repurchase agreements.</a:t>
            </a:r>
          </a:p>
          <a:p>
            <a:pPr lvl="1"/>
            <a:r>
              <a:rPr lang="en-US" altLang="en-US" dirty="0"/>
              <a:t>Commercial paper.</a:t>
            </a:r>
          </a:p>
          <a:p>
            <a:pPr lvl="1"/>
            <a:r>
              <a:rPr lang="en-US" altLang="en-US" dirty="0"/>
              <a:t>Negotiable CDs.</a:t>
            </a:r>
          </a:p>
          <a:p>
            <a:pPr lvl="1"/>
            <a:r>
              <a:rPr lang="en-US" altLang="en-US" dirty="0"/>
              <a:t>Banker’s acceptances.</a:t>
            </a:r>
          </a:p>
        </p:txBody>
      </p:sp>
    </p:spTree>
    <p:extLst>
      <p:ext uri="{BB962C8B-B14F-4D97-AF65-F5344CB8AC3E}">
        <p14:creationId xmlns:p14="http://schemas.microsoft.com/office/powerpoint/2010/main" val="311088283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Credit Management</a:t>
            </a:r>
          </a:p>
        </p:txBody>
      </p:sp>
      <p:sp>
        <p:nvSpPr>
          <p:cNvPr id="3" name="Content Placeholder 2"/>
          <p:cNvSpPr>
            <a:spLocks noGrp="1"/>
          </p:cNvSpPr>
          <p:nvPr>
            <p:ph idx="1"/>
          </p:nvPr>
        </p:nvSpPr>
        <p:spPr/>
        <p:txBody>
          <a:bodyPr/>
          <a:lstStyle/>
          <a:p>
            <a:r>
              <a:rPr lang="en-US" altLang="en-US" dirty="0"/>
              <a:t>Optimal credit policy will trade off the opportunity costs of lost sales against the carrying costs associated with funding the accounts receivable plus the expected costs of default on the accounts receivable.</a:t>
            </a:r>
          </a:p>
        </p:txBody>
      </p:sp>
    </p:spTree>
    <p:extLst>
      <p:ext uri="{BB962C8B-B14F-4D97-AF65-F5344CB8AC3E}">
        <p14:creationId xmlns:p14="http://schemas.microsoft.com/office/powerpoint/2010/main" val="115407247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Credit Policy: Terms of the Sale</a:t>
            </a:r>
          </a:p>
        </p:txBody>
      </p:sp>
      <p:sp>
        <p:nvSpPr>
          <p:cNvPr id="3" name="Content Placeholder 2"/>
          <p:cNvSpPr>
            <a:spLocks noGrp="1"/>
          </p:cNvSpPr>
          <p:nvPr>
            <p:ph idx="1"/>
          </p:nvPr>
        </p:nvSpPr>
        <p:spPr/>
        <p:txBody>
          <a:bodyPr/>
          <a:lstStyle/>
          <a:p>
            <a:r>
              <a:rPr lang="en-US" altLang="en-US" b="1" dirty="0"/>
              <a:t>Credit terms </a:t>
            </a:r>
            <a:r>
              <a:rPr lang="en-US" altLang="en-US" dirty="0"/>
              <a:t>include:</a:t>
            </a:r>
          </a:p>
          <a:p>
            <a:pPr lvl="1"/>
            <a:r>
              <a:rPr lang="en-US" altLang="en-US" dirty="0"/>
              <a:t>Credit period.</a:t>
            </a:r>
          </a:p>
          <a:p>
            <a:pPr lvl="1"/>
            <a:r>
              <a:rPr lang="en-US" altLang="en-US" dirty="0"/>
              <a:t>Cash discount.</a:t>
            </a:r>
          </a:p>
          <a:p>
            <a:pPr lvl="1"/>
            <a:r>
              <a:rPr lang="en-US" altLang="en-US" dirty="0"/>
              <a:t>Description of the type of credit instrument.</a:t>
            </a:r>
          </a:p>
        </p:txBody>
      </p:sp>
    </p:spTree>
    <p:extLst>
      <p:ext uri="{BB962C8B-B14F-4D97-AF65-F5344CB8AC3E}">
        <p14:creationId xmlns:p14="http://schemas.microsoft.com/office/powerpoint/2010/main" val="100868151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Credit Analysis</a:t>
            </a:r>
            <a:endParaRPr lang="en-US" dirty="0"/>
          </a:p>
        </p:txBody>
      </p:sp>
      <p:sp>
        <p:nvSpPr>
          <p:cNvPr id="3" name="Content Placeholder 2"/>
          <p:cNvSpPr>
            <a:spLocks noGrp="1"/>
          </p:cNvSpPr>
          <p:nvPr>
            <p:ph idx="1"/>
          </p:nvPr>
        </p:nvSpPr>
        <p:spPr/>
        <p:txBody>
          <a:bodyPr/>
          <a:lstStyle/>
          <a:p>
            <a:r>
              <a:rPr lang="en-US" altLang="en-US" dirty="0"/>
              <a:t>Credit analysis involves determining the borrower’s ability (and willingness) to repay.</a:t>
            </a:r>
          </a:p>
          <a:p>
            <a:r>
              <a:rPr lang="en-US" altLang="en-US" dirty="0"/>
              <a:t>5 C’s of credit:</a:t>
            </a:r>
          </a:p>
          <a:p>
            <a:pPr lvl="1"/>
            <a:r>
              <a:rPr lang="en-US" altLang="en-US" dirty="0"/>
              <a:t>Capacity.</a:t>
            </a:r>
          </a:p>
          <a:p>
            <a:pPr lvl="1"/>
            <a:r>
              <a:rPr lang="en-US" altLang="en-US" dirty="0"/>
              <a:t>Character.</a:t>
            </a:r>
          </a:p>
          <a:p>
            <a:pPr lvl="1"/>
            <a:r>
              <a:rPr lang="en-US" altLang="en-US" dirty="0"/>
              <a:t>Capital.</a:t>
            </a:r>
          </a:p>
          <a:p>
            <a:pPr lvl="1"/>
            <a:r>
              <a:rPr lang="en-US" altLang="en-US" dirty="0"/>
              <a:t>Collateral.</a:t>
            </a:r>
          </a:p>
          <a:p>
            <a:pPr lvl="1"/>
            <a:r>
              <a:rPr lang="en-US" altLang="en-US" dirty="0"/>
              <a:t>Conditions.</a:t>
            </a:r>
          </a:p>
        </p:txBody>
      </p:sp>
    </p:spTree>
    <p:extLst>
      <p:ext uri="{BB962C8B-B14F-4D97-AF65-F5344CB8AC3E}">
        <p14:creationId xmlns:p14="http://schemas.microsoft.com/office/powerpoint/2010/main" val="209922166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Collection Policy</a:t>
            </a:r>
            <a:endParaRPr lang="en-US" sz="1500" dirty="0"/>
          </a:p>
        </p:txBody>
      </p:sp>
      <p:sp>
        <p:nvSpPr>
          <p:cNvPr id="3" name="Content Placeholder 2"/>
          <p:cNvSpPr>
            <a:spLocks noGrp="1"/>
          </p:cNvSpPr>
          <p:nvPr>
            <p:ph idx="1"/>
          </p:nvPr>
        </p:nvSpPr>
        <p:spPr>
          <a:xfrm>
            <a:off x="443625" y="1295400"/>
            <a:ext cx="8229600" cy="4876800"/>
          </a:xfrm>
        </p:spPr>
        <p:txBody>
          <a:bodyPr/>
          <a:lstStyle/>
          <a:p>
            <a:r>
              <a:rPr lang="en-US" altLang="en-US" dirty="0"/>
              <a:t>Collection policy is aimed at collecting past-due debts from customers.</a:t>
            </a:r>
          </a:p>
          <a:p>
            <a:pPr>
              <a:spcBef>
                <a:spcPts val="4200"/>
              </a:spcBef>
            </a:pPr>
            <a:r>
              <a:rPr lang="en-US" altLang="en-US" dirty="0"/>
              <a:t>Typical procedure:</a:t>
            </a:r>
          </a:p>
          <a:p>
            <a:pPr marL="548640" lvl="1" indent="-457200">
              <a:buFont typeface="+mj-lt"/>
              <a:buAutoNum type="arabicPeriod"/>
            </a:pPr>
            <a:r>
              <a:rPr lang="en-US" altLang="en-US" dirty="0"/>
              <a:t>Send delinquency letters.</a:t>
            </a:r>
          </a:p>
          <a:p>
            <a:pPr marL="548640" lvl="1" indent="-457200">
              <a:buFont typeface="+mj-lt"/>
              <a:buAutoNum type="arabicPeriod"/>
            </a:pPr>
            <a:r>
              <a:rPr lang="en-US" altLang="en-US" dirty="0"/>
              <a:t>Initiate telephone calls.</a:t>
            </a:r>
          </a:p>
          <a:p>
            <a:pPr marL="548640" lvl="1" indent="-457200">
              <a:buFont typeface="+mj-lt"/>
              <a:buAutoNum type="arabicPeriod"/>
            </a:pPr>
            <a:r>
              <a:rPr lang="en-US" altLang="en-US" dirty="0"/>
              <a:t>Employ collection agency.</a:t>
            </a:r>
          </a:p>
          <a:p>
            <a:pPr marL="548640" lvl="1" indent="-457200">
              <a:buFont typeface="+mj-lt"/>
              <a:buAutoNum type="arabicPeriod"/>
            </a:pPr>
            <a:r>
              <a:rPr lang="en-US" altLang="en-US" dirty="0"/>
              <a:t>Take legal action against the customer.</a:t>
            </a:r>
          </a:p>
        </p:txBody>
      </p:sp>
    </p:spTree>
    <p:extLst>
      <p:ext uri="{BB962C8B-B14F-4D97-AF65-F5344CB8AC3E}">
        <p14:creationId xmlns:p14="http://schemas.microsoft.com/office/powerpoint/2010/main" val="111696611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575560"/>
            <a:ext cx="8229600" cy="1706880"/>
          </a:xfrm>
        </p:spPr>
        <p:txBody>
          <a:bodyPr>
            <a:normAutofit/>
          </a:bodyPr>
          <a:lstStyle/>
          <a:p>
            <a:pPr algn="ctr"/>
            <a:r>
              <a:rPr lang="en-US" sz="4800" dirty="0"/>
              <a:t>Accessibility Content: Text Alternatives for Images</a:t>
            </a:r>
          </a:p>
        </p:txBody>
      </p:sp>
    </p:spTree>
    <p:extLst>
      <p:ext uri="{BB962C8B-B14F-4D97-AF65-F5344CB8AC3E}">
        <p14:creationId xmlns:p14="http://schemas.microsoft.com/office/powerpoint/2010/main" val="142262358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t>Components of Current Assets </a:t>
            </a:r>
            <a:r>
              <a:rPr lang="en-US" altLang="en-US" sz="3600" dirty="0"/>
              <a:t>Text Alternative</a:t>
            </a:r>
            <a:endParaRPr lang="en-US" sz="3600" dirty="0"/>
          </a:p>
        </p:txBody>
      </p:sp>
      <p:sp>
        <p:nvSpPr>
          <p:cNvPr id="3" name="Content Placeholder 2"/>
          <p:cNvSpPr>
            <a:spLocks noGrp="1"/>
          </p:cNvSpPr>
          <p:nvPr>
            <p:ph idx="1"/>
          </p:nvPr>
        </p:nvSpPr>
        <p:spPr>
          <a:xfrm>
            <a:off x="443625" y="1295400"/>
            <a:ext cx="8321040" cy="4876800"/>
          </a:xfrm>
        </p:spPr>
        <p:txBody>
          <a:bodyPr/>
          <a:lstStyle/>
          <a:p>
            <a:r>
              <a:rPr lang="en-US" dirty="0"/>
              <a:t>Fixed assets are graphed as an increasing line. Above it is an oscillating curve that represents seasonal fluctuation. The height of the fixed assets line shows growth in fixed assets and permanent current assets over time. The height of the current assets curve represents total assets of the firm.</a:t>
            </a:r>
            <a:endParaRPr lang="en-US" sz="2800" dirty="0"/>
          </a:p>
        </p:txBody>
      </p:sp>
      <p:sp>
        <p:nvSpPr>
          <p:cNvPr id="5" name="Text Placeholder 3"/>
          <p:cNvSpPr>
            <a:spLocks noGrp="1"/>
          </p:cNvSpPr>
          <p:nvPr>
            <p:ph type="body" sz="quarter" idx="13"/>
          </p:nvPr>
        </p:nvSpPr>
        <p:spPr/>
        <p:txBody>
          <a:bodyPr/>
          <a:lstStyle/>
          <a:p>
            <a:r>
              <a:rPr lang="en-US" dirty="0">
                <a:hlinkClick r:id="rId2" action="ppaction://hlinksldjump"/>
              </a:rPr>
              <a:t>Return to slide containing original image</a:t>
            </a:r>
          </a:p>
        </p:txBody>
      </p:sp>
    </p:spTree>
    <p:extLst>
      <p:ext uri="{BB962C8B-B14F-4D97-AF65-F5344CB8AC3E}">
        <p14:creationId xmlns:p14="http://schemas.microsoft.com/office/powerpoint/2010/main" val="293177758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Tracing Cash and Net Working Capital</a:t>
            </a:r>
            <a:endParaRPr lang="en-US" sz="1500" dirty="0"/>
          </a:p>
        </p:txBody>
      </p:sp>
      <p:sp>
        <p:nvSpPr>
          <p:cNvPr id="3" name="Content Placeholder 2"/>
          <p:cNvSpPr>
            <a:spLocks noGrp="1"/>
          </p:cNvSpPr>
          <p:nvPr>
            <p:ph idx="1"/>
          </p:nvPr>
        </p:nvSpPr>
        <p:spPr>
          <a:xfrm>
            <a:off x="443625" y="1295400"/>
            <a:ext cx="8321040" cy="5212080"/>
          </a:xfrm>
        </p:spPr>
        <p:txBody>
          <a:bodyPr/>
          <a:lstStyle/>
          <a:p>
            <a:r>
              <a:rPr lang="en-US" dirty="0"/>
              <a:t>To trace cash flows through the firm’s operations, we must measure the:</a:t>
            </a:r>
          </a:p>
          <a:p>
            <a:pPr lvl="1"/>
            <a:r>
              <a:rPr lang="en-US" b="1" dirty="0"/>
              <a:t>Operating cycle </a:t>
            </a:r>
            <a:r>
              <a:rPr lang="en-US" dirty="0"/>
              <a:t>(that is, time necessary to acquire raw materials, turn them into finished goods, sell them, and receive payment for them)</a:t>
            </a:r>
          </a:p>
          <a:p>
            <a:pPr lvl="1"/>
            <a:r>
              <a:rPr lang="en-US" b="1" dirty="0"/>
              <a:t>Cash cycle</a:t>
            </a:r>
            <a:r>
              <a:rPr lang="en-US" dirty="0"/>
              <a:t>, which is the portion of the operating cycle that the firm must finance.</a:t>
            </a:r>
          </a:p>
          <a:p>
            <a:pPr lvl="2"/>
            <a:r>
              <a:rPr lang="en-US" dirty="0"/>
              <a:t>Operating cycle minus the average payment period.</a:t>
            </a:r>
          </a:p>
        </p:txBody>
      </p:sp>
    </p:spTree>
    <p:extLst>
      <p:ext uri="{BB962C8B-B14F-4D97-AF65-F5344CB8AC3E}">
        <p14:creationId xmlns:p14="http://schemas.microsoft.com/office/powerpoint/2010/main" val="30054947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Formulas - Operating and Cash Cycles</a:t>
            </a:r>
            <a:endParaRPr lang="en-US" sz="1500" dirty="0"/>
          </a:p>
        </p:txBody>
      </p:sp>
      <p:sp>
        <p:nvSpPr>
          <p:cNvPr id="3" name="Content Placeholder 2"/>
          <p:cNvSpPr>
            <a:spLocks noGrp="1"/>
          </p:cNvSpPr>
          <p:nvPr>
            <p:ph idx="1"/>
          </p:nvPr>
        </p:nvSpPr>
        <p:spPr>
          <a:xfrm>
            <a:off x="443625" y="1295400"/>
            <a:ext cx="8229600" cy="679940"/>
          </a:xfrm>
        </p:spPr>
        <p:txBody>
          <a:bodyPr/>
          <a:lstStyle/>
          <a:p>
            <a:r>
              <a:rPr lang="en-US" sz="2800" dirty="0"/>
              <a:t>Operating cycle.</a:t>
            </a:r>
          </a:p>
        </p:txBody>
      </p:sp>
      <p:graphicFrame>
        <p:nvGraphicFramePr>
          <p:cNvPr id="4" name="Object 3"/>
          <p:cNvGraphicFramePr>
            <a:graphicFrameLocks noChangeAspect="1"/>
          </p:cNvGraphicFramePr>
          <p:nvPr>
            <p:extLst>
              <p:ext uri="{D42A27DB-BD31-4B8C-83A1-F6EECF244321}">
                <p14:modId xmlns:p14="http://schemas.microsoft.com/office/powerpoint/2010/main" val="2785593562"/>
              </p:ext>
            </p:extLst>
          </p:nvPr>
        </p:nvGraphicFramePr>
        <p:xfrm>
          <a:off x="457200" y="2430463"/>
          <a:ext cx="8229600" cy="1125731"/>
        </p:xfrm>
        <a:graphic>
          <a:graphicData uri="http://schemas.openxmlformats.org/presentationml/2006/ole">
            <mc:AlternateContent xmlns:mc="http://schemas.openxmlformats.org/markup-compatibility/2006">
              <mc:Choice xmlns:v="urn:schemas-microsoft-com:vml" Requires="v">
                <p:oleObj spid="_x0000_s79999" name="Equation" r:id="rId3" imgW="4736880" imgH="647640" progId="Equation.DSMT4">
                  <p:embed/>
                </p:oleObj>
              </mc:Choice>
              <mc:Fallback>
                <p:oleObj name="Equation" r:id="rId3" imgW="4736880" imgH="647640" progId="Equation.DSMT4">
                  <p:embed/>
                  <p:pic>
                    <p:nvPicPr>
                      <p:cNvPr id="4" name="Object 3"/>
                      <p:cNvPicPr/>
                      <p:nvPr/>
                    </p:nvPicPr>
                    <p:blipFill>
                      <a:blip r:embed="rId4"/>
                      <a:stretch>
                        <a:fillRect/>
                      </a:stretch>
                    </p:blipFill>
                    <p:spPr>
                      <a:xfrm>
                        <a:off x="457200" y="2430463"/>
                        <a:ext cx="8229600" cy="1125731"/>
                      </a:xfrm>
                      <a:prstGeom prst="rect">
                        <a:avLst/>
                      </a:prstGeom>
                    </p:spPr>
                  </p:pic>
                </p:oleObj>
              </mc:Fallback>
            </mc:AlternateContent>
          </a:graphicData>
        </a:graphic>
      </p:graphicFrame>
      <p:sp>
        <p:nvSpPr>
          <p:cNvPr id="5" name="Content Placeholder 4"/>
          <p:cNvSpPr>
            <a:spLocks noGrp="1"/>
          </p:cNvSpPr>
          <p:nvPr>
            <p:ph idx="10"/>
          </p:nvPr>
        </p:nvSpPr>
        <p:spPr>
          <a:xfrm>
            <a:off x="443625" y="3733800"/>
            <a:ext cx="8229600" cy="685800"/>
          </a:xfrm>
        </p:spPr>
        <p:txBody>
          <a:bodyPr/>
          <a:lstStyle/>
          <a:p>
            <a:r>
              <a:rPr lang="en-US" dirty="0"/>
              <a:t>Cash cycle.</a:t>
            </a:r>
          </a:p>
        </p:txBody>
      </p:sp>
      <p:graphicFrame>
        <p:nvGraphicFramePr>
          <p:cNvPr id="8" name="Object 5"/>
          <p:cNvGraphicFramePr>
            <a:graphicFrameLocks noChangeAspect="1"/>
          </p:cNvGraphicFramePr>
          <p:nvPr>
            <p:extLst>
              <p:ext uri="{D42A27DB-BD31-4B8C-83A1-F6EECF244321}">
                <p14:modId xmlns:p14="http://schemas.microsoft.com/office/powerpoint/2010/main" val="2957661295"/>
              </p:ext>
            </p:extLst>
          </p:nvPr>
        </p:nvGraphicFramePr>
        <p:xfrm>
          <a:off x="949325" y="4735513"/>
          <a:ext cx="7243763" cy="1227137"/>
        </p:xfrm>
        <a:graphic>
          <a:graphicData uri="http://schemas.openxmlformats.org/presentationml/2006/ole">
            <mc:AlternateContent xmlns:mc="http://schemas.openxmlformats.org/markup-compatibility/2006">
              <mc:Choice xmlns:v="urn:schemas-microsoft-com:vml" Requires="v">
                <p:oleObj spid="_x0000_s80000" name="Equation" r:id="rId5" imgW="3822480" imgH="647640" progId="Equation.DSMT4">
                  <p:embed/>
                </p:oleObj>
              </mc:Choice>
              <mc:Fallback>
                <p:oleObj name="Equation" r:id="rId5" imgW="3822480" imgH="647640" progId="Equation.DSMT4">
                  <p:embed/>
                  <p:pic>
                    <p:nvPicPr>
                      <p:cNvPr id="4" name="Object 3"/>
                      <p:cNvPicPr/>
                      <p:nvPr/>
                    </p:nvPicPr>
                    <p:blipFill>
                      <a:blip r:embed="rId6"/>
                      <a:stretch>
                        <a:fillRect/>
                      </a:stretch>
                    </p:blipFill>
                    <p:spPr>
                      <a:xfrm>
                        <a:off x="949325" y="4735513"/>
                        <a:ext cx="7243763" cy="1227137"/>
                      </a:xfrm>
                      <a:prstGeom prst="rect">
                        <a:avLst/>
                      </a:prstGeom>
                    </p:spPr>
                  </p:pic>
                </p:oleObj>
              </mc:Fallback>
            </mc:AlternateContent>
          </a:graphicData>
        </a:graphic>
      </p:graphicFrame>
    </p:spTree>
    <p:extLst>
      <p:ext uri="{BB962C8B-B14F-4D97-AF65-F5344CB8AC3E}">
        <p14:creationId xmlns:p14="http://schemas.microsoft.com/office/powerpoint/2010/main" val="179038174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Short-Term Financial Policy</a:t>
            </a:r>
            <a:endParaRPr lang="en-US" sz="1500" dirty="0"/>
          </a:p>
        </p:txBody>
      </p:sp>
      <p:sp>
        <p:nvSpPr>
          <p:cNvPr id="3" name="Content Placeholder 2"/>
          <p:cNvSpPr>
            <a:spLocks noGrp="1"/>
          </p:cNvSpPr>
          <p:nvPr>
            <p:ph idx="1"/>
          </p:nvPr>
        </p:nvSpPr>
        <p:spPr>
          <a:xfrm>
            <a:off x="443625" y="1295400"/>
            <a:ext cx="8229600" cy="5212080"/>
          </a:xfrm>
        </p:spPr>
        <p:txBody>
          <a:bodyPr/>
          <a:lstStyle/>
          <a:p>
            <a:r>
              <a:rPr lang="en-US" altLang="en-US" dirty="0"/>
              <a:t>Firms may reduce net working capital needs by the following:</a:t>
            </a:r>
          </a:p>
          <a:p>
            <a:pPr lvl="1"/>
            <a:r>
              <a:rPr lang="en-US" altLang="en-US" dirty="0"/>
              <a:t>Reduce cash cycle by managing their need for current assets.</a:t>
            </a:r>
          </a:p>
          <a:p>
            <a:pPr lvl="1"/>
            <a:r>
              <a:rPr lang="en-US" altLang="en-US" dirty="0"/>
              <a:t>Extend payment cycle by seeking to obtain as many current liabilities as economically feasible to fund the current assets that they do need.</a:t>
            </a:r>
          </a:p>
        </p:txBody>
      </p:sp>
    </p:spTree>
    <p:extLst>
      <p:ext uri="{BB962C8B-B14F-4D97-AF65-F5344CB8AC3E}">
        <p14:creationId xmlns:p14="http://schemas.microsoft.com/office/powerpoint/2010/main" val="347526851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Size of Current Assets Investment</a:t>
            </a:r>
            <a:endParaRPr lang="en-US" sz="1500" dirty="0"/>
          </a:p>
        </p:txBody>
      </p:sp>
      <p:sp>
        <p:nvSpPr>
          <p:cNvPr id="3" name="Content Placeholder 2"/>
          <p:cNvSpPr>
            <a:spLocks noGrp="1"/>
          </p:cNvSpPr>
          <p:nvPr>
            <p:ph idx="1"/>
          </p:nvPr>
        </p:nvSpPr>
        <p:spPr/>
        <p:txBody>
          <a:bodyPr/>
          <a:lstStyle/>
          <a:p>
            <a:pPr>
              <a:spcBef>
                <a:spcPts val="300"/>
              </a:spcBef>
            </a:pPr>
            <a:r>
              <a:rPr lang="en-US" dirty="0"/>
              <a:t>Choosing the optimal level of investment in each current asset type requires a trade-off between carrying costs and shortage costs.</a:t>
            </a:r>
          </a:p>
          <a:p>
            <a:pPr lvl="1">
              <a:spcBef>
                <a:spcPts val="300"/>
              </a:spcBef>
            </a:pPr>
            <a:r>
              <a:rPr lang="en-US" b="1" dirty="0"/>
              <a:t>Carrying costs.</a:t>
            </a:r>
          </a:p>
          <a:p>
            <a:pPr lvl="2">
              <a:spcBef>
                <a:spcPts val="300"/>
              </a:spcBef>
            </a:pPr>
            <a:r>
              <a:rPr lang="en-US" dirty="0"/>
              <a:t>Opportunity costs associated with having capital tied up in current assets of more productive fixed assets.</a:t>
            </a:r>
          </a:p>
          <a:p>
            <a:pPr lvl="2">
              <a:spcBef>
                <a:spcPts val="300"/>
              </a:spcBef>
            </a:pPr>
            <a:r>
              <a:rPr lang="en-US" dirty="0"/>
              <a:t>Explicit costs necessary to maintain the value of the current assets.</a:t>
            </a:r>
          </a:p>
          <a:p>
            <a:pPr lvl="1">
              <a:spcBef>
                <a:spcPts val="300"/>
              </a:spcBef>
            </a:pPr>
            <a:r>
              <a:rPr lang="en-US" dirty="0"/>
              <a:t>Shortage costs are the costs associated with not having enough current assets.</a:t>
            </a:r>
          </a:p>
        </p:txBody>
      </p:sp>
    </p:spTree>
    <p:extLst>
      <p:ext uri="{BB962C8B-B14F-4D97-AF65-F5344CB8AC3E}">
        <p14:creationId xmlns:p14="http://schemas.microsoft.com/office/powerpoint/2010/main" val="162972714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t>Alternative Financing Policies for Current Assets</a:t>
            </a:r>
            <a:endParaRPr lang="en-US" sz="1100" dirty="0"/>
          </a:p>
        </p:txBody>
      </p:sp>
      <p:sp>
        <p:nvSpPr>
          <p:cNvPr id="3" name="Content Placeholder 2"/>
          <p:cNvSpPr>
            <a:spLocks noGrp="1"/>
          </p:cNvSpPr>
          <p:nvPr>
            <p:ph idx="1"/>
          </p:nvPr>
        </p:nvSpPr>
        <p:spPr/>
        <p:txBody>
          <a:bodyPr/>
          <a:lstStyle/>
          <a:p>
            <a:pPr>
              <a:spcBef>
                <a:spcPts val="0"/>
              </a:spcBef>
            </a:pPr>
            <a:r>
              <a:rPr lang="en-US" altLang="en-US" dirty="0"/>
              <a:t>Ideally, firms would use long-term debt and equity to finance long-term assets and short-term debt to finance current assets.</a:t>
            </a:r>
          </a:p>
          <a:p>
            <a:pPr lvl="1">
              <a:spcBef>
                <a:spcPts val="0"/>
              </a:spcBef>
            </a:pPr>
            <a:r>
              <a:rPr lang="en-US" altLang="en-US" dirty="0"/>
              <a:t>Maturity-match assets with corresponding liabilities, resulting in a low or nonexistent level of net working capital.</a:t>
            </a:r>
          </a:p>
          <a:p>
            <a:pPr>
              <a:spcBef>
                <a:spcPts val="0"/>
              </a:spcBef>
            </a:pPr>
            <a:r>
              <a:rPr lang="en-US" altLang="en-US" dirty="0"/>
              <a:t>Realistically, most firms have positive net working capital.</a:t>
            </a:r>
          </a:p>
          <a:p>
            <a:pPr lvl="1">
              <a:spcBef>
                <a:spcPts val="0"/>
              </a:spcBef>
            </a:pPr>
            <a:r>
              <a:rPr lang="en-US" altLang="en-US" dirty="0"/>
              <a:t>Some portion of current assets are financed with long-term debt, equity, or a mixture of both.</a:t>
            </a:r>
          </a:p>
        </p:txBody>
      </p:sp>
    </p:spTree>
    <p:extLst>
      <p:ext uri="{BB962C8B-B14F-4D97-AF65-F5344CB8AC3E}">
        <p14:creationId xmlns:p14="http://schemas.microsoft.com/office/powerpoint/2010/main" val="387208263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Components of Current Assets</a:t>
            </a:r>
          </a:p>
        </p:txBody>
      </p:sp>
      <p:sp>
        <p:nvSpPr>
          <p:cNvPr id="3" name="Content Placeholder 2"/>
          <p:cNvSpPr>
            <a:spLocks noGrp="1"/>
          </p:cNvSpPr>
          <p:nvPr>
            <p:ph idx="1"/>
          </p:nvPr>
        </p:nvSpPr>
        <p:spPr>
          <a:xfrm>
            <a:off x="443625" y="1295400"/>
            <a:ext cx="8229600" cy="2286000"/>
          </a:xfrm>
        </p:spPr>
        <p:txBody>
          <a:bodyPr/>
          <a:lstStyle/>
          <a:p>
            <a:r>
              <a:rPr lang="en-US" sz="2800" dirty="0"/>
              <a:t>Assuming a steady, stable need for current assets throughout the year (and additional demand for current assets that fluctuates on some seasonal cycle), a growing firm’s total demand for assets is depicted below.</a:t>
            </a:r>
          </a:p>
        </p:txBody>
      </p:sp>
      <p:pic>
        <p:nvPicPr>
          <p:cNvPr id="6" name="Picture 3" descr="A graph showing components of current assets."/>
          <p:cNvPicPr>
            <a:picLocks noGrp="1" noChangeAspect="1"/>
          </p:cNvPicPr>
          <p:nvPr>
            <p:ph idx="10"/>
          </p:nvPr>
        </p:nvPicPr>
        <p:blipFill>
          <a:blip r:embed="rId2">
            <a:extLst>
              <a:ext uri="{28A0092B-C50C-407E-A947-70E740481C1C}">
                <a14:useLocalDpi xmlns:a14="http://schemas.microsoft.com/office/drawing/2010/main" val="0"/>
              </a:ext>
            </a:extLst>
          </a:blip>
          <a:stretch>
            <a:fillRect/>
          </a:stretch>
        </p:blipFill>
        <p:spPr>
          <a:xfrm>
            <a:off x="3200400" y="3200400"/>
            <a:ext cx="5411113" cy="3200400"/>
          </a:xfrm>
          <a:prstGeom prst="rect">
            <a:avLst/>
          </a:prstGeom>
        </p:spPr>
      </p:pic>
      <p:sp>
        <p:nvSpPr>
          <p:cNvPr id="8" name="Text Placeholder 4"/>
          <p:cNvSpPr>
            <a:spLocks noGrp="1"/>
          </p:cNvSpPr>
          <p:nvPr>
            <p:ph type="body" sz="quarter" idx="13"/>
          </p:nvPr>
        </p:nvSpPr>
        <p:spPr>
          <a:xfrm>
            <a:off x="3108960" y="6477000"/>
            <a:ext cx="2926080" cy="182880"/>
          </a:xfrm>
        </p:spPr>
        <p:txBody>
          <a:bodyPr/>
          <a:lstStyle/>
          <a:p>
            <a:r>
              <a:rPr lang="en-US" dirty="0">
                <a:hlinkClick r:id="rId3" action="ppaction://hlinksldjump"/>
              </a:rPr>
              <a:t>Access the text alternative for these images</a:t>
            </a:r>
          </a:p>
        </p:txBody>
      </p:sp>
    </p:spTree>
    <p:extLst>
      <p:ext uri="{BB962C8B-B14F-4D97-AF65-F5344CB8AC3E}">
        <p14:creationId xmlns:p14="http://schemas.microsoft.com/office/powerpoint/2010/main" val="210772201"/>
      </p:ext>
    </p:extLst>
  </p:cSld>
  <p:clrMapOvr>
    <a:masterClrMapping/>
  </p:clrMapOvr>
</p:sld>
</file>

<file path=ppt/theme/_rels/theme2.xml.rels><?xml version="1.0" encoding="UTF-8" standalone="yes"?>
<Relationships xmlns="http://schemas.openxmlformats.org/package/2006/relationships"><Relationship Id="rId1" Type="http://schemas.openxmlformats.org/officeDocument/2006/relationships/image" Target="../media/image4.jpeg"/></Relationships>
</file>

<file path=ppt/theme/theme1.xml><?xml version="1.0" encoding="utf-8"?>
<a:theme xmlns:a="http://schemas.openxmlformats.org/drawingml/2006/main" name="FIRST, BREAK, LAST slides ">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9e PPT design template">
  <a:themeElements>
    <a:clrScheme name="Custom 65">
      <a:dk1>
        <a:srgbClr val="292934"/>
      </a:dk1>
      <a:lt1>
        <a:srgbClr val="FFFFFF"/>
      </a:lt1>
      <a:dk2>
        <a:srgbClr val="D2533C"/>
      </a:dk2>
      <a:lt2>
        <a:srgbClr val="F3F2DC"/>
      </a:lt2>
      <a:accent1>
        <a:srgbClr val="93A299"/>
      </a:accent1>
      <a:accent2>
        <a:srgbClr val="AD8F67"/>
      </a:accent2>
      <a:accent3>
        <a:srgbClr val="726056"/>
      </a:accent3>
      <a:accent4>
        <a:srgbClr val="4C5A6A"/>
      </a:accent4>
      <a:accent5>
        <a:srgbClr val="808DA0"/>
      </a:accent5>
      <a:accent6>
        <a:srgbClr val="79463D"/>
      </a:accent6>
      <a:hlink>
        <a:srgbClr val="214E91"/>
      </a:hlink>
      <a:folHlink>
        <a:srgbClr val="214E91"/>
      </a:folHlink>
    </a:clrScheme>
    <a:fontScheme name="Office Classic 2">
      <a:maj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larity">
      <a:fillStyleLst>
        <a:solidFill>
          <a:schemeClr val="phClr"/>
        </a:solidFill>
        <a:gradFill rotWithShape="1">
          <a:gsLst>
            <a:gs pos="0">
              <a:schemeClr val="phClr">
                <a:tint val="50000"/>
                <a:shade val="86000"/>
                <a:satMod val="140000"/>
              </a:schemeClr>
            </a:gs>
            <a:gs pos="45000">
              <a:schemeClr val="phClr">
                <a:tint val="48000"/>
                <a:satMod val="150000"/>
              </a:schemeClr>
            </a:gs>
            <a:gs pos="100000">
              <a:schemeClr val="phClr">
                <a:tint val="28000"/>
                <a:satMod val="160000"/>
              </a:schemeClr>
            </a:gs>
          </a:gsLst>
          <a:path path="circle">
            <a:fillToRect l="100000" t="100000" r="100000" b="100000"/>
          </a:path>
        </a:gradFill>
        <a:gradFill rotWithShape="1">
          <a:gsLst>
            <a:gs pos="0">
              <a:schemeClr val="phClr">
                <a:shade val="70000"/>
                <a:satMod val="150000"/>
              </a:schemeClr>
            </a:gs>
            <a:gs pos="34000">
              <a:schemeClr val="phClr">
                <a:shade val="70000"/>
                <a:satMod val="140000"/>
              </a:schemeClr>
            </a:gs>
            <a:gs pos="70000">
              <a:schemeClr val="phClr">
                <a:tint val="100000"/>
                <a:shade val="90000"/>
                <a:satMod val="140000"/>
              </a:schemeClr>
            </a:gs>
            <a:gs pos="100000">
              <a:schemeClr val="phClr">
                <a:tint val="100000"/>
                <a:shade val="100000"/>
                <a:satMod val="100000"/>
              </a:schemeClr>
            </a:gs>
          </a:gsLst>
          <a:path path="circle">
            <a:fillToRect l="100000" t="100000" r="100000" b="100000"/>
          </a:path>
        </a:gradFill>
      </a:fillStyleLst>
      <a:lnStyleLst>
        <a:ln w="9525" cap="flat" cmpd="sng" algn="ctr">
          <a:solidFill>
            <a:schemeClr val="phClr"/>
          </a:solidFill>
          <a:prstDash val="solid"/>
        </a:ln>
        <a:ln w="26425" cap="flat" cmpd="sng" algn="ctr">
          <a:solidFill>
            <a:schemeClr val="phClr"/>
          </a:solidFill>
          <a:prstDash val="solid"/>
        </a:ln>
        <a:ln w="4445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38100" dist="25400" dir="2700000" algn="br" rotWithShape="0">
              <a:srgbClr val="000000">
                <a:alpha val="60000"/>
              </a:srgbClr>
            </a:outerShdw>
          </a:effectLst>
          <a:scene3d>
            <a:camera prst="orthographicFront">
              <a:rot lat="0" lon="0" rev="0"/>
            </a:camera>
            <a:lightRig rig="balanced" dir="t">
              <a:rot lat="0" lon="0" rev="5100000"/>
            </a:lightRig>
          </a:scene3d>
          <a:sp3d contourW="6350">
            <a:bevelT w="29210" h="12700"/>
            <a:contourClr>
              <a:schemeClr val="phClr">
                <a:shade val="30000"/>
                <a:satMod val="130000"/>
              </a:schemeClr>
            </a:contourClr>
          </a:sp3d>
        </a:effectStyle>
      </a:effectStyleLst>
      <a:bgFillStyleLst>
        <a:solidFill>
          <a:schemeClr val="phClr"/>
        </a:solidFill>
        <a:gradFill rotWithShape="1">
          <a:gsLst>
            <a:gs pos="0">
              <a:schemeClr val="phClr">
                <a:tint val="85000"/>
                <a:satMod val="180000"/>
              </a:schemeClr>
            </a:gs>
            <a:gs pos="40000">
              <a:schemeClr val="phClr">
                <a:tint val="95000"/>
                <a:shade val="85000"/>
                <a:satMod val="150000"/>
              </a:schemeClr>
            </a:gs>
            <a:gs pos="100000">
              <a:schemeClr val="phClr">
                <a:shade val="45000"/>
                <a:satMod val="200000"/>
              </a:schemeClr>
            </a:gs>
          </a:gsLst>
          <a:lin ang="5400000" scaled="0"/>
        </a:gradFill>
        <a:blipFill rotWithShape="1">
          <a:blip xmlns:r="http://schemas.openxmlformats.org/officeDocument/2006/relationships" r:embed="rId1">
            <a:duotone>
              <a:schemeClr val="phClr">
                <a:shade val="55000"/>
              </a:schemeClr>
              <a:schemeClr val="phClr">
                <a:tint val="97000"/>
                <a:satMod val="95000"/>
              </a:schemeClr>
            </a:duotone>
          </a:blip>
          <a:tile tx="0" ty="0" sx="70000" sy="70000" flip="none" algn="tl"/>
        </a:blip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MHHE_Accessible_PPT_Template-v4</Template>
  <TotalTime>3935</TotalTime>
  <Words>1636</Words>
  <Application>Microsoft Office PowerPoint</Application>
  <PresentationFormat>On-screen Show (4:3)</PresentationFormat>
  <Paragraphs>186</Paragraphs>
  <Slides>36</Slides>
  <Notes>1</Notes>
  <HiddenSlides>2</HiddenSlides>
  <MMClips>0</MMClips>
  <ScaleCrop>false</ScaleCrop>
  <HeadingPairs>
    <vt:vector size="8" baseType="variant">
      <vt:variant>
        <vt:lpstr>Fonts Used</vt:lpstr>
      </vt:variant>
      <vt:variant>
        <vt:i4>7</vt:i4>
      </vt:variant>
      <vt:variant>
        <vt:lpstr>Theme</vt:lpstr>
      </vt:variant>
      <vt:variant>
        <vt:i4>2</vt:i4>
      </vt:variant>
      <vt:variant>
        <vt:lpstr>Embedded OLE Servers</vt:lpstr>
      </vt:variant>
      <vt:variant>
        <vt:i4>1</vt:i4>
      </vt:variant>
      <vt:variant>
        <vt:lpstr>Slide Titles</vt:lpstr>
      </vt:variant>
      <vt:variant>
        <vt:i4>36</vt:i4>
      </vt:variant>
    </vt:vector>
  </HeadingPairs>
  <TitlesOfParts>
    <vt:vector size="46" baseType="lpstr">
      <vt:lpstr>Aharoni</vt:lpstr>
      <vt:lpstr>Arial</vt:lpstr>
      <vt:lpstr>ArumSans Bd</vt:lpstr>
      <vt:lpstr>ArumSans Bold</vt:lpstr>
      <vt:lpstr>ArumSans Regular</vt:lpstr>
      <vt:lpstr>Calibri</vt:lpstr>
      <vt:lpstr>Verdana</vt:lpstr>
      <vt:lpstr>FIRST, BREAK, LAST slides </vt:lpstr>
      <vt:lpstr>9e PPT design template</vt:lpstr>
      <vt:lpstr>Equation</vt:lpstr>
      <vt:lpstr>Finance</vt:lpstr>
      <vt:lpstr>Revisiting the Balance Sheet Model 1 </vt:lpstr>
      <vt:lpstr>Revisiting the Balance Sheet Model 2</vt:lpstr>
      <vt:lpstr>Tracing Cash and Net Working Capital</vt:lpstr>
      <vt:lpstr>Formulas - Operating and Cash Cycles</vt:lpstr>
      <vt:lpstr>Short-Term Financial Policy</vt:lpstr>
      <vt:lpstr>Size of Current Assets Investment</vt:lpstr>
      <vt:lpstr>Alternative Financing Policies for Current Assets</vt:lpstr>
      <vt:lpstr>Components of Current Assets</vt:lpstr>
      <vt:lpstr>Flexible Financing – Option #1</vt:lpstr>
      <vt:lpstr>Restrictive Financing – Option #2</vt:lpstr>
      <vt:lpstr>Compromise Financing – Option #3</vt:lpstr>
      <vt:lpstr>Choosing a Financing Policy</vt:lpstr>
      <vt:lpstr>The Short-Term Financial Plan</vt:lpstr>
      <vt:lpstr>Unsecured Loans</vt:lpstr>
      <vt:lpstr>Secured Loans</vt:lpstr>
      <vt:lpstr>Accounts Receivable Options</vt:lpstr>
      <vt:lpstr>Other Sources</vt:lpstr>
      <vt:lpstr>Cash Management</vt:lpstr>
      <vt:lpstr>Reasons for Holding Cash</vt:lpstr>
      <vt:lpstr>Baumol Model</vt:lpstr>
      <vt:lpstr>The Miller-Orr Model</vt:lpstr>
      <vt:lpstr>Influences on Target Cash Balance</vt:lpstr>
      <vt:lpstr>Accelerating Collections</vt:lpstr>
      <vt:lpstr>Collection Float Reduction</vt:lpstr>
      <vt:lpstr>Delaying Disbursements</vt:lpstr>
      <vt:lpstr>Ethical and Legal Questions</vt:lpstr>
      <vt:lpstr>Investing Idle Cash</vt:lpstr>
      <vt:lpstr>Why Firms Have Surplus Cash</vt:lpstr>
      <vt:lpstr>What to Do with Surplus Cash</vt:lpstr>
      <vt:lpstr>Credit Management</vt:lpstr>
      <vt:lpstr>Credit Policy: Terms of the Sale</vt:lpstr>
      <vt:lpstr>Credit Analysis</vt:lpstr>
      <vt:lpstr>Collection Policy</vt:lpstr>
      <vt:lpstr>Accessibility Content: Text Alternatives for Images</vt:lpstr>
      <vt:lpstr>Components of Current Assets Text Alternative</vt:lpstr>
    </vt:vector>
  </TitlesOfParts>
  <Company>The McGraw-Hill Companies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Start With 1 of These Slides</dc:title>
  <dc:creator>Hahn, Sandra</dc:creator>
  <cp:lastModifiedBy>CE</cp:lastModifiedBy>
  <cp:revision>705</cp:revision>
  <dcterms:created xsi:type="dcterms:W3CDTF">2017-12-05T17:18:18Z</dcterms:created>
  <dcterms:modified xsi:type="dcterms:W3CDTF">2019-04-03T15:23:29Z</dcterms:modified>
</cp:coreProperties>
</file>