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915" r:id="rId2"/>
  </p:sldMasterIdLst>
  <p:notesMasterIdLst>
    <p:notesMasterId r:id="rId30"/>
  </p:notesMasterIdLst>
  <p:handoutMasterIdLst>
    <p:handoutMasterId r:id="rId31"/>
  </p:handoutMasterIdLst>
  <p:sldIdLst>
    <p:sldId id="273" r:id="rId3"/>
    <p:sldId id="274" r:id="rId4"/>
    <p:sldId id="437" r:id="rId5"/>
    <p:sldId id="438" r:id="rId6"/>
    <p:sldId id="439" r:id="rId7"/>
    <p:sldId id="440" r:id="rId8"/>
    <p:sldId id="441" r:id="rId9"/>
    <p:sldId id="452" r:id="rId10"/>
    <p:sldId id="442" r:id="rId11"/>
    <p:sldId id="453" r:id="rId12"/>
    <p:sldId id="454" r:id="rId13"/>
    <p:sldId id="443" r:id="rId14"/>
    <p:sldId id="455" r:id="rId15"/>
    <p:sldId id="420" r:id="rId16"/>
    <p:sldId id="456" r:id="rId17"/>
    <p:sldId id="457" r:id="rId18"/>
    <p:sldId id="458" r:id="rId19"/>
    <p:sldId id="459" r:id="rId20"/>
    <p:sldId id="460" r:id="rId21"/>
    <p:sldId id="421" r:id="rId22"/>
    <p:sldId id="381" r:id="rId23"/>
    <p:sldId id="461" r:id="rId24"/>
    <p:sldId id="462" r:id="rId25"/>
    <p:sldId id="463" r:id="rId26"/>
    <p:sldId id="464" r:id="rId27"/>
    <p:sldId id="465" r:id="rId28"/>
    <p:sldId id="44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C1D3"/>
    <a:srgbClr val="FFFCDD"/>
    <a:srgbClr val="C0D1DE"/>
    <a:srgbClr val="0A0A32"/>
    <a:srgbClr val="B60000"/>
    <a:srgbClr val="B44600"/>
    <a:srgbClr val="DDD9C3"/>
    <a:srgbClr val="9BB9EF"/>
    <a:srgbClr val="C6D9F1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9" autoAdjust="0"/>
    <p:restoredTop sz="95745" autoAdjust="0"/>
  </p:normalViewPr>
  <p:slideViewPr>
    <p:cSldViewPr>
      <p:cViewPr varScale="1">
        <p:scale>
          <a:sx n="82" d="100"/>
          <a:sy n="82" d="100"/>
        </p:scale>
        <p:origin x="1306" y="3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-135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99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5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00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8956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44958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888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56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383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43625" y="510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843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476F69-1E9F-4926-8336-8EEE0909F6AF}" type="datetimeFigureOut">
              <a:rPr lang="en-US" smtClean="0"/>
              <a:pPr>
                <a:defRPr/>
              </a:pPr>
              <a:t>4/2/2019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EB382E-9641-48BF-AF1E-7278C657E8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79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124200" y="3429000"/>
            <a:ext cx="6019800" cy="1752600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276600" y="35052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76600" y="4190999"/>
            <a:ext cx="5699760" cy="914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2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2pPr>
            <a:lvl3pPr marL="9144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3pPr>
            <a:lvl4pPr marL="13716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4pPr>
            <a:lvl5pPr marL="18288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1097280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B6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88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343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04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©2020 McGraw-Hill Education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503920" y="6477000"/>
            <a:ext cx="640080" cy="18288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en-US" sz="1200" b="1" dirty="0"/>
              <a:t>13-</a:t>
            </a:r>
            <a:fld id="{D284030D-0224-4BD8-89C1-1614B36E06C2}" type="slidenum">
              <a:rPr lang="en-US" sz="1200" b="1" smtClean="0"/>
              <a:pPr algn="r"/>
              <a:t>‹#›</a:t>
            </a:fld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51113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7" r:id="rId2"/>
    <p:sldLayoutId id="2147483919" r:id="rId3"/>
    <p:sldLayoutId id="2147483920" r:id="rId4"/>
    <p:sldLayoutId id="2147483921" r:id="rId5"/>
    <p:sldLayoutId id="2147483918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0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3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Finance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5th Edition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Cornett, Adair, and Nofsinger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Chapter 13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Weighing Net Present Value and Other Capital Budgeting Criteria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3"/>
          </p:nvPr>
        </p:nvSpPr>
        <p:spPr>
          <a:xfrm>
            <a:off x="0" y="6750050"/>
            <a:ext cx="9144000" cy="113030"/>
          </a:xfrm>
        </p:spPr>
        <p:txBody>
          <a:bodyPr/>
          <a:lstStyle/>
          <a:p>
            <a:r>
              <a:rPr lang="en-US" dirty="0"/>
              <a:t>Copyright © 2020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Discounted Payback Statistic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667000"/>
          </a:xfrm>
        </p:spPr>
        <p:txBody>
          <a:bodyPr/>
          <a:lstStyle/>
          <a:p>
            <a:r>
              <a:rPr lang="en-US" altLang="en-US" dirty="0"/>
              <a:t>Payback technique does not recognize the time value of money.</a:t>
            </a:r>
          </a:p>
          <a:p>
            <a:r>
              <a:rPr lang="en-US" altLang="en-US" dirty="0"/>
              <a:t>To compensate for this exclusion, the discounted payback (DPB) statistic may be used instead.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142354"/>
              </p:ext>
            </p:extLst>
          </p:nvPr>
        </p:nvGraphicFramePr>
        <p:xfrm>
          <a:off x="3237157" y="4495800"/>
          <a:ext cx="2669686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2" name="Equation" r:id="rId3" imgW="939600" imgH="482400" progId="Equation.DSMT4">
                  <p:embed/>
                </p:oleObj>
              </mc:Choice>
              <mc:Fallback>
                <p:oleObj name="Equation" r:id="rId3" imgW="939600" imgH="4824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7157" y="4495800"/>
                        <a:ext cx="2669686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2188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Discounted Payback Benchmark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3733800"/>
          </a:xfrm>
        </p:spPr>
        <p:txBody>
          <a:bodyPr/>
          <a:lstStyle/>
          <a:p>
            <a:r>
              <a:rPr lang="en-US" altLang="en-US" dirty="0"/>
              <a:t>Exercise caution about applying the same benchmark to DPB that is applied to PB.</a:t>
            </a:r>
          </a:p>
          <a:p>
            <a:pPr lvl="1"/>
            <a:r>
              <a:rPr lang="en-US" altLang="en-US" dirty="0"/>
              <a:t>Recall that payback calculations only make sense when applied to normal cash flows.</a:t>
            </a:r>
          </a:p>
          <a:p>
            <a:r>
              <a:rPr lang="en-US" altLang="en-US" dirty="0"/>
              <a:t>Management will set the DPB maximum allowable payback exogenously and, once again, arbitrarily.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663697"/>
              </p:ext>
            </p:extLst>
          </p:nvPr>
        </p:nvGraphicFramePr>
        <p:xfrm>
          <a:off x="457200" y="5329456"/>
          <a:ext cx="8229600" cy="690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5" name="Equation" r:id="rId3" imgW="5143320" imgH="431640" progId="Equation.DSMT4">
                  <p:embed/>
                </p:oleObj>
              </mc:Choice>
              <mc:Fallback>
                <p:oleObj name="Equation" r:id="rId3" imgW="5143320" imgH="4316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5329456"/>
                        <a:ext cx="8229600" cy="6903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0854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Payback and Discounted Payback Strengths and Weaknesses</a:t>
            </a:r>
            <a:endParaRPr lang="en-US" sz="105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PB does not account for TVM, while DPB does compensate for TVM.</a:t>
            </a:r>
          </a:p>
          <a:p>
            <a:pPr lvl="1"/>
            <a:r>
              <a:rPr lang="en-US" altLang="en-US" dirty="0"/>
              <a:t>DPB is not intended to replace PB, but rather to complement it.</a:t>
            </a:r>
          </a:p>
          <a:p>
            <a:r>
              <a:rPr lang="en-US" altLang="en-US" dirty="0"/>
              <a:t>Both PB and DPB ignore any cash flows that accrue after the project reaches its respective payback benchmark.</a:t>
            </a:r>
          </a:p>
          <a:p>
            <a:pPr lvl="1"/>
            <a:r>
              <a:rPr lang="en-US" altLang="en-US" dirty="0"/>
              <a:t>Serious implications when choosing between two ME projects with similar paybacks but very different cash flows after payback is achieved.</a:t>
            </a:r>
          </a:p>
        </p:txBody>
      </p:sp>
    </p:spTree>
    <p:extLst>
      <p:ext uri="{BB962C8B-B14F-4D97-AF65-F5344CB8AC3E}">
        <p14:creationId xmlns:p14="http://schemas.microsoft.com/office/powerpoint/2010/main" val="3120879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 Present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NPV measures the amount of wealth increase we expect from accepting a project.</a:t>
            </a:r>
          </a:p>
          <a:p>
            <a:pPr lvl="1"/>
            <a:r>
              <a:rPr lang="en-US" altLang="en-US" dirty="0"/>
              <a:t>Found by computing the difference between the PVs of a project’s cash inflows and outflows.</a:t>
            </a:r>
          </a:p>
          <a:p>
            <a:pPr lvl="1"/>
            <a:r>
              <a:rPr lang="en-US" altLang="en-US" dirty="0"/>
              <a:t>Positive value indicates the project is desirable.</a:t>
            </a:r>
          </a:p>
        </p:txBody>
      </p:sp>
    </p:spTree>
    <p:extLst>
      <p:ext uri="{BB962C8B-B14F-4D97-AF65-F5344CB8AC3E}">
        <p14:creationId xmlns:p14="http://schemas.microsoft.com/office/powerpoint/2010/main" val="2416282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NPV Statistic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2133600"/>
          </a:xfrm>
        </p:spPr>
        <p:txBody>
          <a:bodyPr/>
          <a:lstStyle/>
          <a:p>
            <a:r>
              <a:rPr lang="en-US" altLang="en-US" dirty="0"/>
              <a:t>Very similar to the approach used when developing bond and stock pricing equations.</a:t>
            </a:r>
          </a:p>
          <a:p>
            <a:r>
              <a:rPr lang="en-US" altLang="en-US" dirty="0"/>
              <a:t>NPV statistic is the sum of all the cash flows’ PVs.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270990"/>
              </p:ext>
            </p:extLst>
          </p:nvPr>
        </p:nvGraphicFramePr>
        <p:xfrm>
          <a:off x="1469354" y="3703320"/>
          <a:ext cx="6205293" cy="2468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28" name="Equation" r:id="rId3" imgW="2425680" imgH="965160" progId="Equation.DSMT4">
                  <p:embed/>
                </p:oleObj>
              </mc:Choice>
              <mc:Fallback>
                <p:oleObj name="Equation" r:id="rId3" imgW="2425680" imgH="965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9354" y="3703320"/>
                        <a:ext cx="6205293" cy="2468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3690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NPV Benchmark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3581400"/>
          </a:xfrm>
        </p:spPr>
        <p:txBody>
          <a:bodyPr/>
          <a:lstStyle/>
          <a:p>
            <a:r>
              <a:rPr lang="en-US" altLang="en-US" dirty="0"/>
              <a:t>NPV analysis includes all cash flows – both inflows and outflows.</a:t>
            </a:r>
          </a:p>
          <a:p>
            <a:pPr lvl="1"/>
            <a:r>
              <a:rPr lang="en-US" altLang="en-US" dirty="0"/>
              <a:t>Implies that any required investment in the project is already factored in, so any NPV greater than zero represents value </a:t>
            </a:r>
            <a:r>
              <a:rPr lang="en-US" altLang="en-US" i="1" dirty="0"/>
              <a:t>above and beyond</a:t>
            </a:r>
            <a:r>
              <a:rPr lang="en-US" altLang="en-US" dirty="0"/>
              <a:t> that investment.</a:t>
            </a:r>
          </a:p>
          <a:p>
            <a:r>
              <a:rPr lang="en-US" altLang="en-US" dirty="0"/>
              <a:t>NPV decision rule: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918370"/>
              </p:ext>
            </p:extLst>
          </p:nvPr>
        </p:nvGraphicFramePr>
        <p:xfrm>
          <a:off x="2330450" y="5221288"/>
          <a:ext cx="4483100" cy="110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6" name="Equation" r:id="rId3" imgW="1752480" imgH="431640" progId="Equation.DSMT4">
                  <p:embed/>
                </p:oleObj>
              </mc:Choice>
              <mc:Fallback>
                <p:oleObj name="Equation" r:id="rId3" imgW="1752480" imgH="4316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30450" y="5221288"/>
                        <a:ext cx="4483100" cy="1103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4353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NPV Strengths and Weaknesses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Strengths.</a:t>
            </a:r>
          </a:p>
          <a:p>
            <a:pPr lvl="1"/>
            <a:r>
              <a:rPr lang="en-US" altLang="en-US" dirty="0"/>
              <a:t>Not a ratio.</a:t>
            </a:r>
          </a:p>
          <a:p>
            <a:pPr lvl="1"/>
            <a:r>
              <a:rPr lang="en-US" altLang="en-US" dirty="0"/>
              <a:t>Works equally well for both independent projects and mutually exclusive projects.</a:t>
            </a:r>
          </a:p>
          <a:p>
            <a:r>
              <a:rPr lang="en-US" altLang="en-US" dirty="0"/>
              <a:t>Weaknesses.</a:t>
            </a:r>
          </a:p>
          <a:p>
            <a:pPr lvl="1"/>
            <a:r>
              <a:rPr lang="en-US" altLang="en-US" dirty="0"/>
              <a:t>Managers can misinterpret the NPV statistic.</a:t>
            </a:r>
          </a:p>
          <a:p>
            <a:pPr lvl="2"/>
            <a:r>
              <a:rPr lang="en-US" altLang="en-US" dirty="0"/>
              <a:t>May compare NPV to cost even though cost is already incorporated into the NPV.</a:t>
            </a:r>
          </a:p>
        </p:txBody>
      </p:sp>
    </p:spTree>
    <p:extLst>
      <p:ext uri="{BB962C8B-B14F-4D97-AF65-F5344CB8AC3E}">
        <p14:creationId xmlns:p14="http://schemas.microsoft.com/office/powerpoint/2010/main" val="2329426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Internal Rate of Return (IRR) and Modified IRR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IRR</a:t>
            </a:r>
            <a:r>
              <a:rPr lang="en-US" altLang="en-US" dirty="0"/>
              <a:t> generates decision rules and associated metrics for choosing projects based on the implicit expected geometric average of a project’s rate of return.</a:t>
            </a:r>
          </a:p>
          <a:p>
            <a:pPr lvl="1"/>
            <a:r>
              <a:rPr lang="en-US" altLang="en-US" dirty="0"/>
              <a:t>Most popular rate-based technique.</a:t>
            </a:r>
          </a:p>
          <a:p>
            <a:r>
              <a:rPr lang="en-US" altLang="en-US" dirty="0"/>
              <a:t>IRR gives same accept/reject decision as NPV when considering independent projects that have normal cash flows.</a:t>
            </a:r>
          </a:p>
        </p:txBody>
      </p:sp>
    </p:spTree>
    <p:extLst>
      <p:ext uri="{BB962C8B-B14F-4D97-AF65-F5344CB8AC3E}">
        <p14:creationId xmlns:p14="http://schemas.microsoft.com/office/powerpoint/2010/main" val="121586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NPV versus IRR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609600"/>
          </a:xfrm>
        </p:spPr>
        <p:txBody>
          <a:bodyPr/>
          <a:lstStyle/>
          <a:p>
            <a:r>
              <a:rPr lang="en-US" altLang="en-US" dirty="0"/>
              <a:t>NPV and IRR are closely related.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943633"/>
              </p:ext>
            </p:extLst>
          </p:nvPr>
        </p:nvGraphicFramePr>
        <p:xfrm>
          <a:off x="1091381" y="2362200"/>
          <a:ext cx="6961239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6" name="Equation" r:id="rId3" imgW="2997000" imgH="787320" progId="Equation.DSMT4">
                  <p:embed/>
                </p:oleObj>
              </mc:Choice>
              <mc:Fallback>
                <p:oleObj name="Equation" r:id="rId3" imgW="2997000" imgH="787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1381" y="2362200"/>
                        <a:ext cx="6961239" cy="182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4"/>
          <p:cNvSpPr>
            <a:spLocks noGrp="1"/>
          </p:cNvSpPr>
          <p:nvPr>
            <p:ph idx="10"/>
          </p:nvPr>
        </p:nvSpPr>
        <p:spPr>
          <a:xfrm>
            <a:off x="443625" y="4648200"/>
            <a:ext cx="8229600" cy="1600200"/>
          </a:xfrm>
        </p:spPr>
        <p:txBody>
          <a:bodyPr/>
          <a:lstStyle/>
          <a:p>
            <a:r>
              <a:rPr lang="en-US" altLang="en-US" dirty="0"/>
              <a:t>If the project’s cash flows are normal, the NPV will be greater than zero if and only if the IRR is greater than </a:t>
            </a:r>
            <a:r>
              <a:rPr lang="en-US" altLang="en-US" i="1" dirty="0" err="1"/>
              <a:t>i</a:t>
            </a:r>
            <a:r>
              <a:rPr lang="en-US" altLang="en-US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55762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Rate of Return Statistic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600200"/>
          </a:xfrm>
        </p:spPr>
        <p:txBody>
          <a:bodyPr/>
          <a:lstStyle/>
          <a:p>
            <a:r>
              <a:rPr lang="en-US" altLang="en-US" dirty="0"/>
              <a:t>To solve for the IRR statistic, solve the NPV formula for the interest rate that will make NPV equal zero.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806332"/>
              </p:ext>
            </p:extLst>
          </p:nvPr>
        </p:nvGraphicFramePr>
        <p:xfrm>
          <a:off x="3054303" y="3070224"/>
          <a:ext cx="3035394" cy="128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28" name="Equation" r:id="rId3" imgW="1143000" imgH="482400" progId="Equation.DSMT4">
                  <p:embed/>
                </p:oleObj>
              </mc:Choice>
              <mc:Fallback>
                <p:oleObj name="Equation" r:id="rId3" imgW="1143000" imgH="48240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54303" y="3070224"/>
                        <a:ext cx="3035394" cy="1280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4"/>
          <p:cNvSpPr>
            <a:spLocks noGrp="1"/>
          </p:cNvSpPr>
          <p:nvPr>
            <p:ph idx="10"/>
          </p:nvPr>
        </p:nvSpPr>
        <p:spPr>
          <a:xfrm>
            <a:off x="443625" y="4648200"/>
            <a:ext cx="8229600" cy="1600200"/>
          </a:xfrm>
        </p:spPr>
        <p:txBody>
          <a:bodyPr/>
          <a:lstStyle/>
          <a:p>
            <a:r>
              <a:rPr lang="en-US" altLang="en-US" dirty="0"/>
              <a:t>We cannot solve this directly, so one must use either trial-and-error or a calculator/computer.</a:t>
            </a:r>
          </a:p>
        </p:txBody>
      </p:sp>
    </p:spTree>
    <p:extLst>
      <p:ext uri="{BB962C8B-B14F-4D97-AF65-F5344CB8AC3E}">
        <p14:creationId xmlns:p14="http://schemas.microsoft.com/office/powerpoint/2010/main" val="3962795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Set of Capital Budgeting Techniques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Commonly used capital budgeting techniques include:</a:t>
            </a:r>
          </a:p>
          <a:p>
            <a:pPr lvl="1"/>
            <a:r>
              <a:rPr lang="en-US" altLang="en-US" dirty="0"/>
              <a:t>Net Present Value (NPV).</a:t>
            </a:r>
          </a:p>
          <a:p>
            <a:pPr lvl="1"/>
            <a:r>
              <a:rPr lang="en-US" altLang="en-US" dirty="0"/>
              <a:t>Internal Rate of Return (IRR).</a:t>
            </a:r>
          </a:p>
          <a:p>
            <a:pPr lvl="1"/>
            <a:r>
              <a:rPr lang="en-US" altLang="en-US" dirty="0"/>
              <a:t>Payback (PB).</a:t>
            </a:r>
          </a:p>
          <a:p>
            <a:pPr lvl="1"/>
            <a:r>
              <a:rPr lang="en-US" altLang="en-US" dirty="0"/>
              <a:t>Discounted Payback (DPB).</a:t>
            </a:r>
          </a:p>
          <a:p>
            <a:pPr lvl="1"/>
            <a:r>
              <a:rPr lang="en-US" altLang="en-US" dirty="0"/>
              <a:t>Modified Internal Rate of Return (MIRR).</a:t>
            </a:r>
          </a:p>
          <a:p>
            <a:pPr lvl="1"/>
            <a:r>
              <a:rPr lang="en-US" altLang="en-US" dirty="0"/>
              <a:t>Profitability Index (PI).</a:t>
            </a:r>
          </a:p>
        </p:txBody>
      </p:sp>
    </p:spTree>
    <p:extLst>
      <p:ext uri="{BB962C8B-B14F-4D97-AF65-F5344CB8AC3E}">
        <p14:creationId xmlns:p14="http://schemas.microsoft.com/office/powerpoint/2010/main" val="24349137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IRR Benchmark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676400"/>
          </a:xfrm>
        </p:spPr>
        <p:txBody>
          <a:bodyPr/>
          <a:lstStyle/>
          <a:p>
            <a:r>
              <a:rPr lang="en-US" altLang="en-US" dirty="0"/>
              <a:t>After calculating the IRR, compare the decision statistic to the relevant cost of capital for the project.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688845"/>
              </p:ext>
            </p:extLst>
          </p:nvPr>
        </p:nvGraphicFramePr>
        <p:xfrm>
          <a:off x="1576679" y="3352799"/>
          <a:ext cx="5990643" cy="1005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51" name="Equation" r:id="rId3" imgW="2577960" imgH="431640" progId="Equation.DSMT4">
                  <p:embed/>
                </p:oleObj>
              </mc:Choice>
              <mc:Fallback>
                <p:oleObj name="Equation" r:id="rId3" imgW="2577960" imgH="4316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6679" y="3352799"/>
                        <a:ext cx="5990643" cy="1005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03817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Problems with IRR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IRR will be consistent with NPV as long as these conditions hold true:</a:t>
            </a:r>
          </a:p>
          <a:p>
            <a:pPr lvl="1"/>
            <a:r>
              <a:rPr lang="en-US" altLang="en-US" dirty="0"/>
              <a:t>The project has normal cash flows.</a:t>
            </a:r>
          </a:p>
          <a:p>
            <a:pPr lvl="1"/>
            <a:r>
              <a:rPr lang="en-US" altLang="en-US" dirty="0"/>
              <a:t>We are evaluating the project independently of other projects – that is, we are not considering mutually exclusive projects.</a:t>
            </a:r>
          </a:p>
        </p:txBody>
      </p:sp>
    </p:spTree>
    <p:extLst>
      <p:ext uri="{BB962C8B-B14F-4D97-AF65-F5344CB8AC3E}">
        <p14:creationId xmlns:p14="http://schemas.microsoft.com/office/powerpoint/2010/main" val="300549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400" dirty="0"/>
              <a:t>IRR and NPV Profiles with Non-Normal Cash Flows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If cash flows are not normal, more than one valid IRR may be found for which NPV equals zero.</a:t>
            </a:r>
          </a:p>
          <a:p>
            <a:pPr lvl="1"/>
            <a:r>
              <a:rPr lang="en-US" altLang="en-US" dirty="0"/>
              <a:t>You must then employ trial-and-error to find all possible IRRs.</a:t>
            </a:r>
          </a:p>
          <a:p>
            <a:pPr lvl="2"/>
            <a:r>
              <a:rPr lang="en-US" altLang="en-US" dirty="0"/>
              <a:t>Rule of Signs dictates that we can end up with no more different positive IRRs than the number of sign changes in the cash flows.</a:t>
            </a:r>
          </a:p>
          <a:p>
            <a:pPr lvl="1"/>
            <a:r>
              <a:rPr lang="en-US" altLang="en-US" dirty="0"/>
              <a:t>When dealing with non-normal cash flows, using a decision statistic other than IRR may prove easier.</a:t>
            </a:r>
          </a:p>
        </p:txBody>
      </p:sp>
    </p:spTree>
    <p:extLst>
      <p:ext uri="{BB962C8B-B14F-4D97-AF65-F5344CB8AC3E}">
        <p14:creationId xmlns:p14="http://schemas.microsoft.com/office/powerpoint/2010/main" val="24560136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Differing Reinvestment Rate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NPV and IRR assumptions differ regarding what we do with the cash inflows once we get them back.</a:t>
            </a:r>
          </a:p>
          <a:p>
            <a:pPr lvl="1"/>
            <a:r>
              <a:rPr lang="en-US" altLang="en-US" dirty="0"/>
              <a:t>IRR assumes that any cash inflows will be reinvested in another project with the same earning power as the first project.</a:t>
            </a:r>
          </a:p>
          <a:p>
            <a:pPr lvl="1"/>
            <a:r>
              <a:rPr lang="en-US" altLang="en-US" dirty="0"/>
              <a:t>NPV assumes cash inflows will be reinvested at the cost of capital, </a:t>
            </a:r>
            <a:r>
              <a:rPr lang="en-US" altLang="en-US" i="1" dirty="0" err="1"/>
              <a:t>i</a:t>
            </a:r>
            <a:r>
              <a:rPr lang="en-US" altLang="en-US" i="1" dirty="0"/>
              <a:t>.</a:t>
            </a:r>
          </a:p>
          <a:p>
            <a:r>
              <a:rPr lang="en-US" altLang="en-US" dirty="0"/>
              <a:t>NPV’s assumption is more reasonable.</a:t>
            </a:r>
          </a:p>
        </p:txBody>
      </p:sp>
    </p:spTree>
    <p:extLst>
      <p:ext uri="{BB962C8B-B14F-4D97-AF65-F5344CB8AC3E}">
        <p14:creationId xmlns:p14="http://schemas.microsoft.com/office/powerpoint/2010/main" val="21076566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Modified Internal Rate of Return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Modified internal rate of return (MIRR).</a:t>
            </a:r>
          </a:p>
          <a:p>
            <a:pPr lvl="1"/>
            <a:r>
              <a:rPr lang="en-US" altLang="en-US" dirty="0"/>
              <a:t>Capital budgeting method that converts a project’s cash flows using a more consistent reinvestment rate prior to applying the IRR decision rule.</a:t>
            </a:r>
          </a:p>
          <a:p>
            <a:pPr lvl="1"/>
            <a:r>
              <a:rPr lang="en-US" altLang="en-US" dirty="0"/>
              <a:t>Modifies the set of cash flows to account for the cost of capital </a:t>
            </a:r>
            <a:r>
              <a:rPr lang="en-US" altLang="en-US" i="1" dirty="0"/>
              <a:t>before</a:t>
            </a:r>
            <a:r>
              <a:rPr lang="en-US" altLang="en-US" dirty="0"/>
              <a:t> calculating IRR.</a:t>
            </a:r>
          </a:p>
          <a:p>
            <a:pPr lvl="1"/>
            <a:r>
              <a:rPr lang="en-US" altLang="en-US" dirty="0"/>
              <a:t>MIRR is not appropriate for mutually exclusive projects.</a:t>
            </a:r>
          </a:p>
        </p:txBody>
      </p:sp>
    </p:spTree>
    <p:extLst>
      <p:ext uri="{BB962C8B-B14F-4D97-AF65-F5344CB8AC3E}">
        <p14:creationId xmlns:p14="http://schemas.microsoft.com/office/powerpoint/2010/main" val="394971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IRR, MIRR, NPV – Mutually Exclusive Projects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Rate-based decision statistics cause problems when project cash flows have differences in:</a:t>
            </a:r>
          </a:p>
          <a:p>
            <a:pPr lvl="1"/>
            <a:r>
              <a:rPr lang="en-US" altLang="en-US" dirty="0"/>
              <a:t>Scale.</a:t>
            </a:r>
          </a:p>
          <a:p>
            <a:pPr lvl="1"/>
            <a:r>
              <a:rPr lang="en-US" altLang="en-US" dirty="0"/>
              <a:t>Timing.</a:t>
            </a:r>
          </a:p>
        </p:txBody>
      </p:sp>
    </p:spTree>
    <p:extLst>
      <p:ext uri="{BB962C8B-B14F-4D97-AF65-F5344CB8AC3E}">
        <p14:creationId xmlns:p14="http://schemas.microsoft.com/office/powerpoint/2010/main" val="3570501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MIRR Strengths and Weakness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Strengths.</a:t>
            </a:r>
          </a:p>
          <a:p>
            <a:pPr lvl="1"/>
            <a:r>
              <a:rPr lang="en-US" altLang="en-US" dirty="0"/>
              <a:t>Corrects IRR’s reinvestment rate assumption, and therefore fixes problems with non-normal cash flows simultaneously.</a:t>
            </a:r>
          </a:p>
          <a:p>
            <a:r>
              <a:rPr lang="en-US" altLang="en-US" dirty="0"/>
              <a:t>Weakness.</a:t>
            </a:r>
          </a:p>
          <a:p>
            <a:pPr lvl="1"/>
            <a:r>
              <a:rPr lang="en-US" altLang="en-US" dirty="0"/>
              <a:t>Does not correct the IRR issue of choosing the wrong mutually exclusive project for a particular range of rates.</a:t>
            </a:r>
          </a:p>
        </p:txBody>
      </p:sp>
    </p:spTree>
    <p:extLst>
      <p:ext uri="{BB962C8B-B14F-4D97-AF65-F5344CB8AC3E}">
        <p14:creationId xmlns:p14="http://schemas.microsoft.com/office/powerpoint/2010/main" val="2929276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Profitability Index (PI)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667000"/>
          </a:xfrm>
        </p:spPr>
        <p:txBody>
          <a:bodyPr/>
          <a:lstStyle/>
          <a:p>
            <a:r>
              <a:rPr lang="en-US" altLang="en-US" dirty="0"/>
              <a:t>Based on NPV.</a:t>
            </a:r>
          </a:p>
          <a:p>
            <a:pPr lvl="1"/>
            <a:r>
              <a:rPr lang="en-US" altLang="en-US" dirty="0"/>
              <a:t>Takes the PV of a project’s future cash flows and standardizes them by simply dividing by the project’s initial investment.</a:t>
            </a:r>
          </a:p>
          <a:p>
            <a:r>
              <a:rPr lang="en-US" altLang="en-US" dirty="0"/>
              <a:t>PI statistic.</a:t>
            </a: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548953"/>
              </p:ext>
            </p:extLst>
          </p:nvPr>
        </p:nvGraphicFramePr>
        <p:xfrm>
          <a:off x="3208237" y="3886200"/>
          <a:ext cx="2500233" cy="1005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2" name="Equation" r:id="rId3" imgW="1104840" imgH="444240" progId="Equation.DSMT4">
                  <p:embed/>
                </p:oleObj>
              </mc:Choice>
              <mc:Fallback>
                <p:oleObj name="Equation" r:id="rId3" imgW="110484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08237" y="3886200"/>
                        <a:ext cx="2500233" cy="1005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443625" y="4953000"/>
            <a:ext cx="8229600" cy="609600"/>
          </a:xfrm>
        </p:spPr>
        <p:txBody>
          <a:bodyPr/>
          <a:lstStyle/>
          <a:p>
            <a:r>
              <a:rPr lang="en-US" altLang="en-US" dirty="0"/>
              <a:t>PI benchmark.</a:t>
            </a:r>
          </a:p>
        </p:txBody>
      </p:sp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813125"/>
              </p:ext>
            </p:extLst>
          </p:nvPr>
        </p:nvGraphicFramePr>
        <p:xfrm>
          <a:off x="2689226" y="5578475"/>
          <a:ext cx="3581149" cy="1005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3" name="Equation" r:id="rId5" imgW="1536480" imgH="431640" progId="Equation.DSMT4">
                  <p:embed/>
                </p:oleObj>
              </mc:Choice>
              <mc:Fallback>
                <p:oleObj name="Equation" r:id="rId5" imgW="1536480" imgH="4316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89226" y="5578475"/>
                        <a:ext cx="3581149" cy="1005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727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Choosing a Capital Budgeting Technique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Choosing a technique is affected by five </a:t>
            </a:r>
            <a:r>
              <a:rPr lang="en-US" altLang="en-US" dirty="0" err="1"/>
              <a:t>subchoices</a:t>
            </a:r>
            <a:r>
              <a:rPr lang="en-US" altLang="en-US" dirty="0"/>
              <a:t>: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altLang="en-US" sz="2800" dirty="0"/>
              <a:t>The statistical format you choose.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altLang="en-US" sz="2800" dirty="0"/>
              <a:t>The benchmark you compare it to.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altLang="en-US" sz="2800" dirty="0"/>
              <a:t>Whether you compute it with TVM.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altLang="en-US" sz="2800" dirty="0"/>
              <a:t>Whether non-normal cash flows are a factor.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altLang="en-US" sz="2800" dirty="0"/>
              <a:t>What other projects you may or may not have to decide among.</a:t>
            </a:r>
          </a:p>
        </p:txBody>
      </p:sp>
    </p:spTree>
    <p:extLst>
      <p:ext uri="{BB962C8B-B14F-4D97-AF65-F5344CB8AC3E}">
        <p14:creationId xmlns:p14="http://schemas.microsoft.com/office/powerpoint/2010/main" val="797078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Choice of Decision Statistic Format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Managers focus on three general measurement units for financial decisions: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Currency.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Time.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Rate of return.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Of these, rate-based statistics can potentially be the trickiest to use.</a:t>
            </a:r>
          </a:p>
        </p:txBody>
      </p:sp>
    </p:spTree>
    <p:extLst>
      <p:ext uri="{BB962C8B-B14F-4D97-AF65-F5344CB8AC3E}">
        <p14:creationId xmlns:p14="http://schemas.microsoft.com/office/powerpoint/2010/main" val="4231590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Processing Capital Budgeting Decisions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For all of our decision techniques, we need to do the following: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Calculate a decision statistic.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Decide on an appropriate benchmark for comparing the calculated statistic.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Define what relationship between the two will dictate project acceptance or rejection.</a:t>
            </a:r>
          </a:p>
        </p:txBody>
      </p:sp>
    </p:spTree>
    <p:extLst>
      <p:ext uri="{BB962C8B-B14F-4D97-AF65-F5344CB8AC3E}">
        <p14:creationId xmlns:p14="http://schemas.microsoft.com/office/powerpoint/2010/main" val="2675745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/>
              <a:t>Independent versus Mutually Exclusive Projects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en-US" dirty="0"/>
              <a:t>Independent projects.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Compute the statistic.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Compare the statistic with the benchmark to decide whether to accept/reject the project.</a:t>
            </a:r>
          </a:p>
          <a:p>
            <a:pPr>
              <a:spcBef>
                <a:spcPts val="300"/>
              </a:spcBef>
            </a:pPr>
            <a:r>
              <a:rPr lang="en-US" altLang="en-US" dirty="0"/>
              <a:t>Mutually exclusive (ME) projects.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Compute statistic for each project.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Have “runoff” between ME projects, choosing the one with the best statistic.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Compare the statistic from runoff winner with benchmark to decide whether to accept/reject.</a:t>
            </a:r>
          </a:p>
        </p:txBody>
      </p:sp>
    </p:spTree>
    <p:extLst>
      <p:ext uri="{BB962C8B-B14F-4D97-AF65-F5344CB8AC3E}">
        <p14:creationId xmlns:p14="http://schemas.microsoft.com/office/powerpoint/2010/main" val="2789897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Payback and Discounted Payback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Both the payback and discounted payback rules carry great emotional appeal.</a:t>
            </a:r>
          </a:p>
          <a:p>
            <a:pPr lvl="1"/>
            <a:r>
              <a:rPr lang="en-US" altLang="en-US" dirty="0"/>
              <a:t>If money is being borrowed to finance the new project, these techniques answer the question, “How long is it going to take us to recoup our costs?”</a:t>
            </a:r>
          </a:p>
        </p:txBody>
      </p:sp>
    </p:spTree>
    <p:extLst>
      <p:ext uri="{BB962C8B-B14F-4D97-AF65-F5344CB8AC3E}">
        <p14:creationId xmlns:p14="http://schemas.microsoft.com/office/powerpoint/2010/main" val="25448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Payback Statistic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188720"/>
          </a:xfrm>
        </p:spPr>
        <p:txBody>
          <a:bodyPr/>
          <a:lstStyle/>
          <a:p>
            <a:r>
              <a:rPr lang="en-US" altLang="en-US" dirty="0"/>
              <a:t>The payback (PB) statistic is quite popular because of how easy it is to compute.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873233"/>
              </p:ext>
            </p:extLst>
          </p:nvPr>
        </p:nvGraphicFramePr>
        <p:xfrm>
          <a:off x="3604041" y="2514600"/>
          <a:ext cx="1935919" cy="118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5" name="Equation" r:id="rId3" imgW="723600" imgH="444240" progId="Equation.DSMT4">
                  <p:embed/>
                </p:oleObj>
              </mc:Choice>
              <mc:Fallback>
                <p:oleObj name="Equation" r:id="rId3" imgW="7236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04041" y="2514600"/>
                        <a:ext cx="1935919" cy="1188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4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590800"/>
          </a:xfrm>
        </p:spPr>
        <p:txBody>
          <a:bodyPr/>
          <a:lstStyle/>
          <a:p>
            <a:r>
              <a:rPr lang="en-US" altLang="en-US" dirty="0"/>
              <a:t>Assumptions.</a:t>
            </a:r>
          </a:p>
          <a:p>
            <a:pPr lvl="1"/>
            <a:r>
              <a:rPr lang="en-US" altLang="en-US" dirty="0"/>
              <a:t>Cash flows are normal, with all outflows occurring at the beginning of the project’s life.</a:t>
            </a:r>
          </a:p>
          <a:p>
            <a:pPr lvl="1"/>
            <a:r>
              <a:rPr lang="en-US" altLang="en-US" dirty="0"/>
              <a:t>Typically assume cash flows arrive smoothly throughout each period.</a:t>
            </a:r>
          </a:p>
        </p:txBody>
      </p:sp>
    </p:spTree>
    <p:extLst>
      <p:ext uri="{BB962C8B-B14F-4D97-AF65-F5344CB8AC3E}">
        <p14:creationId xmlns:p14="http://schemas.microsoft.com/office/powerpoint/2010/main" val="3785652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Payback Benchmark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412480" cy="4114800"/>
          </a:xfrm>
        </p:spPr>
        <p:txBody>
          <a:bodyPr/>
          <a:lstStyle/>
          <a:p>
            <a:r>
              <a:rPr lang="en-US" altLang="en-US" dirty="0"/>
              <a:t>Benchmark must be exogenously specified (that is, not always the same value and not determined by RRR or any other input variable).</a:t>
            </a:r>
          </a:p>
          <a:p>
            <a:r>
              <a:rPr lang="en-US" altLang="en-US" dirty="0"/>
              <a:t>Maximum allowable PB for a project should based on relevant external constraint (for example, number of periods until lenders are repaid).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028572"/>
              </p:ext>
            </p:extLst>
          </p:nvPr>
        </p:nvGraphicFramePr>
        <p:xfrm>
          <a:off x="918433" y="5547360"/>
          <a:ext cx="7307134" cy="1005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8" name="Equation" r:id="rId3" imgW="3136680" imgH="431640" progId="Equation.DSMT4">
                  <p:embed/>
                </p:oleObj>
              </mc:Choice>
              <mc:Fallback>
                <p:oleObj name="Equation" r:id="rId3" imgW="31366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8433" y="5547360"/>
                        <a:ext cx="7307134" cy="1005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2882295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e PPT design template">
  <a:themeElements>
    <a:clrScheme name="Custom 65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214E91"/>
      </a:hlink>
      <a:folHlink>
        <a:srgbClr val="214E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3978</TotalTime>
  <Words>1290</Words>
  <Application>Microsoft Office PowerPoint</Application>
  <PresentationFormat>On-screen Show (4:3)</PresentationFormat>
  <Paragraphs>127</Paragraphs>
  <Slides>27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ArumSans Bd</vt:lpstr>
      <vt:lpstr>ArumSans Bold</vt:lpstr>
      <vt:lpstr>ArumSans Regular</vt:lpstr>
      <vt:lpstr>Calibri</vt:lpstr>
      <vt:lpstr>FIRST, BREAK, LAST slides </vt:lpstr>
      <vt:lpstr>9e PPT design template</vt:lpstr>
      <vt:lpstr>Equation</vt:lpstr>
      <vt:lpstr>Finance</vt:lpstr>
      <vt:lpstr>The Set of Capital Budgeting Techniques</vt:lpstr>
      <vt:lpstr>Choosing a Capital Budgeting Technique</vt:lpstr>
      <vt:lpstr>Choice of Decision Statistic Format</vt:lpstr>
      <vt:lpstr>Processing Capital Budgeting Decisions</vt:lpstr>
      <vt:lpstr>Independent versus Mutually Exclusive Projects</vt:lpstr>
      <vt:lpstr>Payback and Discounted Payback</vt:lpstr>
      <vt:lpstr>Payback Statistic</vt:lpstr>
      <vt:lpstr>Payback Benchmark</vt:lpstr>
      <vt:lpstr>Discounted Payback Statistic</vt:lpstr>
      <vt:lpstr>Discounted Payback Benchmark</vt:lpstr>
      <vt:lpstr>Payback and Discounted Payback Strengths and Weaknesses</vt:lpstr>
      <vt:lpstr>Net Present Value</vt:lpstr>
      <vt:lpstr>NPV Statistic</vt:lpstr>
      <vt:lpstr>NPV Benchmark</vt:lpstr>
      <vt:lpstr>NPV Strengths and Weaknesses</vt:lpstr>
      <vt:lpstr>Internal Rate of Return (IRR) and Modified IRR</vt:lpstr>
      <vt:lpstr>NPV versus IRR</vt:lpstr>
      <vt:lpstr>Internal Rate of Return Statistic</vt:lpstr>
      <vt:lpstr>IRR Benchmark</vt:lpstr>
      <vt:lpstr>Problems with IRR</vt:lpstr>
      <vt:lpstr>IRR and NPV Profiles with Non-Normal Cash Flows</vt:lpstr>
      <vt:lpstr>Differing Reinvestment Rate Assumptions</vt:lpstr>
      <vt:lpstr>Modified Internal Rate of Return</vt:lpstr>
      <vt:lpstr>IRR, MIRR, NPV – Mutually Exclusive Projects</vt:lpstr>
      <vt:lpstr>MIRR Strengths and Weakness</vt:lpstr>
      <vt:lpstr>Profitability Index (PI)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Becky Wills</cp:lastModifiedBy>
  <cp:revision>696</cp:revision>
  <dcterms:created xsi:type="dcterms:W3CDTF">2017-12-05T17:18:18Z</dcterms:created>
  <dcterms:modified xsi:type="dcterms:W3CDTF">2019-04-02T13:30:35Z</dcterms:modified>
</cp:coreProperties>
</file>